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B8C0D7-5EB2-444C-96CE-7CD49C7A655E}">
  <a:tblStyle styleId="{7AB8C0D7-5EB2-444C-96CE-7CD49C7A655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616dd3eed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616dd3eed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367ee0f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367ee0fa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611040bb41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611040bb41_2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11040bb41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3611040bb41_2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60db97865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360db97865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36a5def45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336a5def45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60db97865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360db97865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36a5def4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336a5def45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6182ac4d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g36182ac4dc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406ef59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35f406ef591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616dd3eed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616dd3eed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366cbcb3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366cbcb3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60dcb145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60dcb145a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611b9f5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3611b9f50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1691888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61691888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60d0b7b8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60d0b7b8f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611040bb4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611040bb4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21.png"/><Relationship Id="rId4" Type="http://schemas.openxmlformats.org/officeDocument/2006/relationships/image" Target="../media/image16.jpeg"/><Relationship Id="rId9" Type="http://schemas.openxmlformats.org/officeDocument/2006/relationships/hyperlink" Target="http://revid.ai"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finance.yahoo.com/news/exclusive-anthropic-hits-3-billion-200202733.html" TargetMode="External"/><Relationship Id="rId3" Type="http://schemas.openxmlformats.org/officeDocument/2006/relationships/hyperlink" Target="https://www.intology.ai/blog/zochi-acl" TargetMode="External"/><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nalyticsindiamag.com/ai-news-updates/we-smoked-nvidias-blackwell-says-cerebras/" TargetMode="External"/><Relationship Id="rId11" Type="http://schemas.openxmlformats.org/officeDocument/2006/relationships/hyperlink" Target="https://ollama.com/blog/thinking" TargetMode="External"/><Relationship Id="rId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hyperlink" Target="https://arxiv.org/pdf/2503.10619" TargetMode="External"/><Relationship Id="rId9" Type="http://schemas.openxmlformats.org/officeDocument/2006/relationships/hyperlink" Target="https://techcrunch.com/2025/06/01/early-ai-investor-elad-gil-finds-his-next-big-bet-ai-powered-rollup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x.com/ManusAI_HQ/status/1928105652444094568"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www.hcompany.ai"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VectifyAI/PageIndex"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vectify.ai"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2409.04109"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www.youtube.com/watch?v=foLPJRmXBkU" TargetMode="External"/><Relationship Id="rId4" Type="http://schemas.openxmlformats.org/officeDocument/2006/relationships/hyperlink" Target="https://www.youtube.com/watch?v=yBD598s5g8c"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wI4ZtpniRV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www.youtube.com/watch?v=Ch_tstGzDxE" TargetMode="External"/><Relationship Id="rId4" Type="http://schemas.openxmlformats.org/officeDocument/2006/relationships/hyperlink" Target="https://arxiv.org/pdf/2505.21397"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abs/2505.19427"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hyperlink" Target="https://github.com/microsoft/win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fD4ktSkNCw4"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www.youtube.com/watch?v=BvWzQ4W0QX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recapio.co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rEAPBT6_-TM" TargetMode="External"/><Relationship Id="rId7"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s://openai.com/index/introducing-gpt-4-5/" TargetMode="External"/><Relationship Id="rId26" Type="http://schemas.openxmlformats.org/officeDocument/2006/relationships/hyperlink" Target="https://api-docs.deepseek.com/news/news250120"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openai.com/index/gpt-4-1/" TargetMode="External"/><Relationship Id="rId34" Type="http://schemas.openxmlformats.org/officeDocument/2006/relationships/hyperlink" Target="https://www.anthropic.com/claude/haiku" TargetMode="External"/><Relationship Id="rId7" Type="http://schemas.openxmlformats.org/officeDocument/2006/relationships/hyperlink" Target="https://legacy.lmarena.ai" TargetMode="External"/><Relationship Id="rId12" Type="http://schemas.openxmlformats.org/officeDocument/2006/relationships/hyperlink" Target="https://huggingface.co/open-llm-leaderboard" TargetMode="External"/><Relationship Id="rId17" Type="http://schemas.openxmlformats.org/officeDocument/2006/relationships/hyperlink" Target="https://x.com/OpenAI/status/1905331956856050135" TargetMode="External"/><Relationship Id="rId25" Type="http://schemas.openxmlformats.org/officeDocument/2006/relationships/hyperlink" Target="https://openai.com/index/o1-and-new-tools-for-developers/" TargetMode="External"/><Relationship Id="rId33" Type="http://schemas.openxmlformats.org/officeDocument/2006/relationships/hyperlink" Target="https://openai.com/index/openai-o3-mini/" TargetMode="External"/><Relationship Id="rId2" Type="http://schemas.openxmlformats.org/officeDocument/2006/relationships/notesSlide" Target="../notesSlides/notesSlide2.xml"/><Relationship Id="rId16" Type="http://schemas.openxmlformats.org/officeDocument/2006/relationships/hyperlink" Target="https://openai.com/index/introducing-o3-and-o4-mini/" TargetMode="External"/><Relationship Id="rId20" Type="http://schemas.openxmlformats.org/officeDocument/2006/relationships/hyperlink" Target="https://www.anthropic.com/news/claude-4" TargetMode="External"/><Relationship Id="rId29" Type="http://schemas.openxmlformats.org/officeDocument/2006/relationships/hyperlink" Target="https://www.anthropic.com/news/claude-3-7-sonnet"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s://api-docs.deepseek.com/news/news250325" TargetMode="External"/><Relationship Id="rId32" Type="http://schemas.openxmlformats.org/officeDocument/2006/relationships/hyperlink" Target="https://qwenlm.github.io/blog/qwen3/" TargetMode="External"/><Relationship Id="rId5" Type="http://schemas.openxmlformats.org/officeDocument/2006/relationships/hyperlink" Target="https://openlm.ai/chatbot-arena/" TargetMode="External"/><Relationship Id="rId15" Type="http://schemas.openxmlformats.org/officeDocument/2006/relationships/hyperlink" Target="http://aistudio.google.com/app/prompts/new_chat?model=gemini-2.5-pro-preview-05-06" TargetMode="External"/><Relationship Id="rId23" Type="http://schemas.openxmlformats.org/officeDocument/2006/relationships/hyperlink" Target="https://x.ai/blog/grok-3" TargetMode="External"/><Relationship Id="rId28" Type="http://schemas.openxmlformats.org/officeDocument/2006/relationships/hyperlink" Target="https://mistral.ai/news/mistral-medium-3" TargetMode="External"/><Relationship Id="rId10" Type="http://schemas.openxmlformats.org/officeDocument/2006/relationships/hyperlink" Target="https://www.stack-ai.com/llm-leaderboard" TargetMode="External"/><Relationship Id="rId19" Type="http://schemas.openxmlformats.org/officeDocument/2006/relationships/hyperlink" Target="http://aistudio.google.com/app/prompts/new_chat?model=gemini-2.5-flash-preview-05-20" TargetMode="External"/><Relationship Id="rId31" Type="http://schemas.openxmlformats.org/officeDocument/2006/relationships/hyperlink" Target="https://huggingface.co/deepseek-ai/DeepSeek-V3-0324"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aistudio.google.com/app/prompts/new_chat?model=gemini-2.5-flash-preview-04-17" TargetMode="External"/><Relationship Id="rId27" Type="http://schemas.openxmlformats.org/officeDocument/2006/relationships/hyperlink" Target="https://platform.openai.com/docs/models/o1" TargetMode="External"/><Relationship Id="rId30" Type="http://schemas.openxmlformats.org/officeDocument/2006/relationships/hyperlink" Target="https://www.anthropic.com/claude/sonnet" TargetMode="External"/><Relationship Id="rId8" Type="http://schemas.openxmlformats.org/officeDocument/2006/relationships/hyperlink" Target="https://web.lmarena.ai/leaderboard"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realworld-ai-use-cases/why-clients-pay-me-10x-more-than-developers-who-are-better-at-coding-than-me-10bc46f6e67b"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hyperlink" Target="https://www.pwc.com/gx/en/issues/artificial-intelligence/job-barometer/2025/report.pdf" TargetMode="External"/><Relationship Id="rId4" Type="http://schemas.openxmlformats.org/officeDocument/2006/relationships/hyperlink" Target="https://trueup.io/layoff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tYl6zw79CB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youtube.com/watch?v=xsyQHWR3QI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phonely.ai" TargetMode="External"/><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venturebeat.com/ai/phonelys-new-ai-agents-hit-99-accuracy-and-customers-cant-tell-theyre-not-human/" TargetMode="External"/><Relationship Id="rId5" Type="http://schemas.openxmlformats.org/officeDocument/2006/relationships/hyperlink" Target="https://groq.com" TargetMode="External"/><Relationship Id="rId4" Type="http://schemas.openxmlformats.org/officeDocument/2006/relationships/hyperlink" Target="https://trymaitai.ai" TargetMode="Externa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bondcap.com/reports/tai"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hyperlink" Target="https://techcrunch.com/2025/06/03/yoshua-bengio-launches-lawzero-a-nonprofit-ai-safety-lab" TargetMode="External"/><Relationship Id="rId3" Type="http://schemas.openxmlformats.org/officeDocument/2006/relationships/hyperlink" Target="https://www.cultofmac.com/news/apple-smart-glasses-iphone-replacement" TargetMode="External"/><Relationship Id="rId7" Type="http://schemas.openxmlformats.org/officeDocument/2006/relationships/hyperlink" Target="https://www.youtube.com/watch?v=PoxWxMjA224"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youtube.com/watch?v=645Wk4tKtLQ" TargetMode="External"/><Relationship Id="rId4" Type="http://schemas.openxmlformats.org/officeDocument/2006/relationships/image" Target="../media/image9.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akana.ai"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sakana.ai/dg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45844"/>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New Gemini 2.5 PRO Preview - June 5</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Phonely talk AI - no delays, 99.2% accuracy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Meeker Report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Pro: Search, Research, Labs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Bing Video Creator Powered by Sora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Yoshua Bengio LawZero research center</a:t>
            </a:r>
            <a:endParaRPr sz="1500" b="1">
              <a:solidFill>
                <a:srgbClr val="3C78D8"/>
              </a:solidFill>
              <a:latin typeface="Calibri"/>
              <a:ea typeface="Calibri"/>
              <a:cs typeface="Calibri"/>
              <a:sym typeface="Calibri"/>
            </a:endParaRPr>
          </a:p>
        </p:txBody>
      </p:sp>
      <p:sp>
        <p:nvSpPr>
          <p:cNvPr id="64" name="Google Shape;64;p15"/>
          <p:cNvSpPr txBox="1"/>
          <p:nvPr/>
        </p:nvSpPr>
        <p:spPr>
          <a:xfrm>
            <a:off x="3535800" y="719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6</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275388"/>
            <a:ext cx="4502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Jony Ive Device as predicted by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Negotiate Tech Contracts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666032"/>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Vision Air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Robot - High Speed Parkour Navigation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Sakana self-improving coding agent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about Veo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Generated YouTube Videos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writes paper which passes peer review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beats Nvidia at Inference Speed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hits $3 billion in ARR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AI-powered roll-ups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Thinking</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940208"/>
            <a:ext cx="4502400" cy="3250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Manus Making Slides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 Company Agentic Systems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No Robo Bosses Act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Klarna is hiring back human customer support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PageIndex in Reasoning RAG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Can LLMs Generate Novel Research Ideas?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"Thinking"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Get Better Answers from LLM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WINA - cost savings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AgenticSeek, Chatterbox, Flux Kontext Pro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Decision Flow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Coding with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PageIndex in Reasoning RAG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video Summarization</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Generated YouTube Videos</a:t>
            </a:r>
            <a:endParaRPr sz="2000" b="1" i="0" u="none" strike="noStrike" cap="none">
              <a:solidFill>
                <a:schemeClr val="dk1"/>
              </a:solidFill>
              <a:latin typeface="Calibri"/>
              <a:ea typeface="Calibri"/>
              <a:cs typeface="Calibri"/>
              <a:sym typeface="Calibri"/>
            </a:endParaRPr>
          </a:p>
        </p:txBody>
      </p:sp>
      <p:pic>
        <p:nvPicPr>
          <p:cNvPr id="191" name="Google Shape;191;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5000" y="2249260"/>
            <a:ext cx="2190507" cy="1232160"/>
          </a:xfrm>
          <a:prstGeom prst="rect">
            <a:avLst/>
          </a:prstGeom>
          <a:noFill/>
          <a:ln w="6850" cap="flat" cmpd="sng">
            <a:solidFill>
              <a:srgbClr val="FF0000"/>
            </a:solidFill>
            <a:prstDash val="solid"/>
            <a:round/>
            <a:headEnd type="none" w="sm" len="sm"/>
            <a:tailEnd type="none" w="sm" len="sm"/>
          </a:ln>
        </p:spPr>
      </p:pic>
      <p:pic>
        <p:nvPicPr>
          <p:cNvPr id="192" name="Google Shape;192;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65000" y="3705838"/>
            <a:ext cx="2190507" cy="1232160"/>
          </a:xfrm>
          <a:prstGeom prst="rect">
            <a:avLst/>
          </a:prstGeom>
          <a:noFill/>
          <a:ln w="6850" cap="flat" cmpd="sng">
            <a:solidFill>
              <a:srgbClr val="FF0000"/>
            </a:solidFill>
            <a:prstDash val="solid"/>
            <a:round/>
            <a:headEnd type="none" w="sm" len="sm"/>
            <a:tailEnd type="none" w="sm" len="sm"/>
          </a:ln>
        </p:spPr>
      </p:pic>
      <p:pic>
        <p:nvPicPr>
          <p:cNvPr id="193" name="Google Shape;193;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772733" y="2249263"/>
            <a:ext cx="2190507" cy="1232160"/>
          </a:xfrm>
          <a:prstGeom prst="rect">
            <a:avLst/>
          </a:prstGeom>
          <a:noFill/>
          <a:ln w="6850" cap="flat" cmpd="sng">
            <a:solidFill>
              <a:srgbClr val="FF0000"/>
            </a:solidFill>
            <a:prstDash val="solid"/>
            <a:round/>
            <a:headEnd type="none" w="sm" len="sm"/>
            <a:tailEnd type="none" w="sm" len="sm"/>
          </a:ln>
        </p:spPr>
      </p:pic>
      <p:pic>
        <p:nvPicPr>
          <p:cNvPr id="194" name="Google Shape;194;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772733" y="3705840"/>
            <a:ext cx="2190507" cy="1232160"/>
          </a:xfrm>
          <a:prstGeom prst="rect">
            <a:avLst/>
          </a:prstGeom>
          <a:noFill/>
          <a:ln w="6850" cap="flat" cmpd="sng">
            <a:solidFill>
              <a:srgbClr val="FF0000"/>
            </a:solidFill>
            <a:prstDash val="solid"/>
            <a:round/>
            <a:headEnd type="none" w="sm" len="sm"/>
            <a:tailEnd type="none" w="sm" len="sm"/>
          </a:ln>
        </p:spPr>
      </p:pic>
      <p:pic>
        <p:nvPicPr>
          <p:cNvPr id="195" name="Google Shape;195;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80468" y="2249265"/>
            <a:ext cx="2190507" cy="1232160"/>
          </a:xfrm>
          <a:prstGeom prst="rect">
            <a:avLst/>
          </a:prstGeom>
          <a:noFill/>
          <a:ln w="6850" cap="flat" cmpd="sng">
            <a:solidFill>
              <a:srgbClr val="FF0000"/>
            </a:solidFill>
            <a:prstDash val="solid"/>
            <a:round/>
            <a:headEnd type="none" w="sm" len="sm"/>
            <a:tailEnd type="none" w="sm" len="sm"/>
          </a:ln>
        </p:spPr>
      </p:pic>
      <p:pic>
        <p:nvPicPr>
          <p:cNvPr id="196" name="Google Shape;196;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80465" y="3674811"/>
            <a:ext cx="2190507" cy="1232160"/>
          </a:xfrm>
          <a:prstGeom prst="rect">
            <a:avLst/>
          </a:prstGeom>
          <a:noFill/>
          <a:ln w="6850" cap="flat" cmpd="sng">
            <a:solidFill>
              <a:srgbClr val="FF0000"/>
            </a:solidFill>
            <a:prstDash val="solid"/>
            <a:round/>
            <a:headEnd type="none" w="sm" len="sm"/>
            <a:tailEnd type="none" w="sm" len="sm"/>
          </a:ln>
        </p:spPr>
      </p:pic>
      <p:sp>
        <p:nvSpPr>
          <p:cNvPr id="197" name="Google Shape;197;p24"/>
          <p:cNvSpPr txBox="1"/>
          <p:nvPr/>
        </p:nvSpPr>
        <p:spPr>
          <a:xfrm>
            <a:off x="131275" y="643775"/>
            <a:ext cx="55029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4605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 make 3 video per month</a:t>
            </a:r>
            <a:endParaRPr>
              <a:solidFill>
                <a:schemeClr val="dk1"/>
              </a:solidFill>
              <a:latin typeface="Calibri"/>
              <a:ea typeface="Calibri"/>
              <a:cs typeface="Calibri"/>
              <a:sym typeface="Calibri"/>
            </a:endParaRPr>
          </a:p>
          <a:p>
            <a:pPr marL="171450" marR="0" lvl="0" indent="-14605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First we select a topic.</a:t>
            </a:r>
            <a:endParaRPr>
              <a:solidFill>
                <a:schemeClr val="dk1"/>
              </a:solidFill>
              <a:latin typeface="Calibri"/>
              <a:ea typeface="Calibri"/>
              <a:cs typeface="Calibri"/>
              <a:sym typeface="Calibri"/>
            </a:endParaRPr>
          </a:p>
          <a:p>
            <a:pPr marL="171450" marR="0" lvl="0" indent="-14605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Then go back-and-forth with ChatGPT to write dialog</a:t>
            </a:r>
            <a:endParaRPr>
              <a:solidFill>
                <a:schemeClr val="dk1"/>
              </a:solidFill>
              <a:latin typeface="Calibri"/>
              <a:ea typeface="Calibri"/>
              <a:cs typeface="Calibri"/>
              <a:sym typeface="Calibri"/>
            </a:endParaRPr>
          </a:p>
          <a:p>
            <a:pPr marL="171450" marR="0" lvl="0" indent="-14605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Then use </a:t>
            </a:r>
            <a:r>
              <a:rPr lang="en" u="sng">
                <a:solidFill>
                  <a:schemeClr val="hlink"/>
                </a:solidFill>
                <a:latin typeface="Calibri"/>
                <a:ea typeface="Calibri"/>
                <a:cs typeface="Calibri"/>
                <a:sym typeface="Calibri"/>
                <a:hlinkClick r:id="rId9"/>
              </a:rPr>
              <a:t>revid.ai</a:t>
            </a:r>
            <a:r>
              <a:rPr lang="en">
                <a:solidFill>
                  <a:schemeClr val="dk1"/>
                </a:solidFill>
                <a:latin typeface="Calibri"/>
                <a:ea typeface="Calibri"/>
                <a:cs typeface="Calibri"/>
                <a:sym typeface="Calibri"/>
              </a:rPr>
              <a:t> ( https://www.revid.ai ) paid service to generate videos</a:t>
            </a:r>
            <a:endParaRPr>
              <a:solidFill>
                <a:schemeClr val="dk1"/>
              </a:solidFill>
              <a:latin typeface="Calibri"/>
              <a:ea typeface="Calibri"/>
              <a:cs typeface="Calibri"/>
              <a:sym typeface="Calibri"/>
            </a:endParaRPr>
          </a:p>
        </p:txBody>
      </p:sp>
      <p:pic>
        <p:nvPicPr>
          <p:cNvPr id="198" name="Google Shape;198;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001640" y="111425"/>
            <a:ext cx="3016290" cy="194446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p:nvPr/>
        </p:nvSpPr>
        <p:spPr>
          <a:xfrm>
            <a:off x="55075" y="52750"/>
            <a:ext cx="175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04" name="Google Shape;204;p25"/>
          <p:cNvSpPr txBox="1"/>
          <p:nvPr/>
        </p:nvSpPr>
        <p:spPr>
          <a:xfrm>
            <a:off x="55075" y="498200"/>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writes paper which passes peer review</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https://www.intology.ai/blog/zochi-acl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Zochi completed the entire research process and wrote the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Zochi is an Intology’s Artificial Scientist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got a 4.0 meta-review score (top 8.2% of all ACL submissions)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https://arxiv.org/pdf/2503.10619</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Intology</a:t>
            </a:r>
            <a:r>
              <a:rPr lang="en" sz="1200">
                <a:solidFill>
                  <a:schemeClr val="dk1"/>
                </a:solidFill>
                <a:latin typeface="Calibri"/>
                <a:ea typeface="Calibri"/>
                <a:cs typeface="Calibri"/>
                <a:sym typeface="Calibri"/>
              </a:rPr>
              <a:t> is based in San Francisco</a:t>
            </a:r>
            <a:endParaRPr sz="1200">
              <a:solidFill>
                <a:schemeClr val="dk1"/>
              </a:solidFill>
              <a:latin typeface="Calibri"/>
              <a:ea typeface="Calibri"/>
              <a:cs typeface="Calibri"/>
              <a:sym typeface="Calibri"/>
            </a:endParaRPr>
          </a:p>
        </p:txBody>
      </p:sp>
      <p:pic>
        <p:nvPicPr>
          <p:cNvPr id="205" name="Google Shape;205;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19225" y="475488"/>
            <a:ext cx="1356725" cy="1356725"/>
          </a:xfrm>
          <a:prstGeom prst="rect">
            <a:avLst/>
          </a:prstGeom>
          <a:noFill/>
          <a:ln w="9525" cap="flat" cmpd="sng">
            <a:solidFill>
              <a:srgbClr val="FF0000"/>
            </a:solidFill>
            <a:prstDash val="solid"/>
            <a:round/>
            <a:headEnd type="none" w="sm" len="sm"/>
            <a:tailEnd type="none" w="sm" len="sm"/>
          </a:ln>
        </p:spPr>
      </p:pic>
      <p:sp>
        <p:nvSpPr>
          <p:cNvPr id="206" name="Google Shape;206;p25"/>
          <p:cNvSpPr txBox="1"/>
          <p:nvPr/>
        </p:nvSpPr>
        <p:spPr>
          <a:xfrm>
            <a:off x="55075" y="1879742"/>
            <a:ext cx="44532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Cerebras beats Nvidia at Inference Speed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Cerebras - 2.5 Ktokens for 400B Llama 4 Maverick</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DGX B200 with 8 Blackwell GPUs - 1 Ktokens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the world record</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https://analyticsindiamag.com/ai-news-updates/we-smoked-nvidias-blackwell-says-cerebras/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07" name="Google Shape;207;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43700" y="1955950"/>
            <a:ext cx="1674568" cy="880500"/>
          </a:xfrm>
          <a:prstGeom prst="rect">
            <a:avLst/>
          </a:prstGeom>
          <a:noFill/>
          <a:ln w="9525" cap="flat" cmpd="sng">
            <a:solidFill>
              <a:srgbClr val="FF0000"/>
            </a:solidFill>
            <a:prstDash val="solid"/>
            <a:round/>
            <a:headEnd type="none" w="sm" len="sm"/>
            <a:tailEnd type="none" w="sm" len="sm"/>
          </a:ln>
        </p:spPr>
      </p:pic>
      <p:sp>
        <p:nvSpPr>
          <p:cNvPr id="208" name="Google Shape;208;p25"/>
          <p:cNvSpPr txBox="1"/>
          <p:nvPr/>
        </p:nvSpPr>
        <p:spPr>
          <a:xfrm>
            <a:off x="55075" y="2853583"/>
            <a:ext cx="4453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hits $3 billion in ARR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Grown from $1 billion in just 5 months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https://finance.yahoo.com/news/exclusive-anthropic-hits-3-billion-200202733.html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9" name="Google Shape;209;p25"/>
          <p:cNvSpPr txBox="1"/>
          <p:nvPr/>
        </p:nvSpPr>
        <p:spPr>
          <a:xfrm>
            <a:off x="55075" y="3468136"/>
            <a:ext cx="44532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AI-powered roll-ups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Buy established companies, improve them with AI, then use the profits to buy again (similar to flipping houses)</a:t>
            </a:r>
            <a:endParaRPr sz="1200" b="1">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9"/>
              </a:rPr>
              <a:t>https://techcrunch.com/2025/06/01/early-ai-investor-elad-gil-finds-his-next-big-bet-ai-powered-rollups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10" name="Google Shape;210;p2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643700" y="2891325"/>
            <a:ext cx="1250626" cy="603400"/>
          </a:xfrm>
          <a:prstGeom prst="rect">
            <a:avLst/>
          </a:prstGeom>
          <a:noFill/>
          <a:ln w="9525" cap="flat" cmpd="sng">
            <a:solidFill>
              <a:srgbClr val="FF0000"/>
            </a:solidFill>
            <a:prstDash val="solid"/>
            <a:round/>
            <a:headEnd type="none" w="sm" len="sm"/>
            <a:tailEnd type="none" w="sm" len="sm"/>
          </a:ln>
        </p:spPr>
      </p:pic>
      <p:sp>
        <p:nvSpPr>
          <p:cNvPr id="211" name="Google Shape;211;p25"/>
          <p:cNvSpPr txBox="1"/>
          <p:nvPr/>
        </p:nvSpPr>
        <p:spPr>
          <a:xfrm>
            <a:off x="55075" y="4238061"/>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Ollama Thinking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toggle to enable or disable step-by-step reasoning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for DeepSeek R1 and Qwen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1"/>
              </a:rPr>
              <a:t>https://ollama.com/blog/thinking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a:off x="55075" y="52750"/>
            <a:ext cx="175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17" name="Google Shape;217;p26"/>
          <p:cNvSpPr txBox="1"/>
          <p:nvPr/>
        </p:nvSpPr>
        <p:spPr>
          <a:xfrm>
            <a:off x="55075" y="42200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Manus Slides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Manus creates structured presentations (slide decks) from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https://x.com/ManusAI_HQ/status/1928105652444094568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18" name="Google Shape;218;p26"/>
          <p:cNvSpPr txBox="1"/>
          <p:nvPr/>
        </p:nvSpPr>
        <p:spPr>
          <a:xfrm>
            <a:off x="55075" y="1074683"/>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 Company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 Company was founded in late 2023 in Paris, also in London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Founders - former DeepMind scientists and a Stanford researcher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"multi-agent" solutions to automate complex digital workflows; plan, execute tasks, and solve problems autonomously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Runner H and Surfer H</a:t>
            </a:r>
            <a:r>
              <a:rPr lang="en" sz="1200">
                <a:solidFill>
                  <a:schemeClr val="dk1"/>
                </a:solidFill>
                <a:latin typeface="Calibri"/>
                <a:ea typeface="Calibri"/>
                <a:cs typeface="Calibri"/>
                <a:sym typeface="Calibri"/>
              </a:rPr>
              <a:t> - business process automation, quality assurance, robotic process automation, and web-based task execution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https://www.hcompany.ai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9" name="Google Shape;219;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3600" y="1074675"/>
            <a:ext cx="2956583" cy="1680900"/>
          </a:xfrm>
          <a:prstGeom prst="rect">
            <a:avLst/>
          </a:prstGeom>
          <a:noFill/>
          <a:ln w="9525" cap="flat" cmpd="sng">
            <a:solidFill>
              <a:srgbClr val="FF0000"/>
            </a:solidFill>
            <a:prstDash val="solid"/>
            <a:round/>
            <a:headEnd type="none" w="sm" len="sm"/>
            <a:tailEnd type="none" w="sm" len="sm"/>
          </a:ln>
        </p:spPr>
      </p:pic>
      <p:sp>
        <p:nvSpPr>
          <p:cNvPr id="220" name="Google Shape;220;p26"/>
          <p:cNvSpPr txBox="1"/>
          <p:nvPr/>
        </p:nvSpPr>
        <p:spPr>
          <a:xfrm>
            <a:off x="55075" y="2835550"/>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No Robo Bosses Act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California introduced several significant AI and employment law bills (e.g., “No Robo Bosses Act,” Automated Decisions Safety Act, and workplace surveillance limits)</a:t>
            </a:r>
            <a:endParaRPr sz="1200">
              <a:solidFill>
                <a:schemeClr val="dk1"/>
              </a:solidFill>
              <a:latin typeface="Calibri"/>
              <a:ea typeface="Calibri"/>
              <a:cs typeface="Calibri"/>
              <a:sym typeface="Calibri"/>
            </a:endParaRPr>
          </a:p>
        </p:txBody>
      </p:sp>
      <p:sp>
        <p:nvSpPr>
          <p:cNvPr id="221" name="Google Shape;221;p26"/>
          <p:cNvSpPr txBox="1"/>
          <p:nvPr/>
        </p:nvSpPr>
        <p:spPr>
          <a:xfrm>
            <a:off x="55075" y="3716825"/>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Klarna re-hiring humans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Klarna Bank (Swedish buy-now-pay-later company) has cut 50% of workforce (from 4.2K to 2K). It stopped using Salesforce and HR "Workday" in favor of its own in-house AI solutions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recently Klarna is planning to hire humans (mostly students and rural areas) to ensure customers will always have the option to speak to a live representative.</a:t>
            </a:r>
            <a:endParaRPr sz="1200">
              <a:solidFill>
                <a:schemeClr val="dk1"/>
              </a:solidFill>
              <a:latin typeface="Calibri"/>
              <a:ea typeface="Calibri"/>
              <a:cs typeface="Calibri"/>
              <a:sym typeface="Calibri"/>
            </a:endParaRPr>
          </a:p>
        </p:txBody>
      </p:sp>
      <p:pic>
        <p:nvPicPr>
          <p:cNvPr id="222" name="Google Shape;222;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93600" y="3716825"/>
            <a:ext cx="2541153" cy="1311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PageIndex in Reasoning RAG</a:t>
            </a:r>
            <a:endParaRPr sz="2000" b="1" i="0" u="none" strike="noStrike" cap="none">
              <a:solidFill>
                <a:schemeClr val="dk1"/>
              </a:solidFill>
              <a:latin typeface="Calibri"/>
              <a:ea typeface="Calibri"/>
              <a:cs typeface="Calibri"/>
              <a:sym typeface="Calibri"/>
            </a:endParaRPr>
          </a:p>
        </p:txBody>
      </p:sp>
      <p:sp>
        <p:nvSpPr>
          <p:cNvPr id="228" name="Google Shape;228;p27"/>
          <p:cNvSpPr txBox="1"/>
          <p:nvPr/>
        </p:nvSpPr>
        <p:spPr>
          <a:xfrm>
            <a:off x="55075" y="512250"/>
            <a:ext cx="4945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PageIndex instead of RAG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PageIndex - document indexing that builds search tree structures from long documents, to be used by reasoning-based RAG achieving 98.7% accuracy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https://github.com/VectifyAI/PageIndex</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https://vectify.ai</a:t>
            </a:r>
            <a:r>
              <a:rPr lang="en" sz="1200">
                <a:solidFill>
                  <a:schemeClr val="dk1"/>
                </a:solidFill>
                <a:latin typeface="Calibri"/>
                <a:ea typeface="Calibri"/>
                <a:cs typeface="Calibri"/>
                <a:sym typeface="Calibri"/>
              </a:rPr>
              <a:t> - Reasoning-Based RAG</a:t>
            </a:r>
            <a:endParaRPr sz="1200">
              <a:solidFill>
                <a:schemeClr val="dk1"/>
              </a:solidFill>
              <a:latin typeface="Calibri"/>
              <a:ea typeface="Calibri"/>
              <a:cs typeface="Calibri"/>
              <a:sym typeface="Calibri"/>
            </a:endParaRPr>
          </a:p>
        </p:txBody>
      </p:sp>
      <p:pic>
        <p:nvPicPr>
          <p:cNvPr id="229" name="Google Shape;229;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14225" y="672662"/>
            <a:ext cx="3083725" cy="621175"/>
          </a:xfrm>
          <a:prstGeom prst="rect">
            <a:avLst/>
          </a:prstGeom>
          <a:noFill/>
          <a:ln w="9525" cap="flat" cmpd="sng">
            <a:solidFill>
              <a:srgbClr val="FF0000"/>
            </a:solidFill>
            <a:prstDash val="solid"/>
            <a:round/>
            <a:headEnd type="none" w="sm" len="sm"/>
            <a:tailEnd type="none" w="sm" len="sm"/>
          </a:ln>
        </p:spPr>
      </p:pic>
      <p:pic>
        <p:nvPicPr>
          <p:cNvPr id="230" name="Google Shape;230;p2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890158" y="1587350"/>
            <a:ext cx="7168169" cy="34771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36" name="Google Shape;236;p28"/>
          <p:cNvSpPr txBox="1"/>
          <p:nvPr/>
        </p:nvSpPr>
        <p:spPr>
          <a:xfrm>
            <a:off x="55075" y="463650"/>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Can LLMs Generate Novel Research Ideas?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https://arxiv.org/pdf/2409.04109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Compare Ai with humans: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ideas scored significantly higher in Novelty (5.64 vs. 4.84), but needed human evaluation and reranking. LLM tend to be repetitive and can not Self-Evaluate.</a:t>
            </a:r>
            <a:endParaRPr sz="1200">
              <a:solidFill>
                <a:schemeClr val="dk1"/>
              </a:solidFill>
              <a:latin typeface="Calibri"/>
              <a:ea typeface="Calibri"/>
              <a:cs typeface="Calibri"/>
              <a:sym typeface="Calibri"/>
            </a:endParaRPr>
          </a:p>
        </p:txBody>
      </p:sp>
      <p:sp>
        <p:nvSpPr>
          <p:cNvPr id="237" name="Google Shape;237;p28"/>
          <p:cNvSpPr txBox="1"/>
          <p:nvPr/>
        </p:nvSpPr>
        <p:spPr>
          <a:xfrm>
            <a:off x="55075" y="1650696"/>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Ollama "Thinking"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u="sng">
                <a:solidFill>
                  <a:schemeClr val="hlink"/>
                </a:solidFill>
                <a:latin typeface="Calibri"/>
                <a:ea typeface="Calibri"/>
                <a:cs typeface="Calibri"/>
                <a:sym typeface="Calibri"/>
                <a:hlinkClick r:id="rId4"/>
              </a:rPr>
              <a:t>https://www.youtube.com/watch?v=yBD598s5g8c</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Separates AI reasoning from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API: Set "think": true in request body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 Use </a:t>
            </a:r>
            <a:r>
              <a:rPr lang="en" sz="1200" b="1">
                <a:solidFill>
                  <a:srgbClr val="FF0000"/>
                </a:solidFill>
                <a:latin typeface="Calibri"/>
                <a:ea typeface="Calibri"/>
                <a:cs typeface="Calibri"/>
                <a:sym typeface="Calibri"/>
              </a:rPr>
              <a:t>/set think</a:t>
            </a:r>
            <a:r>
              <a:rPr lang="en" sz="1200">
                <a:solidFill>
                  <a:schemeClr val="dk1"/>
                </a:solidFill>
                <a:latin typeface="Calibri"/>
                <a:ea typeface="Calibri"/>
                <a:cs typeface="Calibri"/>
                <a:sym typeface="Calibri"/>
              </a:rPr>
              <a:t> to enable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with models like Qwen2.5-14B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Compatible with streaming and non-streaming responses</a:t>
            </a:r>
            <a:endParaRPr sz="1200">
              <a:solidFill>
                <a:schemeClr val="dk1"/>
              </a:solidFill>
              <a:latin typeface="Calibri"/>
              <a:ea typeface="Calibri"/>
              <a:cs typeface="Calibri"/>
              <a:sym typeface="Calibri"/>
            </a:endParaRPr>
          </a:p>
        </p:txBody>
      </p:sp>
      <p:sp>
        <p:nvSpPr>
          <p:cNvPr id="238" name="Google Shape;238;p28"/>
          <p:cNvSpPr txBox="1"/>
          <p:nvPr/>
        </p:nvSpPr>
        <p:spPr>
          <a:xfrm>
            <a:off x="55075" y="3022241"/>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Get Better Answers from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Ask for Clarifying Questions - add this to your prompt: "Ask me clarifying questions until you're 95% confident you can complete the task successfully."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 Ask to think Like a Top Expert - add this to your prompt:  "What would a top 0.1% person in this field think?"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 Challenge Your Perspective - add this to your prompt:  "Reframe this in a way that challenges how I see the problem."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https://www.youtube.com/watch?v=foLPJRmXBkU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44" name="Google Shape;244;p29"/>
          <p:cNvSpPr txBox="1"/>
          <p:nvPr/>
        </p:nvSpPr>
        <p:spPr>
          <a:xfrm>
            <a:off x="55075" y="463650"/>
            <a:ext cx="4453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AI beats commercial offerings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https://www.youtube.com/watch?v=wI4ZtpniRVM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AgenticSeek</a:t>
            </a:r>
            <a:r>
              <a:rPr lang="en" sz="1200">
                <a:solidFill>
                  <a:schemeClr val="dk1"/>
                </a:solidFill>
                <a:latin typeface="Calibri"/>
                <a:ea typeface="Calibri"/>
                <a:cs typeface="Calibri"/>
                <a:sym typeface="Calibri"/>
              </a:rPr>
              <a:t> - open-source, local version of Manus AI that runs autonomous web tasks on your computer using Docker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Chatterbox by Resemble AI </a:t>
            </a:r>
            <a:r>
              <a:rPr lang="en" sz="1200">
                <a:solidFill>
                  <a:schemeClr val="dk1"/>
                </a:solidFill>
                <a:latin typeface="Calibri"/>
                <a:ea typeface="Calibri"/>
                <a:cs typeface="Calibri"/>
                <a:sym typeface="Calibri"/>
              </a:rPr>
              <a:t>- An open-source text-to-speech and voice cloning model that runs locally. Claims to rival ElevenLabs quality while generating high-quality audio in seconds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Flux Kontext Pro</a:t>
            </a:r>
            <a:r>
              <a:rPr lang="en" sz="1200">
                <a:solidFill>
                  <a:schemeClr val="dk1"/>
                </a:solidFill>
                <a:latin typeface="Calibri"/>
                <a:ea typeface="Calibri"/>
                <a:cs typeface="Calibri"/>
                <a:sym typeface="Calibri"/>
              </a:rPr>
              <a:t> - Black Forest Labs' new AI image generator offering 86% cost savings over OpenAI's image generation ($0.04 vs $0.25 per image). Provides similar quality to ChatGPT-4o with faster processing and better aspect ratio handling for thumbnails</a:t>
            </a:r>
            <a:endParaRPr sz="1200">
              <a:solidFill>
                <a:schemeClr val="dk1"/>
              </a:solidFill>
              <a:latin typeface="Calibri"/>
              <a:ea typeface="Calibri"/>
              <a:cs typeface="Calibri"/>
              <a:sym typeface="Calibri"/>
            </a:endParaRPr>
          </a:p>
        </p:txBody>
      </p:sp>
      <p:sp>
        <p:nvSpPr>
          <p:cNvPr id="245" name="Google Shape;245;p29"/>
          <p:cNvSpPr txBox="1"/>
          <p:nvPr/>
        </p:nvSpPr>
        <p:spPr>
          <a:xfrm>
            <a:off x="66760" y="2597457"/>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Decision Flow</a:t>
            </a:r>
            <a:r>
              <a:rPr lang="en" sz="1200">
                <a:solidFill>
                  <a:schemeClr val="dk1"/>
                </a:solidFill>
                <a:latin typeface="Calibri"/>
                <a:ea typeface="Calibri"/>
                <a:cs typeface="Calibri"/>
                <a:sym typeface="Calibri"/>
              </a:rPr>
              <a:t> - </a:t>
            </a: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https://arxiv.org/pdf/2505.21397</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https://www.youtube.com/watch?v=Ch_tstGzDxE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30% performance improvements in decision-making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DF is a framework that sits on top of large language models (LLMs) to improve structured reasoning for high-stakes decisions in domains like finance, healthcare, and agriculture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utility-based reasoning approach: structure decision scenario; assign numerical weights to different factors; apply constraints; calculate scores using simple linear function; chooses the option with maximum utility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DF makes single-shot decisions rather than learning over time;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Improves results in Medical, Agriculture, and Financial domains.</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WINA</a:t>
            </a:r>
            <a:endParaRPr sz="2000" b="1" i="0" u="none" strike="noStrike" cap="none">
              <a:solidFill>
                <a:schemeClr val="dk1"/>
              </a:solidFill>
              <a:latin typeface="Calibri"/>
              <a:ea typeface="Calibri"/>
              <a:cs typeface="Calibri"/>
              <a:sym typeface="Calibri"/>
            </a:endParaRPr>
          </a:p>
        </p:txBody>
      </p:sp>
      <p:sp>
        <p:nvSpPr>
          <p:cNvPr id="251" name="Google Shape;251;p30"/>
          <p:cNvSpPr txBox="1"/>
          <p:nvPr/>
        </p:nvSpPr>
        <p:spPr>
          <a:xfrm>
            <a:off x="207475" y="539850"/>
            <a:ext cx="44532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WINA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WINA (Weight Informed Neuron Activation) - judges each neuron's importance by multiplying its activation (how "loud" it is) by the strength of its weights (how much it influences the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Keeps only the neurons with the largest combined impact active for each step, letting the rest "nap."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Requires no retraining and works dynamically per input, unlike traditional pruning which permanently removes neurons and needs fine-tuning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a mathematical cleanup (singular value decomposition) to align weights, ensuring low error rates even with high sparsity.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Tested on several popular LLMs (e.g., Llama 2, Llama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WINA can shut off up to 65% of neurons, reducing compute needs by about two-thirds, with only minimal drops in accuracy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previous methods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Enables </a:t>
            </a:r>
            <a:r>
              <a:rPr lang="en" sz="1200" b="1">
                <a:solidFill>
                  <a:srgbClr val="FF0000"/>
                </a:solidFill>
                <a:latin typeface="Calibri"/>
                <a:ea typeface="Calibri"/>
                <a:cs typeface="Calibri"/>
                <a:sym typeface="Calibri"/>
              </a:rPr>
              <a:t>substantial cost savings (up to half the GPU bill) </a:t>
            </a:r>
            <a:r>
              <a:rPr lang="en" sz="1200">
                <a:solidFill>
                  <a:schemeClr val="dk1"/>
                </a:solidFill>
                <a:latin typeface="Calibri"/>
                <a:ea typeface="Calibri"/>
                <a:cs typeface="Calibri"/>
                <a:sym typeface="Calibri"/>
              </a:rPr>
              <a:t>without extra training or permanent network changes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https://arxiv.org/abs/2505.19427</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https://github.com/microsoft/wina</a:t>
            </a:r>
            <a:r>
              <a:rPr lang="en" sz="1200">
                <a:solidFill>
                  <a:schemeClr val="dk1"/>
                </a:solidFill>
                <a:latin typeface="Calibri"/>
                <a:ea typeface="Calibri"/>
                <a:cs typeface="Calibri"/>
                <a:sym typeface="Calibri"/>
              </a:rPr>
              <a:t> - Open source (Apache 2)</a:t>
            </a:r>
            <a:endParaRPr sz="1200">
              <a:solidFill>
                <a:schemeClr val="dk1"/>
              </a:solidFill>
              <a:latin typeface="Calibri"/>
              <a:ea typeface="Calibri"/>
              <a:cs typeface="Calibri"/>
              <a:sym typeface="Calibri"/>
            </a:endParaRPr>
          </a:p>
        </p:txBody>
      </p:sp>
      <p:pic>
        <p:nvPicPr>
          <p:cNvPr id="252" name="Google Shape;252;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56200" y="1379903"/>
            <a:ext cx="2916077" cy="19440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Coding with AI</a:t>
            </a:r>
            <a:endParaRPr sz="2000" b="1" i="0" u="none" strike="noStrike" cap="none">
              <a:solidFill>
                <a:schemeClr val="dk1"/>
              </a:solidFill>
              <a:latin typeface="Calibri"/>
              <a:ea typeface="Calibri"/>
              <a:cs typeface="Calibri"/>
              <a:sym typeface="Calibri"/>
            </a:endParaRPr>
          </a:p>
        </p:txBody>
      </p:sp>
      <p:sp>
        <p:nvSpPr>
          <p:cNvPr id="258" name="Google Shape;258;p31"/>
          <p:cNvSpPr txBox="1"/>
          <p:nvPr/>
        </p:nvSpPr>
        <p:spPr>
          <a:xfrm>
            <a:off x="55075" y="84465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Cursor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keep rules files and docs md files with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docs in md format - text and diagrams</a:t>
            </a:r>
            <a:endParaRPr sz="1200">
              <a:solidFill>
                <a:schemeClr val="dk1"/>
              </a:solidFill>
              <a:latin typeface="Calibri"/>
              <a:ea typeface="Calibri"/>
              <a:cs typeface="Calibri"/>
              <a:sym typeface="Calibri"/>
            </a:endParaRPr>
          </a:p>
        </p:txBody>
      </p:sp>
      <p:sp>
        <p:nvSpPr>
          <p:cNvPr id="259" name="Google Shape;259;p31"/>
          <p:cNvSpPr txBox="1"/>
          <p:nvPr/>
        </p:nvSpPr>
        <p:spPr>
          <a:xfrm>
            <a:off x="4615400" y="844650"/>
            <a:ext cx="4453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 3-step AI coding workflow - using Cursor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https://www.youtube.com/watch?v=fD4ktSkNCw4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Create a PRD (Product Requirements Document) - using a custom Cursor rule that instructs AI to write PRDs suitable for junior developers. Includes clarifying questions with dot notation (2.1, 2.2) for clarity. Stores PRD as markdown in a dedicated tasks folder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 Generate Task Lists - Another Cursor rule breaks the PRD into detailed, actionable tasks; Creates hierarchical tasks (main tasks with subtasks) in markdown format; Includes checkboxes for progress tracking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 Execute Tasks Systematically - one subtask at a time; AI stops after each subtask and waits for user approval; Human stays in the loop to catch errors and maintain quality</a:t>
            </a:r>
            <a:endParaRPr sz="1200">
              <a:solidFill>
                <a:schemeClr val="dk1"/>
              </a:solidFill>
              <a:latin typeface="Calibri"/>
              <a:ea typeface="Calibri"/>
              <a:cs typeface="Calibri"/>
              <a:sym typeface="Calibri"/>
            </a:endParaRPr>
          </a:p>
        </p:txBody>
      </p:sp>
      <p:sp>
        <p:nvSpPr>
          <p:cNvPr id="260" name="Google Shape;260;p31"/>
          <p:cNvSpPr txBox="1"/>
          <p:nvPr/>
        </p:nvSpPr>
        <p:spPr>
          <a:xfrm>
            <a:off x="55075" y="153650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Task Master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https://www.youtube.com/watch?v=BvWzQ4W0QXA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task management system - splits into small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with multiple AI models (main, research, and fallback)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Cursor, VS Code, Windsurf</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be installed as an MCP server of CLI tool</a:t>
            </a:r>
            <a:endParaRPr sz="12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Create a Product Requirements Document (PRD) for your project</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Taskmaster parses the PRD and generates a structured task list</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Execute tasks one by one through your preferred AI coding agent</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Each subtask stays within context limits, reducing errors and token costs</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video Summarization</a:t>
            </a:r>
            <a:endParaRPr sz="2000" b="1" i="0" u="none" strike="noStrike" cap="none">
              <a:solidFill>
                <a:schemeClr val="dk1"/>
              </a:solidFill>
              <a:latin typeface="Calibri"/>
              <a:ea typeface="Calibri"/>
              <a:cs typeface="Calibri"/>
              <a:sym typeface="Calibri"/>
            </a:endParaRPr>
          </a:p>
        </p:txBody>
      </p:sp>
      <p:sp>
        <p:nvSpPr>
          <p:cNvPr id="266" name="Google Shape;266;p32"/>
          <p:cNvSpPr txBox="1"/>
          <p:nvPr/>
        </p:nvSpPr>
        <p:spPr>
          <a:xfrm>
            <a:off x="663100" y="93795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recapio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copy URL into recapio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https://recapio.com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67" name="Google Shape;267;p32"/>
          <p:cNvSpPr txBox="1"/>
          <p:nvPr/>
        </p:nvSpPr>
        <p:spPr>
          <a:xfrm>
            <a:off x="663100" y="1676278"/>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Copy transcription into Claude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copy transcription, paste it into LLM, get a summary</a:t>
            </a:r>
            <a:endParaRPr sz="1200">
              <a:solidFill>
                <a:schemeClr val="dk1"/>
              </a:solidFill>
              <a:latin typeface="Calibri"/>
              <a:ea typeface="Calibri"/>
              <a:cs typeface="Calibri"/>
              <a:sym typeface="Calibri"/>
            </a:endParaRPr>
          </a:p>
        </p:txBody>
      </p:sp>
      <p:sp>
        <p:nvSpPr>
          <p:cNvPr id="268" name="Google Shape;268;p32"/>
          <p:cNvSpPr txBox="1"/>
          <p:nvPr/>
        </p:nvSpPr>
        <p:spPr>
          <a:xfrm>
            <a:off x="663100" y="224885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Copy youtube URL into Perplexity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perplexity will extract transcript from youtube website - and make a summary</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3"/>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IO Device - an prediction by AI</a:t>
            </a:r>
            <a:endParaRPr sz="2000" b="1" i="0" u="none" strike="noStrike" cap="none">
              <a:solidFill>
                <a:schemeClr val="dk1"/>
              </a:solidFill>
              <a:latin typeface="Calibri"/>
              <a:ea typeface="Calibri"/>
              <a:cs typeface="Calibri"/>
              <a:sym typeface="Calibri"/>
            </a:endParaRPr>
          </a:p>
        </p:txBody>
      </p:sp>
      <p:sp>
        <p:nvSpPr>
          <p:cNvPr id="274" name="Google Shape;274;p33"/>
          <p:cNvSpPr txBox="1"/>
          <p:nvPr/>
        </p:nvSpPr>
        <p:spPr>
          <a:xfrm>
            <a:off x="55075" y="467150"/>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Video created by AI (not a real OpenAI product)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https://www.youtube.com/watch?v=rEAPBT6_-TM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75" name="Google Shape;275;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710050" y="1785450"/>
            <a:ext cx="1127401" cy="1275031"/>
          </a:xfrm>
          <a:prstGeom prst="rect">
            <a:avLst/>
          </a:prstGeom>
          <a:noFill/>
          <a:ln w="9525" cap="flat" cmpd="sng">
            <a:solidFill>
              <a:srgbClr val="FF0000"/>
            </a:solidFill>
            <a:prstDash val="solid"/>
            <a:round/>
            <a:headEnd type="none" w="sm" len="sm"/>
            <a:tailEnd type="none" w="sm" len="sm"/>
          </a:ln>
        </p:spPr>
      </p:pic>
      <p:pic>
        <p:nvPicPr>
          <p:cNvPr id="276" name="Google Shape;276;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713600" y="3200600"/>
            <a:ext cx="1127400" cy="1087107"/>
          </a:xfrm>
          <a:prstGeom prst="rect">
            <a:avLst/>
          </a:prstGeom>
          <a:noFill/>
          <a:ln w="9525" cap="flat" cmpd="sng">
            <a:solidFill>
              <a:srgbClr val="FF0000"/>
            </a:solidFill>
            <a:prstDash val="solid"/>
            <a:round/>
            <a:headEnd type="none" w="sm" len="sm"/>
            <a:tailEnd type="none" w="sm" len="sm"/>
          </a:ln>
        </p:spPr>
      </p:pic>
      <p:pic>
        <p:nvPicPr>
          <p:cNvPr id="277" name="Google Shape;277;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29551" y="340501"/>
            <a:ext cx="2107901" cy="1388125"/>
          </a:xfrm>
          <a:prstGeom prst="rect">
            <a:avLst/>
          </a:prstGeom>
          <a:noFill/>
          <a:ln w="9525" cap="flat" cmpd="sng">
            <a:solidFill>
              <a:srgbClr val="FF0000"/>
            </a:solidFill>
            <a:prstDash val="solid"/>
            <a:round/>
            <a:headEnd type="none" w="sm" len="sm"/>
            <a:tailEnd type="none" w="sm" len="sm"/>
          </a:ln>
        </p:spPr>
      </p:pic>
      <p:sp>
        <p:nvSpPr>
          <p:cNvPr id="278" name="Google Shape;278;p33"/>
          <p:cNvSpPr txBox="1"/>
          <p:nvPr/>
        </p:nvSpPr>
        <p:spPr>
          <a:xfrm>
            <a:off x="55075" y="1111600"/>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Jony Ive (full name: Sir Jonathan Paul Ive) is a renowned British-American industrial designer best known for his pivotal role at Apple Inc., where he served as Senior Vice President of Industrial Design and later Chief Design Officer from 1992 to 2019. Ive was instrumental in designing some of Apple’s most iconic products, including the iMac, iPod, iPhone, iPad, MacBook, Apple Watch, and even the architectural design of Apple Park and Apple Stores.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2019 he left Apple and started LoveFrom, worked with Ferrari, Airbnb, and OpenAI.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Recently LoveFrom was acquired by OpenAI</a:t>
            </a:r>
            <a:endParaRPr sz="1200">
              <a:solidFill>
                <a:schemeClr val="dk1"/>
              </a:solidFill>
              <a:latin typeface="Calibri"/>
              <a:ea typeface="Calibri"/>
              <a:cs typeface="Calibri"/>
              <a:sym typeface="Calibri"/>
            </a:endParaRPr>
          </a:p>
        </p:txBody>
      </p:sp>
      <p:sp>
        <p:nvSpPr>
          <p:cNvPr id="279" name="Google Shape;279;p33"/>
          <p:cNvSpPr txBox="1"/>
          <p:nvPr/>
        </p:nvSpPr>
        <p:spPr>
          <a:xfrm>
            <a:off x="4273150" y="4147125"/>
            <a:ext cx="18651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000">
                <a:solidFill>
                  <a:schemeClr val="dk1"/>
                </a:solidFill>
                <a:latin typeface="Calibri"/>
                <a:ea typeface="Calibri"/>
                <a:cs typeface="Calibri"/>
                <a:sym typeface="Calibri"/>
              </a:rPr>
              <a:t>AI Generated,</a:t>
            </a:r>
            <a:endParaRPr sz="20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2000">
                <a:solidFill>
                  <a:schemeClr val="dk1"/>
                </a:solidFill>
                <a:latin typeface="Calibri"/>
                <a:ea typeface="Calibri"/>
                <a:cs typeface="Calibri"/>
                <a:sym typeface="Calibri"/>
              </a:rPr>
              <a:t>not real</a:t>
            </a:r>
            <a:endParaRPr sz="2000">
              <a:solidFill>
                <a:schemeClr val="dk1"/>
              </a:solidFill>
              <a:latin typeface="Calibri"/>
              <a:ea typeface="Calibri"/>
              <a:cs typeface="Calibri"/>
              <a:sym typeface="Calibri"/>
            </a:endParaRPr>
          </a:p>
        </p:txBody>
      </p:sp>
      <p:sp>
        <p:nvSpPr>
          <p:cNvPr id="280" name="Google Shape;280;p33"/>
          <p:cNvSpPr/>
          <p:nvPr/>
        </p:nvSpPr>
        <p:spPr>
          <a:xfrm rot="2700000">
            <a:off x="6435077" y="3089368"/>
            <a:ext cx="606273" cy="988111"/>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81" name="Google Shape;281;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13650" y="3120675"/>
            <a:ext cx="3309690" cy="1861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3" name="Google Shape;73;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4" name="Google Shape;74;p16"/>
          <p:cNvSpPr txBox="1"/>
          <p:nvPr/>
        </p:nvSpPr>
        <p:spPr>
          <a:xfrm>
            <a:off x="6950075" y="919775"/>
            <a:ext cx="19287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5" name="Google Shape;75;p16"/>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5</a:t>
            </a:r>
            <a:endParaRPr sz="1200" b="0" i="0" u="none" strike="noStrike" cap="none">
              <a:solidFill>
                <a:schemeClr val="dk1"/>
              </a:solidFill>
              <a:latin typeface="Calibri"/>
              <a:ea typeface="Calibri"/>
              <a:cs typeface="Calibri"/>
              <a:sym typeface="Calibri"/>
            </a:endParaRPr>
          </a:p>
        </p:txBody>
      </p:sp>
      <p:sp>
        <p:nvSpPr>
          <p:cNvPr id="76" name="Google Shape;76;p16"/>
          <p:cNvSpPr txBox="1"/>
          <p:nvPr/>
        </p:nvSpPr>
        <p:spPr>
          <a:xfrm>
            <a:off x="42836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5</a:t>
            </a:r>
            <a:endParaRPr sz="1200" b="0" i="0" u="none" strike="noStrike" cap="none">
              <a:solidFill>
                <a:schemeClr val="dk1"/>
              </a:solidFill>
              <a:latin typeface="Calibri"/>
              <a:ea typeface="Calibri"/>
              <a:cs typeface="Calibri"/>
              <a:sym typeface="Calibri"/>
            </a:endParaRPr>
          </a:p>
        </p:txBody>
      </p:sp>
      <p:sp>
        <p:nvSpPr>
          <p:cNvPr id="77" name="Google Shape;77;p16"/>
          <p:cNvSpPr/>
          <p:nvPr/>
        </p:nvSpPr>
        <p:spPr>
          <a:xfrm>
            <a:off x="3695172" y="31195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txBox="1"/>
          <p:nvPr/>
        </p:nvSpPr>
        <p:spPr>
          <a:xfrm>
            <a:off x="3386498" y="269349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86955" y="27047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89165" y="45828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75309" y="14435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83932" y="104282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84715" y="185313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94272"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95368" y="33293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775175" y="1720875"/>
            <a:ext cx="22785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Web Leaderboard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8"/>
              </a:rPr>
              <a:t>https://web.lmarena.ai/leaderboard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@LlmStats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StackAI</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Artificial Analysis</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Open LLM Leaderboard - by Hugging Face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Vellum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87" name="Google Shape;87;p16"/>
          <p:cNvSpPr txBox="1"/>
          <p:nvPr/>
        </p:nvSpPr>
        <p:spPr>
          <a:xfrm>
            <a:off x="3405653" y="353217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6"/>
          <p:cNvSpPr/>
          <p:nvPr/>
        </p:nvSpPr>
        <p:spPr>
          <a:xfrm>
            <a:off x="3696522" y="35405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92106" y="22751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88701" y="41643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flipH="1">
            <a:off x="520260" y="437315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2" name="Google Shape;92;p16"/>
          <p:cNvSpPr txBox="1"/>
          <p:nvPr/>
        </p:nvSpPr>
        <p:spPr>
          <a:xfrm flipH="1">
            <a:off x="3626278" y="374313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702722" y="10242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94272" y="12237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95353" y="16491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88928" y="249902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393867" y="29119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694324" y="292321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94272" y="43951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694272" y="396207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283169" y="395108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582435" y="395833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283169" y="35389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582435" y="354622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06" name="Google Shape;106;p16"/>
          <p:cNvGraphicFramePr/>
          <p:nvPr/>
        </p:nvGraphicFramePr>
        <p:xfrm>
          <a:off x="724311" y="775929"/>
          <a:ext cx="3000000" cy="3000000"/>
        </p:xfrm>
        <a:graphic>
          <a:graphicData uri="http://schemas.openxmlformats.org/drawingml/2006/table">
            <a:tbl>
              <a:tblPr>
                <a:noFill/>
                <a:tableStyleId>{7AB8C0D7-5EB2-444C-96CE-7CD49C7A655E}</a:tableStyleId>
              </a:tblPr>
              <a:tblGrid>
                <a:gridCol w="1879125">
                  <a:extLst>
                    <a:ext uri="{9D8B030D-6E8A-4147-A177-3AD203B41FA5}">
                      <a16:colId xmlns:a16="http://schemas.microsoft.com/office/drawing/2014/main" val="20000"/>
                    </a:ext>
                  </a:extLst>
                </a:gridCol>
                <a:gridCol w="399300">
                  <a:extLst>
                    <a:ext uri="{9D8B030D-6E8A-4147-A177-3AD203B41FA5}">
                      <a16:colId xmlns:a16="http://schemas.microsoft.com/office/drawing/2014/main" val="20001"/>
                    </a:ext>
                  </a:extLst>
                </a:gridCol>
              </a:tblGrid>
              <a:tr h="163225">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Score</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1470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1446</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o3-2025-04-16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1443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chatgpt-4o-latest-20250326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1431</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gpt-4.5-preview-2025-02-27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1425</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1419</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claude-opus-4-20250514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1414</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1402</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gemini-2.5-flash-preview-04-17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1400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grok-3-preview-02-24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1399</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claude-sonnet-4-20250514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1390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o4-mini-2025-04-16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1390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deepseek-v3-0324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1388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o1-2024-12-17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1388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deepseek-r1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1384</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o1-preview</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1372</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mistral-medium-2505</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1369</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7"/>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claude-3-7-sonnet-20250219</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1365</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8"/>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gpt-4.1-mini-2025-04-14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1365</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9"/>
                  </a:ext>
                </a:extLst>
              </a:tr>
            </a:tbl>
          </a:graphicData>
        </a:graphic>
      </p:graphicFrame>
      <p:graphicFrame>
        <p:nvGraphicFramePr>
          <p:cNvPr id="107" name="Google Shape;107;p16"/>
          <p:cNvGraphicFramePr/>
          <p:nvPr/>
        </p:nvGraphicFramePr>
        <p:xfrm>
          <a:off x="3837587" y="775925"/>
          <a:ext cx="3000000" cy="3000000"/>
        </p:xfrm>
        <a:graphic>
          <a:graphicData uri="http://schemas.openxmlformats.org/drawingml/2006/table">
            <a:tbl>
              <a:tblPr>
                <a:noFill/>
                <a:tableStyleId>{7AB8C0D7-5EB2-444C-96CE-7CD49C7A655E}</a:tableStyleId>
              </a:tblPr>
              <a:tblGrid>
                <a:gridCol w="1825450">
                  <a:extLst>
                    <a:ext uri="{9D8B030D-6E8A-4147-A177-3AD203B41FA5}">
                      <a16:colId xmlns:a16="http://schemas.microsoft.com/office/drawing/2014/main" val="20000"/>
                    </a:ext>
                  </a:extLst>
                </a:gridCol>
                <a:gridCol w="453050">
                  <a:extLst>
                    <a:ext uri="{9D8B030D-6E8A-4147-A177-3AD203B41FA5}">
                      <a16:colId xmlns:a16="http://schemas.microsoft.com/office/drawing/2014/main" val="20001"/>
                    </a:ext>
                  </a:extLst>
                </a:gridCol>
              </a:tblGrid>
              <a:tr h="120250">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Score</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1443</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Opus 4 (20250514)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1412</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1408</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Sonnet 4 (20250514)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1389</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 3.7 Sonnet (20250219)</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1357</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1312</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1256</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 3.5 Sonnet (20241022)</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1238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DeepSeek-V3-0324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1207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DeepSeek-R1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1198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o3-2025-04-16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GPT-4.1-mini-2025-04-14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Mistral Medium 3</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1167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Gemini-2.5-Flash-Preview-04-17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1144</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o3-mini-high (20250131)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1136</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Claude 3.5 Haiku (20241022)</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1133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7"/>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o4-mini-2025-04-16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1100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8"/>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o3-mini (20250131)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1092</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9"/>
                  </a:ext>
                </a:extLst>
              </a:tr>
            </a:tbl>
          </a:graphicData>
        </a:graphic>
      </p:graphicFrame>
      <p:sp>
        <p:nvSpPr>
          <p:cNvPr id="108" name="Google Shape;108;p16"/>
          <p:cNvSpPr/>
          <p:nvPr/>
        </p:nvSpPr>
        <p:spPr>
          <a:xfrm>
            <a:off x="3694272" y="206716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3689165" y="479422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583932" y="123944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575309" y="16475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575309" y="18515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583932" y="206290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583714" y="228054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84681" y="249484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583932" y="267250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flipH="1">
            <a:off x="527634" y="289576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8" name="Google Shape;118;p16"/>
          <p:cNvSpPr/>
          <p:nvPr/>
        </p:nvSpPr>
        <p:spPr>
          <a:xfrm>
            <a:off x="583714" y="311874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584681" y="33231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84681" y="37483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584681" y="416873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584681" y="479307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583714" y="459601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Negotiate Tech Contracts</a:t>
            </a:r>
            <a:endParaRPr sz="2000" b="1" i="0" u="none" strike="noStrike" cap="none">
              <a:solidFill>
                <a:schemeClr val="dk1"/>
              </a:solidFill>
              <a:latin typeface="Calibri"/>
              <a:ea typeface="Calibri"/>
              <a:cs typeface="Calibri"/>
              <a:sym typeface="Calibri"/>
            </a:endParaRPr>
          </a:p>
        </p:txBody>
      </p:sp>
      <p:sp>
        <p:nvSpPr>
          <p:cNvPr id="287" name="Google Shape;287;p34"/>
          <p:cNvSpPr txBox="1"/>
          <p:nvPr/>
        </p:nvSpPr>
        <p:spPr>
          <a:xfrm>
            <a:off x="55075" y="883000"/>
            <a:ext cx="4453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Chris Dunlop - "Why clients pay me 10x more than developers who are better at coding than me"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more technical your pitch, the more you will be delegated down the chain of command!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 talking about databases to a CEO and they will delegate you to the CTO.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https://medium.com/realworld-ai-use-cases/why-clients-pay-me-10x-more-than-developers-who-are-better-at-coding-than-me-10bc46f6e67b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88" name="Google Shape;288;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45448" y="1004575"/>
            <a:ext cx="2522025" cy="3360199"/>
          </a:xfrm>
          <a:prstGeom prst="rect">
            <a:avLst/>
          </a:prstGeom>
          <a:noFill/>
          <a:ln>
            <a:noFill/>
          </a:ln>
        </p:spPr>
      </p:pic>
      <p:sp>
        <p:nvSpPr>
          <p:cNvPr id="289" name="Google Shape;289;p34"/>
          <p:cNvSpPr txBox="1"/>
          <p:nvPr/>
        </p:nvSpPr>
        <p:spPr>
          <a:xfrm>
            <a:off x="55075" y="2683875"/>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Translate problem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Give Peace of Mind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Reduce Risk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Improving Client's position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Time Recovery</a:t>
            </a:r>
            <a:endParaRPr sz="12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You are: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Professional Painkiller</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Communication Multiplier</a:t>
            </a: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95" name="Google Shape;295;p35"/>
          <p:cNvSpPr txBox="1"/>
          <p:nvPr/>
        </p:nvSpPr>
        <p:spPr>
          <a:xfrm>
            <a:off x="2102050" y="1536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96" name="Google Shape;296;p35"/>
          <p:cNvSpPr txBox="1"/>
          <p:nvPr/>
        </p:nvSpPr>
        <p:spPr>
          <a:xfrm>
            <a:off x="4652950" y="153675"/>
            <a:ext cx="438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Workers with AI skills command a 56% wage premium (up from 25% last year), suggesting the value these workers bring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https://www.pwc.com/gx/en/issues/artificial-intelligence/job-barometer/2025/report.pdf</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97" name="Google Shape;297;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950" y="3120700"/>
            <a:ext cx="4439226" cy="1856675"/>
          </a:xfrm>
          <a:prstGeom prst="rect">
            <a:avLst/>
          </a:prstGeom>
          <a:noFill/>
          <a:ln w="9525" cap="flat" cmpd="sng">
            <a:solidFill>
              <a:srgbClr val="FF0000"/>
            </a:solidFill>
            <a:prstDash val="solid"/>
            <a:round/>
            <a:headEnd type="none" w="sm" len="sm"/>
            <a:tailEnd type="none" w="sm" len="sm"/>
          </a:ln>
        </p:spPr>
      </p:pic>
      <p:pic>
        <p:nvPicPr>
          <p:cNvPr id="298" name="Google Shape;298;p3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950" y="695925"/>
            <a:ext cx="4439216" cy="2270414"/>
          </a:xfrm>
          <a:prstGeom prst="rect">
            <a:avLst/>
          </a:prstGeom>
          <a:noFill/>
          <a:ln w="9525" cap="flat" cmpd="sng">
            <a:solidFill>
              <a:srgbClr val="FF0000"/>
            </a:solidFill>
            <a:prstDash val="solid"/>
            <a:round/>
            <a:headEnd type="none" w="sm" len="sm"/>
            <a:tailEnd type="none" w="sm" len="sm"/>
          </a:ln>
        </p:spPr>
      </p:pic>
      <p:sp>
        <p:nvSpPr>
          <p:cNvPr id="299" name="Google Shape;299;p35"/>
          <p:cNvSpPr txBox="1"/>
          <p:nvPr/>
        </p:nvSpPr>
        <p:spPr>
          <a:xfrm>
            <a:off x="4652950" y="1117325"/>
            <a:ext cx="4382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New job postings from white-collar roles fell by 12.7% from 2024 to 2025, with demand for business analysts and developers dropping twice as fast</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Anthropic’s CEO predicts that within the next 5 years, 50% of all entry-level jobs will be fully automated. </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Elon’s launching Tesla self-driving cars in Austin and trucks operating autonomously on Texas highways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only secure job is being an entrepreneur.</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Curiosity and adaptability now outperform career pathing.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"Singularity Sprint" - now!</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coming years will feel chaotic, unpredictable, and downright scary at times</a:t>
            </a:r>
            <a:endParaRPr sz="1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5" name="Google Shape;305;p3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6" name="Google Shape;306;p3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07" name="Google Shape;307;p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08" name="Google Shape;308;p36"/>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09" name="Google Shape;309;p36"/>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New Gemini 2.5 PRO Preview - June 5</a:t>
            </a:r>
            <a:endParaRPr sz="2000" b="1" i="0" u="none" strike="noStrike" cap="none">
              <a:solidFill>
                <a:schemeClr val="dk1"/>
              </a:solidFill>
              <a:latin typeface="Calibri"/>
              <a:ea typeface="Calibri"/>
              <a:cs typeface="Calibri"/>
              <a:sym typeface="Calibri"/>
            </a:endParaRPr>
          </a:p>
        </p:txBody>
      </p:sp>
      <p:sp>
        <p:nvSpPr>
          <p:cNvPr id="129" name="Google Shape;129;p17"/>
          <p:cNvSpPr txBox="1"/>
          <p:nvPr/>
        </p:nvSpPr>
        <p:spPr>
          <a:xfrm>
            <a:off x="117226" y="830095"/>
            <a:ext cx="44532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Gemini 2.5 PRO Preview June 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https://www.youtube.com/watch?v=tYl6zw79CBc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24-35 ELO score increase (leaderboard lead at 1470)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Excels at coding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response style, structure, and creativity, with better formatting in outputs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new "thinking budget" feature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remains competitive: $1.25 for input and $10 for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Solving the elevator puzzle:</a:t>
            </a:r>
            <a:endParaRPr sz="1200">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2.5 Pro - solved in 7 button presses</a:t>
            </a:r>
            <a:endParaRPr sz="1200">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O4 Mini - solved in 6 button presses !!</a:t>
            </a:r>
            <a:endParaRPr sz="1200">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Opus 4 - required 8-9 button presses</a:t>
            </a:r>
            <a:endParaRPr sz="1200">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ChatGPT - found a 6-press solution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o4 Mini and ChatGPT </a:t>
            </a:r>
            <a:r>
              <a:rPr lang="en" sz="1200" b="1">
                <a:solidFill>
                  <a:srgbClr val="FF0000"/>
                </a:solidFill>
                <a:latin typeface="Calibri"/>
                <a:ea typeface="Calibri"/>
                <a:cs typeface="Calibri"/>
                <a:sym typeface="Calibri"/>
              </a:rPr>
              <a:t>executed python code under the hood</a:t>
            </a:r>
            <a:r>
              <a:rPr lang="en" sz="1200">
                <a:solidFill>
                  <a:schemeClr val="dk1"/>
                </a:solidFill>
                <a:latin typeface="Calibri"/>
                <a:ea typeface="Calibri"/>
                <a:cs typeface="Calibri"/>
                <a:sym typeface="Calibri"/>
              </a:rPr>
              <a:t> using breadth-first search (BFS) algorithms. They converted the linguistic puzzle into a mathematical optimization problem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 the most effective approach isn't necessarily pure language-based reasoning, but rather intelligent tool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https://www.youtube.com/watch?v=xsyQHWR3QIM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0" name="Google Shape;130;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07288" y="1247821"/>
            <a:ext cx="4330926" cy="243614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Phonely 99.2% accuracy</a:t>
            </a:r>
            <a:endParaRPr sz="2000" b="1" i="0" u="none" strike="noStrike" cap="none">
              <a:solidFill>
                <a:schemeClr val="dk1"/>
              </a:solidFill>
              <a:latin typeface="Calibri"/>
              <a:ea typeface="Calibri"/>
              <a:cs typeface="Calibri"/>
              <a:sym typeface="Calibri"/>
            </a:endParaRPr>
          </a:p>
        </p:txBody>
      </p:sp>
      <p:sp>
        <p:nvSpPr>
          <p:cNvPr id="136" name="Google Shape;136;p18"/>
          <p:cNvSpPr txBox="1"/>
          <p:nvPr/>
        </p:nvSpPr>
        <p:spPr>
          <a:xfrm>
            <a:off x="156175" y="969613"/>
            <a:ext cx="4453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Phonely conversational AI - 99.2% accuracy, no delays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three-way partnership between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Phonely - an AI phone support </a:t>
            </a: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https://www.phonely.ai</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Maitai - inference optimization </a:t>
            </a: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https://trymaitai.ai</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Groq - chip maker </a:t>
            </a:r>
            <a:r>
              <a:rPr lang="en" sz="12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https://groq.com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awkward delays - response times reduced by more than 70%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accuracy increased from 81.5% to 99.2%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(surpassing GPT-4o’s 94.7% benchmark by 4.5 percentage points)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3C78D8"/>
                </a:solidFill>
                <a:latin typeface="Calibri"/>
                <a:ea typeface="Calibri"/>
                <a:cs typeface="Calibri"/>
                <a:sym typeface="Calibri"/>
              </a:rPr>
              <a:t>The improvements stem from Groq’s new capability to </a:t>
            </a:r>
            <a:r>
              <a:rPr lang="en" sz="1200" b="1">
                <a:solidFill>
                  <a:srgbClr val="FF0000"/>
                </a:solidFill>
                <a:latin typeface="Calibri"/>
                <a:ea typeface="Calibri"/>
                <a:cs typeface="Calibri"/>
                <a:sym typeface="Calibri"/>
              </a:rPr>
              <a:t>instantly switch between multiple specialized AI models without added latency,</a:t>
            </a:r>
            <a:r>
              <a:rPr lang="en" sz="1200" b="1">
                <a:solidFill>
                  <a:srgbClr val="3C78D8"/>
                </a:solidFill>
                <a:latin typeface="Calibri"/>
                <a:ea typeface="Calibri"/>
                <a:cs typeface="Calibri"/>
                <a:sym typeface="Calibri"/>
              </a:rPr>
              <a:t> orchestrated through Maitai’s optimization platform.</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u="sng">
                <a:solidFill>
                  <a:schemeClr val="hlink"/>
                </a:solidFill>
                <a:latin typeface="Calibri"/>
                <a:ea typeface="Calibri"/>
                <a:cs typeface="Calibri"/>
                <a:sym typeface="Calibri"/>
                <a:hlinkClick r:id="rId6"/>
              </a:rPr>
              <a:t>https://venturebeat.com/ai/phonelys-new-ai-agents-hit-99-accuracy-and-customers-cant-tell-theyre-not-human/</a:t>
            </a:r>
            <a:r>
              <a:rPr lang="en" sz="1200">
                <a:solidFill>
                  <a:srgbClr val="FF0000"/>
                </a:solidFill>
                <a:latin typeface="Calibri"/>
                <a:ea typeface="Calibri"/>
                <a:cs typeface="Calibri"/>
                <a:sym typeface="Calibri"/>
              </a:rPr>
              <a:t> </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7" name="Google Shape;137;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55575" y="969622"/>
            <a:ext cx="3568000" cy="912900"/>
          </a:xfrm>
          <a:prstGeom prst="rect">
            <a:avLst/>
          </a:prstGeom>
          <a:noFill/>
          <a:ln>
            <a:noFill/>
          </a:ln>
        </p:spPr>
      </p:pic>
      <p:pic>
        <p:nvPicPr>
          <p:cNvPr id="138" name="Google Shape;138;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938175" y="2350548"/>
            <a:ext cx="1334900" cy="1334900"/>
          </a:xfrm>
          <a:prstGeom prst="rect">
            <a:avLst/>
          </a:prstGeom>
          <a:noFill/>
          <a:ln>
            <a:noFill/>
          </a:ln>
        </p:spPr>
      </p:pic>
      <p:pic>
        <p:nvPicPr>
          <p:cNvPr id="139" name="Google Shape;139;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601875" y="2614177"/>
            <a:ext cx="2208950" cy="80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Meeker Report</a:t>
            </a:r>
            <a:endParaRPr sz="2000" b="1" i="0" u="none" strike="noStrike" cap="none">
              <a:solidFill>
                <a:schemeClr val="dk1"/>
              </a:solidFill>
              <a:latin typeface="Calibri"/>
              <a:ea typeface="Calibri"/>
              <a:cs typeface="Calibri"/>
              <a:sym typeface="Calibri"/>
            </a:endParaRPr>
          </a:p>
        </p:txBody>
      </p:sp>
      <p:sp>
        <p:nvSpPr>
          <p:cNvPr id="145" name="Google Shape;145;p19"/>
          <p:cNvSpPr txBox="1"/>
          <p:nvPr/>
        </p:nvSpPr>
        <p:spPr>
          <a:xfrm>
            <a:off x="55075" y="563225"/>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inference costs have dipped 99.7% in last 2 years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Trends – Artificial Intelligence (AI), May 30,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340 slides' report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Mary Meeker </a:t>
            </a:r>
            <a:r>
              <a:rPr lang="en" sz="1200">
                <a:solidFill>
                  <a:schemeClr val="dk1"/>
                </a:solidFill>
                <a:latin typeface="Calibri"/>
                <a:ea typeface="Calibri"/>
                <a:cs typeface="Calibri"/>
                <a:sym typeface="Calibri"/>
              </a:rPr>
              <a:t>/ Jay Simons / Daegwon Chae / Alexander Krey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https://www.bondcap.com/reports/tai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6" name="Google Shape;146;p19"/>
          <p:cNvSpPr txBox="1"/>
          <p:nvPr/>
        </p:nvSpPr>
        <p:spPr>
          <a:xfrm>
            <a:off x="55075" y="1764250"/>
            <a:ext cx="4453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Things are accelerating exponentially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grows much faster than Internet or any other product or service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used to predicts future (people trust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Turing Test - passed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good with video, images,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Different models are better at different skills, AI vs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expensive services ($20/mo, $200/mo, $2,000/mo)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Physical world AI (robo-taxi)</a:t>
            </a:r>
            <a:endParaRPr sz="1200">
              <a:solidFill>
                <a:schemeClr val="dk1"/>
              </a:solidFill>
              <a:latin typeface="Calibri"/>
              <a:ea typeface="Calibri"/>
              <a:cs typeface="Calibri"/>
              <a:sym typeface="Calibri"/>
            </a:endParaRPr>
          </a:p>
        </p:txBody>
      </p:sp>
      <p:pic>
        <p:nvPicPr>
          <p:cNvPr id="147" name="Google Shape;147;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83575" y="563225"/>
            <a:ext cx="2238725" cy="2039225"/>
          </a:xfrm>
          <a:prstGeom prst="rect">
            <a:avLst/>
          </a:prstGeom>
          <a:noFill/>
          <a:ln w="9525" cap="flat" cmpd="sng">
            <a:solidFill>
              <a:srgbClr val="FF0000"/>
            </a:solidFill>
            <a:prstDash val="solid"/>
            <a:round/>
            <a:headEnd type="none" w="sm" len="sm"/>
            <a:tailEnd type="none" w="sm" len="sm"/>
          </a:ln>
        </p:spPr>
      </p:pic>
      <p:sp>
        <p:nvSpPr>
          <p:cNvPr id="148" name="Google Shape;148;p19"/>
          <p:cNvSpPr txBox="1"/>
          <p:nvPr/>
        </p:nvSpPr>
        <p:spPr>
          <a:xfrm>
            <a:off x="6009688" y="2687950"/>
            <a:ext cx="1186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Mary Meeker</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55075" y="52750"/>
            <a:ext cx="4465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Perplexity Pro: Search, Research, Labs</a:t>
            </a:r>
            <a:endParaRPr sz="2000" b="1" i="0" u="none" strike="noStrike" cap="none">
              <a:solidFill>
                <a:schemeClr val="dk1"/>
              </a:solidFill>
              <a:latin typeface="Calibri"/>
              <a:ea typeface="Calibri"/>
              <a:cs typeface="Calibri"/>
              <a:sym typeface="Calibri"/>
            </a:endParaRPr>
          </a:p>
        </p:txBody>
      </p:sp>
      <p:sp>
        <p:nvSpPr>
          <p:cNvPr id="154" name="Google Shape;154;p20"/>
          <p:cNvSpPr txBox="1"/>
          <p:nvPr/>
        </p:nvSpPr>
        <p:spPr>
          <a:xfrm>
            <a:off x="55075" y="1764250"/>
            <a:ext cx="35601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Perplexity Pro you can choose between 3 modes: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Search, Research, Labs</a:t>
            </a:r>
            <a:endParaRPr sz="1200">
              <a:solidFill>
                <a:schemeClr val="dk1"/>
              </a:solidFill>
              <a:latin typeface="Calibri"/>
              <a:ea typeface="Calibri"/>
              <a:cs typeface="Calibri"/>
              <a:sym typeface="Calibri"/>
            </a:endParaRPr>
          </a:p>
        </p:txBody>
      </p:sp>
      <p:pic>
        <p:nvPicPr>
          <p:cNvPr id="155" name="Google Shape;155;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70925" y="747201"/>
            <a:ext cx="3660426" cy="1278246"/>
          </a:xfrm>
          <a:prstGeom prst="rect">
            <a:avLst/>
          </a:prstGeom>
          <a:noFill/>
          <a:ln w="9525" cap="flat" cmpd="sng">
            <a:solidFill>
              <a:srgbClr val="FF0000"/>
            </a:solidFill>
            <a:prstDash val="solid"/>
            <a:round/>
            <a:headEnd type="none" w="sm" len="sm"/>
            <a:tailEnd type="none" w="sm" len="sm"/>
          </a:ln>
        </p:spPr>
      </p:pic>
      <p:sp>
        <p:nvSpPr>
          <p:cNvPr id="156" name="Google Shape;156;p20"/>
          <p:cNvSpPr txBox="1"/>
          <p:nvPr/>
        </p:nvSpPr>
        <p:spPr>
          <a:xfrm>
            <a:off x="5109625" y="2124100"/>
            <a:ext cx="1498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Search, Research, Labs</a:t>
            </a:r>
            <a:endParaRPr sz="1200">
              <a:solidFill>
                <a:schemeClr val="dk1"/>
              </a:solidFill>
              <a:latin typeface="Calibri"/>
              <a:ea typeface="Calibri"/>
              <a:cs typeface="Calibri"/>
              <a:sym typeface="Calibri"/>
            </a:endParaRPr>
          </a:p>
        </p:txBody>
      </p:sp>
      <p:pic>
        <p:nvPicPr>
          <p:cNvPr id="157" name="Google Shape;15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104525" y="2610275"/>
            <a:ext cx="2223374" cy="1496100"/>
          </a:xfrm>
          <a:prstGeom prst="rect">
            <a:avLst/>
          </a:prstGeom>
          <a:noFill/>
          <a:ln w="9525" cap="flat" cmpd="sng">
            <a:solidFill>
              <a:srgbClr val="FF0000"/>
            </a:solidFill>
            <a:prstDash val="solid"/>
            <a:round/>
            <a:headEnd type="none" w="sm" len="sm"/>
            <a:tailEnd type="none" w="sm" len="sm"/>
          </a:ln>
        </p:spPr>
      </p:pic>
      <p:pic>
        <p:nvPicPr>
          <p:cNvPr id="158" name="Google Shape;158;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474350" y="2610275"/>
            <a:ext cx="2124994" cy="1496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64" name="Google Shape;164;p21"/>
          <p:cNvSpPr txBox="1"/>
          <p:nvPr/>
        </p:nvSpPr>
        <p:spPr>
          <a:xfrm>
            <a:off x="5851800" y="1241525"/>
            <a:ext cx="2621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Vision Air</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https://www.cultofmac.com/news/apple-smart-glasses-iphone-replacement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5" name="Google Shape;165;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43200" y="98850"/>
            <a:ext cx="1907550" cy="1073625"/>
          </a:xfrm>
          <a:prstGeom prst="rect">
            <a:avLst/>
          </a:prstGeom>
          <a:noFill/>
          <a:ln w="9525" cap="flat" cmpd="sng">
            <a:solidFill>
              <a:srgbClr val="FF0000"/>
            </a:solidFill>
            <a:prstDash val="solid"/>
            <a:round/>
            <a:headEnd type="none" w="sm" len="sm"/>
            <a:tailEnd type="none" w="sm" len="sm"/>
          </a:ln>
        </p:spPr>
      </p:pic>
      <p:sp>
        <p:nvSpPr>
          <p:cNvPr id="166" name="Google Shape;166;p21"/>
          <p:cNvSpPr txBox="1"/>
          <p:nvPr/>
        </p:nvSpPr>
        <p:spPr>
          <a:xfrm>
            <a:off x="6324200" y="3475725"/>
            <a:ext cx="277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Robot - High Speed Parkour Navigation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https://www.youtube.com/watch?v=645Wk4tKtLQ</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7" name="Google Shape;167;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851800" y="2253500"/>
            <a:ext cx="3248599" cy="1179449"/>
          </a:xfrm>
          <a:prstGeom prst="rect">
            <a:avLst/>
          </a:prstGeom>
          <a:noFill/>
          <a:ln w="9525" cap="flat" cmpd="sng">
            <a:solidFill>
              <a:srgbClr val="FF0000"/>
            </a:solidFill>
            <a:prstDash val="solid"/>
            <a:round/>
            <a:headEnd type="none" w="sm" len="sm"/>
            <a:tailEnd type="none" w="sm" len="sm"/>
          </a:ln>
        </p:spPr>
      </p:pic>
      <p:sp>
        <p:nvSpPr>
          <p:cNvPr id="168" name="Google Shape;168;p21"/>
          <p:cNvSpPr txBox="1"/>
          <p:nvPr/>
        </p:nvSpPr>
        <p:spPr>
          <a:xfrm>
            <a:off x="55075" y="541950"/>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Bing Video Creator Powered by Sora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generate 5-second videos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get 10 fast video generations and unlimited slower ones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feature launches on Bing’s iOS and Android mobile apps, with desktop and Copilot Search releases coming soon.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https://www.youtube.com/watch?v=PoxWxMjA224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9" name="Google Shape;169;p21"/>
          <p:cNvSpPr txBox="1"/>
          <p:nvPr/>
        </p:nvSpPr>
        <p:spPr>
          <a:xfrm>
            <a:off x="55075" y="1831550"/>
            <a:ext cx="44532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Yoshua Bengio LawZero research center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Safety Non-profit with $30M in Funding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Zeroth Law of Robotics: protection of humanity above all else.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Mission is building “honest” AI systems to detect and block harmful actions from autonomous agents.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first project, Scientist AI, gauges the risk of deception or danger before agents act.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https://techcrunch.com/2025/06/03/yoshua-bengio-launches-lawzero-a-nonprofit-ai-safety-lab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70" name="Google Shape;170;p2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844475" y="3432950"/>
            <a:ext cx="2535843" cy="1691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p:nvPr/>
        </p:nvSpPr>
        <p:spPr>
          <a:xfrm>
            <a:off x="45566" y="43025"/>
            <a:ext cx="3534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76" name="Google Shape;176;p22"/>
          <p:cNvSpPr txBox="1"/>
          <p:nvPr/>
        </p:nvSpPr>
        <p:spPr>
          <a:xfrm>
            <a:off x="55075" y="42010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u="sng">
                <a:solidFill>
                  <a:schemeClr val="hlink"/>
                </a:solidFill>
                <a:latin typeface="Calibri"/>
                <a:ea typeface="Calibri"/>
                <a:cs typeface="Calibri"/>
                <a:sym typeface="Calibri"/>
                <a:hlinkClick r:id="rId3"/>
              </a:rPr>
              <a:t>sakana.ai</a:t>
            </a:r>
            <a:r>
              <a:rPr lang="en" sz="1200" b="1">
                <a:solidFill>
                  <a:srgbClr val="FF0000"/>
                </a:solidFill>
                <a:latin typeface="Calibri"/>
                <a:ea typeface="Calibri"/>
                <a:cs typeface="Calibri"/>
                <a:sym typeface="Calibri"/>
              </a:rPr>
              <a:t> - self-improving coding agent, open-source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https://sakana.ai/dgm/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Sakana AI (Japan) and the University of British Columbia just introduced the Darwin Gödel Machine (DGM) - an AI agent that rewrites its own code to get better at tasks, achieving up to 150% performance improvements without intervention.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discovers improvements like editing tools, error memory, and peer review capabilities. It jumped from 20% to 50% on SWE-bench and 14% to over 30% on Polyglot.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Inspired by Darwinian evolution, DGM tries out changes to its code, keeps what works, and archives promising "mutations" for future improvements. It works with different underlying models</a:t>
            </a:r>
            <a:endParaRPr sz="1200">
              <a:solidFill>
                <a:schemeClr val="dk1"/>
              </a:solidFill>
              <a:latin typeface="Calibri"/>
              <a:ea typeface="Calibri"/>
              <a:cs typeface="Calibri"/>
              <a:sym typeface="Calibri"/>
            </a:endParaRPr>
          </a:p>
        </p:txBody>
      </p:sp>
      <p:pic>
        <p:nvPicPr>
          <p:cNvPr id="177" name="Google Shape;177;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1200" y="523425"/>
            <a:ext cx="4358400" cy="2072801"/>
          </a:xfrm>
          <a:prstGeom prst="rect">
            <a:avLst/>
          </a:prstGeom>
          <a:noFill/>
          <a:ln w="9525" cap="flat" cmpd="sng">
            <a:solidFill>
              <a:srgbClr val="FF0000"/>
            </a:solidFill>
            <a:prstDash val="solid"/>
            <a:round/>
            <a:headEnd type="none" w="sm" len="sm"/>
            <a:tailEnd type="none" w="sm" len="sm"/>
          </a:ln>
        </p:spPr>
      </p:pic>
      <p:sp>
        <p:nvSpPr>
          <p:cNvPr id="178" name="Google Shape;178;p22"/>
          <p:cNvSpPr txBox="1"/>
          <p:nvPr/>
        </p:nvSpPr>
        <p:spPr>
          <a:xfrm>
            <a:off x="55075" y="2802675"/>
            <a:ext cx="4453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Andrej Karpathy about Veo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Perspectives of AI video generation tools like Veo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High bandwidth, universal appeal, becomes easy, direct optimization capability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Videos can be directly optimized using gradient descent for any objective. This means videos can be generated infinitely and optimized in real-time for specific goals like engagement, ad conversions, or other metrics. Instead of indexing a finite set of human-created videos, platforms could generate and optimize content on-demand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https://x.com/karpathy/status/1929634696474120576</a:t>
            </a:r>
            <a:endParaRPr sz="1200">
              <a:solidFill>
                <a:schemeClr val="dk1"/>
              </a:solidFill>
              <a:latin typeface="Calibri"/>
              <a:ea typeface="Calibri"/>
              <a:cs typeface="Calibri"/>
              <a:sym typeface="Calibri"/>
            </a:endParaRPr>
          </a:p>
        </p:txBody>
      </p:sp>
      <p:pic>
        <p:nvPicPr>
          <p:cNvPr id="179" name="Google Shape;179;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1200" y="3049811"/>
            <a:ext cx="1500250" cy="1503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85" name="Google Shape;185;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3246</Words>
  <Application>Microsoft Macintosh PowerPoint</Application>
  <PresentationFormat>On-screen Show (16:9)</PresentationFormat>
  <Paragraphs>381</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2025-06-06T01:51:18Z</dcterms:modified>
</cp:coreProperties>
</file>