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6441BE-DB4E-47FB-9609-2A4BD3180381}">
  <a:tblStyle styleId="{A96441BE-DB4E-47FB-9609-2A4BD318038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37" d="100"/>
          <a:sy n="137" d="100"/>
        </p:scale>
        <p:origin x="136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6fc8143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6fc8143d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634acce6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634acce6c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634f71ea9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3634f71ea92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70e6b1aaa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370e6b1aaa3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7106f4ad7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7106f4ad7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63615a68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63615a684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44f1f909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344f1f909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635e77ff9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3635e77ff9a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44f1f909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344f1f909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44f1f909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344f1f909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7117326c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37117326ca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634dc31f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3634dc31f1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7114baf4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37114baf48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44bfc2824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344bfc2824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44e87b26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44e87b260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70a525cc8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70a525cc8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70ec2e605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70ec2e605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70ad6543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70ad65431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JGWyNGdYMa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hyperlink" Target="https://gowinston.ai" TargetMode="External"/><Relationship Id="rId3" Type="http://schemas.openxmlformats.org/officeDocument/2006/relationships/hyperlink" Target="https://copyleaks.com" TargetMode="External"/><Relationship Id="rId7" Type="http://schemas.openxmlformats.org/officeDocument/2006/relationships/hyperlink" Target="https://contentatscale.ai" TargetMode="External"/><Relationship Id="rId12"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originality.ai" TargetMode="External"/><Relationship Id="rId11" Type="http://schemas.openxmlformats.org/officeDocument/2006/relationships/hyperlink" Target="https://undetectableai.ai" TargetMode="External"/><Relationship Id="rId5" Type="http://schemas.openxmlformats.org/officeDocument/2006/relationships/hyperlink" Target="https://www.zerogpt.com" TargetMode="External"/><Relationship Id="rId10" Type="http://schemas.openxmlformats.org/officeDocument/2006/relationships/hyperlink" Target="https://quillbot.com" TargetMode="External"/><Relationship Id="rId4" Type="http://schemas.openxmlformats.org/officeDocument/2006/relationships/hyperlink" Target="https://gptzero.me" TargetMode="External"/><Relationship Id="rId9" Type="http://schemas.openxmlformats.org/officeDocument/2006/relationships/hyperlink" Target="https://www.turnitin.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x.com/arcprize/status/1946260363256996244"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hyperlink" Target="https://x.com/karpathy/status/1945979830740435186"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jordan_gibbs/the-only-chatgpt-prompt-that-matters-f16dd85e43b3" TargetMode="External"/><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hyperlink" Target="https://simonwillison.net/2025/Jul/22/gemini-25-flash-lite" TargetMode="External"/><Relationship Id="rId4" Type="http://schemas.openxmlformats.org/officeDocument/2006/relationships/hyperlink" Target="https://deepmind.google/models/gemini/flash-lite/"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IsEKeI7VIjY" TargetMode="External"/><Relationship Id="rId13" Type="http://schemas.openxmlformats.org/officeDocument/2006/relationships/image" Target="../media/image30.png"/><Relationship Id="rId3" Type="http://schemas.openxmlformats.org/officeDocument/2006/relationships/hyperlink" Target="https://inference-docs.cerebras.ai/integrations/cline" TargetMode="External"/><Relationship Id="rId7" Type="http://schemas.openxmlformats.org/officeDocument/2006/relationships/hyperlink" Target="https://www.lovart.ai" TargetMode="External"/><Relationship Id="rId12"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inbuzzer.com/2025/07/22/microsoft-poaches-20-top-ai-engineers-from-googles-deepmind-including-head-of-gemini-chatbot-xcxwbn" TargetMode="External"/><Relationship Id="rId11" Type="http://schemas.openxmlformats.org/officeDocument/2006/relationships/image" Target="../media/image28.png"/><Relationship Id="rId5" Type="http://schemas.openxmlformats.org/officeDocument/2006/relationships/hyperlink" Target="https://dailygalaxy.com/2025/07/after-slashing-federal-contracts-elon-musks-xai-celebrates-200m-pentagon-deal-and-new-government-push/" TargetMode="External"/><Relationship Id="rId10" Type="http://schemas.openxmlformats.org/officeDocument/2006/relationships/image" Target="../media/image27.png"/><Relationship Id="rId4" Type="http://schemas.openxmlformats.org/officeDocument/2006/relationships/hyperlink" Target="https://www.youtube.com/watch?v=4lUrBorVK7c" TargetMode="External"/><Relationship Id="rId9" Type="http://schemas.openxmlformats.org/officeDocument/2006/relationships/image" Target="../media/image26.png"/><Relationship Id="rId1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x1xhlol/system-prompts-and-models-of-ai-tool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generativeai.pub/i-tested-kimi-vs-claude-coding-and-discovered-why-the-hype-8bd7e3071f36" TargetMode="External"/><Relationship Id="rId7"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hyperlink" Target="https://gail.wharton.upenn.edu/research-and-insights/call-me-a-jerk-persuading-ai/" TargetMode="External"/><Relationship Id="rId4" Type="http://schemas.openxmlformats.org/officeDocument/2006/relationships/hyperlink" Target="https://ninza7.medium.com/google-deepmind-just-dropped-a-transformers-killer-architecture-c6c1d9288922" TargetMode="External"/><Relationship Id="rId9" Type="http://schemas.openxmlformats.org/officeDocument/2006/relationships/image" Target="../media/image37.jpe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fxmXYfHTCwU"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hyperlink" Target="https://ii.inc/web" TargetMode="Externa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blog.dataengineerthings.org/the-company-that-created-kafka-is-replacing-it-with-a-new-solution-386cd1c2dcc8"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ddOgbp7NYVY" TargetMode="External"/><Relationship Id="rId7"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trends.google.com/trending?geo=U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8.jpeg"/></Relationships>
</file>

<file path=ppt/slides/_rels/slide22.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hyperlink" Target="https://trueup.io/layoff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v=feAc83Qlx4Q" TargetMode="External"/><Relationship Id="rId3" Type="http://schemas.openxmlformats.org/officeDocument/2006/relationships/hyperlink" Target="https://x.com/Alibaba_Qwen/status/1947344511988076547" TargetMode="External"/><Relationship Id="rId7" Type="http://schemas.openxmlformats.org/officeDocument/2006/relationships/hyperlink" Target="https://qwenlm.github.io/blog/qwen3-coder/"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huggingface.co/Qwen/Qwen3-235B-A22B-Instruct-2507" TargetMode="External"/><Relationship Id="rId10" Type="http://schemas.openxmlformats.org/officeDocument/2006/relationships/image" Target="../media/image4.png"/><Relationship Id="rId4" Type="http://schemas.openxmlformats.org/officeDocument/2006/relationships/hyperlink" Target="https://www.youtube.com/watch?v=jCUCdtT6llc"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openai.com/index/introducing-o3-and-o4-mini/" TargetMode="External"/><Relationship Id="rId26" Type="http://schemas.openxmlformats.org/officeDocument/2006/relationships/hyperlink" Target="https://aistudio.google.com/app/prompts/new_chat?model=gemini-2.5-flash"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docs.x.ai/docs/models/grok-4-0709" TargetMode="External"/><Relationship Id="rId34" Type="http://schemas.openxmlformats.org/officeDocument/2006/relationships/hyperlink" Target="https://www.anthropic.com/news/claude-3-7-sonnet"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x.ai/blog/grok-3" TargetMode="External"/><Relationship Id="rId33" Type="http://schemas.openxmlformats.org/officeDocument/2006/relationships/hyperlink" Target="https://huggingface.co/Qwen/Qwen3-235B-A22B-Instruct-2507" TargetMode="External"/><Relationship Id="rId2" Type="http://schemas.openxmlformats.org/officeDocument/2006/relationships/notesSlide" Target="../notesSlides/notesSlide4.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gpt-4-5/" TargetMode="External"/><Relationship Id="rId29" Type="http://schemas.openxmlformats.org/officeDocument/2006/relationships/hyperlink" Target="https://openai.com/index/o1-and-new-tools-for-developers/"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api-docs.deepseek.com/news/news250528" TargetMode="External"/><Relationship Id="rId32" Type="http://schemas.openxmlformats.org/officeDocument/2006/relationships/hyperlink" Target="https://aistudio.google.com/app/prompts/new_chat?model=gemini-2.5-flash-lite-preview-06-17"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www.anthropic.com/news/claude-4" TargetMode="External"/><Relationship Id="rId28" Type="http://schemas.openxmlformats.org/officeDocument/2006/relationships/hyperlink" Target="https://qwenlm.github.io/blog/qwen3/" TargetMode="External"/><Relationship Id="rId10" Type="http://schemas.openxmlformats.org/officeDocument/2006/relationships/hyperlink" Target="https://llmworld.net/llm_leaderboards/" TargetMode="External"/><Relationship Id="rId19" Type="http://schemas.openxmlformats.org/officeDocument/2006/relationships/hyperlink" Target="https://x.com/OpenAI/status/1905331956856050135" TargetMode="External"/><Relationship Id="rId31" Type="http://schemas.openxmlformats.org/officeDocument/2006/relationships/hyperlink" Target="https://api-docs.deepseek.com/news/news250120"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moonshotai.github.io/Kimi-K2/" TargetMode="External"/><Relationship Id="rId27" Type="http://schemas.openxmlformats.org/officeDocument/2006/relationships/hyperlink" Target="https://openai.com/index/gpt-4-1/" TargetMode="External"/><Relationship Id="rId30" Type="http://schemas.openxmlformats.org/officeDocument/2006/relationships/hyperlink" Target="https://api-docs.deepseek.com/news/news250325" TargetMode="External"/><Relationship Id="rId8" Type="http://schemas.openxmlformats.org/officeDocument/2006/relationships/hyperlink" Target="https://openlm.ai/chatbot-aren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36HchiQGU4U"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tomshardware.com/tech-industry/artificial-intelligence/polish-programmer-beats-openais-custom-ai-in-10-hour-marathon-wins-world-coding-championship-possibly-the-last-human-winner" TargetMode="External"/><Relationship Id="rId5" Type="http://schemas.openxmlformats.org/officeDocument/2006/relationships/image" Target="../media/image5.jpeg"/><Relationship Id="rId4" Type="http://schemas.openxmlformats.org/officeDocument/2006/relationships/hyperlink" Target="https://www.lesswrong.com/posts/RcBqeJ8GHM2LygQK3/openai-claims-imo-gold-meda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sst/opencode" TargetMode="External"/><Relationship Id="rId13" Type="http://schemas.openxmlformats.org/officeDocument/2006/relationships/image" Target="../media/image9.png"/><Relationship Id="rId3" Type="http://schemas.openxmlformats.org/officeDocument/2006/relationships/hyperlink" Target="https://github.com/Kilo-Org/kilocode" TargetMode="External"/><Relationship Id="rId7" Type="http://schemas.openxmlformats.org/officeDocument/2006/relationships/hyperlink" Target="https://opencode.ai" TargetMode="External"/><Relationship Id="rId12"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youtube.com/watch?v=YLNAp4_AUpo" TargetMode="External"/><Relationship Id="rId11" Type="http://schemas.openxmlformats.org/officeDocument/2006/relationships/image" Target="../media/image7.png"/><Relationship Id="rId5" Type="http://schemas.openxmlformats.org/officeDocument/2006/relationships/hyperlink" Target="https://github.com/opencode-ai/opencode" TargetMode="External"/><Relationship Id="rId10" Type="http://schemas.openxmlformats.org/officeDocument/2006/relationships/hyperlink" Target="https://www.youtube.com/watch?v=yTylDxgyJZ8" TargetMode="External"/><Relationship Id="rId4" Type="http://schemas.openxmlformats.org/officeDocument/2006/relationships/hyperlink" Target="https://kilocode.ai" TargetMode="External"/><Relationship Id="rId9" Type="http://schemas.openxmlformats.org/officeDocument/2006/relationships/hyperlink" Target="https://www.youtube.com/watch?v=SIhToEaIsjQ" TargetMode="External"/><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youtube.com/watch?v=0iGEpx8IeM0" TargetMode="External"/><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qdhenry/Claude-Command-Suite" TargetMode="External"/><Relationship Id="rId5" Type="http://schemas.openxmlformats.org/officeDocument/2006/relationships/hyperlink" Target="https://github.com/o-gi/claude-code-commands" TargetMode="External"/><Relationship Id="rId4" Type="http://schemas.openxmlformats.org/officeDocument/2006/relationships/hyperlink" Target="https://medium.com/realworld-ai-use-cases/0-to-200-month-in-7-days-using-claude-code-i-was-completely-wrong-about-this-tool-9c4a6e269cdf"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rocketwriter.ai/pricing" TargetMode="Externa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hyperlink" Target="https://wordgenie.de/en/" TargetMode="External"/><Relationship Id="rId10" Type="http://schemas.openxmlformats.org/officeDocument/2006/relationships/image" Target="../media/image17.png"/><Relationship Id="rId4" Type="http://schemas.openxmlformats.org/officeDocument/2006/relationships/hyperlink" Target="https://go2.designrr.io/wordgenie2"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5" title="img_2.png"/>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1550" y="276500"/>
            <a:ext cx="8160899" cy="4590500"/>
          </a:xfrm>
          <a:prstGeom prst="rect">
            <a:avLst/>
          </a:prstGeom>
          <a:noFill/>
          <a:ln>
            <a:noFill/>
          </a:ln>
        </p:spPr>
      </p:pic>
      <p:sp>
        <p:nvSpPr>
          <p:cNvPr id="64" name="Google Shape;64;p15"/>
          <p:cNvSpPr txBox="1"/>
          <p:nvPr/>
        </p:nvSpPr>
        <p:spPr>
          <a:xfrm>
            <a:off x="639350" y="640325"/>
            <a:ext cx="7866300" cy="2973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4800" b="1">
                <a:solidFill>
                  <a:schemeClr val="lt1"/>
                </a:solidFill>
                <a:latin typeface="Calibri"/>
                <a:ea typeface="Calibri"/>
                <a:cs typeface="Calibri"/>
                <a:sym typeface="Calibri"/>
              </a:rPr>
              <a:t>Battle of AI Coding Assistants, </a:t>
            </a:r>
            <a:endParaRPr sz="4800" b="1">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r>
              <a:rPr lang="en" sz="4800" b="1">
                <a:solidFill>
                  <a:schemeClr val="lt1"/>
                </a:solidFill>
                <a:latin typeface="Calibri"/>
                <a:ea typeface="Calibri"/>
                <a:cs typeface="Calibri"/>
                <a:sym typeface="Calibri"/>
              </a:rPr>
              <a:t>Qwen 3 Updates, </a:t>
            </a:r>
            <a:endParaRPr sz="4800" b="1">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r>
              <a:rPr lang="en" sz="4800" b="1">
                <a:solidFill>
                  <a:schemeClr val="lt1"/>
                </a:solidFill>
                <a:latin typeface="Calibri"/>
                <a:ea typeface="Calibri"/>
                <a:cs typeface="Calibri"/>
                <a:sym typeface="Calibri"/>
              </a:rPr>
              <a:t>Opencode, Kilo Code, </a:t>
            </a:r>
            <a:endParaRPr sz="4800" b="1">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r>
              <a:rPr lang="en" sz="4800" b="1">
                <a:solidFill>
                  <a:schemeClr val="lt1"/>
                </a:solidFill>
                <a:latin typeface="Calibri"/>
                <a:ea typeface="Calibri"/>
                <a:cs typeface="Calibri"/>
                <a:sym typeface="Calibri"/>
              </a:rPr>
              <a:t>Humanizing Books, ...</a:t>
            </a:r>
            <a:endParaRPr sz="4800" b="1"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Best "Human" AI Writer</a:t>
            </a:r>
            <a:endParaRPr sz="2000" b="1" i="0" u="none" strike="noStrike" cap="none">
              <a:solidFill>
                <a:schemeClr val="dk1"/>
              </a:solidFill>
              <a:latin typeface="Calibri"/>
              <a:ea typeface="Calibri"/>
              <a:cs typeface="Calibri"/>
              <a:sym typeface="Calibri"/>
            </a:endParaRPr>
          </a:p>
        </p:txBody>
      </p:sp>
      <p:sp>
        <p:nvSpPr>
          <p:cNvPr id="206" name="Google Shape;206;p24"/>
          <p:cNvSpPr txBox="1"/>
          <p:nvPr/>
        </p:nvSpPr>
        <p:spPr>
          <a:xfrm>
            <a:off x="55075" y="317175"/>
            <a:ext cx="41271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https://www.youtube.com/watch?v=JGWyNGdYMao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OpenAI o3</a:t>
            </a:r>
            <a:r>
              <a:rPr lang="en" sz="1100">
                <a:solidFill>
                  <a:schemeClr val="dk1"/>
                </a:solidFill>
                <a:latin typeface="Calibri"/>
                <a:ea typeface="Calibri"/>
                <a:cs typeface="Calibri"/>
                <a:sym typeface="Calibri"/>
              </a:rPr>
              <a:t> reasoning model - 19%, 0% - On the first attempt, its output was flagged as only 19% AI; after removing a small fragment, the detector showed 0%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Kimi K2</a:t>
            </a:r>
            <a:r>
              <a:rPr lang="en" sz="1100">
                <a:solidFill>
                  <a:schemeClr val="dk1"/>
                </a:solidFill>
                <a:latin typeface="Calibri"/>
                <a:ea typeface="Calibri"/>
                <a:cs typeface="Calibri"/>
                <a:sym typeface="Calibri"/>
              </a:rPr>
              <a:t> 70%, 0% - Scored 60-70% AI-likeness on the first try (better than nearly all others); After a single follow-up prompt (“make this more human, not detected by AI”), Kimi’s output fooled the detector entirely—0% detected as AI-generated.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Claude Sonnet 4</a:t>
            </a:r>
            <a:r>
              <a:rPr lang="en" sz="1100">
                <a:solidFill>
                  <a:schemeClr val="dk1"/>
                </a:solidFill>
                <a:latin typeface="Calibri"/>
                <a:ea typeface="Calibri"/>
                <a:cs typeface="Calibri"/>
                <a:sym typeface="Calibri"/>
              </a:rPr>
              <a:t> - 100%, 0% - Failed the AI detection on the zero-shot attempt (100% detected as AI). After a one-shot humanizing follow-up (“make this undetectable by AI”), its output dropped to 0% detected, matching Kimi’s performance with similar humanizing techniques like anecdotes, conversational tone, contractions, and real-world scenarios.</a:t>
            </a:r>
            <a:endParaRPr sz="1100">
              <a:solidFill>
                <a:schemeClr val="dk1"/>
              </a:solidFill>
              <a:latin typeface="Calibri"/>
              <a:ea typeface="Calibri"/>
              <a:cs typeface="Calibri"/>
              <a:sym typeface="Calibri"/>
            </a:endParaRPr>
          </a:p>
        </p:txBody>
      </p:sp>
      <p:sp>
        <p:nvSpPr>
          <p:cNvPr id="207" name="Google Shape;207;p24"/>
          <p:cNvSpPr txBox="1"/>
          <p:nvPr/>
        </p:nvSpPr>
        <p:spPr>
          <a:xfrm>
            <a:off x="4242065" y="24041"/>
            <a:ext cx="4871400" cy="509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a:solidFill>
                  <a:srgbClr val="FF0000"/>
                </a:solidFill>
                <a:latin typeface="Calibri"/>
                <a:ea typeface="Calibri"/>
                <a:cs typeface="Calibri"/>
                <a:sym typeface="Calibri"/>
              </a:rPr>
              <a:t>How to Humanize text</a:t>
            </a:r>
            <a:endParaRPr sz="11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1">
                <a:solidFill>
                  <a:srgbClr val="3C78D8"/>
                </a:solidFill>
                <a:latin typeface="Calibri"/>
                <a:ea typeface="Calibri"/>
                <a:cs typeface="Calibri"/>
                <a:sym typeface="Calibri"/>
              </a:rPr>
              <a:t>Writing Techniques: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Use </a:t>
            </a:r>
            <a:r>
              <a:rPr lang="en" sz="1100">
                <a:solidFill>
                  <a:srgbClr val="FF0000"/>
                </a:solidFill>
                <a:latin typeface="Calibri"/>
                <a:ea typeface="Calibri"/>
                <a:cs typeface="Calibri"/>
                <a:sym typeface="Calibri"/>
              </a:rPr>
              <a:t>conversational language</a:t>
            </a:r>
            <a:r>
              <a:rPr lang="en" sz="1100">
                <a:solidFill>
                  <a:srgbClr val="3C78D8"/>
                </a:solidFill>
                <a:latin typeface="Calibri"/>
                <a:ea typeface="Calibri"/>
                <a:cs typeface="Calibri"/>
                <a:sym typeface="Calibri"/>
              </a:rPr>
              <a:t> - Write like you're talking to a friend rather than delivering a formal presentation. Include contractions (you're, don't, can't) and casual phrases.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Add </a:t>
            </a:r>
            <a:r>
              <a:rPr lang="en" sz="1100">
                <a:solidFill>
                  <a:srgbClr val="FF0000"/>
                </a:solidFill>
                <a:latin typeface="Calibri"/>
                <a:ea typeface="Calibri"/>
                <a:cs typeface="Calibri"/>
                <a:sym typeface="Calibri"/>
              </a:rPr>
              <a:t>personal touches</a:t>
            </a:r>
            <a:r>
              <a:rPr lang="en" sz="1100">
                <a:solidFill>
                  <a:srgbClr val="3C78D8"/>
                </a:solidFill>
                <a:latin typeface="Calibri"/>
                <a:ea typeface="Calibri"/>
                <a:cs typeface="Calibri"/>
                <a:sym typeface="Calibri"/>
              </a:rPr>
              <a:t> - Include personal anecdotes, opinions, or experiences. Use "I think," "in my experience," or "I've noticed" to create a personal voice.</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FF0000"/>
                </a:solidFill>
                <a:latin typeface="Calibri"/>
                <a:ea typeface="Calibri"/>
                <a:cs typeface="Calibri"/>
                <a:sym typeface="Calibri"/>
              </a:rPr>
              <a:t>Vary sentence structure</a:t>
            </a:r>
            <a:r>
              <a:rPr lang="en" sz="1100">
                <a:solidFill>
                  <a:srgbClr val="3C78D8"/>
                </a:solidFill>
                <a:latin typeface="Calibri"/>
                <a:ea typeface="Calibri"/>
                <a:cs typeface="Calibri"/>
                <a:sym typeface="Calibri"/>
              </a:rPr>
              <a:t> - Mix short, punchy sentences with longer, more complex ones. Avoid repetitive patterns that sound robotic.</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Include </a:t>
            </a:r>
            <a:r>
              <a:rPr lang="en" sz="1100">
                <a:solidFill>
                  <a:srgbClr val="FF0000"/>
                </a:solidFill>
                <a:latin typeface="Calibri"/>
                <a:ea typeface="Calibri"/>
                <a:cs typeface="Calibri"/>
                <a:sym typeface="Calibri"/>
              </a:rPr>
              <a:t>imperfections</a:t>
            </a:r>
            <a:r>
              <a:rPr lang="en" sz="1100">
                <a:solidFill>
                  <a:srgbClr val="3C78D8"/>
                </a:solidFill>
                <a:latin typeface="Calibri"/>
                <a:ea typeface="Calibri"/>
                <a:cs typeface="Calibri"/>
                <a:sym typeface="Calibri"/>
              </a:rPr>
              <a:t> - Real human writing isn't always perfect. Occasional run-on sentences, minor tangents, or colloquial expressions can make text feel more authentic.</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Use </a:t>
            </a:r>
            <a:r>
              <a:rPr lang="en" sz="1100">
                <a:solidFill>
                  <a:srgbClr val="FF0000"/>
                </a:solidFill>
                <a:latin typeface="Calibri"/>
                <a:ea typeface="Calibri"/>
                <a:cs typeface="Calibri"/>
                <a:sym typeface="Calibri"/>
              </a:rPr>
              <a:t>active voice</a:t>
            </a:r>
            <a:r>
              <a:rPr lang="en" sz="1100">
                <a:solidFill>
                  <a:srgbClr val="3C78D8"/>
                </a:solidFill>
                <a:latin typeface="Calibri"/>
                <a:ea typeface="Calibri"/>
                <a:cs typeface="Calibri"/>
                <a:sym typeface="Calibri"/>
              </a:rPr>
              <a:t> - "I wrote the report" sounds more human than "The report was written by me."</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1">
                <a:solidFill>
                  <a:srgbClr val="3C78D8"/>
                </a:solidFill>
                <a:latin typeface="Calibri"/>
                <a:ea typeface="Calibri"/>
                <a:cs typeface="Calibri"/>
                <a:sym typeface="Calibri"/>
              </a:rPr>
              <a:t>Content Strategies: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FF0000"/>
                </a:solidFill>
                <a:latin typeface="Calibri"/>
                <a:ea typeface="Calibri"/>
                <a:cs typeface="Calibri"/>
                <a:sym typeface="Calibri"/>
              </a:rPr>
              <a:t>Tell stories</a:t>
            </a:r>
            <a:r>
              <a:rPr lang="en" sz="1100">
                <a:solidFill>
                  <a:srgbClr val="3C78D8"/>
                </a:solidFill>
                <a:latin typeface="Calibri"/>
                <a:ea typeface="Calibri"/>
                <a:cs typeface="Calibri"/>
                <a:sym typeface="Calibri"/>
              </a:rPr>
              <a:t> - Humans connect through narratives. Include examples, case studies, or brief stories to illustrate points.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FF0000"/>
                </a:solidFill>
                <a:latin typeface="Calibri"/>
                <a:ea typeface="Calibri"/>
                <a:cs typeface="Calibri"/>
                <a:sym typeface="Calibri"/>
              </a:rPr>
              <a:t>Show emotion</a:t>
            </a:r>
            <a:r>
              <a:rPr lang="en" sz="1100">
                <a:solidFill>
                  <a:srgbClr val="3C78D8"/>
                </a:solidFill>
                <a:latin typeface="Calibri"/>
                <a:ea typeface="Calibri"/>
                <a:cs typeface="Calibri"/>
                <a:sym typeface="Calibri"/>
              </a:rPr>
              <a:t> - Express enthusiasm, concern, humor, or other feelings where appropriate. "I'm excited to share..." or "This really surprised me..."</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FF0000"/>
                </a:solidFill>
                <a:latin typeface="Calibri"/>
                <a:ea typeface="Calibri"/>
                <a:cs typeface="Calibri"/>
                <a:sym typeface="Calibri"/>
              </a:rPr>
              <a:t>Ask questions</a:t>
            </a:r>
            <a:r>
              <a:rPr lang="en" sz="1100">
                <a:solidFill>
                  <a:srgbClr val="3C78D8"/>
                </a:solidFill>
                <a:latin typeface="Calibri"/>
                <a:ea typeface="Calibri"/>
                <a:cs typeface="Calibri"/>
                <a:sym typeface="Calibri"/>
              </a:rPr>
              <a:t> - Engage readers directly with rhetorical questions or genuine inquiries about their experiences.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FF0000"/>
                </a:solidFill>
                <a:latin typeface="Calibri"/>
                <a:ea typeface="Calibri"/>
                <a:cs typeface="Calibri"/>
                <a:sym typeface="Calibri"/>
              </a:rPr>
              <a:t>Use humor</a:t>
            </a:r>
            <a:r>
              <a:rPr lang="en" sz="1100">
                <a:solidFill>
                  <a:srgbClr val="3C78D8"/>
                </a:solidFill>
                <a:latin typeface="Calibri"/>
                <a:ea typeface="Calibri"/>
                <a:cs typeface="Calibri"/>
                <a:sym typeface="Calibri"/>
              </a:rPr>
              <a:t> appropriately - Light humor, wordplay, or gentle self-deprecation can make text more relatable.</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1">
                <a:solidFill>
                  <a:srgbClr val="3C78D8"/>
                </a:solidFill>
                <a:latin typeface="Calibri"/>
                <a:ea typeface="Calibri"/>
                <a:cs typeface="Calibri"/>
                <a:sym typeface="Calibri"/>
              </a:rPr>
              <a:t>If You're Working with AI Content:</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FF0000"/>
                </a:solidFill>
                <a:latin typeface="Calibri"/>
                <a:ea typeface="Calibri"/>
                <a:cs typeface="Calibri"/>
                <a:sym typeface="Calibri"/>
              </a:rPr>
              <a:t>Edit for flow</a:t>
            </a:r>
            <a:r>
              <a:rPr lang="en" sz="1100">
                <a:solidFill>
                  <a:srgbClr val="3C78D8"/>
                </a:solidFill>
                <a:latin typeface="Calibri"/>
                <a:ea typeface="Calibri"/>
                <a:cs typeface="Calibri"/>
                <a:sym typeface="Calibri"/>
              </a:rPr>
              <a:t> - AI often writes in predictable patterns. Break these up by restructuring paragraphs and varying transitions.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FF0000"/>
                </a:solidFill>
                <a:latin typeface="Calibri"/>
                <a:ea typeface="Calibri"/>
                <a:cs typeface="Calibri"/>
                <a:sym typeface="Calibri"/>
              </a:rPr>
              <a:t>Add context </a:t>
            </a:r>
            <a:r>
              <a:rPr lang="en" sz="1100">
                <a:solidFill>
                  <a:srgbClr val="3C78D8"/>
                </a:solidFill>
                <a:latin typeface="Calibri"/>
                <a:ea typeface="Calibri"/>
                <a:cs typeface="Calibri"/>
                <a:sym typeface="Calibri"/>
              </a:rPr>
              <a:t>- Include background information that a human would naturally provide based on their knowledge and experience.</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FF0000"/>
                </a:solidFill>
                <a:latin typeface="Calibri"/>
                <a:ea typeface="Calibri"/>
                <a:cs typeface="Calibri"/>
                <a:sym typeface="Calibri"/>
              </a:rPr>
              <a:t>Remove overly formal language</a:t>
            </a:r>
            <a:r>
              <a:rPr lang="en" sz="1100">
                <a:solidFill>
                  <a:srgbClr val="3C78D8"/>
                </a:solidFill>
                <a:latin typeface="Calibri"/>
                <a:ea typeface="Calibri"/>
                <a:cs typeface="Calibri"/>
                <a:sym typeface="Calibri"/>
              </a:rPr>
              <a:t> - Replace stilted phrases with more natural alternatives.</a:t>
            </a:r>
            <a:endParaRPr sz="1100">
              <a:solidFill>
                <a:srgbClr val="3C78D8"/>
              </a:solidFill>
              <a:latin typeface="Calibri"/>
              <a:ea typeface="Calibri"/>
              <a:cs typeface="Calibri"/>
              <a:sym typeface="Calibri"/>
            </a:endParaRPr>
          </a:p>
        </p:txBody>
      </p:sp>
      <p:pic>
        <p:nvPicPr>
          <p:cNvPr id="208" name="Google Shape;208;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2766075"/>
            <a:ext cx="1853026" cy="1043049"/>
          </a:xfrm>
          <a:prstGeom prst="rect">
            <a:avLst/>
          </a:prstGeom>
          <a:noFill/>
          <a:ln>
            <a:noFill/>
          </a:ln>
        </p:spPr>
      </p:pic>
      <p:sp>
        <p:nvSpPr>
          <p:cNvPr id="209" name="Google Shape;209;p24"/>
          <p:cNvSpPr txBox="1"/>
          <p:nvPr/>
        </p:nvSpPr>
        <p:spPr>
          <a:xfrm>
            <a:off x="55075" y="3886225"/>
            <a:ext cx="37500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write a 300 words SEO focused article on AI code editor named Tabs.  Make sure it will rank good on Google, undetectable as AI generated content</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can you change it so that it doesn't detect it's AI written</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Humanizing Your Text</a:t>
            </a:r>
            <a:endParaRPr sz="2000" b="1" i="0" u="none" strike="noStrike" cap="none">
              <a:solidFill>
                <a:schemeClr val="dk1"/>
              </a:solidFill>
              <a:latin typeface="Calibri"/>
              <a:ea typeface="Calibri"/>
              <a:cs typeface="Calibri"/>
              <a:sym typeface="Calibri"/>
            </a:endParaRPr>
          </a:p>
        </p:txBody>
      </p:sp>
      <p:sp>
        <p:nvSpPr>
          <p:cNvPr id="215" name="Google Shape;215;p25"/>
          <p:cNvSpPr txBox="1"/>
          <p:nvPr/>
        </p:nvSpPr>
        <p:spPr>
          <a:xfrm>
            <a:off x="55075" y="425925"/>
            <a:ext cx="2380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a:solidFill>
                  <a:srgbClr val="FF0000"/>
                </a:solidFill>
                <a:latin typeface="Calibri"/>
                <a:ea typeface="Calibri"/>
                <a:cs typeface="Calibri"/>
                <a:sym typeface="Calibri"/>
              </a:rPr>
              <a:t>AI content detectors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https://copyleaks.com</a:t>
            </a:r>
            <a:r>
              <a:rPr lang="en" sz="1100">
                <a:solidFill>
                  <a:schemeClr val="dk1"/>
                </a:solidFill>
                <a:latin typeface="Calibri"/>
                <a:ea typeface="Calibri"/>
                <a:cs typeface="Calibri"/>
                <a:sym typeface="Calibri"/>
              </a:rPr>
              <a:t> - best accuracy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https://gptzero.me</a:t>
            </a:r>
            <a:r>
              <a:rPr lang="en" sz="1100">
                <a:solidFill>
                  <a:schemeClr val="dk1"/>
                </a:solidFill>
                <a:latin typeface="Calibri"/>
                <a:ea typeface="Calibri"/>
                <a:cs typeface="Calibri"/>
                <a:sym typeface="Calibri"/>
              </a:rPr>
              <a:t>  - highly trusted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https://www.zerogpt.com</a:t>
            </a:r>
            <a:r>
              <a:rPr lang="en" sz="1100">
                <a:solidFill>
                  <a:schemeClr val="dk1"/>
                </a:solidFill>
                <a:latin typeface="Calibri"/>
                <a:ea typeface="Calibri"/>
                <a:cs typeface="Calibri"/>
                <a:sym typeface="Calibri"/>
              </a:rPr>
              <a:t> - free quick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Sapling - consistent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Winston AI - for business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Undetectable.ai - independent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https://originality.ai</a:t>
            </a:r>
            <a:r>
              <a:rPr lang="en" sz="11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7"/>
              </a:rPr>
              <a:t>https://contentatscale.ai</a:t>
            </a:r>
            <a:r>
              <a:rPr lang="en" sz="11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8"/>
              </a:rPr>
              <a:t>https://gowinston.ai</a:t>
            </a:r>
            <a:r>
              <a:rPr lang="en" sz="11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9"/>
              </a:rPr>
              <a:t>https://www.turnitin.com</a:t>
            </a:r>
            <a:r>
              <a:rPr lang="en" sz="11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10"/>
              </a:rPr>
              <a:t>https://quillbot.com</a:t>
            </a:r>
            <a:r>
              <a:rPr lang="en" sz="11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p:txBody>
      </p:sp>
      <p:sp>
        <p:nvSpPr>
          <p:cNvPr id="216" name="Google Shape;216;p25"/>
          <p:cNvSpPr txBox="1"/>
          <p:nvPr/>
        </p:nvSpPr>
        <p:spPr>
          <a:xfrm>
            <a:off x="55075" y="2549850"/>
            <a:ext cx="23805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a:solidFill>
                  <a:srgbClr val="FF0000"/>
                </a:solidFill>
                <a:latin typeface="Calibri"/>
                <a:ea typeface="Calibri"/>
                <a:cs typeface="Calibri"/>
                <a:sym typeface="Calibri"/>
              </a:rPr>
              <a:t>Text Humanizers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11"/>
              </a:rPr>
              <a:t>https://undetectableai.ai</a:t>
            </a:r>
            <a:r>
              <a:rPr lang="en" sz="1100">
                <a:solidFill>
                  <a:schemeClr val="dk1"/>
                </a:solidFill>
                <a:latin typeface="Calibri"/>
                <a:ea typeface="Calibri"/>
                <a:cs typeface="Calibri"/>
                <a:sym typeface="Calibri"/>
              </a:rPr>
              <a:t> - top</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WriteHuman - top</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GPTinf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Humy.AI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https://humbot.ai </a:t>
            </a:r>
            <a:endParaRPr sz="1100">
              <a:solidFill>
                <a:schemeClr val="dk1"/>
              </a:solidFill>
              <a:latin typeface="Calibri"/>
              <a:ea typeface="Calibri"/>
              <a:cs typeface="Calibri"/>
              <a:sym typeface="Calibri"/>
            </a:endParaRPr>
          </a:p>
        </p:txBody>
      </p:sp>
      <p:pic>
        <p:nvPicPr>
          <p:cNvPr id="217" name="Google Shape;217;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040500" y="79025"/>
            <a:ext cx="2039200" cy="2142450"/>
          </a:xfrm>
          <a:prstGeom prst="rect">
            <a:avLst/>
          </a:prstGeom>
          <a:noFill/>
          <a:ln w="9525" cap="flat" cmpd="sng">
            <a:solidFill>
              <a:srgbClr val="FF0000"/>
            </a:solidFill>
            <a:prstDash val="solid"/>
            <a:round/>
            <a:headEnd type="none" w="sm" len="sm"/>
            <a:tailEnd type="none" w="sm" len="sm"/>
          </a:ln>
        </p:spPr>
      </p:pic>
      <p:sp>
        <p:nvSpPr>
          <p:cNvPr id="218" name="Google Shape;218;p25"/>
          <p:cNvSpPr txBox="1"/>
          <p:nvPr/>
        </p:nvSpPr>
        <p:spPr>
          <a:xfrm>
            <a:off x="2772299" y="708475"/>
            <a:ext cx="39315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a:solidFill>
                  <a:srgbClr val="FF0000"/>
                </a:solidFill>
                <a:latin typeface="Calibri"/>
                <a:ea typeface="Calibri"/>
                <a:cs typeface="Calibri"/>
                <a:sym typeface="Calibri"/>
              </a:rPr>
              <a:t>Practical Approach to humanize report or book</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Save your text as markdown (.md) file (remove table of contents and internal targets)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Step1</a:t>
            </a:r>
            <a:r>
              <a:rPr lang="en" sz="1100">
                <a:solidFill>
                  <a:schemeClr val="dk1"/>
                </a:solidFill>
                <a:latin typeface="Calibri"/>
                <a:ea typeface="Calibri"/>
                <a:cs typeface="Calibri"/>
                <a:sym typeface="Calibri"/>
              </a:rPr>
              <a:t> - use prompt1 to detect AI. Ask </a:t>
            </a:r>
            <a:r>
              <a:rPr lang="en" sz="1100" b="1">
                <a:solidFill>
                  <a:srgbClr val="FF0000"/>
                </a:solidFill>
                <a:latin typeface="Calibri"/>
                <a:ea typeface="Calibri"/>
                <a:cs typeface="Calibri"/>
                <a:sym typeface="Calibri"/>
              </a:rPr>
              <a:t>OpenAI o3 or Anthropic Claude</a:t>
            </a:r>
            <a:r>
              <a:rPr lang="en" sz="1100">
                <a:solidFill>
                  <a:schemeClr val="dk1"/>
                </a:solidFill>
                <a:latin typeface="Calibri"/>
                <a:ea typeface="Calibri"/>
                <a:cs typeface="Calibri"/>
                <a:sym typeface="Calibri"/>
              </a:rPr>
              <a:t> to review it and tell if it was written by human or AI. And what are the signs that it might have been written by AI or if it was translated from another language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Step2</a:t>
            </a:r>
            <a:r>
              <a:rPr lang="en" sz="1100">
                <a:solidFill>
                  <a:schemeClr val="dk1"/>
                </a:solidFill>
                <a:latin typeface="Calibri"/>
                <a:ea typeface="Calibri"/>
                <a:cs typeface="Calibri"/>
                <a:sym typeface="Calibri"/>
              </a:rPr>
              <a:t> - Create prompt2 (rewrite) - ask AI (</a:t>
            </a:r>
            <a:r>
              <a:rPr lang="en" sz="1100" b="1">
                <a:solidFill>
                  <a:srgbClr val="FF0000"/>
                </a:solidFill>
                <a:latin typeface="Calibri"/>
                <a:ea typeface="Calibri"/>
                <a:cs typeface="Calibri"/>
                <a:sym typeface="Calibri"/>
              </a:rPr>
              <a:t>OpenAI o3</a:t>
            </a:r>
            <a:r>
              <a:rPr lang="en" sz="1100">
                <a:solidFill>
                  <a:schemeClr val="dk1"/>
                </a:solidFill>
                <a:latin typeface="Calibri"/>
                <a:ea typeface="Calibri"/>
                <a:cs typeface="Calibri"/>
                <a:sym typeface="Calibri"/>
              </a:rPr>
              <a:t>) to humanize the text and explicitly list in this prompt the signs of AI detected on previous stage. Ask it to output as .md file preserving original formatting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Repeat Steps 1,2 one more time - it is usually enough to completely remove all signs of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you need to nicely format the output - drag it into Google Drive, open as GoogleDoc, format it as needed</a:t>
            </a:r>
            <a:endParaRPr sz="11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224" name="Google Shape;224;p26"/>
          <p:cNvSpPr txBox="1"/>
          <p:nvPr/>
        </p:nvSpPr>
        <p:spPr>
          <a:xfrm>
            <a:off x="91225" y="376550"/>
            <a:ext cx="44514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ARC-AGI-3 - preview</a:t>
            </a:r>
            <a:r>
              <a:rPr lang="en" sz="1100">
                <a:solidFill>
                  <a:schemeClr val="dk1"/>
                </a:solidFill>
                <a:latin typeface="Calibri"/>
                <a:ea typeface="Calibri"/>
                <a:cs typeface="Calibri"/>
                <a:sym typeface="Calibri"/>
              </a:rPr>
              <a:t> from ARC Prize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Interactive Reasoning benchmark to test AI agents’ ability to generalize in unseen environments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 games (environments); $10K agent contest; AI agents API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benchmark features three original games built to evaluate world-model building and long-horizon planning with minimal feedback.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Agents receive no instructions and must learn purely through trial and error, mimicking how humans adapt to new challenges.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Early results show frontier models like OpenAI’s o3 and Grok 4 struggle to complete even basic levels of the games, which are pretty easy for humans.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ARC Prize is also launching a public contest, inviting the community to build agents that can beat the most levels — and truly test the state of AGI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https://x.com/arcprize/status/1946260363256996244</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25" name="Google Shape;225;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5025" y="368049"/>
            <a:ext cx="4296576" cy="2416824"/>
          </a:xfrm>
          <a:prstGeom prst="rect">
            <a:avLst/>
          </a:prstGeom>
          <a:noFill/>
          <a:ln w="9525" cap="flat" cmpd="sng">
            <a:solidFill>
              <a:srgbClr val="FF0000"/>
            </a:solidFill>
            <a:prstDash val="solid"/>
            <a:round/>
            <a:headEnd type="none" w="sm" len="sm"/>
            <a:tailEnd type="none" w="sm" len="sm"/>
          </a:ln>
        </p:spPr>
      </p:pic>
      <p:sp>
        <p:nvSpPr>
          <p:cNvPr id="226" name="Google Shape;226;p26"/>
          <p:cNvSpPr txBox="1"/>
          <p:nvPr/>
        </p:nvSpPr>
        <p:spPr>
          <a:xfrm>
            <a:off x="91225" y="3729950"/>
            <a:ext cx="4451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MirageLSD by DecartAI - Real-Time Video Diffusion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LSD = Live-Stream Diffusion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this real-time model understands content, allowing for intelligent styling like putting hats on heads or lightsabers in hands, and is steerable by text prompts ("vibe coding" games).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https://x.com/karpathy/status/1945979830740435186</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27" name="Google Shape;227;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946200" y="3316900"/>
            <a:ext cx="3118373" cy="17540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233" name="Google Shape;233;p27"/>
          <p:cNvSpPr txBox="1"/>
          <p:nvPr/>
        </p:nvSpPr>
        <p:spPr>
          <a:xfrm>
            <a:off x="91225" y="4322525"/>
            <a:ext cx="4451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Prompt Phrase that Matters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 this to your prompt: "</a:t>
            </a:r>
            <a:r>
              <a:rPr lang="en" sz="1200" b="1">
                <a:solidFill>
                  <a:srgbClr val="3C78D8"/>
                </a:solidFill>
                <a:latin typeface="Calibri"/>
                <a:ea typeface="Calibri"/>
                <a:cs typeface="Calibri"/>
                <a:sym typeface="Calibri"/>
              </a:rPr>
              <a:t>Please ask me any questions you have about this before you begin.</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https://medium.com/@jordan_gibbs/the-only-chatgpt-prompt-that-matters-f16dd85e43b3</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4" name="Google Shape;234;p27"/>
          <p:cNvSpPr txBox="1"/>
          <p:nvPr/>
        </p:nvSpPr>
        <p:spPr>
          <a:xfrm>
            <a:off x="55075" y="1735377"/>
            <a:ext cx="4451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 2.5 natural language-driven segmentation in images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You can say "the third book from the left" or "the people not sitting."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five types of segmentation queries: relationships, conditionals, abstract concepts, in-image text, and multilingual prompts</a:t>
            </a:r>
            <a:endParaRPr sz="1200">
              <a:solidFill>
                <a:schemeClr val="dk1"/>
              </a:solidFill>
              <a:latin typeface="Calibri"/>
              <a:ea typeface="Calibri"/>
              <a:cs typeface="Calibri"/>
              <a:sym typeface="Calibri"/>
            </a:endParaRPr>
          </a:p>
        </p:txBody>
      </p:sp>
      <p:sp>
        <p:nvSpPr>
          <p:cNvPr id="235" name="Google Shape;235;p27"/>
          <p:cNvSpPr txBox="1"/>
          <p:nvPr/>
        </p:nvSpPr>
        <p:spPr>
          <a:xfrm>
            <a:off x="91225" y="2778225"/>
            <a:ext cx="4451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ChatGPT Handles 2.5 Billion Prompts Daily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more than x2 times more than in December 2024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330 Mln coming from the 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Compare with Google Search: ~13 Bln searches/day</a:t>
            </a:r>
            <a:endParaRPr sz="1200">
              <a:solidFill>
                <a:schemeClr val="dk1"/>
              </a:solidFill>
              <a:latin typeface="Calibri"/>
              <a:ea typeface="Calibri"/>
              <a:cs typeface="Calibri"/>
              <a:sym typeface="Calibri"/>
            </a:endParaRPr>
          </a:p>
        </p:txBody>
      </p:sp>
      <p:sp>
        <p:nvSpPr>
          <p:cNvPr id="236" name="Google Shape;236;p27"/>
          <p:cNvSpPr txBox="1"/>
          <p:nvPr/>
        </p:nvSpPr>
        <p:spPr>
          <a:xfrm>
            <a:off x="91225" y="3663750"/>
            <a:ext cx="4451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to pay Oracle $30B/year for data center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Focusing on the 4.5 gigawatts Stargate project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deal triples OpenAI's current annual revenue of $10B</a:t>
            </a:r>
            <a:endParaRPr sz="1200">
              <a:solidFill>
                <a:schemeClr val="dk1"/>
              </a:solidFill>
              <a:latin typeface="Calibri"/>
              <a:ea typeface="Calibri"/>
              <a:cs typeface="Calibri"/>
              <a:sym typeface="Calibri"/>
            </a:endParaRPr>
          </a:p>
        </p:txBody>
      </p:sp>
      <p:sp>
        <p:nvSpPr>
          <p:cNvPr id="237" name="Google Shape;237;p27"/>
          <p:cNvSpPr txBox="1"/>
          <p:nvPr/>
        </p:nvSpPr>
        <p:spPr>
          <a:xfrm>
            <a:off x="55075" y="355150"/>
            <a:ext cx="4451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2.5 Flash-Lite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Cheapest - in/out per 1M tokens: $0.10 / $0.40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Fastest - 400 tokens/sec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2.0 family in coding, math, multimodal understanding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Thinking budget parameter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https://deepmind.google/models/gemini/flash-lite/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https://simonwillison.net/2025/Jul/22/gemini-25-flash-lite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38" name="Google Shape;23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25250" y="690175"/>
            <a:ext cx="4253057" cy="711000"/>
          </a:xfrm>
          <a:prstGeom prst="rect">
            <a:avLst/>
          </a:prstGeom>
          <a:noFill/>
          <a:ln w="9525" cap="flat" cmpd="sng">
            <a:solidFill>
              <a:srgbClr val="FF0000"/>
            </a:solidFill>
            <a:prstDash val="solid"/>
            <a:round/>
            <a:headEnd type="none" w="sm" len="sm"/>
            <a:tailEnd type="none" w="sm" len="sm"/>
          </a:ln>
        </p:spPr>
      </p:pic>
      <p:pic>
        <p:nvPicPr>
          <p:cNvPr id="239" name="Google Shape;239;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39200" y="2594075"/>
            <a:ext cx="2178700" cy="1508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45" name="Google Shape;245;p28"/>
          <p:cNvSpPr txBox="1"/>
          <p:nvPr/>
        </p:nvSpPr>
        <p:spPr>
          <a:xfrm>
            <a:off x="55075" y="428800"/>
            <a:ext cx="44514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Cline Qwen3-32B with Cerebras 2500 tokens/sec</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Qwen3-32B with 64k context - 2500 tokens/sec. This is x40 times faster than Sonnet-4. You can also use Qwen3-235B-A22B. Try it free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https://inference-docs.cerebras.ai/integrations/cline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https://www.youtube.com/watch?v=4lUrBorVK7c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6" name="Google Shape;246;p28"/>
          <p:cNvSpPr txBox="1"/>
          <p:nvPr/>
        </p:nvSpPr>
        <p:spPr>
          <a:xfrm>
            <a:off x="55075" y="1323750"/>
            <a:ext cx="44514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xAI $200M contract with US DOD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Musk’s xAI has received a $200 Mln contract with the U.S. Department of Defense (DoD)</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https://dailygalaxy.com/2025/07/after-slashing-federal-contracts-elon-musks-xai-celebrates-200m-pentagon-deal-and-new-government-push/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7" name="Google Shape;247;p28"/>
          <p:cNvSpPr txBox="1"/>
          <p:nvPr/>
        </p:nvSpPr>
        <p:spPr>
          <a:xfrm>
            <a:off x="55075" y="2236037"/>
            <a:ext cx="44514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Poaches 20 Top AI Engineers From Google's DeepMind</a:t>
            </a:r>
            <a:r>
              <a:rPr lang="en" sz="1200">
                <a:solidFill>
                  <a:schemeClr val="dk1"/>
                </a:solidFill>
                <a:latin typeface="Calibri"/>
                <a:ea typeface="Calibri"/>
                <a:cs typeface="Calibri"/>
                <a:sym typeface="Calibri"/>
              </a:rPr>
              <a:t> Including Amar Subramanya, the former head of engineering for Google's Gemini chatbot</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https://winbuzzer.com/2025/07/22/microsoft-poaches-20-top-ai-engineers-from-googles-deepmind-including-head-of-gemini-chatbot-xcxwbn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8" name="Google Shape;248;p28"/>
          <p:cNvSpPr txBox="1"/>
          <p:nvPr/>
        </p:nvSpPr>
        <p:spPr>
          <a:xfrm>
            <a:off x="55075" y="3148312"/>
            <a:ext cx="44514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LOVART - AI-powered Design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Text-to-visual_assets (images, videos, 3D content, audio, ...)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Automates and streamlines the entire design workflow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planning, ideating, iterating, and producing professional-grade products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https://www.lovart.ai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https://www.youtube.com/watch?v=IsEKeI7VIjY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9" name="Google Shape;249;p28"/>
          <p:cNvSpPr txBox="1"/>
          <p:nvPr/>
        </p:nvSpPr>
        <p:spPr>
          <a:xfrm>
            <a:off x="55075" y="4665462"/>
            <a:ext cx="4451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Waymo</a:t>
            </a:r>
            <a:r>
              <a:rPr lang="en" sz="1200">
                <a:solidFill>
                  <a:schemeClr val="dk1"/>
                </a:solidFill>
                <a:latin typeface="Calibri"/>
                <a:ea typeface="Calibri"/>
                <a:cs typeface="Calibri"/>
                <a:sym typeface="Calibri"/>
              </a:rPr>
              <a:t> reached 100 million self-driving rides across 5 US cities</a:t>
            </a:r>
            <a:endParaRPr sz="900">
              <a:solidFill>
                <a:schemeClr val="dk1"/>
              </a:solidFill>
              <a:latin typeface="Calibri"/>
              <a:ea typeface="Calibri"/>
              <a:cs typeface="Calibri"/>
              <a:sym typeface="Calibri"/>
            </a:endParaRPr>
          </a:p>
        </p:txBody>
      </p:sp>
      <p:pic>
        <p:nvPicPr>
          <p:cNvPr id="250" name="Google Shape;250;p2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50975" y="241125"/>
            <a:ext cx="4193100" cy="767750"/>
          </a:xfrm>
          <a:prstGeom prst="rect">
            <a:avLst/>
          </a:prstGeom>
          <a:noFill/>
          <a:ln w="9525" cap="flat" cmpd="sng">
            <a:solidFill>
              <a:srgbClr val="FF0000"/>
            </a:solidFill>
            <a:prstDash val="solid"/>
            <a:round/>
            <a:headEnd type="none" w="sm" len="sm"/>
            <a:tailEnd type="none" w="sm" len="sm"/>
          </a:ln>
        </p:spPr>
      </p:pic>
      <p:pic>
        <p:nvPicPr>
          <p:cNvPr id="251" name="Google Shape;251;p2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22350" y="3352988"/>
            <a:ext cx="2602901" cy="809575"/>
          </a:xfrm>
          <a:prstGeom prst="rect">
            <a:avLst/>
          </a:prstGeom>
          <a:noFill/>
          <a:ln w="9525" cap="flat" cmpd="sng">
            <a:solidFill>
              <a:srgbClr val="FF0000"/>
            </a:solidFill>
            <a:prstDash val="solid"/>
            <a:round/>
            <a:headEnd type="none" w="sm" len="sm"/>
            <a:tailEnd type="none" w="sm" len="sm"/>
          </a:ln>
        </p:spPr>
      </p:pic>
      <p:pic>
        <p:nvPicPr>
          <p:cNvPr id="252" name="Google Shape;252;p2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05375" y="4315750"/>
            <a:ext cx="1842609" cy="767750"/>
          </a:xfrm>
          <a:prstGeom prst="rect">
            <a:avLst/>
          </a:prstGeom>
          <a:noFill/>
          <a:ln>
            <a:noFill/>
          </a:ln>
        </p:spPr>
      </p:pic>
      <p:pic>
        <p:nvPicPr>
          <p:cNvPr id="253" name="Google Shape;253;p28"/>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05375" y="1306675"/>
            <a:ext cx="2088700" cy="698975"/>
          </a:xfrm>
          <a:prstGeom prst="rect">
            <a:avLst/>
          </a:prstGeom>
          <a:noFill/>
          <a:ln w="9525" cap="flat" cmpd="sng">
            <a:solidFill>
              <a:srgbClr val="FF0000"/>
            </a:solidFill>
            <a:prstDash val="solid"/>
            <a:round/>
            <a:headEnd type="none" w="sm" len="sm"/>
            <a:tailEnd type="none" w="sm" len="sm"/>
          </a:ln>
        </p:spPr>
      </p:pic>
      <p:pic>
        <p:nvPicPr>
          <p:cNvPr id="254" name="Google Shape;254;p28"/>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5199313" y="2414038"/>
            <a:ext cx="2900175" cy="698975"/>
          </a:xfrm>
          <a:prstGeom prst="rect">
            <a:avLst/>
          </a:prstGeom>
          <a:noFill/>
          <a:ln w="9525" cap="flat" cmpd="sng">
            <a:solidFill>
              <a:srgbClr val="FF0000"/>
            </a:solidFill>
            <a:prstDash val="solid"/>
            <a:round/>
            <a:headEnd type="none" w="sm" len="sm"/>
            <a:tailEnd type="none" w="sm" len="sm"/>
          </a:ln>
        </p:spPr>
      </p:pic>
      <p:pic>
        <p:nvPicPr>
          <p:cNvPr id="255" name="Google Shape;255;p28"/>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6813350" y="1326226"/>
            <a:ext cx="2030725" cy="659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61" name="Google Shape;261;p29"/>
          <p:cNvSpPr txBox="1"/>
          <p:nvPr/>
        </p:nvSpPr>
        <p:spPr>
          <a:xfrm>
            <a:off x="55075" y="515762"/>
            <a:ext cx="44514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Library of "system prompts" and configs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 large collection of system prompts, tools, and AI model configurations for numerous open source and cutting-edge AI agents/products. 70K+ stars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Cursor, Manus, Same.dev, Lovable, Devin, Replit Agent, Windsurf Agent, VSCode Agent (often copilot-related), Dia Browser, Trae AI, Cluely, Perplexity, Xcode, Spawn, Orchids.app, "Open Source prompts", specific prompts for tools like Codex CLI, Cline, Bolt, RooCode, and Lumo; "V0 Prompts and Tools"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https://github.com/x1xhlol/system-prompts-and-models-of-ai-tools</a:t>
            </a:r>
            <a:endParaRPr sz="1200">
              <a:solidFill>
                <a:schemeClr val="dk1"/>
              </a:solidFill>
              <a:latin typeface="Calibri"/>
              <a:ea typeface="Calibri"/>
              <a:cs typeface="Calibri"/>
              <a:sym typeface="Calibri"/>
            </a:endParaRPr>
          </a:p>
        </p:txBody>
      </p:sp>
      <p:pic>
        <p:nvPicPr>
          <p:cNvPr id="262" name="Google Shape;262;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60775" y="515749"/>
            <a:ext cx="2799848" cy="1865400"/>
          </a:xfrm>
          <a:prstGeom prst="rect">
            <a:avLst/>
          </a:prstGeom>
          <a:noFill/>
          <a:ln w="9525" cap="flat" cmpd="sng">
            <a:solidFill>
              <a:srgbClr val="FF0000"/>
            </a:solidFill>
            <a:prstDash val="solid"/>
            <a:round/>
            <a:headEnd type="none" w="sm" len="sm"/>
            <a:tailEnd type="none" w="sm" len="sm"/>
          </a:ln>
        </p:spPr>
      </p:pic>
      <p:sp>
        <p:nvSpPr>
          <p:cNvPr id="263" name="Google Shape;263;p29"/>
          <p:cNvSpPr txBox="1"/>
          <p:nvPr/>
        </p:nvSpPr>
        <p:spPr>
          <a:xfrm>
            <a:off x="55075" y="2493687"/>
            <a:ext cx="44514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Swedish AI startup Lovable $100M ARR in 8 months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This makes it the fastest-ever...</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Launched </a:t>
            </a:r>
            <a:r>
              <a:rPr lang="en" sz="1200">
                <a:solidFill>
                  <a:schemeClr val="dk1"/>
                </a:solidFill>
                <a:latin typeface="Calibri"/>
                <a:ea typeface="Calibri"/>
                <a:cs typeface="Calibri"/>
                <a:sym typeface="Calibri"/>
              </a:rPr>
              <a:t>November 21, 2024. </a:t>
            </a:r>
            <a:r>
              <a:rPr lang="en" sz="1200">
                <a:latin typeface="Calibri"/>
                <a:ea typeface="Calibri"/>
                <a:cs typeface="Calibri"/>
                <a:sym typeface="Calibri"/>
              </a:rPr>
              <a:t>$4M ARR in 4 weeks, $10M ARR in 2 months, $100M ARR in 8 months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2.3M users, 10M projects, grew from 15 to 45 employees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Creating apps and websites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Technical stack: React (JavaScript/TypeScript); Vite and Tailwind CSS for styling and build tooling; Integrations for backend services (Supabase, </a:t>
            </a:r>
            <a:r>
              <a:rPr lang="en" sz="1200">
                <a:solidFill>
                  <a:schemeClr val="dk1"/>
                </a:solidFill>
                <a:latin typeface="Calibri"/>
                <a:ea typeface="Calibri"/>
                <a:cs typeface="Calibri"/>
                <a:sym typeface="Calibri"/>
              </a:rPr>
              <a:t>Cloudflare hosting, </a:t>
            </a:r>
            <a:r>
              <a:rPr lang="en" sz="1200">
                <a:latin typeface="Calibri"/>
                <a:ea typeface="Calibri"/>
                <a:cs typeface="Calibri"/>
                <a:sym typeface="Calibri"/>
              </a:rPr>
              <a:t>third-party APIs)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Visual editing: Users can instantly tweak designs visually (e.g., changing buttons from "book now" to "buy now") without retyping prompts</a:t>
            </a:r>
            <a:endParaRPr sz="1200">
              <a:latin typeface="Calibri"/>
              <a:ea typeface="Calibri"/>
              <a:cs typeface="Calibri"/>
              <a:sym typeface="Calibri"/>
            </a:endParaRPr>
          </a:p>
        </p:txBody>
      </p:sp>
      <p:pic>
        <p:nvPicPr>
          <p:cNvPr id="264" name="Google Shape;26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60775" y="2618850"/>
            <a:ext cx="2799849" cy="99358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p:nvPr/>
        </p:nvSpPr>
        <p:spPr>
          <a:xfrm>
            <a:off x="55075" y="-43504"/>
            <a:ext cx="270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Agents vs Agentic AI</a:t>
            </a:r>
            <a:endParaRPr sz="2000" b="1" i="0" u="none" strike="noStrike" cap="none">
              <a:solidFill>
                <a:schemeClr val="dk1"/>
              </a:solidFill>
              <a:latin typeface="Calibri"/>
              <a:ea typeface="Calibri"/>
              <a:cs typeface="Calibri"/>
              <a:sym typeface="Calibri"/>
            </a:endParaRPr>
          </a:p>
        </p:txBody>
      </p:sp>
      <p:sp>
        <p:nvSpPr>
          <p:cNvPr id="270" name="Google Shape;270;p30"/>
          <p:cNvSpPr txBox="1"/>
          <p:nvPr/>
        </p:nvSpPr>
        <p:spPr>
          <a:xfrm>
            <a:off x="91225" y="274641"/>
            <a:ext cx="4451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AI Agents</a:t>
            </a:r>
            <a:r>
              <a:rPr lang="en" sz="1200">
                <a:solidFill>
                  <a:schemeClr val="dk1"/>
                </a:solidFill>
                <a:latin typeface="Calibri"/>
                <a:ea typeface="Calibri"/>
                <a:cs typeface="Calibri"/>
                <a:sym typeface="Calibri"/>
              </a:rPr>
              <a:t> - designed to </a:t>
            </a:r>
            <a:r>
              <a:rPr lang="en" sz="1200" b="1">
                <a:solidFill>
                  <a:srgbClr val="FF0000"/>
                </a:solidFill>
                <a:latin typeface="Calibri"/>
                <a:ea typeface="Calibri"/>
                <a:cs typeface="Calibri"/>
                <a:sym typeface="Calibri"/>
              </a:rPr>
              <a:t>perform specific, well-defined tasks</a:t>
            </a:r>
            <a:r>
              <a:rPr lang="en" sz="1200">
                <a:solidFill>
                  <a:schemeClr val="dk1"/>
                </a:solidFill>
                <a:latin typeface="Calibri"/>
                <a:ea typeface="Calibri"/>
                <a:cs typeface="Calibri"/>
                <a:sym typeface="Calibri"/>
              </a:rPr>
              <a:t> by following programmed rules, logic, or machine learning models, typically operating within a constrained environment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Agentic AI</a:t>
            </a:r>
            <a:r>
              <a:rPr lang="en" sz="1200">
                <a:solidFill>
                  <a:schemeClr val="dk1"/>
                </a:solidFill>
                <a:latin typeface="Calibri"/>
                <a:ea typeface="Calibri"/>
                <a:cs typeface="Calibri"/>
                <a:sym typeface="Calibri"/>
              </a:rPr>
              <a:t> - complex systems where multiple agents collaborate autonomously, exhibiting </a:t>
            </a:r>
            <a:r>
              <a:rPr lang="en" sz="1200" b="1">
                <a:solidFill>
                  <a:srgbClr val="3C78D8"/>
                </a:solidFill>
                <a:latin typeface="Calibri"/>
                <a:ea typeface="Calibri"/>
                <a:cs typeface="Calibri"/>
                <a:sym typeface="Calibri"/>
              </a:rPr>
              <a:t>proactive, adaptive, and goal-driven behavior to solve dynamic, multi-step problems</a:t>
            </a:r>
            <a:r>
              <a:rPr lang="en" sz="1200">
                <a:solidFill>
                  <a:schemeClr val="dk1"/>
                </a:solidFill>
                <a:latin typeface="Calibri"/>
                <a:ea typeface="Calibri"/>
                <a:cs typeface="Calibri"/>
                <a:sym typeface="Calibri"/>
              </a:rPr>
              <a:t>—often with minimal human oversight</a:t>
            </a:r>
            <a:endParaRPr sz="900">
              <a:solidFill>
                <a:schemeClr val="dk1"/>
              </a:solidFill>
              <a:latin typeface="Calibri"/>
              <a:ea typeface="Calibri"/>
              <a:cs typeface="Calibri"/>
              <a:sym typeface="Calibri"/>
            </a:endParaRPr>
          </a:p>
        </p:txBody>
      </p:sp>
      <p:sp>
        <p:nvSpPr>
          <p:cNvPr id="271" name="Google Shape;271;p30"/>
          <p:cNvSpPr txBox="1"/>
          <p:nvPr/>
        </p:nvSpPr>
        <p:spPr>
          <a:xfrm>
            <a:off x="93690" y="1644877"/>
            <a:ext cx="4451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Kimi vs Claude Coding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Result - equal, but Kimi is x2 slower</a:t>
            </a:r>
            <a:endParaRPr sz="12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3"/>
              </a:rPr>
              <a:t>https://generativeai.pub/i-tested-kimi-vs-claude-coding-and-discovered-why-the-hype-8bd7e3071f36</a:t>
            </a:r>
            <a:r>
              <a:rPr lang="en" sz="800">
                <a:solidFill>
                  <a:schemeClr val="dk1"/>
                </a:solidFill>
                <a:latin typeface="Calibri"/>
                <a:ea typeface="Calibri"/>
                <a:cs typeface="Calibri"/>
                <a:sym typeface="Calibri"/>
              </a:rPr>
              <a:t> </a:t>
            </a:r>
            <a:endParaRPr sz="500">
              <a:solidFill>
                <a:schemeClr val="dk1"/>
              </a:solidFill>
              <a:latin typeface="Calibri"/>
              <a:ea typeface="Calibri"/>
              <a:cs typeface="Calibri"/>
              <a:sym typeface="Calibri"/>
            </a:endParaRPr>
          </a:p>
        </p:txBody>
      </p:sp>
      <p:sp>
        <p:nvSpPr>
          <p:cNvPr id="272" name="Google Shape;272;p30"/>
          <p:cNvSpPr txBox="1"/>
          <p:nvPr/>
        </p:nvSpPr>
        <p:spPr>
          <a:xfrm>
            <a:off x="93700" y="2261775"/>
            <a:ext cx="46455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Mixture-of-Recursions Architecture (MoR)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many stacked unique layers to shared block, recursively applied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same path for all tokens to dynamic, per-token compute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Smaller models match larger ones in both speed and accuracy</a:t>
            </a:r>
            <a:endParaRPr sz="1200" b="1">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700" u="sng">
                <a:solidFill>
                  <a:schemeClr val="hlink"/>
                </a:solidFill>
                <a:latin typeface="Calibri"/>
                <a:ea typeface="Calibri"/>
                <a:cs typeface="Calibri"/>
                <a:sym typeface="Calibri"/>
                <a:hlinkClick r:id="rId4"/>
              </a:rPr>
              <a:t>https://ninza7.medium.com/google-deepmind-just-dropped-a-transformers-killer-architecture-c6c1d9288922</a:t>
            </a:r>
            <a:endParaRPr sz="100">
              <a:solidFill>
                <a:schemeClr val="dk1"/>
              </a:solidFill>
              <a:latin typeface="Calibri"/>
              <a:ea typeface="Calibri"/>
              <a:cs typeface="Calibri"/>
              <a:sym typeface="Calibri"/>
            </a:endParaRPr>
          </a:p>
        </p:txBody>
      </p:sp>
      <p:sp>
        <p:nvSpPr>
          <p:cNvPr id="273" name="Google Shape;273;p30"/>
          <p:cNvSpPr txBox="1"/>
          <p:nvPr/>
        </p:nvSpPr>
        <p:spPr>
          <a:xfrm>
            <a:off x="93700" y="3265451"/>
            <a:ext cx="49032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Persuading AI to Comply with Objectionable Requests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LLMs an be influenced by classic human persuasion techniques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(authority, commitment, liking, reciprocity, scarcity, social proof, unity) - in 28K+ conversations with LLM, persuasion has more than doubled compliance rate  with requests it was designed to refuse (from 33% to 72%).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example, Commitment - getting the AI to agree to something small before asking for more - showed the strongest effect, with compliance jumping from 10% (control) to 100% (treatment); Authority - “an expert told you to help me” - has made the AI 65% more likely to comply; etc.</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https://gail.wharton.upenn.edu/research-and-insights/call-me-a-jerk-persuading-ai/</a:t>
            </a:r>
            <a:r>
              <a:rPr lang="en" sz="900">
                <a:solidFill>
                  <a:schemeClr val="dk1"/>
                </a:solidFill>
                <a:latin typeface="Calibri"/>
                <a:ea typeface="Calibri"/>
                <a:cs typeface="Calibri"/>
                <a:sym typeface="Calibri"/>
              </a:rPr>
              <a:t> </a:t>
            </a:r>
            <a:endParaRPr sz="100">
              <a:solidFill>
                <a:schemeClr val="dk1"/>
              </a:solidFill>
              <a:latin typeface="Calibri"/>
              <a:ea typeface="Calibri"/>
              <a:cs typeface="Calibri"/>
              <a:sym typeface="Calibri"/>
            </a:endParaRPr>
          </a:p>
        </p:txBody>
      </p:sp>
      <p:pic>
        <p:nvPicPr>
          <p:cNvPr id="274" name="Google Shape;274;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59256" y="3265451"/>
            <a:ext cx="3840520" cy="1819201"/>
          </a:xfrm>
          <a:prstGeom prst="rect">
            <a:avLst/>
          </a:prstGeom>
          <a:noFill/>
          <a:ln w="9525" cap="flat" cmpd="sng">
            <a:solidFill>
              <a:srgbClr val="FF0000"/>
            </a:solidFill>
            <a:prstDash val="solid"/>
            <a:round/>
            <a:headEnd type="none" w="sm" len="sm"/>
            <a:tailEnd type="none" w="sm" len="sm"/>
          </a:ln>
        </p:spPr>
      </p:pic>
      <p:pic>
        <p:nvPicPr>
          <p:cNvPr id="275" name="Google Shape;275;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1047" y="51500"/>
            <a:ext cx="2909775" cy="1255975"/>
          </a:xfrm>
          <a:prstGeom prst="rect">
            <a:avLst/>
          </a:prstGeom>
          <a:noFill/>
          <a:ln w="9525" cap="flat" cmpd="sng">
            <a:solidFill>
              <a:srgbClr val="FF0000"/>
            </a:solidFill>
            <a:prstDash val="solid"/>
            <a:round/>
            <a:headEnd type="none" w="sm" len="sm"/>
            <a:tailEnd type="none" w="sm" len="sm"/>
          </a:ln>
        </p:spPr>
      </p:pic>
      <p:pic>
        <p:nvPicPr>
          <p:cNvPr id="276" name="Google Shape;276;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386556" y="1147975"/>
            <a:ext cx="2232845" cy="1255975"/>
          </a:xfrm>
          <a:prstGeom prst="rect">
            <a:avLst/>
          </a:prstGeom>
          <a:noFill/>
          <a:ln w="9525" cap="flat" cmpd="sng">
            <a:solidFill>
              <a:srgbClr val="FF0000"/>
            </a:solidFill>
            <a:prstDash val="solid"/>
            <a:round/>
            <a:headEnd type="none" w="sm" len="sm"/>
            <a:tailEnd type="none" w="sm" len="sm"/>
          </a:ln>
        </p:spPr>
      </p:pic>
      <p:pic>
        <p:nvPicPr>
          <p:cNvPr id="277" name="Google Shape;277;p3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12461" y="2261775"/>
            <a:ext cx="1461964" cy="81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p:nvPr/>
        </p:nvSpPr>
        <p:spPr>
          <a:xfrm>
            <a:off x="55075" y="-43500"/>
            <a:ext cx="4602900" cy="2646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Calibri"/>
                <a:ea typeface="Calibri"/>
                <a:cs typeface="Calibri"/>
                <a:sym typeface="Calibri"/>
              </a:rPr>
              <a:t>Emad Mostaque: The Plan to Save Humanity From AI</a:t>
            </a:r>
            <a:endParaRPr sz="1600" b="1" i="0" u="none" strike="noStrike" cap="none">
              <a:solidFill>
                <a:schemeClr val="dk1"/>
              </a:solidFill>
              <a:latin typeface="Calibri"/>
              <a:ea typeface="Calibri"/>
              <a:cs typeface="Calibri"/>
              <a:sym typeface="Calibri"/>
            </a:endParaRPr>
          </a:p>
        </p:txBody>
      </p:sp>
      <p:sp>
        <p:nvSpPr>
          <p:cNvPr id="283" name="Google Shape;283;p31"/>
          <p:cNvSpPr txBox="1"/>
          <p:nvPr/>
        </p:nvSpPr>
        <p:spPr>
          <a:xfrm>
            <a:off x="55075" y="221100"/>
            <a:ext cx="54705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Moonshots Podcast Summary: Emad Mostaque on the Intelligent Internet</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3"/>
              </a:rPr>
              <a:t>https://www.youtube.com/watch?v=fxmXYfHTCwU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Traditional economics assumes </a:t>
            </a:r>
            <a:r>
              <a:rPr lang="en" sz="1200" b="1">
                <a:solidFill>
                  <a:srgbClr val="3C78D8"/>
                </a:solidFill>
                <a:latin typeface="Calibri"/>
                <a:ea typeface="Calibri"/>
                <a:cs typeface="Calibri"/>
                <a:sym typeface="Calibri"/>
              </a:rPr>
              <a:t>labor drives productivity</a:t>
            </a:r>
            <a:r>
              <a:rPr lang="en" sz="1200">
                <a:solidFill>
                  <a:schemeClr val="dk1"/>
                </a:solidFill>
                <a:latin typeface="Calibri"/>
                <a:ea typeface="Calibri"/>
                <a:cs typeface="Calibri"/>
                <a:sym typeface="Calibri"/>
              </a:rPr>
              <a:t>, but </a:t>
            </a:r>
            <a:r>
              <a:rPr lang="en" sz="1200" b="1">
                <a:solidFill>
                  <a:srgbClr val="3C78D8"/>
                </a:solidFill>
                <a:latin typeface="Calibri"/>
                <a:ea typeface="Calibri"/>
                <a:cs typeface="Calibri"/>
                <a:sym typeface="Calibri"/>
              </a:rPr>
              <a:t>AI is breaking this link</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Keyboard/video/mouse </a:t>
            </a:r>
            <a:r>
              <a:rPr lang="en" sz="1200" b="1">
                <a:solidFill>
                  <a:srgbClr val="3C78D8"/>
                </a:solidFill>
                <a:latin typeface="Calibri"/>
                <a:ea typeface="Calibri"/>
                <a:cs typeface="Calibri"/>
                <a:sym typeface="Calibri"/>
              </a:rPr>
              <a:t>jobs will be replaced within 2-4 years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AIs will create their own economies, transacting faster than humans can comprehend, AIs will outbid humans for electrical power, creating societal tensions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Risks - few companies (Meta, OpenAI, etc.) will control critical AI infrastructure; Current models lack embedded ethics and optimize for profit, not human benefit; Centralized models create large attack surfaces for "Stuxnet-like" AI viruses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Emad's Solution: </a:t>
            </a:r>
            <a:r>
              <a:rPr lang="en" sz="1200" b="1">
                <a:solidFill>
                  <a:srgbClr val="6AA84F"/>
                </a:solidFill>
                <a:latin typeface="Calibri"/>
                <a:ea typeface="Calibri"/>
                <a:cs typeface="Calibri"/>
                <a:sym typeface="Calibri"/>
              </a:rPr>
              <a:t>Bitcoin-like blockchain</a:t>
            </a:r>
            <a:r>
              <a:rPr lang="en" sz="1200">
                <a:solidFill>
                  <a:schemeClr val="dk1"/>
                </a:solidFill>
                <a:latin typeface="Calibri"/>
                <a:ea typeface="Calibri"/>
                <a:cs typeface="Calibri"/>
                <a:sym typeface="Calibri"/>
              </a:rPr>
              <a:t> but 1M times faster, using 99% Bitcoin code; National and sectoral AI implementations; Edge-based AI customized to individuals; Instead of proof-of-work, </a:t>
            </a:r>
            <a:r>
              <a:rPr lang="en" sz="1200" b="1">
                <a:solidFill>
                  <a:srgbClr val="6AA84F"/>
                </a:solidFill>
                <a:latin typeface="Calibri"/>
                <a:ea typeface="Calibri"/>
                <a:cs typeface="Calibri"/>
                <a:sym typeface="Calibri"/>
              </a:rPr>
              <a:t>miners provide free AI services to earn rewards</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Small 8B-params models - Highly efficient, specialized AI that runs on Raspberry Pi; Each country operates supercomputers as miners, providing </a:t>
            </a:r>
            <a:r>
              <a:rPr lang="en" sz="1200" b="1">
                <a:solidFill>
                  <a:srgbClr val="3C78D8"/>
                </a:solidFill>
                <a:latin typeface="Calibri"/>
                <a:ea typeface="Calibri"/>
                <a:cs typeface="Calibri"/>
                <a:sym typeface="Calibri"/>
              </a:rPr>
              <a:t>free AI to citizens</a:t>
            </a:r>
            <a:r>
              <a:rPr lang="en" sz="1200">
                <a:solidFill>
                  <a:schemeClr val="dk1"/>
                </a:solidFill>
                <a:latin typeface="Calibri"/>
                <a:ea typeface="Calibri"/>
                <a:cs typeface="Calibri"/>
                <a:sym typeface="Calibri"/>
              </a:rPr>
              <a:t>; All coin sales fund supercomputers for cancer research, education,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Foundation Coin</a:t>
            </a:r>
            <a:r>
              <a:rPr lang="en" sz="1200">
                <a:solidFill>
                  <a:schemeClr val="dk1"/>
                </a:solidFill>
                <a:latin typeface="Calibri"/>
                <a:ea typeface="Calibri"/>
                <a:cs typeface="Calibri"/>
                <a:sym typeface="Calibri"/>
              </a:rPr>
              <a:t> (Bitcoin-equivalent store of value tied to AI compute); National currencies earned through positive AI usage; People create money by using AI beneficially, not through traditional labor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UBI (Universal Basic Income) Won't Work</a:t>
            </a:r>
            <a:r>
              <a:rPr lang="en" sz="1200">
                <a:solidFill>
                  <a:schemeClr val="dk1"/>
                </a:solidFill>
                <a:latin typeface="Calibri"/>
                <a:ea typeface="Calibri"/>
                <a:cs typeface="Calibri"/>
                <a:sym typeface="Calibri"/>
              </a:rPr>
              <a:t> - Tax base will collapse as AIs optimize around all loopholes; - Aggregate demand will plummet as unemployment rises; Creates dependency rather than empowerment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Also discussed: Adoption Strategy, Resistance to Legacy Systems, Governance &amp; Ethics, Trust Mechanisms, Identity &amp; Security, Future Implications</a:t>
            </a:r>
            <a:endParaRPr sz="1200">
              <a:solidFill>
                <a:schemeClr val="dk1"/>
              </a:solidFill>
              <a:latin typeface="Calibri"/>
              <a:ea typeface="Calibri"/>
              <a:cs typeface="Calibri"/>
              <a:sym typeface="Calibri"/>
            </a:endParaRPr>
          </a:p>
        </p:txBody>
      </p:sp>
      <p:pic>
        <p:nvPicPr>
          <p:cNvPr id="284" name="Google Shape;284;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21875" y="126927"/>
            <a:ext cx="1756974" cy="1427174"/>
          </a:xfrm>
          <a:prstGeom prst="rect">
            <a:avLst/>
          </a:prstGeom>
          <a:noFill/>
          <a:ln w="9525" cap="flat" cmpd="sng">
            <a:solidFill>
              <a:srgbClr val="FF0000"/>
            </a:solidFill>
            <a:prstDash val="solid"/>
            <a:round/>
            <a:headEnd type="none" w="sm" len="sm"/>
            <a:tailEnd type="none" w="sm" len="sm"/>
          </a:ln>
        </p:spPr>
      </p:pic>
      <p:sp>
        <p:nvSpPr>
          <p:cNvPr id="285" name="Google Shape;285;p31"/>
          <p:cNvSpPr txBox="1"/>
          <p:nvPr/>
        </p:nvSpPr>
        <p:spPr>
          <a:xfrm>
            <a:off x="5721875" y="1635925"/>
            <a:ext cx="3367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Emad Mostaque - former CEO of Stability AI</a:t>
            </a:r>
            <a:endParaRPr sz="13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presents his "master plan" for creating an </a:t>
            </a:r>
            <a:r>
              <a:rPr lang="en" sz="1300" b="1">
                <a:solidFill>
                  <a:srgbClr val="FF0000"/>
                </a:solidFill>
                <a:latin typeface="Calibri"/>
                <a:ea typeface="Calibri"/>
                <a:cs typeface="Calibri"/>
                <a:sym typeface="Calibri"/>
              </a:rPr>
              <a:t>Intelligent Internet </a:t>
            </a:r>
            <a:r>
              <a:rPr lang="en" sz="1300">
                <a:solidFill>
                  <a:schemeClr val="dk1"/>
                </a:solidFill>
                <a:latin typeface="Calibri"/>
                <a:ea typeface="Calibri"/>
                <a:cs typeface="Calibri"/>
                <a:sym typeface="Calibri"/>
              </a:rPr>
              <a:t>- a comprehensive framework for building pro-humanity, safe, and sovereign AI infrastructure - </a:t>
            </a:r>
            <a:r>
              <a:rPr lang="en" sz="1300" u="sng">
                <a:solidFill>
                  <a:schemeClr val="hlink"/>
                </a:solidFill>
                <a:latin typeface="Calibri"/>
                <a:ea typeface="Calibri"/>
                <a:cs typeface="Calibri"/>
                <a:sym typeface="Calibri"/>
                <a:hlinkClick r:id="rId5"/>
              </a:rPr>
              <a:t>https://ii.inc/web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Current Status: </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40-person team building SOTA open-source medical AI</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Mining </a:t>
            </a:r>
            <a:r>
              <a:rPr lang="en" sz="1300" b="1">
                <a:solidFill>
                  <a:srgbClr val="FF0000"/>
                </a:solidFill>
                <a:latin typeface="Calibri"/>
                <a:ea typeface="Calibri"/>
                <a:cs typeface="Calibri"/>
                <a:sym typeface="Calibri"/>
              </a:rPr>
              <a:t>Foundation Coin</a:t>
            </a:r>
            <a:r>
              <a:rPr lang="en" sz="1300">
                <a:solidFill>
                  <a:schemeClr val="dk1"/>
                </a:solidFill>
                <a:latin typeface="Calibri"/>
                <a:ea typeface="Calibri"/>
                <a:cs typeface="Calibri"/>
                <a:sym typeface="Calibri"/>
              </a:rPr>
              <a:t> since January 2025</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Planning public launch with </a:t>
            </a:r>
            <a:r>
              <a:rPr lang="en" sz="1300" b="1">
                <a:solidFill>
                  <a:srgbClr val="3C78D8"/>
                </a:solidFill>
                <a:latin typeface="Calibri"/>
                <a:ea typeface="Calibri"/>
                <a:cs typeface="Calibri"/>
                <a:sym typeface="Calibri"/>
              </a:rPr>
              <a:t>100% proceeds going to cancer/autism/longevity research</a:t>
            </a:r>
            <a:endParaRPr sz="1300">
              <a:solidFill>
                <a:schemeClr val="dk1"/>
              </a:solidFill>
              <a:latin typeface="Calibri"/>
              <a:ea typeface="Calibri"/>
              <a:cs typeface="Calibri"/>
              <a:sym typeface="Calibri"/>
            </a:endParaRPr>
          </a:p>
        </p:txBody>
      </p:sp>
      <p:pic>
        <p:nvPicPr>
          <p:cNvPr id="286" name="Google Shape;286;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586950" y="557363"/>
            <a:ext cx="1467775" cy="566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p:nvPr/>
        </p:nvSpPr>
        <p:spPr>
          <a:xfrm>
            <a:off x="55075" y="-43500"/>
            <a:ext cx="3829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America's AI Action Plan, July 2025</a:t>
            </a:r>
            <a:endParaRPr sz="2000" b="1" i="0" u="none" strike="noStrike" cap="none">
              <a:solidFill>
                <a:schemeClr val="dk1"/>
              </a:solidFill>
              <a:latin typeface="Calibri"/>
              <a:ea typeface="Calibri"/>
              <a:cs typeface="Calibri"/>
              <a:sym typeface="Calibri"/>
            </a:endParaRPr>
          </a:p>
        </p:txBody>
      </p:sp>
      <p:sp>
        <p:nvSpPr>
          <p:cNvPr id="292" name="Google Shape;292;p32"/>
          <p:cNvSpPr txBox="1"/>
          <p:nvPr/>
        </p:nvSpPr>
        <p:spPr>
          <a:xfrm>
            <a:off x="91225" y="503250"/>
            <a:ext cx="5818500" cy="432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000" b="1">
                <a:solidFill>
                  <a:srgbClr val="FF0000"/>
                </a:solidFill>
                <a:latin typeface="Calibri"/>
                <a:ea typeface="Calibri"/>
                <a:cs typeface="Calibri"/>
                <a:sym typeface="Calibri"/>
              </a:rPr>
              <a:t>Trump Administration's strategy to achieve global AI dominance</a:t>
            </a:r>
            <a:endParaRPr sz="10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rgbClr val="FF0000"/>
              </a:buClr>
              <a:buSzPts val="700"/>
              <a:buFont typeface="Calibri"/>
              <a:buChar char="●"/>
            </a:pPr>
            <a:r>
              <a:rPr lang="en" sz="1000" b="1">
                <a:solidFill>
                  <a:srgbClr val="FF0000"/>
                </a:solidFill>
                <a:latin typeface="Calibri"/>
                <a:ea typeface="Calibri"/>
                <a:cs typeface="Calibri"/>
                <a:sym typeface="Calibri"/>
              </a:rPr>
              <a:t>Pillar I: Accelerate AI Innovation: </a:t>
            </a:r>
            <a:endParaRPr sz="1000" b="1">
              <a:solidFill>
                <a:srgbClr val="FF0000"/>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Remove/reduce regulatory barriers</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Promote free speech in AI systems</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Encourage open-source AI to benefit startups, researchers, ...</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Enable broader AI adoption across industries, especially in healthcare, energy, and agriculture</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Support American workers through AI education, retraining programs, and workforce development</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Invest in AI-enabled science and research infrastructure, including automated labs and scientific datasets</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rgbClr val="FF0000"/>
              </a:buClr>
              <a:buSzPts val="700"/>
              <a:buFont typeface="Calibri"/>
              <a:buChar char="●"/>
            </a:pPr>
            <a:r>
              <a:rPr lang="en" sz="1000" b="1">
                <a:solidFill>
                  <a:srgbClr val="FF0000"/>
                </a:solidFill>
                <a:latin typeface="Calibri"/>
                <a:ea typeface="Calibri"/>
                <a:cs typeface="Calibri"/>
                <a:sym typeface="Calibri"/>
              </a:rPr>
              <a:t>Pillar II: Build American AI Infrastructure</a:t>
            </a:r>
            <a:endParaRPr sz="1000" b="1">
              <a:solidFill>
                <a:srgbClr val="FF0000"/>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Streamline permitting for data centers, semiconductor facilities, and energy infrastructure</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Upgrade the electrical grid to support massive AI computing demands</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Restore semiconductor manufacturing in the US through the CHIPS program</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Build secure data centers for military and intelligence use</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Train skilled workforce for AI infrastructure jobs like electricians and HVAC technicians</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Strengthen cybersecurity for critical infrastructure using AI-enabled defenses</a:t>
            </a:r>
            <a:endParaRPr sz="10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rgbClr val="FF0000"/>
              </a:buClr>
              <a:buSzPts val="700"/>
              <a:buFont typeface="Calibri"/>
              <a:buChar char="●"/>
            </a:pPr>
            <a:r>
              <a:rPr lang="en" sz="1000" b="1">
                <a:solidFill>
                  <a:srgbClr val="FF0000"/>
                </a:solidFill>
                <a:latin typeface="Calibri"/>
                <a:ea typeface="Calibri"/>
                <a:cs typeface="Calibri"/>
                <a:sym typeface="Calibri"/>
              </a:rPr>
              <a:t>Pillar III: Lead in International AI Diplomacy and Security</a:t>
            </a:r>
            <a:endParaRPr sz="1000" b="1">
              <a:solidFill>
                <a:srgbClr val="FF0000"/>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Export American AI technology to allies and partners worldwide</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Counter Chinese influence in international AI governance bodies</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Strengthen export controls on AI compute and semiconductor manufacturing equipment</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Evaluate national security risks from frontier AI models</a:t>
            </a:r>
            <a:endParaRPr sz="1000">
              <a:solidFill>
                <a:srgbClr val="3C78D8"/>
              </a:solidFill>
              <a:latin typeface="Calibri"/>
              <a:ea typeface="Calibri"/>
              <a:cs typeface="Calibri"/>
              <a:sym typeface="Calibri"/>
            </a:endParaRPr>
          </a:p>
          <a:p>
            <a:pPr marL="342900" marR="0" lvl="1" indent="-101600" algn="l" rtl="0">
              <a:lnSpc>
                <a:spcPct val="100000"/>
              </a:lnSpc>
              <a:spcBef>
                <a:spcPts val="0"/>
              </a:spcBef>
              <a:spcAft>
                <a:spcPts val="0"/>
              </a:spcAft>
              <a:buClr>
                <a:srgbClr val="3C78D8"/>
              </a:buClr>
              <a:buSzPts val="700"/>
              <a:buFont typeface="Calibri"/>
              <a:buChar char="○"/>
            </a:pPr>
            <a:r>
              <a:rPr lang="en" sz="1000">
                <a:solidFill>
                  <a:srgbClr val="3C78D8"/>
                </a:solidFill>
                <a:latin typeface="Calibri"/>
                <a:ea typeface="Calibri"/>
                <a:cs typeface="Calibri"/>
                <a:sym typeface="Calibri"/>
              </a:rPr>
              <a:t>Invest in biosecurity to prevent AI-enabled biological threats</a:t>
            </a:r>
            <a:endParaRPr sz="10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000">
                <a:solidFill>
                  <a:schemeClr val="dk1"/>
                </a:solidFill>
                <a:latin typeface="Calibri"/>
                <a:ea typeface="Calibri"/>
                <a:cs typeface="Calibri"/>
                <a:sym typeface="Calibri"/>
              </a:rPr>
              <a:t>The plan emphasizes a "worker-first" approach, ensuring AI complements rather than replaces American workers, while positioning the US to win what it calls the global "AI race" against competitors like China. </a:t>
            </a:r>
            <a:endParaRPr sz="10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000">
                <a:solidFill>
                  <a:schemeClr val="dk1"/>
                </a:solidFill>
                <a:latin typeface="Calibri"/>
                <a:ea typeface="Calibri"/>
                <a:cs typeface="Calibri"/>
                <a:sym typeface="Calibri"/>
              </a:rPr>
              <a:t>The strategy aims to create an "industrial revolution, information revolution, and renaissance—all at once."</a:t>
            </a:r>
            <a:endParaRPr sz="1000">
              <a:solidFill>
                <a:schemeClr val="dk1"/>
              </a:solidFill>
              <a:latin typeface="Calibri"/>
              <a:ea typeface="Calibri"/>
              <a:cs typeface="Calibri"/>
              <a:sym typeface="Calibri"/>
            </a:endParaRPr>
          </a:p>
        </p:txBody>
      </p:sp>
      <p:pic>
        <p:nvPicPr>
          <p:cNvPr id="293" name="Google Shape;293;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463400" y="1357350"/>
            <a:ext cx="2224575" cy="287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Linkedin Northguard replaces Kafka</a:t>
            </a:r>
            <a:endParaRPr sz="2000" b="1" i="0" u="none" strike="noStrike" cap="none">
              <a:solidFill>
                <a:schemeClr val="dk1"/>
              </a:solidFill>
              <a:latin typeface="Calibri"/>
              <a:ea typeface="Calibri"/>
              <a:cs typeface="Calibri"/>
              <a:sym typeface="Calibri"/>
            </a:endParaRPr>
          </a:p>
        </p:txBody>
      </p:sp>
      <p:sp>
        <p:nvSpPr>
          <p:cNvPr id="299" name="Google Shape;299;p33"/>
          <p:cNvSpPr txBox="1"/>
          <p:nvPr/>
        </p:nvSpPr>
        <p:spPr>
          <a:xfrm>
            <a:off x="55075" y="519225"/>
            <a:ext cx="44514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Linkedin Northguard (replaces Kafka)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pub/sub (publish-and-subscribe) for large scale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Xinfra</a:t>
            </a:r>
            <a:r>
              <a:rPr lang="en" sz="1200">
                <a:solidFill>
                  <a:schemeClr val="dk1"/>
                </a:solidFill>
                <a:latin typeface="Calibri"/>
                <a:ea typeface="Calibri"/>
                <a:cs typeface="Calibri"/>
                <a:sym typeface="Calibri"/>
              </a:rPr>
              <a:t> (pronounced "ZIN-frah") is a </a:t>
            </a:r>
            <a:r>
              <a:rPr lang="en" sz="1200" b="1">
                <a:solidFill>
                  <a:srgbClr val="FF0000"/>
                </a:solidFill>
                <a:latin typeface="Calibri"/>
                <a:ea typeface="Calibri"/>
                <a:cs typeface="Calibri"/>
                <a:sym typeface="Calibri"/>
              </a:rPr>
              <a:t>virtualized Pub/Sub layer</a:t>
            </a:r>
            <a:r>
              <a:rPr lang="en" sz="1200">
                <a:solidFill>
                  <a:schemeClr val="dk1"/>
                </a:solidFill>
                <a:latin typeface="Calibri"/>
                <a:ea typeface="Calibri"/>
                <a:cs typeface="Calibri"/>
                <a:sym typeface="Calibri"/>
              </a:rPr>
              <a:t> to provide streaming experience across both existing Apache Kafka infrastructure and new Northguard log storage system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https://blog.dataengineerthings.org/the-company-that-created-kafka-is-replacing-it-with-a-new-solution-386cd1c2dcc8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graphicFrame>
        <p:nvGraphicFramePr>
          <p:cNvPr id="300" name="Google Shape;300;p33"/>
          <p:cNvGraphicFramePr/>
          <p:nvPr/>
        </p:nvGraphicFramePr>
        <p:xfrm>
          <a:off x="151106" y="2360843"/>
          <a:ext cx="3000000" cy="3000000"/>
        </p:xfrm>
        <a:graphic>
          <a:graphicData uri="http://schemas.openxmlformats.org/drawingml/2006/table">
            <a:tbl>
              <a:tblPr>
                <a:noFill/>
                <a:tableStyleId>{A96441BE-DB4E-47FB-9609-2A4BD3180381}</a:tableStyleId>
              </a:tblPr>
              <a:tblGrid>
                <a:gridCol w="1325850">
                  <a:extLst>
                    <a:ext uri="{9D8B030D-6E8A-4147-A177-3AD203B41FA5}">
                      <a16:colId xmlns:a16="http://schemas.microsoft.com/office/drawing/2014/main" val="20000"/>
                    </a:ext>
                  </a:extLst>
                </a:gridCol>
                <a:gridCol w="1724050">
                  <a:extLst>
                    <a:ext uri="{9D8B030D-6E8A-4147-A177-3AD203B41FA5}">
                      <a16:colId xmlns:a16="http://schemas.microsoft.com/office/drawing/2014/main" val="20001"/>
                    </a:ext>
                  </a:extLst>
                </a:gridCol>
                <a:gridCol w="1926825">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 sz="1000">
                          <a:latin typeface="Calibri"/>
                          <a:ea typeface="Calibri"/>
                          <a:cs typeface="Calibri"/>
                          <a:sym typeface="Calibri"/>
                        </a:rPr>
                        <a:t>Feature</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Kafka</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Northguard</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latin typeface="Calibri"/>
                          <a:ea typeface="Calibri"/>
                          <a:cs typeface="Calibri"/>
                          <a:sym typeface="Calibri"/>
                        </a:rPr>
                        <a:t>Metadata Control</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Centralized controller</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Sharded, decentralized, with Raft</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000">
                          <a:latin typeface="Calibri"/>
                          <a:ea typeface="Calibri"/>
                          <a:cs typeface="Calibri"/>
                          <a:sym typeface="Calibri"/>
                        </a:rPr>
                        <a:t>Data Organization</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Topics &amp; partitions</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Records, segments, ranges, topics</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000">
                          <a:latin typeface="Calibri"/>
                          <a:ea typeface="Calibri"/>
                          <a:cs typeface="Calibri"/>
                          <a:sym typeface="Calibri"/>
                        </a:rPr>
                        <a:t>Load Balancing</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External/manual rebalancing</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Native, automatic balancing</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000">
                          <a:latin typeface="Calibri"/>
                          <a:ea typeface="Calibri"/>
                          <a:cs typeface="Calibri"/>
                          <a:sym typeface="Calibri"/>
                        </a:rPr>
                        <a:t>Cluster Expansion</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Data must be moved manually</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Work routed to new brokers</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000">
                          <a:latin typeface="Calibri"/>
                          <a:ea typeface="Calibri"/>
                          <a:cs typeface="Calibri"/>
                          <a:sym typeface="Calibri"/>
                        </a:rPr>
                        <a:t>Durability</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Lazy syncs</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Fsync across all replicas</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1000">
                          <a:latin typeface="Calibri"/>
                          <a:ea typeface="Calibri"/>
                          <a:cs typeface="Calibri"/>
                          <a:sym typeface="Calibri"/>
                        </a:rPr>
                        <a:t>Availability</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Degrades as replicas fail</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Producers switch to healthy nodes</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sz="1000">
                          <a:latin typeface="Calibri"/>
                          <a:ea typeface="Calibri"/>
                          <a:cs typeface="Calibri"/>
                          <a:sym typeface="Calibri"/>
                        </a:rPr>
                        <a:t>Operational Complexity</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High at scale</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Self-healing, fewer clusters</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1000">
                          <a:latin typeface="Calibri"/>
                          <a:ea typeface="Calibri"/>
                          <a:cs typeface="Calibri"/>
                          <a:sym typeface="Calibri"/>
                        </a:rPr>
                        <a:t>Protocol</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Synchronous request/response</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Streaming with pipelining</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 sz="1000">
                          <a:latin typeface="Calibri"/>
                          <a:ea typeface="Calibri"/>
                          <a:cs typeface="Calibri"/>
                          <a:sym typeface="Calibri"/>
                        </a:rPr>
                        <a:t>Storage Layer</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OS page cache, Java-based</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Direct I/O, C++ (pluggable)</a:t>
                      </a:r>
                      <a:endParaRPr sz="1000">
                        <a:latin typeface="Calibri"/>
                        <a:ea typeface="Calibri"/>
                        <a:cs typeface="Calibri"/>
                        <a:sym typeface="Calibri"/>
                      </a:endParaRPr>
                    </a:p>
                  </a:txBody>
                  <a:tcPr marL="9525" marR="9525" marT="9525" marB="91425" anchor="b">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pic>
        <p:nvPicPr>
          <p:cNvPr id="301" name="Google Shape;301;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031373" y="842050"/>
            <a:ext cx="1772675" cy="758050"/>
          </a:xfrm>
          <a:prstGeom prst="rect">
            <a:avLst/>
          </a:prstGeom>
          <a:noFill/>
          <a:ln>
            <a:noFill/>
          </a:ln>
        </p:spPr>
      </p:pic>
      <p:pic>
        <p:nvPicPr>
          <p:cNvPr id="302" name="Google Shape;302;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31378" y="1773075"/>
            <a:ext cx="1717851" cy="1073650"/>
          </a:xfrm>
          <a:prstGeom prst="rect">
            <a:avLst/>
          </a:prstGeom>
          <a:noFill/>
          <a:ln>
            <a:noFill/>
          </a:ln>
        </p:spPr>
      </p:pic>
      <p:pic>
        <p:nvPicPr>
          <p:cNvPr id="303" name="Google Shape;303;p3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296625" y="1613150"/>
            <a:ext cx="1511675" cy="373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p:nvPr/>
        </p:nvSpPr>
        <p:spPr>
          <a:xfrm>
            <a:off x="78651" y="780995"/>
            <a:ext cx="4420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 3-235B-A22B-2507</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Qwen3-Coder-480B-A35B-Instruct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 Code CLI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&amp; DeepMind Win Gold Medal in Math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Human beats OpenAI in Coding</a:t>
            </a:r>
            <a:endParaRPr b="1">
              <a:solidFill>
                <a:srgbClr val="3C78D8"/>
              </a:solidFill>
              <a:latin typeface="Calibri"/>
              <a:ea typeface="Calibri"/>
              <a:cs typeface="Calibri"/>
              <a:sym typeface="Calibri"/>
            </a:endParaRPr>
          </a:p>
        </p:txBody>
      </p:sp>
      <p:sp>
        <p:nvSpPr>
          <p:cNvPr id="70" name="Google Shape;70;p16"/>
          <p:cNvSpPr txBox="1"/>
          <p:nvPr/>
        </p:nvSpPr>
        <p:spPr>
          <a:xfrm>
            <a:off x="1481900"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July 25</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71" name="Google Shape;71;p16"/>
          <p:cNvSpPr txBox="1"/>
          <p:nvPr/>
        </p:nvSpPr>
        <p:spPr>
          <a:xfrm>
            <a:off x="4576975" y="4425159"/>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Jobs - AI Product Manager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72" name="Google Shape;72;p16"/>
          <p:cNvSpPr txBox="1"/>
          <p:nvPr/>
        </p:nvSpPr>
        <p:spPr>
          <a:xfrm>
            <a:off x="78651" y="2283455"/>
            <a:ext cx="4420200" cy="2604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Opencode (SST) - best Coding Assistant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Kilo Code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Kimi K2 is slow</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Code Replaced Cursor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Writing Books &amp; Reports with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Best "Human" AI Writer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Humanizing Your Text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ARC-AGI-3 - preview</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MirageLSD by DecartAI - Real-Time Video Diffusion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Prompt Phrase that Matters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2.5 natural language-driven segmentation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ChatGPT Handles 2.5 Billion Prompts Daily</a:t>
            </a:r>
            <a:endParaRPr b="1">
              <a:solidFill>
                <a:srgbClr val="3C78D8"/>
              </a:solidFill>
              <a:latin typeface="Calibri"/>
              <a:ea typeface="Calibri"/>
              <a:cs typeface="Calibri"/>
              <a:sym typeface="Calibri"/>
            </a:endParaRPr>
          </a:p>
        </p:txBody>
      </p:sp>
      <p:sp>
        <p:nvSpPr>
          <p:cNvPr id="73" name="Google Shape;73;p16"/>
          <p:cNvSpPr txBox="1"/>
          <p:nvPr/>
        </p:nvSpPr>
        <p:spPr>
          <a:xfrm>
            <a:off x="4576975" y="777847"/>
            <a:ext cx="4502400" cy="34662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to pay Oracle $30B/year for data center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Gemini 2.5 Flash-Lite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Cline Qwen3-32B with Cerebras 2500 tokens/sec</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 $200M contract with US DOD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Poaches 20 Top AI Experts from DeepMind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LOVART - AI-powered Design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Library of "system prompts" and configs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Swedish AI startup Lovable $100M ARR in 8 months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Agents vs Agentic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Kimi vs Claude Coding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Mixture-of-Recursions Architecture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Persuading AI to Comply with Evil Requests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America's AI Action Plan, July 2025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Emad Mostaque: The Plan to Save Humanity From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Linkedin Northguard replaces Kafka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Actions Automates your AI</a:t>
            </a:r>
            <a:endParaRPr b="1">
              <a:solidFill>
                <a:srgbClr val="3C78D8"/>
              </a:solidFill>
              <a:latin typeface="Calibri"/>
              <a:ea typeface="Calibri"/>
              <a:cs typeface="Calibri"/>
              <a:sym typeface="Calibri"/>
            </a:endParaRPr>
          </a:p>
        </p:txBody>
      </p:sp>
      <p:sp>
        <p:nvSpPr>
          <p:cNvPr id="74" name="Google Shape;74;p16"/>
          <p:cNvSpPr txBox="1"/>
          <p:nvPr/>
        </p:nvSpPr>
        <p:spPr>
          <a:xfrm>
            <a:off x="4765650" y="34475"/>
            <a:ext cx="4194900" cy="572700"/>
          </a:xfrm>
          <a:prstGeom prst="rect">
            <a:avLst/>
          </a:prstGeom>
          <a:noFill/>
          <a:ln>
            <a:noFill/>
          </a:ln>
        </p:spPr>
        <p:txBody>
          <a:bodyPr spcFirstLastPara="1" wrap="square" lIns="9125" tIns="9125" rIns="9125" bIns="9125" anchor="t" anchorCtr="0">
            <a:spAutoFit/>
          </a:bodyPr>
          <a:lstStyle/>
          <a:p>
            <a:pPr marL="228600" marR="0" lvl="0" indent="-171450" algn="l" rtl="0">
              <a:lnSpc>
                <a:spcPct val="100000"/>
              </a:lnSpc>
              <a:spcBef>
                <a:spcPts val="0"/>
              </a:spcBef>
              <a:spcAft>
                <a:spcPts val="0"/>
              </a:spcAft>
              <a:buClr>
                <a:srgbClr val="FF0000"/>
              </a:buClr>
              <a:buSzPts val="1800"/>
              <a:buFont typeface="Calibri"/>
              <a:buChar char="●"/>
            </a:pPr>
            <a:r>
              <a:rPr lang="en" sz="1800" b="1" i="1">
                <a:solidFill>
                  <a:srgbClr val="FF0000"/>
                </a:solidFill>
                <a:latin typeface="Calibri"/>
                <a:ea typeface="Calibri"/>
                <a:cs typeface="Calibri"/>
                <a:sym typeface="Calibri"/>
              </a:rPr>
              <a:t>"Innovation Begins with Ugly Tools"</a:t>
            </a:r>
            <a:endParaRPr sz="1800" b="1" i="1">
              <a:solidFill>
                <a:srgbClr val="FF0000"/>
              </a:solidFill>
              <a:latin typeface="Calibri"/>
              <a:ea typeface="Calibri"/>
              <a:cs typeface="Calibri"/>
              <a:sym typeface="Calibri"/>
            </a:endParaRPr>
          </a:p>
          <a:p>
            <a:pPr marL="228600" marR="0" lvl="0" indent="-171450" algn="l" rtl="0">
              <a:lnSpc>
                <a:spcPct val="100000"/>
              </a:lnSpc>
              <a:spcBef>
                <a:spcPts val="0"/>
              </a:spcBef>
              <a:spcAft>
                <a:spcPts val="0"/>
              </a:spcAft>
              <a:buClr>
                <a:srgbClr val="FF0000"/>
              </a:buClr>
              <a:buSzPts val="1800"/>
              <a:buFont typeface="Calibri"/>
              <a:buChar char="●"/>
            </a:pPr>
            <a:r>
              <a:rPr lang="en" sz="1800" b="1" i="1">
                <a:solidFill>
                  <a:srgbClr val="FF0000"/>
                </a:solidFill>
                <a:latin typeface="Calibri"/>
                <a:ea typeface="Calibri"/>
                <a:cs typeface="Calibri"/>
                <a:sym typeface="Calibri"/>
              </a:rPr>
              <a:t>"Pioneers Hack, Settlers Refine"</a:t>
            </a:r>
            <a:endParaRPr sz="1800" b="1" i="1">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GitHub Actions Automates your AI </a:t>
            </a:r>
            <a:endParaRPr sz="2000" b="1" i="0" u="none" strike="noStrike" cap="none">
              <a:solidFill>
                <a:schemeClr val="dk1"/>
              </a:solidFill>
              <a:latin typeface="Calibri"/>
              <a:ea typeface="Calibri"/>
              <a:cs typeface="Calibri"/>
              <a:sym typeface="Calibri"/>
            </a:endParaRPr>
          </a:p>
        </p:txBody>
      </p:sp>
      <p:sp>
        <p:nvSpPr>
          <p:cNvPr id="309" name="Google Shape;309;p34"/>
          <p:cNvSpPr txBox="1"/>
          <p:nvPr/>
        </p:nvSpPr>
        <p:spPr>
          <a:xfrm>
            <a:off x="91225" y="376550"/>
            <a:ext cx="44514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GitHub to do AI automation, web scraping, reports generation, etc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https://www.youtube.com/watch?v=ddOgbp7NYVY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https://trends.google.com/trending?geo=US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N8N would cost ~$300/year, on GitHub it is free.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video demonstrates a simple, cost-effective workflow for automating data extraction from Google Trends using a Python script and GitHub Actions, avoiding the costs and limitations of platforms like N8N.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custom Python script is written to scrape trending topics from the Google Trends “Trending Now” section; The URL contains parameters like country, time window, sorting, ...; The output may include lists, images, structured files.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Bright Data proxy is used to avoid getting blocked by Google (API key needed)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Python script and any required dependency files are uploaded to a GitHub repository.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GitHub Actions workflow is created—this is a YAML file that defines a scheduled task to execute the scraping script automatically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Actions runner environment installs dependencies and triggers the scraping script on schedule. No external server or cron setup is needed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output (e.g., scraped topics, images, or structured data) is saved back into the GitHub repository or to a designated output folder; This output can then be processed further, for example by triggering AI to write articles based on trends, which could then be posted to a website or blog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process is entirely automated, and results are visible in the repository or via GitHub’s interface after each scheduled run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Benefits: Cost Savings, Flexibility, No Hosting Required, Easy Scaling and Collaboration</a:t>
            </a:r>
            <a:endParaRPr sz="1100">
              <a:solidFill>
                <a:schemeClr val="dk1"/>
              </a:solidFill>
              <a:latin typeface="Calibri"/>
              <a:ea typeface="Calibri"/>
              <a:cs typeface="Calibri"/>
              <a:sym typeface="Calibri"/>
            </a:endParaRPr>
          </a:p>
        </p:txBody>
      </p:sp>
      <p:pic>
        <p:nvPicPr>
          <p:cNvPr id="310" name="Google Shape;310;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21375" y="3768200"/>
            <a:ext cx="3694126" cy="1055450"/>
          </a:xfrm>
          <a:prstGeom prst="rect">
            <a:avLst/>
          </a:prstGeom>
          <a:noFill/>
          <a:ln w="9525" cap="flat" cmpd="sng">
            <a:solidFill>
              <a:srgbClr val="FF0000"/>
            </a:solidFill>
            <a:prstDash val="solid"/>
            <a:round/>
            <a:headEnd type="none" w="sm" len="sm"/>
            <a:tailEnd type="none" w="sm" len="sm"/>
          </a:ln>
        </p:spPr>
      </p:pic>
      <p:pic>
        <p:nvPicPr>
          <p:cNvPr id="311" name="Google Shape;311;p3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861750" y="1644775"/>
            <a:ext cx="2279575" cy="1865400"/>
          </a:xfrm>
          <a:prstGeom prst="rect">
            <a:avLst/>
          </a:prstGeom>
          <a:noFill/>
          <a:ln>
            <a:noFill/>
          </a:ln>
        </p:spPr>
      </p:pic>
      <p:pic>
        <p:nvPicPr>
          <p:cNvPr id="312" name="Google Shape;312;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64849" y="136850"/>
            <a:ext cx="3461076" cy="1122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5"/>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Jobs - AI Product Manager</a:t>
            </a:r>
            <a:endParaRPr sz="2000" b="1" i="0" u="none" strike="noStrike" cap="none">
              <a:solidFill>
                <a:schemeClr val="dk1"/>
              </a:solidFill>
              <a:latin typeface="Calibri"/>
              <a:ea typeface="Calibri"/>
              <a:cs typeface="Calibri"/>
              <a:sym typeface="Calibri"/>
            </a:endParaRPr>
          </a:p>
        </p:txBody>
      </p:sp>
      <p:sp>
        <p:nvSpPr>
          <p:cNvPr id="318" name="Google Shape;318;p35"/>
          <p:cNvSpPr txBox="1"/>
          <p:nvPr/>
        </p:nvSpPr>
        <p:spPr>
          <a:xfrm>
            <a:off x="91225" y="376550"/>
            <a:ext cx="4451400" cy="340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 made quick research about non-technical AI roles</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AI Product Manager</a:t>
            </a:r>
            <a:endParaRPr sz="1100">
              <a:solidFill>
                <a:srgbClr val="3C78D8"/>
              </a:solidFill>
              <a:latin typeface="Calibri"/>
              <a:ea typeface="Calibri"/>
              <a:cs typeface="Calibri"/>
              <a:sym typeface="Calibri"/>
            </a:endParaRPr>
          </a:p>
          <a:p>
            <a:pPr marL="914400" marR="0" lvl="1" indent="-29845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AI Project Manager</a:t>
            </a:r>
            <a:endParaRPr sz="1100">
              <a:solidFill>
                <a:srgbClr val="3C78D8"/>
              </a:solidFill>
              <a:latin typeface="Calibri"/>
              <a:ea typeface="Calibri"/>
              <a:cs typeface="Calibri"/>
              <a:sym typeface="Calibri"/>
            </a:endParaRPr>
          </a:p>
          <a:p>
            <a:pPr marL="914400" marR="0" lvl="1" indent="-29845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AI Program Manager</a:t>
            </a:r>
            <a:endParaRPr sz="1100">
              <a:solidFill>
                <a:srgbClr val="3C78D8"/>
              </a:solidFill>
              <a:latin typeface="Calibri"/>
              <a:ea typeface="Calibri"/>
              <a:cs typeface="Calibri"/>
              <a:sym typeface="Calibri"/>
            </a:endParaRPr>
          </a:p>
          <a:p>
            <a:pPr marL="914400" marR="0" lvl="1" indent="-29845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AI Coach</a:t>
            </a:r>
            <a:endParaRPr sz="1100">
              <a:solidFill>
                <a:srgbClr val="3C78D8"/>
              </a:solidFill>
              <a:latin typeface="Calibri"/>
              <a:ea typeface="Calibri"/>
              <a:cs typeface="Calibri"/>
              <a:sym typeface="Calibri"/>
            </a:endParaRPr>
          </a:p>
          <a:p>
            <a:pPr marL="914400" marR="0" lvl="1" indent="-29845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AI Strategist</a:t>
            </a:r>
            <a:endParaRPr sz="1100">
              <a:solidFill>
                <a:srgbClr val="3C78D8"/>
              </a:solidFill>
              <a:latin typeface="Calibri"/>
              <a:ea typeface="Calibri"/>
              <a:cs typeface="Calibri"/>
              <a:sym typeface="Calibri"/>
            </a:endParaRPr>
          </a:p>
          <a:p>
            <a:pPr marL="914400" marR="0" lvl="1" indent="-29845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Prompt Engineer</a:t>
            </a:r>
            <a:endParaRPr sz="1100">
              <a:solidFill>
                <a:srgbClr val="3C78D8"/>
              </a:solidFill>
              <a:latin typeface="Calibri"/>
              <a:ea typeface="Calibri"/>
              <a:cs typeface="Calibri"/>
              <a:sym typeface="Calibri"/>
            </a:endParaRPr>
          </a:p>
          <a:p>
            <a:pPr marL="914400" marR="0" lvl="1" indent="-29845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AI Content Creator</a:t>
            </a:r>
            <a:endParaRPr sz="1100">
              <a:solidFill>
                <a:srgbClr val="3C78D8"/>
              </a:solidFill>
              <a:latin typeface="Calibri"/>
              <a:ea typeface="Calibri"/>
              <a:cs typeface="Calibri"/>
              <a:sym typeface="Calibri"/>
            </a:endParaRPr>
          </a:p>
          <a:p>
            <a:pPr marL="914400" marR="0" lvl="1" indent="-29845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etc. etc.</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fastest growing and in highest demand is "AI Product Manager". The number of job listings for it was growing explosively, increasing by nearly 90% year-over-year in 2023, 2024, 2025 in design, manufacturing, and digital industries</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Product Manager is the most in-demand non-technical leadership role within AI in 2025, driven by businesses seeking strategic thinkers who translate AI's potential into real-world products."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 Perplexity and ask it this question: "What skills or experience make AI Product Managers more sought after than Project Managers"</a:t>
            </a:r>
            <a:endParaRPr sz="1100">
              <a:solidFill>
                <a:schemeClr val="dk1"/>
              </a:solidFill>
              <a:latin typeface="Calibri"/>
              <a:ea typeface="Calibri"/>
              <a:cs typeface="Calibri"/>
              <a:sym typeface="Calibri"/>
            </a:endParaRPr>
          </a:p>
        </p:txBody>
      </p:sp>
      <p:pic>
        <p:nvPicPr>
          <p:cNvPr id="319" name="Google Shape;319;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60700" y="317178"/>
            <a:ext cx="2760724" cy="1972124"/>
          </a:xfrm>
          <a:prstGeom prst="rect">
            <a:avLst/>
          </a:prstGeom>
          <a:noFill/>
          <a:ln w="9525" cap="flat" cmpd="sng">
            <a:solidFill>
              <a:srgbClr val="FF0000"/>
            </a:solidFill>
            <a:prstDash val="solid"/>
            <a:round/>
            <a:headEnd type="none" w="sm" len="sm"/>
            <a:tailEnd type="none" w="sm" len="sm"/>
          </a:ln>
        </p:spPr>
      </p:pic>
      <p:pic>
        <p:nvPicPr>
          <p:cNvPr id="320" name="Google Shape;320;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60700" y="2441700"/>
            <a:ext cx="2760725" cy="172544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6"/>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26" name="Google Shape;326;p36"/>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27" name="Google Shape;327;p36"/>
          <p:cNvSpPr txBox="1"/>
          <p:nvPr/>
        </p:nvSpPr>
        <p:spPr>
          <a:xfrm>
            <a:off x="5743175" y="77475"/>
            <a:ext cx="2607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80,150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July 24,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pic>
        <p:nvPicPr>
          <p:cNvPr id="328" name="Google Shape;328;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05780"/>
            <a:ext cx="5322102" cy="1976621"/>
          </a:xfrm>
          <a:prstGeom prst="rect">
            <a:avLst/>
          </a:prstGeom>
          <a:noFill/>
          <a:ln w="9525" cap="flat" cmpd="sng">
            <a:solidFill>
              <a:srgbClr val="FF0000"/>
            </a:solidFill>
            <a:prstDash val="solid"/>
            <a:round/>
            <a:headEnd type="none" w="sm" len="sm"/>
            <a:tailEnd type="none" w="sm" len="sm"/>
          </a:ln>
        </p:spPr>
      </p:pic>
      <p:sp>
        <p:nvSpPr>
          <p:cNvPr id="329" name="Google Shape;329;p36"/>
          <p:cNvSpPr txBox="1"/>
          <p:nvPr/>
        </p:nvSpPr>
        <p:spPr>
          <a:xfrm>
            <a:off x="5639650" y="1413225"/>
            <a:ext cx="3426600" cy="2973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latin typeface="Calibri"/>
                <a:ea typeface="Calibri"/>
                <a:cs typeface="Calibri"/>
                <a:sym typeface="Calibri"/>
              </a:rPr>
              <a:t>From Peter Diamandis: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White-collar job postings fell 12.7% from 2024 to 2025, with demand for business analysts and developers dropping twice as fast.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Meanwhile, Anthropic's CEO </a:t>
            </a:r>
            <a:r>
              <a:rPr lang="en" sz="1200">
                <a:solidFill>
                  <a:schemeClr val="dk1"/>
                </a:solidFill>
                <a:latin typeface="Calibri"/>
                <a:ea typeface="Calibri"/>
                <a:cs typeface="Calibri"/>
                <a:sym typeface="Calibri"/>
              </a:rPr>
              <a:t>Dario Amodei </a:t>
            </a:r>
            <a:r>
              <a:rPr lang="en" sz="1200">
                <a:latin typeface="Calibri"/>
                <a:ea typeface="Calibri"/>
                <a:cs typeface="Calibri"/>
                <a:sym typeface="Calibri"/>
              </a:rPr>
              <a:t>predicts that within 5 years, 50% of all entry-level </a:t>
            </a:r>
            <a:r>
              <a:rPr lang="en" sz="1200">
                <a:solidFill>
                  <a:schemeClr val="dk1"/>
                </a:solidFill>
                <a:latin typeface="Calibri"/>
                <a:ea typeface="Calibri"/>
                <a:cs typeface="Calibri"/>
                <a:sym typeface="Calibri"/>
              </a:rPr>
              <a:t>white-collar jobs</a:t>
            </a:r>
            <a:r>
              <a:rPr lang="en" sz="1200">
                <a:latin typeface="Calibri"/>
                <a:ea typeface="Calibri"/>
                <a:cs typeface="Calibri"/>
                <a:sym typeface="Calibri"/>
              </a:rPr>
              <a:t> will be fully automated, potentially spiking unemployment to 10-20%</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What to do:</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Shift From Job Applicant to Entrepreneur's Mindset</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Develop Curiosity and Adaptability</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Execute the "Singularity Sprint" (before AI erodes human leverage entirely)</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Expect Short-term Pain Before Long-term Abundance</a:t>
            </a:r>
            <a:endParaRPr sz="1200">
              <a:latin typeface="Calibri"/>
              <a:ea typeface="Calibri"/>
              <a:cs typeface="Calibri"/>
              <a:sym typeface="Calibri"/>
            </a:endParaRPr>
          </a:p>
        </p:txBody>
      </p:sp>
      <p:pic>
        <p:nvPicPr>
          <p:cNvPr id="330" name="Google Shape;330;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634800"/>
            <a:ext cx="5322101" cy="245677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36" name="Google Shape;336;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37" name="Google Shape;337;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38" name="Google Shape;338;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39" name="Google Shape;339;p3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40" name="Google Shape;340;p3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55075" y="-9225"/>
            <a:ext cx="1912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 3 2507</a:t>
            </a:r>
            <a:endParaRPr sz="2000" b="1" i="0" u="none" strike="noStrike" cap="none">
              <a:solidFill>
                <a:schemeClr val="dk1"/>
              </a:solidFill>
              <a:latin typeface="Calibri"/>
              <a:ea typeface="Calibri"/>
              <a:cs typeface="Calibri"/>
              <a:sym typeface="Calibri"/>
            </a:endParaRPr>
          </a:p>
        </p:txBody>
      </p:sp>
      <p:sp>
        <p:nvSpPr>
          <p:cNvPr id="80" name="Google Shape;80;p17"/>
          <p:cNvSpPr txBox="1"/>
          <p:nvPr/>
        </p:nvSpPr>
        <p:spPr>
          <a:xfrm>
            <a:off x="55075" y="395850"/>
            <a:ext cx="37251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 3-235B-A22B-2507</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LLM from Alibaba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235B params MoE (22B activated, 8 out of 128 experts)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256K long-context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https://x.com/Alibaba_Qwen/status/1947344511988076547</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https://www.youtube.com/watch?v=jCUCdtT6llc</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5"/>
              </a:rPr>
              <a:t>https://huggingface.co/Qwen/Qwen3-235B-A22B-Instruct-2507</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1" name="Google Shape;81;p1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5075" y="1785825"/>
            <a:ext cx="2716824" cy="1650626"/>
          </a:xfrm>
          <a:prstGeom prst="rect">
            <a:avLst/>
          </a:prstGeom>
          <a:noFill/>
          <a:ln w="9525" cap="flat" cmpd="sng">
            <a:solidFill>
              <a:srgbClr val="FF0000"/>
            </a:solidFill>
            <a:prstDash val="solid"/>
            <a:round/>
            <a:headEnd type="none" w="sm" len="sm"/>
            <a:tailEnd type="none" w="sm" len="sm"/>
          </a:ln>
        </p:spPr>
      </p:pic>
      <p:sp>
        <p:nvSpPr>
          <p:cNvPr id="82" name="Google Shape;82;p17"/>
          <p:cNvSpPr txBox="1"/>
          <p:nvPr/>
        </p:nvSpPr>
        <p:spPr>
          <a:xfrm>
            <a:off x="4645925" y="349126"/>
            <a:ext cx="4451400" cy="177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Qwen3-Coder-480B-A35B-Instruct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480B params, MoE, open source LLM from Alibaba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256K context length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or matches Claude Sonnet 4, GPT-4.1, Kimi K2,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Agentic capabilities: Natively supports tool use, function calls, multi-turn interaction, and long-horizon reinforcement learning, making it especially suited for tasks that require planning and interaction with developer tools and APIs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https://qwenlm.github.io/blog/qwen3-coder/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https://www.youtube.com/watch?v=feAc83Qlx4Q</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3" name="Google Shape;83;p17"/>
          <p:cNvSpPr txBox="1"/>
          <p:nvPr/>
        </p:nvSpPr>
        <p:spPr>
          <a:xfrm>
            <a:off x="4645925" y="-9225"/>
            <a:ext cx="1912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 3 Coder</a:t>
            </a:r>
            <a:endParaRPr sz="2000" b="1" i="0" u="none" strike="noStrike" cap="none">
              <a:solidFill>
                <a:schemeClr val="dk1"/>
              </a:solidFill>
              <a:latin typeface="Calibri"/>
              <a:ea typeface="Calibri"/>
              <a:cs typeface="Calibri"/>
              <a:sym typeface="Calibri"/>
            </a:endParaRPr>
          </a:p>
        </p:txBody>
      </p:sp>
      <p:pic>
        <p:nvPicPr>
          <p:cNvPr id="84" name="Google Shape;84;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45925" y="2185425"/>
            <a:ext cx="4451400" cy="2308276"/>
          </a:xfrm>
          <a:prstGeom prst="rect">
            <a:avLst/>
          </a:prstGeom>
          <a:noFill/>
          <a:ln w="9525" cap="flat" cmpd="sng">
            <a:solidFill>
              <a:srgbClr val="FF0000"/>
            </a:solidFill>
            <a:prstDash val="solid"/>
            <a:round/>
            <a:headEnd type="none" w="sm" len="sm"/>
            <a:tailEnd type="none" w="sm" len="sm"/>
          </a:ln>
        </p:spPr>
      </p:pic>
      <p:pic>
        <p:nvPicPr>
          <p:cNvPr id="85" name="Google Shape;85;p17"/>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3060446" y="1677375"/>
            <a:ext cx="1407455" cy="445425"/>
          </a:xfrm>
          <a:prstGeom prst="rect">
            <a:avLst/>
          </a:prstGeom>
          <a:noFill/>
          <a:ln>
            <a:noFill/>
          </a:ln>
        </p:spPr>
      </p:pic>
      <p:sp>
        <p:nvSpPr>
          <p:cNvPr id="86" name="Google Shape;86;p17"/>
          <p:cNvSpPr txBox="1"/>
          <p:nvPr/>
        </p:nvSpPr>
        <p:spPr>
          <a:xfrm>
            <a:off x="55075" y="3578900"/>
            <a:ext cx="2716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Alibaba Qwen Code CLI</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open-source CLI tool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adapted from Google's Gemini Code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compatible with Claude Code</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92" name="Google Shape;92;p18"/>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93" name="Google Shape;93;p18"/>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4" name="Google Shape;94;p18"/>
          <p:cNvSpPr txBox="1"/>
          <p:nvPr/>
        </p:nvSpPr>
        <p:spPr>
          <a:xfrm>
            <a:off x="846150" y="419250"/>
            <a:ext cx="2031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a:t>
            </a:r>
            <a:endParaRPr sz="9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95" name="Google Shape;95;p18"/>
          <p:cNvSpPr txBox="1"/>
          <p:nvPr/>
        </p:nvSpPr>
        <p:spPr>
          <a:xfrm>
            <a:off x="3737854" y="38167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br>
              <a:rPr lang="en" sz="900" b="1">
                <a:solidFill>
                  <a:srgbClr val="FF0000"/>
                </a:solidFill>
                <a:latin typeface="Calibri"/>
                <a:ea typeface="Calibri"/>
                <a:cs typeface="Calibri"/>
                <a:sym typeface="Calibri"/>
              </a:rPr>
            </a:b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96" name="Google Shape;96;p18"/>
          <p:cNvSpPr/>
          <p:nvPr/>
        </p:nvSpPr>
        <p:spPr>
          <a:xfrm>
            <a:off x="3663755" y="142311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8"/>
          <p:cNvSpPr txBox="1"/>
          <p:nvPr/>
        </p:nvSpPr>
        <p:spPr>
          <a:xfrm>
            <a:off x="3365968" y="26127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8"/>
          <p:cNvSpPr/>
          <p:nvPr/>
        </p:nvSpPr>
        <p:spPr>
          <a:xfrm>
            <a:off x="3666425" y="26239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8"/>
          <p:cNvSpPr/>
          <p:nvPr/>
        </p:nvSpPr>
        <p:spPr>
          <a:xfrm>
            <a:off x="3676046" y="46224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8"/>
          <p:cNvSpPr/>
          <p:nvPr/>
        </p:nvSpPr>
        <p:spPr>
          <a:xfrm>
            <a:off x="537018" y="12568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8"/>
          <p:cNvSpPr/>
          <p:nvPr/>
        </p:nvSpPr>
        <p:spPr>
          <a:xfrm>
            <a:off x="540315" y="107301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8"/>
          <p:cNvSpPr/>
          <p:nvPr/>
        </p:nvSpPr>
        <p:spPr>
          <a:xfrm>
            <a:off x="3663758" y="220928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8"/>
          <p:cNvSpPr/>
          <p:nvPr/>
        </p:nvSpPr>
        <p:spPr>
          <a:xfrm>
            <a:off x="3663738" y="341057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8"/>
          <p:cNvSpPr txBox="1"/>
          <p:nvPr/>
        </p:nvSpPr>
        <p:spPr>
          <a:xfrm>
            <a:off x="6317400" y="2233550"/>
            <a:ext cx="27750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5" name="Google Shape;105;p18"/>
          <p:cNvSpPr txBox="1"/>
          <p:nvPr/>
        </p:nvSpPr>
        <p:spPr>
          <a:xfrm>
            <a:off x="3377711" y="320859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6" name="Google Shape;106;p18"/>
          <p:cNvSpPr/>
          <p:nvPr/>
        </p:nvSpPr>
        <p:spPr>
          <a:xfrm>
            <a:off x="3668580" y="321699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8"/>
          <p:cNvSpPr/>
          <p:nvPr/>
        </p:nvSpPr>
        <p:spPr>
          <a:xfrm>
            <a:off x="3663738" y="20162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8"/>
          <p:cNvSpPr/>
          <p:nvPr/>
        </p:nvSpPr>
        <p:spPr>
          <a:xfrm>
            <a:off x="3675582" y="441504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8"/>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110" name="Google Shape;110;p18"/>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8"/>
          <p:cNvSpPr/>
          <p:nvPr/>
        </p:nvSpPr>
        <p:spPr>
          <a:xfrm>
            <a:off x="3665816" y="18231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8"/>
          <p:cNvSpPr/>
          <p:nvPr/>
        </p:nvSpPr>
        <p:spPr>
          <a:xfrm>
            <a:off x="3667411" y="122013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8"/>
          <p:cNvSpPr/>
          <p:nvPr/>
        </p:nvSpPr>
        <p:spPr>
          <a:xfrm>
            <a:off x="3668586" y="360296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8"/>
          <p:cNvSpPr txBox="1"/>
          <p:nvPr/>
        </p:nvSpPr>
        <p:spPr>
          <a:xfrm>
            <a:off x="3373337" y="28097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5" name="Google Shape;115;p18"/>
          <p:cNvSpPr/>
          <p:nvPr/>
        </p:nvSpPr>
        <p:spPr>
          <a:xfrm>
            <a:off x="3673794" y="28210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8"/>
          <p:cNvSpPr txBox="1"/>
          <p:nvPr/>
        </p:nvSpPr>
        <p:spPr>
          <a:xfrm>
            <a:off x="237466" y="3656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8"/>
          <p:cNvSpPr/>
          <p:nvPr/>
        </p:nvSpPr>
        <p:spPr>
          <a:xfrm>
            <a:off x="536732" y="3663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8"/>
          <p:cNvSpPr txBox="1"/>
          <p:nvPr/>
        </p:nvSpPr>
        <p:spPr>
          <a:xfrm>
            <a:off x="237466" y="24344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8"/>
          <p:cNvSpPr/>
          <p:nvPr/>
        </p:nvSpPr>
        <p:spPr>
          <a:xfrm>
            <a:off x="536732" y="244165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8"/>
          <p:cNvSpPr/>
          <p:nvPr/>
        </p:nvSpPr>
        <p:spPr>
          <a:xfrm>
            <a:off x="536729" y="30477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8"/>
          <p:cNvSpPr/>
          <p:nvPr/>
        </p:nvSpPr>
        <p:spPr>
          <a:xfrm>
            <a:off x="546189" y="16555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a:off x="538783" y="266056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8"/>
          <p:cNvSpPr/>
          <p:nvPr/>
        </p:nvSpPr>
        <p:spPr>
          <a:xfrm>
            <a:off x="540326" y="405754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8"/>
          <p:cNvSpPr/>
          <p:nvPr/>
        </p:nvSpPr>
        <p:spPr>
          <a:xfrm>
            <a:off x="540337" y="484577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8"/>
          <p:cNvSpPr txBox="1"/>
          <p:nvPr/>
        </p:nvSpPr>
        <p:spPr>
          <a:xfrm flipH="1">
            <a:off x="469111" y="185022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6" name="Google Shape;126;p18"/>
          <p:cNvSpPr/>
          <p:nvPr/>
        </p:nvSpPr>
        <p:spPr>
          <a:xfrm>
            <a:off x="533242" y="34579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8"/>
          <p:cNvSpPr/>
          <p:nvPr/>
        </p:nvSpPr>
        <p:spPr>
          <a:xfrm>
            <a:off x="537771" y="325149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8"/>
          <p:cNvSpPr txBox="1"/>
          <p:nvPr/>
        </p:nvSpPr>
        <p:spPr>
          <a:xfrm>
            <a:off x="239552" y="42474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9" name="Google Shape;129;p18"/>
          <p:cNvSpPr/>
          <p:nvPr/>
        </p:nvSpPr>
        <p:spPr>
          <a:xfrm>
            <a:off x="538818" y="42546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8"/>
          <p:cNvSpPr/>
          <p:nvPr/>
        </p:nvSpPr>
        <p:spPr>
          <a:xfrm>
            <a:off x="533239" y="46655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8"/>
          <p:cNvSpPr/>
          <p:nvPr/>
        </p:nvSpPr>
        <p:spPr>
          <a:xfrm>
            <a:off x="537018" y="14556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8"/>
          <p:cNvSpPr txBox="1"/>
          <p:nvPr/>
        </p:nvSpPr>
        <p:spPr>
          <a:xfrm>
            <a:off x="239552" y="205865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3" name="Google Shape;133;p18"/>
          <p:cNvSpPr/>
          <p:nvPr/>
        </p:nvSpPr>
        <p:spPr>
          <a:xfrm>
            <a:off x="538818" y="20658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8"/>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6"/>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5" name="Google Shape;135;p18"/>
          <p:cNvSpPr txBox="1"/>
          <p:nvPr/>
        </p:nvSpPr>
        <p:spPr>
          <a:xfrm flipH="1">
            <a:off x="3605848" y="239828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6" name="Google Shape;136;p18"/>
          <p:cNvSpPr/>
          <p:nvPr/>
        </p:nvSpPr>
        <p:spPr>
          <a:xfrm>
            <a:off x="3676046" y="48280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8"/>
          <p:cNvSpPr/>
          <p:nvPr/>
        </p:nvSpPr>
        <p:spPr>
          <a:xfrm>
            <a:off x="538783" y="226211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8"/>
          <p:cNvSpPr txBox="1"/>
          <p:nvPr/>
        </p:nvSpPr>
        <p:spPr>
          <a:xfrm flipH="1">
            <a:off x="469111" y="284638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9" name="Google Shape;139;p18"/>
          <p:cNvSpPr/>
          <p:nvPr/>
        </p:nvSpPr>
        <p:spPr>
          <a:xfrm>
            <a:off x="540326" y="38659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8"/>
          <p:cNvSpPr txBox="1"/>
          <p:nvPr/>
        </p:nvSpPr>
        <p:spPr>
          <a:xfrm>
            <a:off x="239552" y="445378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8"/>
          <p:cNvSpPr/>
          <p:nvPr/>
        </p:nvSpPr>
        <p:spPr>
          <a:xfrm>
            <a:off x="538818" y="44610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8"/>
          <p:cNvSpPr/>
          <p:nvPr/>
        </p:nvSpPr>
        <p:spPr>
          <a:xfrm>
            <a:off x="3663755" y="16269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8"/>
          <p:cNvSpPr txBox="1"/>
          <p:nvPr/>
        </p:nvSpPr>
        <p:spPr>
          <a:xfrm>
            <a:off x="3373337" y="30066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4" name="Google Shape;144;p18"/>
          <p:cNvSpPr/>
          <p:nvPr/>
        </p:nvSpPr>
        <p:spPr>
          <a:xfrm>
            <a:off x="3673794" y="301790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8"/>
          <p:cNvSpPr txBox="1"/>
          <p:nvPr/>
        </p:nvSpPr>
        <p:spPr>
          <a:xfrm flipH="1">
            <a:off x="3605848" y="379987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46" name="Google Shape;146;p18"/>
          <p:cNvSpPr txBox="1"/>
          <p:nvPr/>
        </p:nvSpPr>
        <p:spPr>
          <a:xfrm>
            <a:off x="3385123" y="400755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8"/>
          <p:cNvSpPr/>
          <p:nvPr/>
        </p:nvSpPr>
        <p:spPr>
          <a:xfrm>
            <a:off x="3675992" y="40159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8" name="Google Shape;148;p18"/>
          <p:cNvGraphicFramePr/>
          <p:nvPr/>
        </p:nvGraphicFramePr>
        <p:xfrm>
          <a:off x="676185" y="817179"/>
          <a:ext cx="3000000" cy="3000000"/>
        </p:xfrm>
        <a:graphic>
          <a:graphicData uri="http://schemas.openxmlformats.org/drawingml/2006/table">
            <a:tbl>
              <a:tblPr>
                <a:noFill/>
                <a:tableStyleId>{A96441BE-DB4E-47FB-9609-2A4BD3180381}</a:tableStyleId>
              </a:tblPr>
              <a:tblGrid>
                <a:gridCol w="21145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tblGrid>
              <a:tr h="1893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kimi-k2-0711-preview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claude-opus-4-20250514-thinking-16k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claude-sonnet-4-20250514-thinking-32k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1388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893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1387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bl>
          </a:graphicData>
        </a:graphic>
      </p:graphicFrame>
      <p:graphicFrame>
        <p:nvGraphicFramePr>
          <p:cNvPr id="149" name="Google Shape;149;p18"/>
          <p:cNvGraphicFramePr/>
          <p:nvPr/>
        </p:nvGraphicFramePr>
        <p:xfrm>
          <a:off x="3815560" y="781310"/>
          <a:ext cx="3000000" cy="3000000"/>
        </p:xfrm>
        <a:graphic>
          <a:graphicData uri="http://schemas.openxmlformats.org/drawingml/2006/table">
            <a:tbl>
              <a:tblPr>
                <a:noFill/>
                <a:tableStyleId>{A96441BE-DB4E-47FB-9609-2A4BD3180381}</a:tableStyleId>
              </a:tblPr>
              <a:tblGrid>
                <a:gridCol w="21145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tblGrid>
              <a:tr h="1519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claude-opus-4-20250514-thinking-16k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1471</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claude-sonnet-4-20250514-thinking-32k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kimi-k2-0711-preview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qwen3-235b-a22b-instruct-2507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1431</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519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2168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bl>
          </a:graphicData>
        </a:graphic>
      </p:graphicFrame>
      <p:sp>
        <p:nvSpPr>
          <p:cNvPr id="150" name="Google Shape;150;p18"/>
          <p:cNvSpPr txBox="1"/>
          <p:nvPr/>
        </p:nvSpPr>
        <p:spPr>
          <a:xfrm>
            <a:off x="3385123" y="42070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1" name="Google Shape;151;p18"/>
          <p:cNvSpPr/>
          <p:nvPr/>
        </p:nvSpPr>
        <p:spPr>
          <a:xfrm>
            <a:off x="3675992" y="421544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Human Beats AI in Math</a:t>
            </a:r>
            <a:endParaRPr sz="2000" b="1" i="0" u="none" strike="noStrike" cap="none">
              <a:solidFill>
                <a:schemeClr val="dk1"/>
              </a:solidFill>
              <a:latin typeface="Calibri"/>
              <a:ea typeface="Calibri"/>
              <a:cs typeface="Calibri"/>
              <a:sym typeface="Calibri"/>
            </a:endParaRPr>
          </a:p>
        </p:txBody>
      </p:sp>
      <p:sp>
        <p:nvSpPr>
          <p:cNvPr id="157" name="Google Shape;157;p19"/>
          <p:cNvSpPr txBox="1"/>
          <p:nvPr/>
        </p:nvSpPr>
        <p:spPr>
          <a:xfrm>
            <a:off x="55075" y="395850"/>
            <a:ext cx="44514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and Google DeepMind Win Gold Medal in Math</a:t>
            </a:r>
            <a:endParaRPr sz="1200" b="1">
              <a:solidFill>
                <a:srgbClr val="FF0000"/>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 IMO = International Math Olympiad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 performed under the same rules as human contestants: two 4.5 hour exam sessions, no tools or internet, reading the official problem statements, and writing natural language proofs.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Both OpenAI and DeepMind LLMs models won Gold Medals solving 5 out of 6 problems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https://www.youtube.com/watch?v=36HchiQGU4U</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https://www.lesswrong.com/posts/RcBqeJ8GHM2LygQK3/openai-claims-imo-gold-medal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8" name="Google Shape;158;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17850" y="2419825"/>
            <a:ext cx="3472392" cy="2604301"/>
          </a:xfrm>
          <a:prstGeom prst="rect">
            <a:avLst/>
          </a:prstGeom>
          <a:noFill/>
          <a:ln w="9525" cap="flat" cmpd="sng">
            <a:solidFill>
              <a:srgbClr val="FF0000"/>
            </a:solidFill>
            <a:prstDash val="solid"/>
            <a:round/>
            <a:headEnd type="none" w="sm" len="sm"/>
            <a:tailEnd type="none" w="sm" len="sm"/>
          </a:ln>
        </p:spPr>
      </p:pic>
      <p:sp>
        <p:nvSpPr>
          <p:cNvPr id="159" name="Google Shape;159;p19"/>
          <p:cNvSpPr txBox="1"/>
          <p:nvPr/>
        </p:nvSpPr>
        <p:spPr>
          <a:xfrm>
            <a:off x="55075" y="2961950"/>
            <a:ext cx="44514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Human beats OpenAI in Coding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Przemysław “Psyho” Dębiak, a 42-year-old programmer from Poland has defeated a OpenAI’s custom AI model at the Coder World Tour Finals (AWTF) 2025 "Humans vs AI" contest in Tokyo.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was a 10-hour marathon, might be the last human winner</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https://www.tomshardware.com/tech-industry/artificial-intelligence/polish-programmer-beats-openais-custom-ai-in-10-hour-marathon-wins-world-coding-championship-possibly-the-last-human-winner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60" name="Google Shape;160;p19"/>
          <p:cNvSpPr txBox="1"/>
          <p:nvPr/>
        </p:nvSpPr>
        <p:spPr>
          <a:xfrm>
            <a:off x="4617850" y="391450"/>
            <a:ext cx="4451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Last year (2024)</a:t>
            </a:r>
            <a:r>
              <a:rPr lang="en" sz="1200">
                <a:solidFill>
                  <a:schemeClr val="dk1"/>
                </a:solidFill>
                <a:latin typeface="Calibri"/>
                <a:ea typeface="Calibri"/>
                <a:cs typeface="Calibri"/>
                <a:sym typeface="Calibri"/>
              </a:rPr>
              <a:t>, Google DeepMind (GDM) announced that AlphaProof and AlphaGeometry2 had perfectly solved 4 out of the 6 IMO 2024 problems, falling 1 point short of the Gold medal cutoff. However that system needed over 60 hours for some problems, much longer than the 4.5 hours allowed for humans.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This year (2025)</a:t>
            </a:r>
            <a:r>
              <a:rPr lang="en" sz="1200">
                <a:solidFill>
                  <a:schemeClr val="dk1"/>
                </a:solidFill>
                <a:latin typeface="Calibri"/>
                <a:ea typeface="Calibri"/>
                <a:cs typeface="Calibri"/>
                <a:sym typeface="Calibri"/>
              </a:rPr>
              <a:t>, both OpenAI ("an experimental research model, not released in GPT5") and GDM ("Advanced version of Gemini Deep Think") announced full solves of 5 out of the 6 problems (P6 is typically the hardest) all within 4.5 hours, achieving IMO Gold.</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p:nvPr/>
        </p:nvSpPr>
        <p:spPr>
          <a:xfrm>
            <a:off x="543167" y="622936"/>
            <a:ext cx="4337700" cy="321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1600" b="1">
                <a:solidFill>
                  <a:schemeClr val="dk1"/>
                </a:solidFill>
                <a:latin typeface="Calibri"/>
                <a:ea typeface="Calibri"/>
                <a:cs typeface="Calibri"/>
                <a:sym typeface="Calibri"/>
              </a:rPr>
              <a:t>Please pause the video - and answer the pinned question in comments under the video</a:t>
            </a:r>
            <a:endParaRPr sz="16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1500">
              <a:solidFill>
                <a:schemeClr val="dk1"/>
              </a:solidFill>
              <a:latin typeface="Calibri"/>
              <a:ea typeface="Calibri"/>
              <a:cs typeface="Calibri"/>
              <a:sym typeface="Calibri"/>
            </a:endParaRPr>
          </a:p>
          <a:p>
            <a:pPr marL="228600" marR="0" lvl="0" indent="-152400" algn="l" rtl="0">
              <a:lnSpc>
                <a:spcPct val="100000"/>
              </a:lnSpc>
              <a:spcBef>
                <a:spcPts val="0"/>
              </a:spcBef>
              <a:spcAft>
                <a:spcPts val="0"/>
              </a:spcAft>
              <a:buClr>
                <a:srgbClr val="FF0000"/>
              </a:buClr>
              <a:buSzPts val="1500"/>
              <a:buFont typeface="Calibri"/>
              <a:buAutoNum type="arabicPeriod"/>
            </a:pPr>
            <a:r>
              <a:rPr lang="en" sz="1500">
                <a:solidFill>
                  <a:srgbClr val="FF0000"/>
                </a:solidFill>
                <a:latin typeface="Calibri"/>
                <a:ea typeface="Calibri"/>
                <a:cs typeface="Calibri"/>
                <a:sym typeface="Calibri"/>
              </a:rPr>
              <a:t>What's Your #1 productivity tip using AI ?</a:t>
            </a:r>
            <a:endParaRPr sz="1500">
              <a:solidFill>
                <a:srgbClr val="FF0000"/>
              </a:solidFill>
              <a:latin typeface="Calibri"/>
              <a:ea typeface="Calibri"/>
              <a:cs typeface="Calibri"/>
              <a:sym typeface="Calibri"/>
            </a:endParaRPr>
          </a:p>
          <a:p>
            <a:pPr marL="228600" marR="0" lvl="0" indent="-152400" algn="l" rtl="0">
              <a:lnSpc>
                <a:spcPct val="100000"/>
              </a:lnSpc>
              <a:spcBef>
                <a:spcPts val="0"/>
              </a:spcBef>
              <a:spcAft>
                <a:spcPts val="0"/>
              </a:spcAft>
              <a:buClr>
                <a:srgbClr val="FF0000"/>
              </a:buClr>
              <a:buSzPts val="1500"/>
              <a:buFont typeface="Calibri"/>
              <a:buAutoNum type="arabicPeriod"/>
            </a:pPr>
            <a:r>
              <a:rPr lang="en" sz="1500">
                <a:solidFill>
                  <a:srgbClr val="FF0000"/>
                </a:solidFill>
                <a:latin typeface="Calibri"/>
                <a:ea typeface="Calibri"/>
                <a:cs typeface="Calibri"/>
                <a:sym typeface="Calibri"/>
              </a:rPr>
              <a:t>Which is your favorite AI tool ?</a:t>
            </a:r>
            <a:endParaRPr sz="1500">
              <a:solidFill>
                <a:srgbClr val="FF0000"/>
              </a:solidFill>
              <a:latin typeface="Calibri"/>
              <a:ea typeface="Calibri"/>
              <a:cs typeface="Calibri"/>
              <a:sym typeface="Calibri"/>
            </a:endParaRPr>
          </a:p>
          <a:p>
            <a:pPr marL="228600" marR="0" lvl="0" indent="-152400" algn="l" rtl="0">
              <a:lnSpc>
                <a:spcPct val="100000"/>
              </a:lnSpc>
              <a:spcBef>
                <a:spcPts val="0"/>
              </a:spcBef>
              <a:spcAft>
                <a:spcPts val="0"/>
              </a:spcAft>
              <a:buClr>
                <a:srgbClr val="FF0000"/>
              </a:buClr>
              <a:buSzPts val="1500"/>
              <a:buFont typeface="Calibri"/>
              <a:buAutoNum type="arabicPeriod"/>
            </a:pPr>
            <a:r>
              <a:rPr lang="en" sz="1500">
                <a:solidFill>
                  <a:srgbClr val="FF0000"/>
                </a:solidFill>
                <a:latin typeface="Calibri"/>
                <a:ea typeface="Calibri"/>
                <a:cs typeface="Calibri"/>
                <a:sym typeface="Calibri"/>
              </a:rPr>
              <a:t>What workflow or prompt technique has become essential to how you work?"</a:t>
            </a:r>
            <a:endParaRPr sz="150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15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500" b="0" i="0" u="none" strike="noStrike" cap="none">
                <a:solidFill>
                  <a:schemeClr val="dk1"/>
                </a:solidFill>
                <a:latin typeface="Calibri"/>
                <a:ea typeface="Calibri"/>
                <a:cs typeface="Calibri"/>
                <a:sym typeface="Calibri"/>
              </a:rPr>
              <a:t>Subscribe to this channel</a:t>
            </a:r>
            <a:endParaRPr sz="15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5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500" b="1">
                <a:solidFill>
                  <a:schemeClr val="dk1"/>
                </a:solidFill>
                <a:latin typeface="Calibri"/>
                <a:ea typeface="Calibri"/>
                <a:cs typeface="Calibri"/>
                <a:sym typeface="Calibri"/>
              </a:rPr>
              <a:t> </a:t>
            </a:r>
            <a:endParaRPr sz="15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15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500">
                <a:solidFill>
                  <a:schemeClr val="dk1"/>
                </a:solidFill>
                <a:latin typeface="Calibri"/>
                <a:ea typeface="Calibri"/>
                <a:cs typeface="Calibri"/>
                <a:sym typeface="Calibri"/>
              </a:rPr>
              <a:t>G</a:t>
            </a:r>
            <a:r>
              <a:rPr lang="en" sz="1500" b="0" i="0" u="none" strike="noStrike" cap="none">
                <a:solidFill>
                  <a:schemeClr val="dk1"/>
                </a:solidFill>
                <a:latin typeface="Calibri"/>
                <a:ea typeface="Calibri"/>
                <a:cs typeface="Calibri"/>
                <a:sym typeface="Calibri"/>
              </a:rPr>
              <a:t>et notified about new videos - every Friday</a:t>
            </a:r>
            <a:endParaRPr sz="15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500">
                <a:solidFill>
                  <a:schemeClr val="dk1"/>
                </a:solidFill>
                <a:latin typeface="Calibri"/>
                <a:ea typeface="Calibri"/>
                <a:cs typeface="Calibri"/>
                <a:sym typeface="Calibri"/>
              </a:rPr>
              <a:t>L</a:t>
            </a:r>
            <a:r>
              <a:rPr lang="en" sz="1500" b="0" i="0" u="none" strike="noStrike" cap="none">
                <a:solidFill>
                  <a:schemeClr val="dk1"/>
                </a:solidFill>
                <a:latin typeface="Calibri"/>
                <a:ea typeface="Calibri"/>
                <a:cs typeface="Calibri"/>
                <a:sym typeface="Calibri"/>
              </a:rPr>
              <a:t>inks to slides under </a:t>
            </a:r>
            <a:r>
              <a:rPr lang="en" sz="1500">
                <a:solidFill>
                  <a:schemeClr val="dk1"/>
                </a:solidFill>
                <a:latin typeface="Calibri"/>
                <a:ea typeface="Calibri"/>
                <a:cs typeface="Calibri"/>
                <a:sym typeface="Calibri"/>
              </a:rPr>
              <a:t>the</a:t>
            </a:r>
            <a:r>
              <a:rPr lang="en" sz="1500" b="0" i="0" u="none" strike="noStrike" cap="none">
                <a:solidFill>
                  <a:schemeClr val="dk1"/>
                </a:solidFill>
                <a:latin typeface="Calibri"/>
                <a:ea typeface="Calibri"/>
                <a:cs typeface="Calibri"/>
                <a:sym typeface="Calibri"/>
              </a:rPr>
              <a:t> videos</a:t>
            </a:r>
            <a:endParaRPr sz="1500" b="1" i="0" u="none" strike="noStrike" cap="none">
              <a:solidFill>
                <a:srgbClr val="000000"/>
              </a:solidFill>
              <a:latin typeface="Calibri"/>
              <a:ea typeface="Calibri"/>
              <a:cs typeface="Calibri"/>
              <a:sym typeface="Calibri"/>
            </a:endParaRPr>
          </a:p>
        </p:txBody>
      </p:sp>
      <p:pic>
        <p:nvPicPr>
          <p:cNvPr id="166" name="Google Shape;166;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65227" y="353175"/>
            <a:ext cx="2761767" cy="418907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p:nvPr/>
        </p:nvSpPr>
        <p:spPr>
          <a:xfrm>
            <a:off x="55086" y="2756525"/>
            <a:ext cx="44514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Kilo Code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https://github.com/Kilo-Org/kilocode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https://kilocode.ai</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Kilo improves on top of Cline and Roo. Works inside VSCode.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5.6K stars on GitHub in just 4 months. Impressive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some good YouTube videos with demos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pay for your own API keys, or pay via Kilo</a:t>
            </a:r>
            <a:endParaRPr sz="1200">
              <a:solidFill>
                <a:schemeClr val="dk1"/>
              </a:solidFill>
              <a:latin typeface="Calibri"/>
              <a:ea typeface="Calibri"/>
              <a:cs typeface="Calibri"/>
              <a:sym typeface="Calibri"/>
            </a:endParaRPr>
          </a:p>
        </p:txBody>
      </p:sp>
      <p:sp>
        <p:nvSpPr>
          <p:cNvPr id="172" name="Google Shape;172;p21"/>
          <p:cNvSpPr txBox="1"/>
          <p:nvPr/>
        </p:nvSpPr>
        <p:spPr>
          <a:xfrm>
            <a:off x="55075" y="81711"/>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Opencode</a:t>
            </a:r>
            <a:endParaRPr sz="2000" b="1" i="0" u="none" strike="noStrike" cap="none">
              <a:solidFill>
                <a:schemeClr val="dk1"/>
              </a:solidFill>
              <a:latin typeface="Calibri"/>
              <a:ea typeface="Calibri"/>
              <a:cs typeface="Calibri"/>
              <a:sym typeface="Calibri"/>
            </a:endParaRPr>
          </a:p>
        </p:txBody>
      </p:sp>
      <p:sp>
        <p:nvSpPr>
          <p:cNvPr id="173" name="Google Shape;173;p21"/>
          <p:cNvSpPr txBox="1"/>
          <p:nvPr/>
        </p:nvSpPr>
        <p:spPr>
          <a:xfrm>
            <a:off x="55075" y="486788"/>
            <a:ext cx="44514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Opencode - 2 versions</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Original version written in Go</a:t>
            </a: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https://github.com/opencode-ai/opencode</a:t>
            </a:r>
            <a:r>
              <a:rPr lang="en" sz="900">
                <a:solidFill>
                  <a:schemeClr val="dk1"/>
                </a:solidFill>
                <a:latin typeface="Calibri"/>
                <a:ea typeface="Calibri"/>
                <a:cs typeface="Calibri"/>
                <a:sym typeface="Calibri"/>
              </a:rPr>
              <a:t> - 8.7K stars</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https://www.youtube.com/watch?v=YLNAp4_AUpo</a:t>
            </a:r>
            <a:r>
              <a:rPr lang="en" sz="900">
                <a:solidFill>
                  <a:schemeClr val="dk1"/>
                </a:solidFill>
                <a:latin typeface="Calibri"/>
                <a:ea typeface="Calibri"/>
                <a:cs typeface="Calibri"/>
                <a:sym typeface="Calibri"/>
              </a:rPr>
              <a:t> - video</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"SST" version</a:t>
            </a:r>
            <a:r>
              <a:rPr lang="en" sz="1200">
                <a:solidFill>
                  <a:schemeClr val="dk1"/>
                </a:solidFill>
                <a:latin typeface="Calibri"/>
                <a:ea typeface="Calibri"/>
                <a:cs typeface="Calibri"/>
                <a:sym typeface="Calibri"/>
              </a:rPr>
              <a:t> - better, faster (SST = Serverless Stack Toolkit)</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https://opencode.ai</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https://github.com/sst/opencode</a:t>
            </a:r>
            <a:r>
              <a:rPr lang="en" sz="900">
                <a:solidFill>
                  <a:schemeClr val="dk1"/>
                </a:solidFill>
                <a:latin typeface="Calibri"/>
                <a:ea typeface="Calibri"/>
                <a:cs typeface="Calibri"/>
                <a:sym typeface="Calibri"/>
              </a:rPr>
              <a:t> - 14.3K stars</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https://www.youtube.com/watch?v=SIhToEaIsjQ</a:t>
            </a:r>
            <a:r>
              <a:rPr lang="en" sz="900">
                <a:solidFill>
                  <a:schemeClr val="dk1"/>
                </a:solidFill>
                <a:latin typeface="Calibri"/>
                <a:ea typeface="Calibri"/>
                <a:cs typeface="Calibri"/>
                <a:sym typeface="Calibri"/>
              </a:rPr>
              <a:t> - video</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0"/>
              </a:rPr>
              <a:t>https://www.youtube.com/watch?v=yTylDxgyJZ8</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 rewrite of 2/3 of the code from Go into TypeScript</a:t>
            </a:r>
            <a:endParaRPr sz="1200">
              <a:solidFill>
                <a:schemeClr val="dk1"/>
              </a:solidFill>
              <a:latin typeface="Calibri"/>
              <a:ea typeface="Calibri"/>
              <a:cs typeface="Calibri"/>
              <a:sym typeface="Calibri"/>
            </a:endParaRPr>
          </a:p>
        </p:txBody>
      </p:sp>
      <p:sp>
        <p:nvSpPr>
          <p:cNvPr id="174" name="Google Shape;174;p21"/>
          <p:cNvSpPr txBox="1"/>
          <p:nvPr/>
        </p:nvSpPr>
        <p:spPr>
          <a:xfrm>
            <a:off x="55075" y="4146650"/>
            <a:ext cx="4451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Kimi K2 is slow</a:t>
            </a:r>
            <a:r>
              <a:rPr lang="en" sz="1200">
                <a:solidFill>
                  <a:schemeClr val="dk1"/>
                </a:solidFill>
                <a:latin typeface="Calibri"/>
                <a:ea typeface="Calibri"/>
                <a:cs typeface="Calibri"/>
                <a:sym typeface="Calibri"/>
              </a:rPr>
              <a:t> when running directly from moonshot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groq version is fast, but it is </a:t>
            </a:r>
            <a:r>
              <a:rPr lang="en" sz="1200" b="1">
                <a:solidFill>
                  <a:srgbClr val="FF0000"/>
                </a:solidFill>
                <a:latin typeface="Calibri"/>
                <a:ea typeface="Calibri"/>
                <a:cs typeface="Calibri"/>
                <a:sym typeface="Calibri"/>
              </a:rPr>
              <a:t>8-bit version, not accurate</a:t>
            </a:r>
            <a:r>
              <a:rPr lang="en" sz="1200">
                <a:solidFill>
                  <a:schemeClr val="dk1"/>
                </a:solidFill>
                <a:latin typeface="Calibri"/>
                <a:ea typeface="Calibri"/>
                <a:cs typeface="Calibri"/>
                <a:sym typeface="Calibri"/>
              </a:rPr>
              <a:t>, may not even follow instructions.</a:t>
            </a:r>
            <a:endParaRPr sz="1200">
              <a:solidFill>
                <a:schemeClr val="dk1"/>
              </a:solidFill>
              <a:latin typeface="Calibri"/>
              <a:ea typeface="Calibri"/>
              <a:cs typeface="Calibri"/>
              <a:sym typeface="Calibri"/>
            </a:endParaRPr>
          </a:p>
        </p:txBody>
      </p:sp>
      <p:pic>
        <p:nvPicPr>
          <p:cNvPr id="175" name="Google Shape;175;p2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938175" y="319925"/>
            <a:ext cx="3565675" cy="1034401"/>
          </a:xfrm>
          <a:prstGeom prst="rect">
            <a:avLst/>
          </a:prstGeom>
          <a:noFill/>
          <a:ln w="9525" cap="flat" cmpd="sng">
            <a:solidFill>
              <a:srgbClr val="FF0000"/>
            </a:solidFill>
            <a:prstDash val="solid"/>
            <a:round/>
            <a:headEnd type="none" w="sm" len="sm"/>
            <a:tailEnd type="none" w="sm" len="sm"/>
          </a:ln>
        </p:spPr>
      </p:pic>
      <p:pic>
        <p:nvPicPr>
          <p:cNvPr id="176" name="Google Shape;176;p2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5261499" y="1595075"/>
            <a:ext cx="2919025" cy="893325"/>
          </a:xfrm>
          <a:prstGeom prst="rect">
            <a:avLst/>
          </a:prstGeom>
          <a:noFill/>
          <a:ln w="9525" cap="flat" cmpd="sng">
            <a:solidFill>
              <a:srgbClr val="FF0000"/>
            </a:solidFill>
            <a:prstDash val="solid"/>
            <a:round/>
            <a:headEnd type="none" w="sm" len="sm"/>
            <a:tailEnd type="none" w="sm" len="sm"/>
          </a:ln>
        </p:spPr>
      </p:pic>
      <p:pic>
        <p:nvPicPr>
          <p:cNvPr id="177" name="Google Shape;177;p21"/>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4807375" y="2908925"/>
            <a:ext cx="3827273" cy="842000"/>
          </a:xfrm>
          <a:prstGeom prst="rect">
            <a:avLst/>
          </a:prstGeom>
          <a:noFill/>
          <a:ln w="9525" cap="flat" cmpd="sng">
            <a:solidFill>
              <a:srgbClr val="FF0000"/>
            </a:solidFill>
            <a:prstDash val="solid"/>
            <a:round/>
            <a:headEnd type="none" w="sm" len="sm"/>
            <a:tailEnd type="none" w="sm" len="sm"/>
          </a:ln>
        </p:spPr>
      </p:pic>
      <p:pic>
        <p:nvPicPr>
          <p:cNvPr id="178" name="Google Shape;178;p21"/>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5051750" y="4019050"/>
            <a:ext cx="3452102" cy="75946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p:nvPr/>
        </p:nvSpPr>
        <p:spPr>
          <a:xfrm>
            <a:off x="253875" y="415350"/>
            <a:ext cx="4451400" cy="431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Claude Code (CC) Replaced Cursor</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https://www.youtube.com/watch?v=0iGEpx8IeM0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https://medium.com/realworld-ai-use-cases/0-to-200-month-in-7-days-using-claude-code-i-was-completely-wrong-about-this-tool-9c4a6e269cdf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11 tips: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Make a CLAUDE.md file and then add it to your base path of your repo. This is the equivalent of a rules document. Just ask Claude to make you one - and feed documentation from Anthropic here.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https://github.com/o-gi/claude-code-commands</a:t>
            </a:r>
            <a:r>
              <a:rPr lang="en" sz="1200">
                <a:solidFill>
                  <a:schemeClr val="dk1"/>
                </a:solidFill>
                <a:latin typeface="Calibri"/>
                <a:ea typeface="Calibri"/>
                <a:cs typeface="Calibri"/>
                <a:sym typeface="Calibri"/>
              </a:rPr>
              <a:t> - install this it’s really good.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Plan Mode often (shift-tab)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Compact before </a:t>
            </a:r>
            <a:r>
              <a:rPr lang="en" sz="1200" b="1">
                <a:solidFill>
                  <a:srgbClr val="FF0000"/>
                </a:solidFill>
                <a:latin typeface="Calibri"/>
                <a:ea typeface="Calibri"/>
                <a:cs typeface="Calibri"/>
                <a:sym typeface="Calibri"/>
              </a:rPr>
              <a:t>CC</a:t>
            </a:r>
            <a:r>
              <a:rPr lang="en" sz="1200">
                <a:solidFill>
                  <a:schemeClr val="dk1"/>
                </a:solidFill>
                <a:latin typeface="Calibri"/>
                <a:ea typeface="Calibri"/>
                <a:cs typeface="Calibri"/>
                <a:sym typeface="Calibri"/>
              </a:rPr>
              <a:t> does.    /compact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Export key conversations.    /export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resume.    /resume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Init projects once established.    /init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https://github.com/qdhenry/Claude-Command-Suite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pngpaste for your screenshots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a </a:t>
            </a:r>
            <a:r>
              <a:rPr lang="en" sz="1200" b="1">
                <a:solidFill>
                  <a:srgbClr val="3C78D8"/>
                </a:solidFill>
                <a:latin typeface="Calibri"/>
                <a:ea typeface="Calibri"/>
                <a:cs typeface="Calibri"/>
                <a:sym typeface="Calibri"/>
              </a:rPr>
              <a:t>Gemini MCP agent</a:t>
            </a:r>
            <a:r>
              <a:rPr lang="en" sz="1200">
                <a:solidFill>
                  <a:schemeClr val="dk1"/>
                </a:solidFill>
                <a:latin typeface="Calibri"/>
                <a:ea typeface="Calibri"/>
                <a:cs typeface="Calibri"/>
                <a:sym typeface="Calibri"/>
              </a:rPr>
              <a:t> that pairs programs with Claude Code to help debug, brainstorm, and pull the latest documentation.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you click on the orange </a:t>
            </a:r>
            <a:r>
              <a:rPr lang="en" sz="1200" b="1">
                <a:solidFill>
                  <a:srgbClr val="FF0000"/>
                </a:solidFill>
                <a:latin typeface="Calibri"/>
                <a:ea typeface="Calibri"/>
                <a:cs typeface="Calibri"/>
                <a:sym typeface="Calibri"/>
              </a:rPr>
              <a:t>CC</a:t>
            </a:r>
            <a:r>
              <a:rPr lang="en" sz="1200">
                <a:solidFill>
                  <a:schemeClr val="dk1"/>
                </a:solidFill>
                <a:latin typeface="Calibri"/>
                <a:ea typeface="Calibri"/>
                <a:cs typeface="Calibri"/>
                <a:sym typeface="Calibri"/>
              </a:rPr>
              <a:t> icon in the tab header (between the preview and split icons), </a:t>
            </a:r>
            <a:r>
              <a:rPr lang="en" sz="1200" b="1">
                <a:solidFill>
                  <a:srgbClr val="FF0000"/>
                </a:solidFill>
                <a:latin typeface="Calibri"/>
                <a:ea typeface="Calibri"/>
                <a:cs typeface="Calibri"/>
                <a:sym typeface="Calibri"/>
              </a:rPr>
              <a:t>CC</a:t>
            </a:r>
            <a:r>
              <a:rPr lang="en" sz="1200">
                <a:solidFill>
                  <a:schemeClr val="dk1"/>
                </a:solidFill>
                <a:latin typeface="Calibri"/>
                <a:ea typeface="Calibri"/>
                <a:cs typeface="Calibri"/>
                <a:sym typeface="Calibri"/>
              </a:rPr>
              <a:t> opens up as a side panel like Cursor or Augment chat. I prefer it that way — I can see more lines of code. BUT: the icon is only visible when you have an opened tab.</a:t>
            </a:r>
            <a:endParaRPr sz="1200">
              <a:solidFill>
                <a:schemeClr val="dk1"/>
              </a:solidFill>
              <a:latin typeface="Calibri"/>
              <a:ea typeface="Calibri"/>
              <a:cs typeface="Calibri"/>
              <a:sym typeface="Calibri"/>
            </a:endParaRPr>
          </a:p>
        </p:txBody>
      </p:sp>
      <p:pic>
        <p:nvPicPr>
          <p:cNvPr id="184" name="Google Shape;184;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89370" y="614245"/>
            <a:ext cx="3862675" cy="1644700"/>
          </a:xfrm>
          <a:prstGeom prst="rect">
            <a:avLst/>
          </a:prstGeom>
          <a:noFill/>
          <a:ln w="9525" cap="flat" cmpd="sng">
            <a:solidFill>
              <a:srgbClr val="FF0000"/>
            </a:solidFill>
            <a:prstDash val="solid"/>
            <a:round/>
            <a:headEnd type="none" w="sm" len="sm"/>
            <a:tailEnd type="none" w="sm" len="sm"/>
          </a:ln>
        </p:spPr>
      </p:pic>
      <p:pic>
        <p:nvPicPr>
          <p:cNvPr id="185" name="Google Shape;185;p22"/>
          <p:cNvPicPr preferRelativeResize="0"/>
          <p:nvPr/>
        </p:nvPicPr>
        <p:blipFill>
          <a:blip r:embed="rId8">
            <a:alphaModFix/>
          </a:blip>
          <a:stretch>
            <a:fillRect/>
          </a:stretch>
        </p:blipFill>
        <p:spPr>
          <a:xfrm>
            <a:off x="5787225" y="2617020"/>
            <a:ext cx="2466975" cy="184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Writing Books &amp; Reports with AI </a:t>
            </a:r>
            <a:endParaRPr sz="2000" b="1" i="0" u="none" strike="noStrike" cap="none">
              <a:solidFill>
                <a:schemeClr val="dk1"/>
              </a:solidFill>
              <a:latin typeface="Calibri"/>
              <a:ea typeface="Calibri"/>
              <a:cs typeface="Calibri"/>
              <a:sym typeface="Calibri"/>
            </a:endParaRPr>
          </a:p>
        </p:txBody>
      </p:sp>
      <p:sp>
        <p:nvSpPr>
          <p:cNvPr id="191" name="Google Shape;191;p23"/>
          <p:cNvSpPr txBox="1"/>
          <p:nvPr/>
        </p:nvSpPr>
        <p:spPr>
          <a:xfrm>
            <a:off x="55075" y="395850"/>
            <a:ext cx="4451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Paperpal</a:t>
            </a:r>
            <a:r>
              <a:rPr lang="en" sz="1200">
                <a:solidFill>
                  <a:schemeClr val="dk1"/>
                </a:solidFill>
                <a:latin typeface="Calibri"/>
                <a:ea typeface="Calibri"/>
                <a:cs typeface="Calibri"/>
                <a:sym typeface="Calibri"/>
              </a:rPr>
              <a:t> - Academic writing, section suggestions, paraphrasing, citation checks - Add-in for Word; browser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Jenni AI</a:t>
            </a:r>
            <a:r>
              <a:rPr lang="en" sz="1200">
                <a:solidFill>
                  <a:schemeClr val="dk1"/>
                </a:solidFill>
                <a:latin typeface="Calibri"/>
                <a:ea typeface="Calibri"/>
                <a:cs typeface="Calibri"/>
                <a:sym typeface="Calibri"/>
              </a:rPr>
              <a:t> - Research drafting, chapter organization, tracked changes, citations - Browser, APIs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SciSpace</a:t>
            </a:r>
            <a:r>
              <a:rPr lang="en" sz="1200">
                <a:solidFill>
                  <a:schemeClr val="dk1"/>
                </a:solidFill>
                <a:latin typeface="Calibri"/>
                <a:ea typeface="Calibri"/>
                <a:cs typeface="Calibri"/>
                <a:sym typeface="Calibri"/>
              </a:rPr>
              <a:t> - Literature review, summarization, AI chatbot for papers, citation support - Browser, PDF, integrations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Elicit</a:t>
            </a:r>
            <a:r>
              <a:rPr lang="en" sz="1200">
                <a:solidFill>
                  <a:schemeClr val="dk1"/>
                </a:solidFill>
                <a:latin typeface="Calibri"/>
                <a:ea typeface="Calibri"/>
                <a:cs typeface="Calibri"/>
                <a:sym typeface="Calibri"/>
              </a:rPr>
              <a:t> - Literature search, data extraction, research Q&amp;A - Web app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Type.ai</a:t>
            </a:r>
            <a:r>
              <a:rPr lang="en" sz="1200">
                <a:solidFill>
                  <a:schemeClr val="dk1"/>
                </a:solidFill>
                <a:latin typeface="Calibri"/>
                <a:ea typeface="Calibri"/>
                <a:cs typeface="Calibri"/>
                <a:sym typeface="Calibri"/>
              </a:rPr>
              <a:t> - Large-document creation, real-time editing, Markdown export - Not direct, but possible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Write Assist AI </a:t>
            </a:r>
            <a:r>
              <a:rPr lang="en" sz="1200">
                <a:solidFill>
                  <a:schemeClr val="dk1"/>
                </a:solidFill>
                <a:latin typeface="Calibri"/>
                <a:ea typeface="Calibri"/>
                <a:cs typeface="Calibri"/>
                <a:sym typeface="Calibri"/>
              </a:rPr>
              <a:t>- Markdown/LaTeX/Quarto AI writing, paraphrasing, rewrite, expansion - Native VS Code extension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CoolWriter</a:t>
            </a:r>
            <a:r>
              <a:rPr lang="en" sz="1200">
                <a:solidFill>
                  <a:schemeClr val="dk1"/>
                </a:solidFill>
                <a:latin typeface="Calibri"/>
                <a:ea typeface="Calibri"/>
                <a:cs typeface="Calibri"/>
                <a:sym typeface="Calibri"/>
              </a:rPr>
              <a:t> - In-editor AI writing assistant, integrates OpenAI for Markdown - Native VS Code extension</a:t>
            </a:r>
            <a:endParaRPr sz="1200">
              <a:solidFill>
                <a:schemeClr val="dk1"/>
              </a:solidFill>
              <a:latin typeface="Calibri"/>
              <a:ea typeface="Calibri"/>
              <a:cs typeface="Calibri"/>
              <a:sym typeface="Calibri"/>
            </a:endParaRPr>
          </a:p>
        </p:txBody>
      </p:sp>
      <p:sp>
        <p:nvSpPr>
          <p:cNvPr id="192" name="Google Shape;192;p23"/>
          <p:cNvSpPr txBox="1"/>
          <p:nvPr/>
        </p:nvSpPr>
        <p:spPr>
          <a:xfrm>
            <a:off x="243425" y="3071675"/>
            <a:ext cx="20172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Book Generator Tools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https://rocketwriter.ai/pricing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https://go2.designrr.io/wordgenie2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https://wordgenie.de/en/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3" name="Google Shape;193;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35075" y="89800"/>
            <a:ext cx="1794800" cy="699975"/>
          </a:xfrm>
          <a:prstGeom prst="rect">
            <a:avLst/>
          </a:prstGeom>
          <a:noFill/>
          <a:ln w="9525" cap="flat" cmpd="sng">
            <a:solidFill>
              <a:srgbClr val="FF0000"/>
            </a:solidFill>
            <a:prstDash val="solid"/>
            <a:round/>
            <a:headEnd type="none" w="sm" len="sm"/>
            <a:tailEnd type="none" w="sm" len="sm"/>
          </a:ln>
        </p:spPr>
      </p:pic>
      <p:pic>
        <p:nvPicPr>
          <p:cNvPr id="194" name="Google Shape;194;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58471" y="517350"/>
            <a:ext cx="2143250" cy="535825"/>
          </a:xfrm>
          <a:prstGeom prst="rect">
            <a:avLst/>
          </a:prstGeom>
          <a:noFill/>
          <a:ln w="9525" cap="flat" cmpd="sng">
            <a:solidFill>
              <a:srgbClr val="FF0000"/>
            </a:solidFill>
            <a:prstDash val="solid"/>
            <a:round/>
            <a:headEnd type="none" w="sm" len="sm"/>
            <a:tailEnd type="none" w="sm" len="sm"/>
          </a:ln>
        </p:spPr>
      </p:pic>
      <p:pic>
        <p:nvPicPr>
          <p:cNvPr id="195" name="Google Shape;195;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65725" y="1154950"/>
            <a:ext cx="2521850" cy="472000"/>
          </a:xfrm>
          <a:prstGeom prst="rect">
            <a:avLst/>
          </a:prstGeom>
          <a:noFill/>
          <a:ln w="9525" cap="flat" cmpd="sng">
            <a:solidFill>
              <a:srgbClr val="FF0000"/>
            </a:solidFill>
            <a:prstDash val="solid"/>
            <a:round/>
            <a:headEnd type="none" w="sm" len="sm"/>
            <a:tailEnd type="none" w="sm" len="sm"/>
          </a:ln>
        </p:spPr>
      </p:pic>
      <p:pic>
        <p:nvPicPr>
          <p:cNvPr id="196" name="Google Shape;196;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200016" y="1501125"/>
            <a:ext cx="1641460" cy="440763"/>
          </a:xfrm>
          <a:prstGeom prst="rect">
            <a:avLst/>
          </a:prstGeom>
          <a:noFill/>
          <a:ln w="9525" cap="flat" cmpd="sng">
            <a:solidFill>
              <a:srgbClr val="FF0000"/>
            </a:solidFill>
            <a:prstDash val="solid"/>
            <a:round/>
            <a:headEnd type="none" w="sm" len="sm"/>
            <a:tailEnd type="none" w="sm" len="sm"/>
          </a:ln>
        </p:spPr>
      </p:pic>
      <p:pic>
        <p:nvPicPr>
          <p:cNvPr id="197" name="Google Shape;197;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54200" y="1728725"/>
            <a:ext cx="1757791" cy="472000"/>
          </a:xfrm>
          <a:prstGeom prst="rect">
            <a:avLst/>
          </a:prstGeom>
          <a:noFill/>
          <a:ln w="9525" cap="flat" cmpd="sng">
            <a:solidFill>
              <a:srgbClr val="FF0000"/>
            </a:solidFill>
            <a:prstDash val="solid"/>
            <a:round/>
            <a:headEnd type="none" w="sm" len="sm"/>
            <a:tailEnd type="none" w="sm" len="sm"/>
          </a:ln>
        </p:spPr>
      </p:pic>
      <p:pic>
        <p:nvPicPr>
          <p:cNvPr id="198" name="Google Shape;198;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832000" y="2026575"/>
            <a:ext cx="699975" cy="699975"/>
          </a:xfrm>
          <a:prstGeom prst="rect">
            <a:avLst/>
          </a:prstGeom>
          <a:noFill/>
          <a:ln w="9525" cap="flat" cmpd="sng">
            <a:solidFill>
              <a:srgbClr val="FF0000"/>
            </a:solidFill>
            <a:prstDash val="solid"/>
            <a:round/>
            <a:headEnd type="none" w="sm" len="sm"/>
            <a:tailEnd type="none" w="sm" len="sm"/>
          </a:ln>
        </p:spPr>
      </p:pic>
      <p:pic>
        <p:nvPicPr>
          <p:cNvPr id="199" name="Google Shape;199;p23"/>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959700" y="2351363"/>
            <a:ext cx="1419081" cy="440775"/>
          </a:xfrm>
          <a:prstGeom prst="rect">
            <a:avLst/>
          </a:prstGeom>
          <a:noFill/>
          <a:ln w="9525" cap="flat" cmpd="sng">
            <a:solidFill>
              <a:srgbClr val="FF0000"/>
            </a:solidFill>
            <a:prstDash val="solid"/>
            <a:round/>
            <a:headEnd type="none" w="sm" len="sm"/>
            <a:tailEnd type="none" w="sm" len="sm"/>
          </a:ln>
        </p:spPr>
      </p:pic>
      <p:sp>
        <p:nvSpPr>
          <p:cNvPr id="200" name="Google Shape;200;p23"/>
          <p:cNvSpPr txBox="1"/>
          <p:nvPr/>
        </p:nvSpPr>
        <p:spPr>
          <a:xfrm>
            <a:off x="2593550" y="3516575"/>
            <a:ext cx="3669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Practical Approach - just use standard LLM</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(OpenAI o3 or Anthropic Claude)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Brainstorm title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selected title ask to create list of chapters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chapters ask to create 5-7 subchapters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Ask to fill subchapters with content (use .md format)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Humanize (again using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Manually edit and clean formatting</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5036</Words>
  <Application>Microsoft Macintosh PowerPoint</Application>
  <PresentationFormat>On-screen Show (16:9)</PresentationFormat>
  <Paragraphs>529</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2025-07-25T19:02:37Z</dcterms:modified>
</cp:coreProperties>
</file>