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embeddedFontLst>
    <p:embeddedFont>
      <p:font typeface="Roboto Mono" pitchFamily="49"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1BD763E-1D90-48D9-8374-0B6EDC7AA746}">
  <a:tblStyle styleId="{41BD763E-1D90-48D9-8374-0B6EDC7AA746}"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37" d="100"/>
          <a:sy n="137" d="100"/>
        </p:scale>
        <p:origin x="1368" y="4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44c0c8d8b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344c0c8d8b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36eeafcde4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0" name="Google Shape;200;g36eeafcde49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36327288a3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2" name="Google Shape;212;g36327288a3e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344d81d42c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1" name="Google Shape;221;g344d81d42c4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36335f9799c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0" name="Google Shape;230;g36335f9799c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3632f0c92e4_3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7" name="Google Shape;237;g3632f0c92e4_3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6eeafcde49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5" name="Google Shape;245;g36eeafcde49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3632f0c92e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3" name="Google Shape;253;g3632f0c92e4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344bf325bb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1" name="Google Shape;261;g344bf325bb9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36314c19cc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6" name="Google Shape;276;g36314c19cc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44a46942c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g344a46942c4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36ed6da47b5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3" name="Google Shape;283;g36ed6da47b5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36ed6da47b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2" name="Google Shape;292;g36ed6da47b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9" name="Google Shape;299;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8" name="Google Shape;308;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8" name="Google Shape;318;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6eb58d33d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g36eb58d33de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44bf60d9e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g344bf60d9e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344bfc2824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g344bfc2824b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35f406ef5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g35f406ef591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70652c05c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 name="Google Shape;177;g370652c05ce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44bfc2824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 name="Google Shape;185;g344bfc2824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a:lnSpc>
                <a:spcPct val="115000"/>
              </a:lnSpc>
              <a:spcBef>
                <a:spcPts val="0"/>
              </a:spcBef>
              <a:spcAft>
                <a:spcPts val="0"/>
              </a:spcAft>
              <a:buSzPts val="1800"/>
              <a:buNone/>
              <a:defRPr/>
            </a:lvl1pPr>
            <a:lvl2pPr marL="914400" lvl="1" indent="-228600" algn="l">
              <a:lnSpc>
                <a:spcPct val="115000"/>
              </a:lnSpc>
              <a:spcBef>
                <a:spcPts val="0"/>
              </a:spcBef>
              <a:spcAft>
                <a:spcPts val="0"/>
              </a:spcAft>
              <a:buSzPts val="1400"/>
              <a:buNone/>
              <a:defRPr/>
            </a:lvl2pPr>
            <a:lvl3pPr marL="1371600" lvl="2" indent="-228600" algn="l">
              <a:lnSpc>
                <a:spcPct val="115000"/>
              </a:lnSpc>
              <a:spcBef>
                <a:spcPts val="0"/>
              </a:spcBef>
              <a:spcAft>
                <a:spcPts val="0"/>
              </a:spcAft>
              <a:buSzPts val="1400"/>
              <a:buNone/>
              <a:defRPr/>
            </a:lvl3pPr>
            <a:lvl4pPr marL="1828800" lvl="3" indent="-228600" algn="l">
              <a:lnSpc>
                <a:spcPct val="115000"/>
              </a:lnSpc>
              <a:spcBef>
                <a:spcPts val="0"/>
              </a:spcBef>
              <a:spcAft>
                <a:spcPts val="0"/>
              </a:spcAft>
              <a:buSzPts val="1400"/>
              <a:buNone/>
              <a:defRPr/>
            </a:lvl4pPr>
            <a:lvl5pPr marL="2286000" lvl="4" indent="-228600" algn="l">
              <a:lnSpc>
                <a:spcPct val="115000"/>
              </a:lnSpc>
              <a:spcBef>
                <a:spcPts val="0"/>
              </a:spcBef>
              <a:spcAft>
                <a:spcPts val="0"/>
              </a:spcAft>
              <a:buSzPts val="1400"/>
              <a:buNone/>
              <a:defRPr/>
            </a:lvl5pPr>
            <a:lvl6pPr marL="2743200" lvl="5" indent="-228600" algn="l">
              <a:lnSpc>
                <a:spcPct val="115000"/>
              </a:lnSpc>
              <a:spcBef>
                <a:spcPts val="0"/>
              </a:spcBef>
              <a:spcAft>
                <a:spcPts val="0"/>
              </a:spcAft>
              <a:buSzPts val="1400"/>
              <a:buNone/>
              <a:defRPr/>
            </a:lvl6pPr>
            <a:lvl7pPr marL="3200400" lvl="6" indent="-228600" algn="l">
              <a:lnSpc>
                <a:spcPct val="115000"/>
              </a:lnSpc>
              <a:spcBef>
                <a:spcPts val="0"/>
              </a:spcBef>
              <a:spcAft>
                <a:spcPts val="0"/>
              </a:spcAft>
              <a:buSzPts val="1400"/>
              <a:buNone/>
              <a:defRPr/>
            </a:lvl7pPr>
            <a:lvl8pPr marL="3657600" lvl="7" indent="-228600" algn="l">
              <a:lnSpc>
                <a:spcPct val="115000"/>
              </a:lnSpc>
              <a:spcBef>
                <a:spcPts val="0"/>
              </a:spcBef>
              <a:spcAft>
                <a:spcPts val="0"/>
              </a:spcAft>
              <a:buSzPts val="1400"/>
              <a:buNone/>
              <a:defRPr/>
            </a:lvl8pPr>
            <a:lvl9pPr marL="4114800" lvl="8" indent="-228600" algn="l">
              <a:lnSpc>
                <a:spcPct val="115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jxB-lQyAAxU"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hyperlink" Target="https://openai.com/index/introducing-chatgpt-agent/"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ww.nature.com/articles/d41586-025-02158-w"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hyperlink" Target="https://phys.org/news/2025-07-graphene-based-artificial-tongue-human.html"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mistral.ai/news/voxtral"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3.jpeg"/><Relationship Id="rId5" Type="http://schemas.openxmlformats.org/officeDocument/2006/relationships/hyperlink" Target="https://github.com/google-deepmind/aloha_sim" TargetMode="External"/><Relationship Id="rId4" Type="http://schemas.openxmlformats.org/officeDocument/2006/relationships/hyperlink" Target="https://www.infoq.com/news/2025/07/google-gemini-robotics/"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Lightricks/LTX-Video"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kiro.dev"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cline/cline" TargetMode="External"/><Relationship Id="rId7"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hyperlink" Target="https://docs.cline.bot/getting-started/for-new-coders" TargetMode="External"/><Relationship Id="rId5" Type="http://schemas.openxmlformats.org/officeDocument/2006/relationships/hyperlink" Target="https://github.com/nickbaumann98/cline_docs/tree/main" TargetMode="External"/><Relationship Id="rId4" Type="http://schemas.openxmlformats.org/officeDocument/2006/relationships/hyperlink" Target="https://github.com/cline/cline/blob/main/src/core/prompts/system.ts"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chatgpt.com/gpts"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17.jpeg"/><Relationship Id="rId4" Type="http://schemas.openxmlformats.org/officeDocument/2006/relationships/hyperlink" Target="https://ethz.ch/en/news-and-events/eth-news/news/2025/07/a-language-model-built-for-the-public-good.html"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v=0xS68sl2D70" TargetMode="External"/><Relationship Id="rId7" Type="http://schemas.openxmlformats.org/officeDocument/2006/relationships/image" Target="../media/image21.jpe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5eW6Eagr9XA"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uIKmG3M0X3M"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hyperlink" Target="https://github.com/Njengah/claude-code-cheat-sheet" TargetMode="External"/><Relationship Id="rId4" Type="http://schemas.openxmlformats.org/officeDocument/2006/relationships/hyperlink" Target="http://claude.md"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4.jpe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hyperlink" Target="https://en.wikipedia.org/wiki/The_Evolution_of_Cooperation" TargetMode="External"/><Relationship Id="rId5" Type="http://schemas.openxmlformats.org/officeDocument/2006/relationships/hyperlink" Target="https://en.wikipedia.org/wiki/Robert_Axelrod_(political_scientist)" TargetMode="External"/><Relationship Id="rId4" Type="http://schemas.openxmlformats.org/officeDocument/2006/relationships/hyperlink" Target="https://www.youtube.com/watch?v=mScpHTIi-kM"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www.youtube.com/watch?v=ZCrAin5ycXA"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5.jpeg"/></Relationships>
</file>

<file path=ppt/slides/_rels/slide22.xml.rels><?xml version="1.0" encoding="UTF-8" standalone="yes"?>
<Relationships xmlns="http://schemas.openxmlformats.org/package/2006/relationships"><Relationship Id="rId3" Type="http://schemas.openxmlformats.org/officeDocument/2006/relationships/hyperlink" Target="https://layoffs.fyi"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hyperlink" Target="https://trueup.io/layoffs"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apidog.com/blog/kimi-k2-vscode-copilot/"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hyperlink" Target="https://arxiv.org/abs/2502.16982"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3" Type="http://schemas.openxmlformats.org/officeDocument/2006/relationships/hyperlink" Target="https://www.vellum.ai/llm-leaderboard" TargetMode="External"/><Relationship Id="rId18" Type="http://schemas.openxmlformats.org/officeDocument/2006/relationships/hyperlink" Target="https://www.anthropic.com/news/claude-4" TargetMode="External"/><Relationship Id="rId26" Type="http://schemas.openxmlformats.org/officeDocument/2006/relationships/hyperlink" Target="https://qwenlm.github.io/blog/qwen3/" TargetMode="External"/><Relationship Id="rId39" Type="http://schemas.openxmlformats.org/officeDocument/2006/relationships/hyperlink" Target="https://platform.openai.com/docs/models/o1" TargetMode="External"/><Relationship Id="rId21" Type="http://schemas.openxmlformats.org/officeDocument/2006/relationships/hyperlink" Target="https://openai.com/index/gpt-4-1/" TargetMode="External"/><Relationship Id="rId34" Type="http://schemas.openxmlformats.org/officeDocument/2006/relationships/hyperlink" Target="https://openai.com/index/o1-and-new-tools-for-developers/" TargetMode="External"/><Relationship Id="rId7" Type="http://schemas.openxmlformats.org/officeDocument/2006/relationships/hyperlink" Target="https://openlm.ai/chatbot-arena/" TargetMode="External"/><Relationship Id="rId12" Type="http://schemas.openxmlformats.org/officeDocument/2006/relationships/hyperlink" Target="https://huggingface.co/open-llm-leaderboard" TargetMode="External"/><Relationship Id="rId17" Type="http://schemas.openxmlformats.org/officeDocument/2006/relationships/hyperlink" Target="https://api-docs.deepseek.com/news/news250528" TargetMode="External"/><Relationship Id="rId25" Type="http://schemas.openxmlformats.org/officeDocument/2006/relationships/hyperlink" Target="https://openai.com/index/introducing-o3-and-o4-mini/" TargetMode="External"/><Relationship Id="rId33" Type="http://schemas.openxmlformats.org/officeDocument/2006/relationships/hyperlink" Target="https://openai.com/index/introducing-gpt-4-5/" TargetMode="External"/><Relationship Id="rId38" Type="http://schemas.openxmlformats.org/officeDocument/2006/relationships/hyperlink" Target="https://cloud.tencent.com/document/product/1729/104753" TargetMode="External"/><Relationship Id="rId2" Type="http://schemas.openxmlformats.org/officeDocument/2006/relationships/notesSlide" Target="../notesSlides/notesSlide5.xml"/><Relationship Id="rId16" Type="http://schemas.openxmlformats.org/officeDocument/2006/relationships/hyperlink" Target="http://aistudio.google.com/app/prompts/new_chat?model=gemini-2.5-pro" TargetMode="External"/><Relationship Id="rId20" Type="http://schemas.openxmlformats.org/officeDocument/2006/relationships/hyperlink" Target="http://aistudio.google.com/app/prompts/new_chat?model=gemini-2.5-flash" TargetMode="External"/><Relationship Id="rId29" Type="http://schemas.openxmlformats.org/officeDocument/2006/relationships/hyperlink" Target="https://x.ai/blog/grok-3" TargetMode="External"/><Relationship Id="rId1" Type="http://schemas.openxmlformats.org/officeDocument/2006/relationships/slideLayout" Target="../slideLayouts/slideLayout1.xml"/><Relationship Id="rId6" Type="http://schemas.openxmlformats.org/officeDocument/2006/relationships/hyperlink" Target="https://web.lmarena.ai/leaderboard" TargetMode="External"/><Relationship Id="rId11" Type="http://schemas.openxmlformats.org/officeDocument/2006/relationships/hyperlink" Target="https://artificialanalysis.ai/leaderboards/models" TargetMode="External"/><Relationship Id="rId24" Type="http://schemas.openxmlformats.org/officeDocument/2006/relationships/hyperlink" Target="https://api-docs.deepseek.com/news/news250120" TargetMode="External"/><Relationship Id="rId32" Type="http://schemas.openxmlformats.org/officeDocument/2006/relationships/hyperlink" Target="https://x.com/OpenAI/status/1905331956856050135" TargetMode="External"/><Relationship Id="rId37" Type="http://schemas.openxmlformats.org/officeDocument/2006/relationships/hyperlink" Target="http://aistudio.google.com/app/prompts/new_chat?model=gemini-2.5-flash-lite-preview-06-17" TargetMode="External"/><Relationship Id="rId5" Type="http://schemas.openxmlformats.org/officeDocument/2006/relationships/hyperlink" Target="https://lmarena.ai/leaderboard/text" TargetMode="External"/><Relationship Id="rId15" Type="http://schemas.openxmlformats.org/officeDocument/2006/relationships/hyperlink" Target="https://artificialanalysis.ai/models/grok-4" TargetMode="External"/><Relationship Id="rId23" Type="http://schemas.openxmlformats.org/officeDocument/2006/relationships/hyperlink" Target="https://huggingface.co/deepseek-ai/DeepSeek-V3-0324" TargetMode="External"/><Relationship Id="rId28" Type="http://schemas.openxmlformats.org/officeDocument/2006/relationships/hyperlink" Target="https://docs.x.ai/docs/models/grok-4-0709" TargetMode="External"/><Relationship Id="rId36" Type="http://schemas.openxmlformats.org/officeDocument/2006/relationships/hyperlink" Target="https://www.minimax.io/news/minimaxm1" TargetMode="External"/><Relationship Id="rId10" Type="http://schemas.openxmlformats.org/officeDocument/2006/relationships/hyperlink" Target="https://www.stack-ai.com/llm-leaderboard" TargetMode="External"/><Relationship Id="rId19" Type="http://schemas.openxmlformats.org/officeDocument/2006/relationships/hyperlink" Target="https://www.anthropic.com/news/claude-3-7-sonnet" TargetMode="External"/><Relationship Id="rId31" Type="http://schemas.openxmlformats.org/officeDocument/2006/relationships/hyperlink" Target="https://www.anthropic.com/claude/haiku" TargetMode="External"/><Relationship Id="rId4" Type="http://schemas.openxmlformats.org/officeDocument/2006/relationships/hyperlink" Target="https://lmarena.ai/?leaderboard" TargetMode="External"/><Relationship Id="rId9" Type="http://schemas.openxmlformats.org/officeDocument/2006/relationships/hyperlink" Target="https://llmworld.net/llm_leaderboards/" TargetMode="External"/><Relationship Id="rId14" Type="http://schemas.openxmlformats.org/officeDocument/2006/relationships/hyperlink" Target="https://epoch.ai/data/ai-benchmarking-dashboard" TargetMode="External"/><Relationship Id="rId22" Type="http://schemas.openxmlformats.org/officeDocument/2006/relationships/hyperlink" Target="https://www.anthropic.com/claude/sonnet" TargetMode="External"/><Relationship Id="rId27" Type="http://schemas.openxmlformats.org/officeDocument/2006/relationships/hyperlink" Target="https://mistral.ai/news/mistral-medium-3" TargetMode="External"/><Relationship Id="rId30" Type="http://schemas.openxmlformats.org/officeDocument/2006/relationships/hyperlink" Target="https://openai.com/index/openai-o3-mini/" TargetMode="External"/><Relationship Id="rId35" Type="http://schemas.openxmlformats.org/officeDocument/2006/relationships/hyperlink" Target="https://api-docs.deepseek.com/news/news250325" TargetMode="External"/><Relationship Id="rId8" Type="http://schemas.openxmlformats.org/officeDocument/2006/relationships/hyperlink" Target="https://beta.lmarena.ai" TargetMode="External"/><Relationship Id="rId3" Type="http://schemas.openxmlformats.org/officeDocument/2006/relationships/hyperlink" Target="https://en.wikipedia.org/wiki/Elo_rating_syste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lev-selector/videos"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hyperlink" Target="https://www.perplexity.ai/comet/gettingstarted"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hyperlink" Target="https://www.arxiv.org/abs/2507.02092"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78651" y="704795"/>
            <a:ext cx="4420200" cy="2096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Question: Claude Code or Cline? - Please Comment!</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CheatSheet for Claude Code</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Moonshot AI Kimi K2</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Grok-4 Reception</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Crowd-sourced "LM Arena" Leaderboard</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Windsurf, Cognition/Devin, Google Licensing</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Comet Browser from Perplexity</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Energy-Based Transformers (EBTs)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LLMS match patterns without understanding</a:t>
            </a:r>
            <a:endParaRPr sz="1500" b="1">
              <a:solidFill>
                <a:srgbClr val="3C78D8"/>
              </a:solidFill>
              <a:latin typeface="Calibri"/>
              <a:ea typeface="Calibri"/>
              <a:cs typeface="Calibri"/>
              <a:sym typeface="Calibri"/>
            </a:endParaRPr>
          </a:p>
        </p:txBody>
      </p:sp>
      <p:sp>
        <p:nvSpPr>
          <p:cNvPr id="64" name="Google Shape;64;p15"/>
          <p:cNvSpPr txBox="1"/>
          <p:nvPr/>
        </p:nvSpPr>
        <p:spPr>
          <a:xfrm>
            <a:off x="1481900" y="-89350"/>
            <a:ext cx="2072400" cy="8187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000" b="1" i="0" u="none" strike="noStrike" cap="none">
                <a:solidFill>
                  <a:srgbClr val="3C78D8"/>
                </a:solidFill>
                <a:latin typeface="Calibri"/>
                <a:ea typeface="Calibri"/>
                <a:cs typeface="Calibri"/>
                <a:sym typeface="Calibri"/>
              </a:rPr>
              <a:t>AI Updates</a:t>
            </a:r>
            <a:endParaRPr sz="3000" b="1" i="0" u="none" strike="noStrike" cap="none">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3600"/>
              <a:buFont typeface="Arial"/>
              <a:buNone/>
            </a:pPr>
            <a:r>
              <a:rPr lang="en" sz="2200" b="1">
                <a:solidFill>
                  <a:srgbClr val="3C78D8"/>
                </a:solidFill>
                <a:latin typeface="Calibri"/>
                <a:ea typeface="Calibri"/>
                <a:cs typeface="Calibri"/>
                <a:sym typeface="Calibri"/>
              </a:rPr>
              <a:t>July 18</a:t>
            </a:r>
            <a:r>
              <a:rPr lang="en" sz="2200" b="1" i="0" u="none" strike="noStrike" cap="none">
                <a:solidFill>
                  <a:srgbClr val="3C78D8"/>
                </a:solidFill>
                <a:latin typeface="Calibri"/>
                <a:ea typeface="Calibri"/>
                <a:cs typeface="Calibri"/>
                <a:sym typeface="Calibri"/>
              </a:rPr>
              <a:t>, 2025</a:t>
            </a:r>
            <a:endParaRPr sz="22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576975" y="3781614"/>
            <a:ext cx="4502400" cy="1173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AI and Learning – Derek Muller</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The Expert Myth - Derek Muller</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Prisoner's Dilemma - Robert Axelrod</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Dave Ramsey 5 Rules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Jobs, Layoffs</a:t>
            </a:r>
            <a:endParaRPr sz="1500" b="1" i="0" u="none" strike="noStrike" cap="none">
              <a:solidFill>
                <a:srgbClr val="3C78D8"/>
              </a:solidFill>
              <a:latin typeface="Calibri"/>
              <a:ea typeface="Calibri"/>
              <a:cs typeface="Calibri"/>
              <a:sym typeface="Calibri"/>
            </a:endParaRPr>
          </a:p>
        </p:txBody>
      </p:sp>
      <p:sp>
        <p:nvSpPr>
          <p:cNvPr id="66" name="Google Shape;66;p15"/>
          <p:cNvSpPr txBox="1"/>
          <p:nvPr/>
        </p:nvSpPr>
        <p:spPr>
          <a:xfrm>
            <a:off x="78651" y="3083678"/>
            <a:ext cx="4420200" cy="18654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Which OpenAI Model is the Best?</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ChatGPT Agent Mode</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META is building Microkernel OS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Thinking Machines Lab Raises $2B at $12B valuation</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Graphene AI Tongue</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 Phi-4-mini-Flash-Reasoning</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Voxtral speech transcription models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Gemini Robotics On-Device foundation model</a:t>
            </a:r>
            <a:endParaRPr sz="1500" b="1">
              <a:solidFill>
                <a:srgbClr val="3C78D8"/>
              </a:solidFill>
              <a:latin typeface="Calibri"/>
              <a:ea typeface="Calibri"/>
              <a:cs typeface="Calibri"/>
              <a:sym typeface="Calibri"/>
            </a:endParaRPr>
          </a:p>
        </p:txBody>
      </p:sp>
      <p:sp>
        <p:nvSpPr>
          <p:cNvPr id="67" name="Google Shape;67;p15"/>
          <p:cNvSpPr txBox="1"/>
          <p:nvPr/>
        </p:nvSpPr>
        <p:spPr>
          <a:xfrm>
            <a:off x="4576975" y="701647"/>
            <a:ext cx="4502400" cy="7110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AWS IDE Kiro</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Cline Rules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App Store for Custom Agents</a:t>
            </a:r>
            <a:endParaRPr sz="1500" b="1">
              <a:solidFill>
                <a:srgbClr val="3C78D8"/>
              </a:solidFill>
              <a:latin typeface="Calibri"/>
              <a:ea typeface="Calibri"/>
              <a:cs typeface="Calibri"/>
              <a:sym typeface="Calibri"/>
            </a:endParaRPr>
          </a:p>
        </p:txBody>
      </p:sp>
      <p:sp>
        <p:nvSpPr>
          <p:cNvPr id="68" name="Google Shape;68;p15"/>
          <p:cNvSpPr txBox="1"/>
          <p:nvPr/>
        </p:nvSpPr>
        <p:spPr>
          <a:xfrm>
            <a:off x="4765650" y="110675"/>
            <a:ext cx="4194900" cy="2955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800" b="1" i="1">
                <a:solidFill>
                  <a:srgbClr val="FF0000"/>
                </a:solidFill>
                <a:latin typeface="Calibri"/>
                <a:ea typeface="Calibri"/>
                <a:cs typeface="Calibri"/>
                <a:sym typeface="Calibri"/>
              </a:rPr>
              <a:t>Claude Code    vs    Cline with Claude  ??</a:t>
            </a:r>
            <a:endParaRPr sz="1800" b="1" i="1">
              <a:solidFill>
                <a:srgbClr val="FF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4"/>
          <p:cNvSpPr txBox="1"/>
          <p:nvPr/>
        </p:nvSpPr>
        <p:spPr>
          <a:xfrm>
            <a:off x="55075" y="-9225"/>
            <a:ext cx="49929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LLMS match patterns without understanding</a:t>
            </a:r>
            <a:endParaRPr sz="2000" b="1" i="0" u="none" strike="noStrike" cap="none">
              <a:solidFill>
                <a:schemeClr val="dk1"/>
              </a:solidFill>
              <a:latin typeface="Calibri"/>
              <a:ea typeface="Calibri"/>
              <a:cs typeface="Calibri"/>
              <a:sym typeface="Calibri"/>
            </a:endParaRPr>
          </a:p>
        </p:txBody>
      </p:sp>
      <p:sp>
        <p:nvSpPr>
          <p:cNvPr id="196" name="Google Shape;196;p24"/>
          <p:cNvSpPr txBox="1"/>
          <p:nvPr/>
        </p:nvSpPr>
        <p:spPr>
          <a:xfrm>
            <a:off x="55075" y="395850"/>
            <a:ext cx="4451400" cy="3712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LLMS match patterns without understanding</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https://www.youtube.com/watch?v=jxB-lQyAAxU</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Research from Harvard and MIT tests whether AI models truly understand the world (create world models) or just memorize patterns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Researchers trained transformer models to predict planetary positions with high accuracy, then fine-tuned them to predict gravitational forces - the underlying physical principle that governs orbital motion.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Models achieved 99%+ accuracy predicting orbital positions, but failed catastrophically when asked to predict gravitational forces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Using symbolic regression, researchers discovered the models learned nonsensical, non-physical formulas; Each solar system configuration produced different arbitrary "laws" - no universal understanding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Instead of discovering Newton's elegant F = GMm/r² law, models created complex, wiggly mathematical functions that Perfectly fit the training data through overfitting, Had no relationship to actual physics, Couldn't generalize to related tasks, Were essentially sophisticated memorization</a:t>
            </a:r>
            <a:endParaRPr sz="1200">
              <a:solidFill>
                <a:schemeClr val="dk1"/>
              </a:solidFill>
              <a:latin typeface="Calibri"/>
              <a:ea typeface="Calibri"/>
              <a:cs typeface="Calibri"/>
              <a:sym typeface="Calibri"/>
            </a:endParaRPr>
          </a:p>
        </p:txBody>
      </p:sp>
      <p:sp>
        <p:nvSpPr>
          <p:cNvPr id="197" name="Google Shape;197;p24"/>
          <p:cNvSpPr txBox="1"/>
          <p:nvPr/>
        </p:nvSpPr>
        <p:spPr>
          <a:xfrm>
            <a:off x="4625810" y="395850"/>
            <a:ext cx="4451400" cy="3528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Testing Commercial Models (GPT-4, Claude Sonnet 4, Gemini 2.5 Pro) using in-context learning - all failed similarly, despite having physics knowledge in training data, they couldn't apply it coherently. Models defaulted to simple, incorrect heuristics</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Knowing ≠ Understanding ≠ Applying</a:t>
            </a:r>
            <a:endParaRPr sz="12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Even models trained on all of Wikipedia's physics content failed to spontaneously access and apply coherent world models when needed</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suggests current AI lacks genuine intelligence and operates through pattern matching rather than principled understanding</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research provides strong evidence that current foundation models, regardless of architecture (Transformers, LSTMs, Mamba), are sophisticated pattern matchers without true world understanding - calling into question claims about emerging intelligence in AI systems</a:t>
            </a:r>
            <a:endParaRPr sz="12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5"/>
          <p:cNvSpPr txBox="1"/>
          <p:nvPr/>
        </p:nvSpPr>
        <p:spPr>
          <a:xfrm>
            <a:off x="34925" y="-13150"/>
            <a:ext cx="1701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- 1</a:t>
            </a:r>
            <a:endParaRPr sz="2000" b="1" i="0" u="none" strike="noStrike" cap="none">
              <a:solidFill>
                <a:schemeClr val="dk1"/>
              </a:solidFill>
              <a:latin typeface="Calibri"/>
              <a:ea typeface="Calibri"/>
              <a:cs typeface="Calibri"/>
              <a:sym typeface="Calibri"/>
            </a:endParaRPr>
          </a:p>
        </p:txBody>
      </p:sp>
      <p:sp>
        <p:nvSpPr>
          <p:cNvPr id="203" name="Google Shape;203;p25"/>
          <p:cNvSpPr txBox="1"/>
          <p:nvPr/>
        </p:nvSpPr>
        <p:spPr>
          <a:xfrm>
            <a:off x="55075" y="395850"/>
            <a:ext cx="34875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Which OpenAI Model is the Best?</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GPT-4.5 preview</a:t>
            </a:r>
            <a:r>
              <a:rPr lang="en" sz="1200">
                <a:solidFill>
                  <a:schemeClr val="dk1"/>
                </a:solidFill>
                <a:latin typeface="Calibri"/>
                <a:ea typeface="Calibri"/>
                <a:cs typeface="Calibri"/>
                <a:sym typeface="Calibri"/>
              </a:rPr>
              <a:t> - best, most advanced, multilingual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o3, o4-mini-high</a:t>
            </a:r>
            <a:r>
              <a:rPr lang="en" sz="1200">
                <a:solidFill>
                  <a:schemeClr val="dk1"/>
                </a:solidFill>
                <a:latin typeface="Calibri"/>
                <a:ea typeface="Calibri"/>
                <a:cs typeface="Calibri"/>
                <a:sym typeface="Calibri"/>
              </a:rPr>
              <a:t> - deep reasoning, technical tasks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GPT-4o, GPT-4.1</a:t>
            </a:r>
            <a:r>
              <a:rPr lang="en" sz="1200">
                <a:solidFill>
                  <a:schemeClr val="dk1"/>
                </a:solidFill>
                <a:latin typeface="Calibri"/>
                <a:ea typeface="Calibri"/>
                <a:cs typeface="Calibri"/>
                <a:sym typeface="Calibri"/>
              </a:rPr>
              <a:t> - general use</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a:t>
            </a:r>
            <a:r>
              <a:rPr lang="en" sz="1200" b="1">
                <a:solidFill>
                  <a:srgbClr val="FF0000"/>
                </a:solidFill>
                <a:latin typeface="Calibri"/>
                <a:ea typeface="Calibri"/>
                <a:cs typeface="Calibri"/>
                <a:sym typeface="Calibri"/>
              </a:rPr>
              <a:t>GPT-4.1</a:t>
            </a:r>
            <a:r>
              <a:rPr lang="en" sz="1200">
                <a:solidFill>
                  <a:schemeClr val="dk1"/>
                </a:solidFill>
                <a:latin typeface="Calibri"/>
                <a:ea typeface="Calibri"/>
                <a:cs typeface="Calibri"/>
                <a:sym typeface="Calibri"/>
              </a:rPr>
              <a:t> - more advanced for developers</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and long-context tasks;</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a:t>
            </a:r>
            <a:r>
              <a:rPr lang="en" sz="1200" b="1">
                <a:solidFill>
                  <a:srgbClr val="FF0000"/>
                </a:solidFill>
                <a:latin typeface="Calibri"/>
                <a:ea typeface="Calibri"/>
                <a:cs typeface="Calibri"/>
                <a:sym typeface="Calibri"/>
              </a:rPr>
              <a:t>GPT-4o</a:t>
            </a:r>
            <a:r>
              <a:rPr lang="en" sz="1200">
                <a:solidFill>
                  <a:schemeClr val="dk1"/>
                </a:solidFill>
                <a:latin typeface="Calibri"/>
                <a:ea typeface="Calibri"/>
                <a:cs typeface="Calibri"/>
                <a:sym typeface="Calibri"/>
              </a:rPr>
              <a:t> - image generation</a:t>
            </a:r>
            <a:endParaRPr sz="1200">
              <a:solidFill>
                <a:schemeClr val="dk1"/>
              </a:solidFill>
              <a:latin typeface="Calibri"/>
              <a:ea typeface="Calibri"/>
              <a:cs typeface="Calibri"/>
              <a:sym typeface="Calibri"/>
            </a:endParaRPr>
          </a:p>
        </p:txBody>
      </p:sp>
      <p:sp>
        <p:nvSpPr>
          <p:cNvPr id="204" name="Google Shape;204;p25"/>
          <p:cNvSpPr txBox="1"/>
          <p:nvPr/>
        </p:nvSpPr>
        <p:spPr>
          <a:xfrm>
            <a:off x="55075" y="2539400"/>
            <a:ext cx="44634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META is building Microkernel OS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 microkernel system communicates through message-passing, reducing the size of trusted code in kernel space. This improves modularity, reliability, and (potentially) upgradability.</a:t>
            </a:r>
            <a:endParaRPr sz="1200">
              <a:solidFill>
                <a:schemeClr val="dk1"/>
              </a:solidFill>
              <a:latin typeface="Calibri"/>
              <a:ea typeface="Calibri"/>
              <a:cs typeface="Calibri"/>
              <a:sym typeface="Calibri"/>
            </a:endParaRPr>
          </a:p>
        </p:txBody>
      </p:sp>
      <p:sp>
        <p:nvSpPr>
          <p:cNvPr id="205" name="Google Shape;205;p25"/>
          <p:cNvSpPr txBox="1"/>
          <p:nvPr/>
        </p:nvSpPr>
        <p:spPr>
          <a:xfrm>
            <a:off x="4592075" y="2539400"/>
            <a:ext cx="3188400" cy="211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800" b="1">
                <a:solidFill>
                  <a:srgbClr val="6AA84F"/>
                </a:solidFill>
                <a:latin typeface="Roboto Mono"/>
                <a:ea typeface="Roboto Mono"/>
                <a:cs typeface="Roboto Mono"/>
                <a:sym typeface="Roboto Mono"/>
              </a:rPr>
              <a:t>// Linux - Monolithic</a:t>
            </a:r>
            <a:endParaRPr sz="800" b="1">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sys_read() {</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 Kernel-space file system call</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 Direct disk I/O and scheduling</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 Memory mapped file buffers</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6AA84F"/>
                </a:solidFill>
                <a:latin typeface="Roboto Mono"/>
                <a:ea typeface="Roboto Mono"/>
                <a:cs typeface="Roboto Mono"/>
                <a:sym typeface="Roboto Mono"/>
              </a:rPr>
              <a:t>// MetaOS - Microkernel Style</a:t>
            </a:r>
            <a:endParaRPr sz="800" b="1">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sys_read() {</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send_msg(FS_SERVICE, "read")</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6AA84F"/>
                </a:solidFill>
                <a:latin typeface="Roboto Mono"/>
                <a:ea typeface="Roboto Mono"/>
                <a:cs typeface="Roboto Mono"/>
                <a:sym typeface="Roboto Mono"/>
              </a:rPr>
              <a:t>// FS_SERVICE (runs in userspace)</a:t>
            </a:r>
            <a:endParaRPr sz="800" b="1">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read_handler() {</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 Handles logic</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 Requests disk I/O through another IPC</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a:t>
            </a:r>
            <a:endParaRPr sz="800" b="1">
              <a:solidFill>
                <a:srgbClr val="3C78D8"/>
              </a:solidFill>
              <a:latin typeface="Roboto Mono"/>
              <a:ea typeface="Roboto Mono"/>
              <a:cs typeface="Roboto Mono"/>
              <a:sym typeface="Roboto Mono"/>
            </a:endParaRPr>
          </a:p>
        </p:txBody>
      </p:sp>
      <p:sp>
        <p:nvSpPr>
          <p:cNvPr id="206" name="Google Shape;206;p25"/>
          <p:cNvSpPr txBox="1"/>
          <p:nvPr/>
        </p:nvSpPr>
        <p:spPr>
          <a:xfrm>
            <a:off x="1330075" y="3358075"/>
            <a:ext cx="31884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Windows OS - Monolithic</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Linux - Kernel + multiple utilities/processes communicating using pipes, signals, etc.</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Microkernel OS - even less Monolithic</a:t>
            </a:r>
            <a:endParaRPr sz="1200" b="1">
              <a:solidFill>
                <a:srgbClr val="3C78D8"/>
              </a:solidFill>
              <a:latin typeface="Calibri"/>
              <a:ea typeface="Calibri"/>
              <a:cs typeface="Calibri"/>
              <a:sym typeface="Calibri"/>
            </a:endParaRPr>
          </a:p>
        </p:txBody>
      </p:sp>
      <p:pic>
        <p:nvPicPr>
          <p:cNvPr id="207" name="Google Shape;207;p25"/>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2309700" y="131825"/>
            <a:ext cx="1314625" cy="407425"/>
          </a:xfrm>
          <a:prstGeom prst="rect">
            <a:avLst/>
          </a:prstGeom>
          <a:noFill/>
          <a:ln w="9525" cap="flat" cmpd="sng">
            <a:solidFill>
              <a:srgbClr val="FF0000"/>
            </a:solidFill>
            <a:prstDash val="solid"/>
            <a:round/>
            <a:headEnd type="none" w="sm" len="sm"/>
            <a:tailEnd type="none" w="sm" len="sm"/>
          </a:ln>
        </p:spPr>
      </p:pic>
      <p:sp>
        <p:nvSpPr>
          <p:cNvPr id="208" name="Google Shape;208;p25"/>
          <p:cNvSpPr txBox="1"/>
          <p:nvPr/>
        </p:nvSpPr>
        <p:spPr>
          <a:xfrm>
            <a:off x="3853925" y="73000"/>
            <a:ext cx="52173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OpenAI ChatGPT Agent Mode</a:t>
            </a:r>
            <a:r>
              <a:rPr lang="en" sz="1200">
                <a:solidFill>
                  <a:schemeClr val="dk1"/>
                </a:solidFill>
                <a:latin typeface="Calibri"/>
                <a:ea typeface="Calibri"/>
                <a:cs typeface="Calibri"/>
                <a:sym typeface="Calibri"/>
              </a:rPr>
              <a:t> - July 17th</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ChatGPT can now use a </a:t>
            </a:r>
            <a:r>
              <a:rPr lang="en" sz="1200" b="1">
                <a:solidFill>
                  <a:srgbClr val="3C78D8"/>
                </a:solidFill>
                <a:latin typeface="Calibri"/>
                <a:ea typeface="Calibri"/>
                <a:cs typeface="Calibri"/>
                <a:sym typeface="Calibri"/>
              </a:rPr>
              <a:t>virtual computer to run various tasks on users' behalf </a:t>
            </a:r>
            <a:r>
              <a:rPr lang="en" sz="1200">
                <a:solidFill>
                  <a:schemeClr val="dk1"/>
                </a:solidFill>
                <a:latin typeface="Calibri"/>
                <a:ea typeface="Calibri"/>
                <a:cs typeface="Calibri"/>
                <a:sym typeface="Calibri"/>
              </a:rPr>
              <a:t>- like parsing emails, generating spreadsheets, creating slides, summarizing upcoming meetings, and even shopping online or planning meals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unifies capabilities from previous OpenAI agent projects (Operator, Deep Research) and is immediately available for ChatGPT Pro, Plus, and Team users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https://openai.com/index/introducing-chatgpt-agent/</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GPT Agents connect to your Google workspace (Gmail, Calendar, Docs, etc.) via secure APIs. When the agent needs access, you’ll be sent to Google’s consent screen where you explicitly grant the required permissions. </a:t>
            </a:r>
            <a:r>
              <a:rPr lang="en" sz="1200" b="1">
                <a:solidFill>
                  <a:srgbClr val="6AA84F"/>
                </a:solidFill>
                <a:latin typeface="Calibri"/>
                <a:ea typeface="Calibri"/>
                <a:cs typeface="Calibri"/>
                <a:sym typeface="Calibri"/>
              </a:rPr>
              <a:t>The agent’s backend then receives limited tokens</a:t>
            </a:r>
            <a:r>
              <a:rPr lang="en" sz="1200">
                <a:solidFill>
                  <a:schemeClr val="dk1"/>
                </a:solidFill>
                <a:latin typeface="Calibri"/>
                <a:ea typeface="Calibri"/>
                <a:cs typeface="Calibri"/>
                <a:sym typeface="Calibri"/>
              </a:rPr>
              <a:t> which it uses to perform actions (like reading emails or creating events) on your behalf</a:t>
            </a:r>
            <a:endParaRPr sz="1200">
              <a:solidFill>
                <a:schemeClr val="dk1"/>
              </a:solidFill>
              <a:latin typeface="Calibri"/>
              <a:ea typeface="Calibri"/>
              <a:cs typeface="Calibri"/>
              <a:sym typeface="Calibri"/>
            </a:endParaRPr>
          </a:p>
        </p:txBody>
      </p:sp>
      <p:sp>
        <p:nvSpPr>
          <p:cNvPr id="209" name="Google Shape;209;p25"/>
          <p:cNvSpPr txBox="1"/>
          <p:nvPr/>
        </p:nvSpPr>
        <p:spPr>
          <a:xfrm>
            <a:off x="86825" y="4499375"/>
            <a:ext cx="37671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FF0000"/>
                </a:solidFill>
                <a:latin typeface="Calibri"/>
                <a:ea typeface="Calibri"/>
                <a:cs typeface="Calibri"/>
                <a:sym typeface="Calibri"/>
              </a:rPr>
              <a:t>Meta plans Manhattan-sized AI centers</a:t>
            </a:r>
            <a:r>
              <a:rPr lang="en" sz="1200" b="1">
                <a:solidFill>
                  <a:srgbClr val="3C78D8"/>
                </a:solidFill>
                <a:latin typeface="Calibri"/>
                <a:ea typeface="Calibri"/>
                <a:cs typeface="Calibri"/>
                <a:sym typeface="Calibri"/>
              </a:rPr>
              <a:t> </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Prometheus (in 2026), and Hyperion - up to 5 GWatt</a:t>
            </a:r>
            <a:endParaRPr sz="1200" b="1">
              <a:solidFill>
                <a:srgbClr val="3C78D8"/>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6"/>
          <p:cNvSpPr txBox="1"/>
          <p:nvPr/>
        </p:nvSpPr>
        <p:spPr>
          <a:xfrm>
            <a:off x="55075" y="-9225"/>
            <a:ext cx="33645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- 2</a:t>
            </a:r>
            <a:endParaRPr sz="2000" b="1" i="0" u="none" strike="noStrike" cap="none">
              <a:solidFill>
                <a:schemeClr val="dk1"/>
              </a:solidFill>
              <a:latin typeface="Calibri"/>
              <a:ea typeface="Calibri"/>
              <a:cs typeface="Calibri"/>
              <a:sym typeface="Calibri"/>
            </a:endParaRPr>
          </a:p>
        </p:txBody>
      </p:sp>
      <p:sp>
        <p:nvSpPr>
          <p:cNvPr id="215" name="Google Shape;215;p26"/>
          <p:cNvSpPr txBox="1"/>
          <p:nvPr/>
        </p:nvSpPr>
        <p:spPr>
          <a:xfrm>
            <a:off x="55075" y="395850"/>
            <a:ext cx="44634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Thinking Machines Lab Raises $2B at $12B valuation</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Mira Murati </a:t>
            </a:r>
            <a:r>
              <a:rPr lang="en" sz="1200">
                <a:solidFill>
                  <a:schemeClr val="dk1"/>
                </a:solidFill>
                <a:latin typeface="Calibri"/>
                <a:ea typeface="Calibri"/>
                <a:cs typeface="Calibri"/>
                <a:sym typeface="Calibri"/>
              </a:rPr>
              <a:t>and several other former OpenAI researchers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Mira Murati</a:t>
            </a:r>
            <a:r>
              <a:rPr lang="en" sz="1200">
                <a:solidFill>
                  <a:schemeClr val="dk1"/>
                </a:solidFill>
                <a:latin typeface="Calibri"/>
                <a:ea typeface="Calibri"/>
                <a:cs typeface="Calibri"/>
                <a:sym typeface="Calibri"/>
              </a:rPr>
              <a:t> - Former CTO of OpenAI; CEO of Thinking Machines Lab</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John Schulman</a:t>
            </a:r>
            <a:r>
              <a:rPr lang="en" sz="1200">
                <a:solidFill>
                  <a:schemeClr val="dk1"/>
                </a:solidFill>
                <a:latin typeface="Calibri"/>
                <a:ea typeface="Calibri"/>
                <a:cs typeface="Calibri"/>
                <a:sym typeface="Calibri"/>
              </a:rPr>
              <a:t> - Co-founder of OpenAI; now Chief Scientist at Thinking Machines Lab</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Barret Zoph</a:t>
            </a:r>
            <a:r>
              <a:rPr lang="en" sz="1200">
                <a:solidFill>
                  <a:schemeClr val="dk1"/>
                </a:solidFill>
                <a:latin typeface="Calibri"/>
                <a:ea typeface="Calibri"/>
                <a:cs typeface="Calibri"/>
                <a:sym typeface="Calibri"/>
              </a:rPr>
              <a:t> - Former VP of Research at OpenAI; now CTO at Thinking Machines Lab</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Lilian Weng</a:t>
            </a:r>
            <a:r>
              <a:rPr lang="en" sz="1200">
                <a:solidFill>
                  <a:schemeClr val="dk1"/>
                </a:solidFill>
                <a:latin typeface="Calibri"/>
                <a:ea typeface="Calibri"/>
                <a:cs typeface="Calibri"/>
                <a:sym typeface="Calibri"/>
              </a:rPr>
              <a:t> - Former researcher and VP at OpenAI</a:t>
            </a:r>
            <a:endParaRPr sz="1200">
              <a:solidFill>
                <a:schemeClr val="dk1"/>
              </a:solidFill>
              <a:latin typeface="Calibri"/>
              <a:ea typeface="Calibri"/>
              <a:cs typeface="Calibri"/>
              <a:sym typeface="Calibri"/>
            </a:endParaRPr>
          </a:p>
        </p:txBody>
      </p:sp>
      <p:sp>
        <p:nvSpPr>
          <p:cNvPr id="216" name="Google Shape;216;p26"/>
          <p:cNvSpPr txBox="1"/>
          <p:nvPr/>
        </p:nvSpPr>
        <p:spPr>
          <a:xfrm>
            <a:off x="55075" y="2035325"/>
            <a:ext cx="4463400" cy="2696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Graphene AI Tongue</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Researchers from Pennsylvania State University (Penn State) have created an artificial taste sensor using graphene oxide sheets that can identify flavors with 98.5% accuracy on known tastes and 75-90% on new ones.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device mimics human taste perception and could be used for medical screening, food safety, or robotic cooking.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When a solution (liquid food sample) is placed on the graphene oxide sensor, various taste molecules interact with the graphene oxide surface and alter the electrical properties (primarily conductivity) in a distinct way, depending on its chemical structure.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Each taste—sweet, salty, sour, bitter (and in some systems, umami or even ammonia chloride) - generates a unique signal profile.</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https://www.nature.com/articles/d41586-025-02158-w</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https://phys.org/news/2025-07-graphene-based-artificial-tongue-human.html</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217" name="Google Shape;217;p26"/>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41575" y="454388"/>
            <a:ext cx="1321025" cy="1379025"/>
          </a:xfrm>
          <a:prstGeom prst="rect">
            <a:avLst/>
          </a:prstGeom>
          <a:noFill/>
          <a:ln>
            <a:noFill/>
          </a:ln>
        </p:spPr>
      </p:pic>
      <p:pic>
        <p:nvPicPr>
          <p:cNvPr id="218" name="Google Shape;218;p26"/>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670875" y="2035325"/>
            <a:ext cx="3172029" cy="15885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7"/>
          <p:cNvSpPr txBox="1"/>
          <p:nvPr/>
        </p:nvSpPr>
        <p:spPr>
          <a:xfrm>
            <a:off x="55075" y="-9225"/>
            <a:ext cx="33645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- 3</a:t>
            </a:r>
            <a:endParaRPr sz="2000" b="1" i="0" u="none" strike="noStrike" cap="none">
              <a:solidFill>
                <a:schemeClr val="dk1"/>
              </a:solidFill>
              <a:latin typeface="Calibri"/>
              <a:ea typeface="Calibri"/>
              <a:cs typeface="Calibri"/>
              <a:sym typeface="Calibri"/>
            </a:endParaRPr>
          </a:p>
        </p:txBody>
      </p:sp>
      <p:sp>
        <p:nvSpPr>
          <p:cNvPr id="224" name="Google Shape;224;p27"/>
          <p:cNvSpPr txBox="1"/>
          <p:nvPr/>
        </p:nvSpPr>
        <p:spPr>
          <a:xfrm>
            <a:off x="55075" y="1697325"/>
            <a:ext cx="44634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Voxtral speech transcription models</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3B &amp; 24B</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open source Apache 2.0 license</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Also available via API (API pricing starts at $0.001/min)</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u="sng">
                <a:solidFill>
                  <a:schemeClr val="hlink"/>
                </a:solidFill>
                <a:latin typeface="Calibri"/>
                <a:ea typeface="Calibri"/>
                <a:cs typeface="Calibri"/>
                <a:sym typeface="Calibri"/>
                <a:hlinkClick r:id="rId3"/>
              </a:rPr>
              <a:t>https://mistral.ai/news/voxtral</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225" name="Google Shape;225;p27"/>
          <p:cNvSpPr txBox="1"/>
          <p:nvPr/>
        </p:nvSpPr>
        <p:spPr>
          <a:xfrm>
            <a:off x="55075" y="382625"/>
            <a:ext cx="44634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Microsoft Phi-4-mini-Flash-Reasoning</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3.8B params, open-source, on Hugging Face, Azure, Nvidia</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long-context 64K tokens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Built on the SambaY architecture with Gated Memory Units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Up to 10× faster decoding and outperforms prior Phi models on math benchmarks</a:t>
            </a:r>
            <a:endParaRPr sz="1200">
              <a:solidFill>
                <a:schemeClr val="dk1"/>
              </a:solidFill>
              <a:latin typeface="Calibri"/>
              <a:ea typeface="Calibri"/>
              <a:cs typeface="Calibri"/>
              <a:sym typeface="Calibri"/>
            </a:endParaRPr>
          </a:p>
        </p:txBody>
      </p:sp>
      <p:sp>
        <p:nvSpPr>
          <p:cNvPr id="226" name="Google Shape;226;p27"/>
          <p:cNvSpPr txBox="1"/>
          <p:nvPr/>
        </p:nvSpPr>
        <p:spPr>
          <a:xfrm>
            <a:off x="55075" y="2780300"/>
            <a:ext cx="44634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Gemini Robotics On-Device foundation model</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Vision-Language-Action (VLA) on-device model - low latency !!</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can be fine-tuned for specific tasks with as few as 50 demonstrations.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This is the first model that can be fine-tuned.</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It is intended for applications that need to run locally on the robot hardware for low latency or because of a lack of networking</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The model follows natural language instructions and uses vision to find and reason about objects in its environment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https://www.infoq.com/news/2025/07/google-gemini-robotics/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https://github.com/google-deepmind/aloha_sim</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227" name="Google Shape;227;p27"/>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752600" y="3032966"/>
            <a:ext cx="2746474" cy="15448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8"/>
          <p:cNvSpPr txBox="1"/>
          <p:nvPr/>
        </p:nvSpPr>
        <p:spPr>
          <a:xfrm>
            <a:off x="55075" y="-9225"/>
            <a:ext cx="33645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- 4</a:t>
            </a:r>
            <a:endParaRPr sz="2000" b="1" i="0" u="none" strike="noStrike" cap="none">
              <a:solidFill>
                <a:schemeClr val="dk1"/>
              </a:solidFill>
              <a:latin typeface="Calibri"/>
              <a:ea typeface="Calibri"/>
              <a:cs typeface="Calibri"/>
              <a:sym typeface="Calibri"/>
            </a:endParaRPr>
          </a:p>
        </p:txBody>
      </p:sp>
      <p:sp>
        <p:nvSpPr>
          <p:cNvPr id="233" name="Google Shape;233;p28"/>
          <p:cNvSpPr txBox="1"/>
          <p:nvPr/>
        </p:nvSpPr>
        <p:spPr>
          <a:xfrm>
            <a:off x="55075" y="382625"/>
            <a:ext cx="44634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LTX-Video - open weights, 60 sec video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open-source model has both 13B and mobile-friendly 2B parameter versions, available free on GitHub and Hugging Face.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An update to its open-weights LTXV model, now allowing for image-to-video generations over 60 seconds long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streamed in real time, with live prompt control and efficient performance on consumer GPUs.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Users can control inputs throughout generation, adjusting poses, depth, and style mid-stream for dynamic scene evolution.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LTXV is trained on fully licensed data, with direct integration with LTX Studio’s production suite and the ability to run efficiently on consumer devices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u="sng">
                <a:solidFill>
                  <a:schemeClr val="hlink"/>
                </a:solidFill>
                <a:latin typeface="Calibri"/>
                <a:ea typeface="Calibri"/>
                <a:cs typeface="Calibri"/>
                <a:sym typeface="Calibri"/>
                <a:hlinkClick r:id="rId3"/>
              </a:rPr>
              <a:t>https://github.com/Lightricks/LTX-Video</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234" name="Google Shape;234;p28"/>
          <p:cNvSpPr txBox="1"/>
          <p:nvPr/>
        </p:nvSpPr>
        <p:spPr>
          <a:xfrm>
            <a:off x="55075" y="2928700"/>
            <a:ext cx="44634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Muon optimizer, used in Kimi K2's training, has become popular, PyTorch is adding it to the main library</a:t>
            </a:r>
            <a:endParaRPr sz="12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9"/>
          <p:cNvSpPr txBox="1"/>
          <p:nvPr/>
        </p:nvSpPr>
        <p:spPr>
          <a:xfrm>
            <a:off x="55075" y="-9225"/>
            <a:ext cx="33645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AWS IDE Kiro</a:t>
            </a:r>
            <a:endParaRPr sz="2000" b="1" i="0" u="none" strike="noStrike" cap="none">
              <a:solidFill>
                <a:schemeClr val="dk1"/>
              </a:solidFill>
              <a:latin typeface="Calibri"/>
              <a:ea typeface="Calibri"/>
              <a:cs typeface="Calibri"/>
              <a:sym typeface="Calibri"/>
            </a:endParaRPr>
          </a:p>
        </p:txBody>
      </p:sp>
      <p:sp>
        <p:nvSpPr>
          <p:cNvPr id="240" name="Google Shape;240;p29"/>
          <p:cNvSpPr txBox="1"/>
          <p:nvPr/>
        </p:nvSpPr>
        <p:spPr>
          <a:xfrm>
            <a:off x="55075" y="392250"/>
            <a:ext cx="4463400" cy="3528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Kiro - AI-powered IDE from AWS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It is a customized fork of VS Code</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https://kiro.dev</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uses Claude Sonnet 4. But not supporting Gemini, Ollama, OpenRouter,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Kiro turns your text prompts, docs, diagrams and images into detailed requirements, EARS-style user stories, technical designs, and a granular, executable checklist. Specs live in Markdown files within your project. Kiro creates and executes sequenced tasks, tests implementation, and creates documentation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Kiro automates repetitive tasks by triggering agent-directed actions (like running tests or updating docs) on events such as file saves or commits, ensuring best practices aren't just suggested but enforced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Kiro can use MCP (Model Context Protocol) to connect to external tools and data, like documentation sites, APIs, GitHub, or even whiteboard photos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As Kiro works, you can accept, edit, or skip changes, or allow Kiro to run on "autopilot" through sequences of tasks with full transparency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Kiro is currently free during preview</a:t>
            </a:r>
            <a:endParaRPr sz="1200">
              <a:solidFill>
                <a:schemeClr val="dk1"/>
              </a:solidFill>
              <a:latin typeface="Calibri"/>
              <a:ea typeface="Calibri"/>
              <a:cs typeface="Calibri"/>
              <a:sym typeface="Calibri"/>
            </a:endParaRPr>
          </a:p>
        </p:txBody>
      </p:sp>
      <p:pic>
        <p:nvPicPr>
          <p:cNvPr id="241" name="Google Shape;241;p2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678600" y="1652300"/>
            <a:ext cx="4320727" cy="2267960"/>
          </a:xfrm>
          <a:prstGeom prst="rect">
            <a:avLst/>
          </a:prstGeom>
          <a:noFill/>
          <a:ln w="9525" cap="flat" cmpd="sng">
            <a:solidFill>
              <a:srgbClr val="FF0000"/>
            </a:solidFill>
            <a:prstDash val="solid"/>
            <a:round/>
            <a:headEnd type="none" w="sm" len="sm"/>
            <a:tailEnd type="none" w="sm" len="sm"/>
          </a:ln>
        </p:spPr>
      </p:pic>
      <p:pic>
        <p:nvPicPr>
          <p:cNvPr id="242" name="Google Shape;242;p2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78600" y="118675"/>
            <a:ext cx="1654525" cy="13577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0"/>
          <p:cNvSpPr txBox="1"/>
          <p:nvPr/>
        </p:nvSpPr>
        <p:spPr>
          <a:xfrm>
            <a:off x="55075" y="-9225"/>
            <a:ext cx="33645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Cline Rules</a:t>
            </a:r>
            <a:endParaRPr sz="2000" b="1" i="0" u="none" strike="noStrike" cap="none">
              <a:solidFill>
                <a:schemeClr val="dk1"/>
              </a:solidFill>
              <a:latin typeface="Calibri"/>
              <a:ea typeface="Calibri"/>
              <a:cs typeface="Calibri"/>
              <a:sym typeface="Calibri"/>
            </a:endParaRPr>
          </a:p>
        </p:txBody>
      </p:sp>
      <p:sp>
        <p:nvSpPr>
          <p:cNvPr id="248" name="Google Shape;248;p30"/>
          <p:cNvSpPr txBox="1"/>
          <p:nvPr/>
        </p:nvSpPr>
        <p:spPr>
          <a:xfrm>
            <a:off x="55075" y="395850"/>
            <a:ext cx="4771800" cy="315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 am using Cline VSCode extension as AI Coding Assistant for LLMs like Anthropic Claude, Google Gemini, etc.</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Cline has its own system prompt that defines its behaviour. It is baked into Cline and can not be seen. But you can see it in Cline's Github:  </a:t>
            </a:r>
            <a:r>
              <a:rPr lang="en" sz="1200" u="sng">
                <a:solidFill>
                  <a:schemeClr val="hlink"/>
                </a:solidFill>
                <a:latin typeface="Calibri"/>
                <a:ea typeface="Calibri"/>
                <a:cs typeface="Calibri"/>
                <a:sym typeface="Calibri"/>
                <a:hlinkClick r:id="rId3"/>
              </a:rPr>
              <a:t>https://github.com/cline/cline</a:t>
            </a:r>
            <a:r>
              <a:rPr lang="en" sz="1200">
                <a:solidFill>
                  <a:schemeClr val="dk1"/>
                </a:solidFill>
                <a:latin typeface="Calibri"/>
                <a:ea typeface="Calibri"/>
                <a:cs typeface="Calibri"/>
                <a:sym typeface="Calibri"/>
              </a:rPr>
              <a:t> : </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4"/>
              </a:rPr>
              <a:t>https://github.com/cline/cline/blob/main/src/core/prompts/system.ts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There used to be the "custom instructions" section in settings. But it was removed in recent versions.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is possible to modify Cline's behaviour by adding a "</a:t>
            </a:r>
            <a:r>
              <a:rPr lang="en" sz="1200" b="1">
                <a:solidFill>
                  <a:srgbClr val="FF0000"/>
                </a:solidFill>
                <a:latin typeface="Calibri"/>
                <a:ea typeface="Calibri"/>
                <a:cs typeface="Calibri"/>
                <a:sym typeface="Calibri"/>
              </a:rPr>
              <a:t>.clinerules</a:t>
            </a:r>
            <a:r>
              <a:rPr lang="en" sz="1200">
                <a:solidFill>
                  <a:schemeClr val="dk1"/>
                </a:solidFill>
                <a:latin typeface="Calibri"/>
                <a:ea typeface="Calibri"/>
                <a:cs typeface="Calibri"/>
                <a:sym typeface="Calibri"/>
              </a:rPr>
              <a:t>" file to the root of any project. Or a "</a:t>
            </a:r>
            <a:r>
              <a:rPr lang="en" sz="1200" b="1">
                <a:solidFill>
                  <a:srgbClr val="FF0000"/>
                </a:solidFill>
                <a:latin typeface="Calibri"/>
                <a:ea typeface="Calibri"/>
                <a:cs typeface="Calibri"/>
                <a:sym typeface="Calibri"/>
              </a:rPr>
              <a:t>.clinerules/</a:t>
            </a:r>
            <a:r>
              <a:rPr lang="en" sz="1200">
                <a:solidFill>
                  <a:schemeClr val="dk1"/>
                </a:solidFill>
                <a:latin typeface="Calibri"/>
                <a:ea typeface="Calibri"/>
                <a:cs typeface="Calibri"/>
                <a:sym typeface="Calibri"/>
              </a:rPr>
              <a:t>" directory with multiple .md files inside to separate rules for different aspects like formatting, documentation, or testing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Cline’s newer releases include a popover UI (under the chat input) for selecting which rules from your .clinerules/ files and folders are active at any given moment.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https://github.com/nickbaumann98/cline_docs/tree/main</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https://docs.cline.bot/getting-started/for-new-coders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249" name="Google Shape;249;p30"/>
          <p:cNvSpPr txBox="1"/>
          <p:nvPr/>
        </p:nvSpPr>
        <p:spPr>
          <a:xfrm>
            <a:off x="4996775" y="1120675"/>
            <a:ext cx="40866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a:t>
            </a:r>
            <a:r>
              <a:rPr lang="en" sz="1200" b="1">
                <a:solidFill>
                  <a:srgbClr val="FF0000"/>
                </a:solidFill>
                <a:latin typeface="Calibri"/>
                <a:ea typeface="Calibri"/>
                <a:cs typeface="Calibri"/>
                <a:sym typeface="Calibri"/>
              </a:rPr>
              <a:t>.clineignore</a:t>
            </a:r>
            <a:r>
              <a:rPr lang="en" sz="1200">
                <a:solidFill>
                  <a:schemeClr val="dk1"/>
                </a:solidFill>
                <a:latin typeface="Calibri"/>
                <a:ea typeface="Calibri"/>
                <a:cs typeface="Calibri"/>
                <a:sym typeface="Calibri"/>
              </a:rPr>
              <a:t> file is a project-level configuration for the Cline VSCode extension, modeled after .gitignore. It lets you specify which files and directories Cline should ignore during codebase analysis and AI operations. This helps keep responses relevant, block access to specific files (e.g., .env, secrets.txt), or folders (like node_modules/, dist/, build/) or file types ( like *.csv, *.log).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reduces processing time by excluding large or irrelevant files or directories (like dependencies or auto-generated files).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To create the file, just copy your </a:t>
            </a:r>
            <a:r>
              <a:rPr lang="en" sz="1200" b="1">
                <a:solidFill>
                  <a:srgbClr val="3C78D8"/>
                </a:solidFill>
                <a:latin typeface="Calibri"/>
                <a:ea typeface="Calibri"/>
                <a:cs typeface="Calibri"/>
                <a:sym typeface="Calibri"/>
              </a:rPr>
              <a:t>.gitignore</a:t>
            </a:r>
            <a:r>
              <a:rPr lang="en" sz="1200">
                <a:solidFill>
                  <a:schemeClr val="dk1"/>
                </a:solidFill>
                <a:latin typeface="Calibri"/>
                <a:ea typeface="Calibri"/>
                <a:cs typeface="Calibri"/>
                <a:sym typeface="Calibri"/>
              </a:rPr>
              <a:t> - or ask some LLM (like Perplexity) to give you </a:t>
            </a:r>
            <a:r>
              <a:rPr lang="en" sz="1200" b="1">
                <a:solidFill>
                  <a:srgbClr val="3C78D8"/>
                </a:solidFill>
                <a:latin typeface="Calibri"/>
                <a:ea typeface="Calibri"/>
                <a:cs typeface="Calibri"/>
                <a:sym typeface="Calibri"/>
              </a:rPr>
              <a:t>.clineignore</a:t>
            </a:r>
            <a:r>
              <a:rPr lang="en" sz="1200">
                <a:solidFill>
                  <a:schemeClr val="dk1"/>
                </a:solidFill>
                <a:latin typeface="Calibri"/>
                <a:ea typeface="Calibri"/>
                <a:cs typeface="Calibri"/>
                <a:sym typeface="Calibri"/>
              </a:rPr>
              <a:t> file for specific type of a project (for example, for working with python and jupyter and doing data science / machine learning)</a:t>
            </a:r>
            <a:endParaRPr sz="800">
              <a:solidFill>
                <a:srgbClr val="3C78D8"/>
              </a:solidFill>
              <a:latin typeface="Roboto Mono"/>
              <a:ea typeface="Roboto Mono"/>
              <a:cs typeface="Roboto Mono"/>
              <a:sym typeface="Roboto Mono"/>
            </a:endParaRPr>
          </a:p>
        </p:txBody>
      </p:sp>
      <p:pic>
        <p:nvPicPr>
          <p:cNvPr id="250" name="Google Shape;250;p30"/>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996775" y="102000"/>
            <a:ext cx="3295900" cy="939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1"/>
          <p:cNvSpPr txBox="1"/>
          <p:nvPr/>
        </p:nvSpPr>
        <p:spPr>
          <a:xfrm>
            <a:off x="55075" y="-9225"/>
            <a:ext cx="33645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App Store for Custom Agents</a:t>
            </a:r>
            <a:endParaRPr sz="2000" b="1" i="0" u="none" strike="noStrike" cap="none">
              <a:solidFill>
                <a:schemeClr val="dk1"/>
              </a:solidFill>
              <a:latin typeface="Calibri"/>
              <a:ea typeface="Calibri"/>
              <a:cs typeface="Calibri"/>
              <a:sym typeface="Calibri"/>
            </a:endParaRPr>
          </a:p>
        </p:txBody>
      </p:sp>
      <p:sp>
        <p:nvSpPr>
          <p:cNvPr id="256" name="Google Shape;256;p31"/>
          <p:cNvSpPr txBox="1"/>
          <p:nvPr/>
        </p:nvSpPr>
        <p:spPr>
          <a:xfrm>
            <a:off x="55075" y="395850"/>
            <a:ext cx="44562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https://chatgpt.com/gpts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endParaRPr sz="1200">
              <a:solidFill>
                <a:schemeClr val="dk1"/>
              </a:solidFill>
              <a:latin typeface="Calibri"/>
              <a:ea typeface="Calibri"/>
              <a:cs typeface="Calibri"/>
              <a:sym typeface="Calibri"/>
            </a:endParaRPr>
          </a:p>
        </p:txBody>
      </p:sp>
      <p:sp>
        <p:nvSpPr>
          <p:cNvPr id="257" name="Google Shape;257;p31"/>
          <p:cNvSpPr txBox="1"/>
          <p:nvPr/>
        </p:nvSpPr>
        <p:spPr>
          <a:xfrm>
            <a:off x="4623900" y="187525"/>
            <a:ext cx="4456200" cy="2604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Switzerland - A national, open-source LLM</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Built for the public good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ETH Zurich, EPFL and CSCS have built and trained a multilingual LLM on a national supercomputer, using a dataset spanning over 1,500 languages.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It’s open source, Apache licensed, and aligned with both Swiss data law and the EU AI Act.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They’re calling it “a language model built for the public good”, rooted in research, education, and civic purpose. With transparency in training data. With ethical oversight. With intention.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Should more countries be developing their own models built on public infrastructure, governed by public values?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https://ethz.ch/en/news-and-events/eth-news/news/2025/07/a-language-model-built-for-the-public-good.html</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258" name="Google Shape;258;p31"/>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23900" y="2859100"/>
            <a:ext cx="1923676" cy="19236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2"/>
          <p:cNvSpPr txBox="1"/>
          <p:nvPr/>
        </p:nvSpPr>
        <p:spPr>
          <a:xfrm>
            <a:off x="55075" y="-9225"/>
            <a:ext cx="4441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and Learning - Derek Muller</a:t>
            </a:r>
            <a:endParaRPr sz="2000" b="1">
              <a:solidFill>
                <a:schemeClr val="dk1"/>
              </a:solidFill>
              <a:latin typeface="Calibri"/>
              <a:ea typeface="Calibri"/>
              <a:cs typeface="Calibri"/>
              <a:sym typeface="Calibri"/>
            </a:endParaRPr>
          </a:p>
        </p:txBody>
      </p:sp>
      <p:sp>
        <p:nvSpPr>
          <p:cNvPr id="264" name="Google Shape;264;p32"/>
          <p:cNvSpPr txBox="1"/>
          <p:nvPr/>
        </p:nvSpPr>
        <p:spPr>
          <a:xfrm>
            <a:off x="55075" y="395850"/>
            <a:ext cx="4441800" cy="3574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3"/>
              </a:rPr>
              <a:t>https://www.youtube.com/watch?v=0xS68sl2D70</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Why Educational "Revolutions" Keep Failing (1920 .. 2010). The problem isn't access to information - it's getting people to engage in the hard work of learning</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How Learning Actually Works: Daniel Kahneman's "System 1" (fast, automatic) vs "System 2" (slow, effortful) thinking framework. Real learning happens when System 2 builds knowledge through </a:t>
            </a:r>
            <a:r>
              <a:rPr lang="en" sz="1100" b="1">
                <a:solidFill>
                  <a:srgbClr val="FF0000"/>
                </a:solidFill>
                <a:latin typeface="Calibri"/>
                <a:ea typeface="Calibri"/>
                <a:cs typeface="Calibri"/>
                <a:sym typeface="Calibri"/>
              </a:rPr>
              <a:t>repeated practice</a:t>
            </a:r>
            <a:r>
              <a:rPr lang="en" sz="1100">
                <a:solidFill>
                  <a:schemeClr val="dk1"/>
                </a:solidFill>
                <a:latin typeface="Calibri"/>
                <a:ea typeface="Calibri"/>
                <a:cs typeface="Calibri"/>
                <a:sym typeface="Calibri"/>
              </a:rPr>
              <a:t>, which then becomes automatic in System 1</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Expertise comes from </a:t>
            </a:r>
            <a:r>
              <a:rPr lang="en" sz="1100" b="1">
                <a:solidFill>
                  <a:srgbClr val="3C78D8"/>
                </a:solidFill>
                <a:latin typeface="Calibri"/>
                <a:ea typeface="Calibri"/>
                <a:cs typeface="Calibri"/>
                <a:sym typeface="Calibri"/>
              </a:rPr>
              <a:t>domain-specific knowledge structures</a:t>
            </a:r>
            <a:r>
              <a:rPr lang="en" sz="1100">
                <a:solidFill>
                  <a:schemeClr val="dk1"/>
                </a:solidFill>
                <a:latin typeface="Calibri"/>
                <a:ea typeface="Calibri"/>
                <a:cs typeface="Calibri"/>
                <a:sym typeface="Calibri"/>
              </a:rPr>
              <a:t>, not general "thinking skills"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AI's Role in Education: Positive - can provide immediate feedback and personalized tutoring; Concerning - may reduce the effortful practice that's essential for learning (like using AI to write essays instead of learning to write)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Education won't be "revolutionized" by technology because the </a:t>
            </a:r>
            <a:r>
              <a:rPr lang="en" sz="1100" b="1">
                <a:solidFill>
                  <a:srgbClr val="3C78D8"/>
                </a:solidFill>
                <a:latin typeface="Calibri"/>
                <a:ea typeface="Calibri"/>
                <a:cs typeface="Calibri"/>
                <a:sym typeface="Calibri"/>
              </a:rPr>
              <a:t>fundamental challenge isn't distributing information</a:t>
            </a:r>
            <a:r>
              <a:rPr lang="en" sz="1100">
                <a:solidFill>
                  <a:schemeClr val="dk1"/>
                </a:solidFill>
                <a:latin typeface="Calibri"/>
                <a:ea typeface="Calibri"/>
                <a:cs typeface="Calibri"/>
                <a:sym typeface="Calibri"/>
              </a:rPr>
              <a:t> - it's </a:t>
            </a:r>
            <a:r>
              <a:rPr lang="en" sz="1100" b="1">
                <a:solidFill>
                  <a:srgbClr val="FF0000"/>
                </a:solidFill>
                <a:latin typeface="Calibri"/>
                <a:ea typeface="Calibri"/>
                <a:cs typeface="Calibri"/>
                <a:sym typeface="Calibri"/>
              </a:rPr>
              <a:t>motivating people to do the hard, repetitive work of building expertise</a:t>
            </a:r>
            <a:r>
              <a:rPr lang="en" sz="1100">
                <a:solidFill>
                  <a:schemeClr val="dk1"/>
                </a:solidFill>
                <a:latin typeface="Calibri"/>
                <a:ea typeface="Calibri"/>
                <a:cs typeface="Calibri"/>
                <a:sym typeface="Calibri"/>
              </a:rPr>
              <a:t>. </a:t>
            </a:r>
            <a:r>
              <a:rPr lang="en" sz="1100" b="1">
                <a:solidFill>
                  <a:srgbClr val="3C78D8"/>
                </a:solidFill>
                <a:latin typeface="Calibri"/>
                <a:ea typeface="Calibri"/>
                <a:cs typeface="Calibri"/>
                <a:sym typeface="Calibri"/>
              </a:rPr>
              <a:t>Teachers act like "personal trainers" who create accountability and social motivation </a:t>
            </a:r>
            <a:r>
              <a:rPr lang="en" sz="1100">
                <a:solidFill>
                  <a:schemeClr val="dk1"/>
                </a:solidFill>
                <a:latin typeface="Calibri"/>
                <a:ea typeface="Calibri"/>
                <a:cs typeface="Calibri"/>
                <a:sym typeface="Calibri"/>
              </a:rPr>
              <a:t>that technology alone cannot replace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talk emphasizes that learning requires struggle and effort, and AI's biggest risk is making it too easy to avoid that necessary difficulty.</a:t>
            </a:r>
            <a:endParaRPr sz="1100">
              <a:solidFill>
                <a:schemeClr val="dk1"/>
              </a:solidFill>
              <a:latin typeface="Calibri"/>
              <a:ea typeface="Calibri"/>
              <a:cs typeface="Calibri"/>
              <a:sym typeface="Calibri"/>
            </a:endParaRPr>
          </a:p>
        </p:txBody>
      </p:sp>
      <p:pic>
        <p:nvPicPr>
          <p:cNvPr id="265" name="Google Shape;265;p32"/>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949500" y="108225"/>
            <a:ext cx="3096733" cy="2375775"/>
          </a:xfrm>
          <a:prstGeom prst="rect">
            <a:avLst/>
          </a:prstGeom>
          <a:noFill/>
          <a:ln>
            <a:noFill/>
          </a:ln>
        </p:spPr>
      </p:pic>
      <p:sp>
        <p:nvSpPr>
          <p:cNvPr id="266" name="Google Shape;266;p32"/>
          <p:cNvSpPr txBox="1"/>
          <p:nvPr/>
        </p:nvSpPr>
        <p:spPr>
          <a:xfrm>
            <a:off x="6304850" y="2515025"/>
            <a:ext cx="2523900" cy="187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100">
                <a:solidFill>
                  <a:schemeClr val="dk1"/>
                </a:solidFill>
                <a:latin typeface="Calibri"/>
                <a:ea typeface="Calibri"/>
                <a:cs typeface="Calibri"/>
                <a:sym typeface="Calibri"/>
              </a:rPr>
              <a:t>Derek Muller (creator of Veritasium) </a:t>
            </a:r>
            <a:endParaRPr sz="1100">
              <a:solidFill>
                <a:schemeClr val="dk1"/>
              </a:solidFill>
              <a:latin typeface="Calibri"/>
              <a:ea typeface="Calibri"/>
              <a:cs typeface="Calibri"/>
              <a:sym typeface="Calibri"/>
            </a:endParaRPr>
          </a:p>
        </p:txBody>
      </p:sp>
      <p:pic>
        <p:nvPicPr>
          <p:cNvPr id="267" name="Google Shape;267;p32"/>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093981" y="3616926"/>
            <a:ext cx="1386199" cy="903601"/>
          </a:xfrm>
          <a:prstGeom prst="rect">
            <a:avLst/>
          </a:prstGeom>
          <a:noFill/>
          <a:ln>
            <a:noFill/>
          </a:ln>
        </p:spPr>
      </p:pic>
      <p:pic>
        <p:nvPicPr>
          <p:cNvPr id="268" name="Google Shape;268;p32"/>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flipH="1">
            <a:off x="4590188" y="3696125"/>
            <a:ext cx="1540038" cy="867500"/>
          </a:xfrm>
          <a:prstGeom prst="rect">
            <a:avLst/>
          </a:prstGeom>
          <a:noFill/>
          <a:ln>
            <a:noFill/>
          </a:ln>
        </p:spPr>
      </p:pic>
      <p:pic>
        <p:nvPicPr>
          <p:cNvPr id="269" name="Google Shape;269;p32"/>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7660025" y="3680588"/>
            <a:ext cx="1386200" cy="776270"/>
          </a:xfrm>
          <a:prstGeom prst="rect">
            <a:avLst/>
          </a:prstGeom>
          <a:noFill/>
          <a:ln>
            <a:noFill/>
          </a:ln>
        </p:spPr>
      </p:pic>
      <p:sp>
        <p:nvSpPr>
          <p:cNvPr id="270" name="Google Shape;270;p32"/>
          <p:cNvSpPr txBox="1"/>
          <p:nvPr/>
        </p:nvSpPr>
        <p:spPr>
          <a:xfrm>
            <a:off x="5820000" y="4461325"/>
            <a:ext cx="324000" cy="3570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2200" b="1">
                <a:solidFill>
                  <a:srgbClr val="888888"/>
                </a:solidFill>
                <a:latin typeface="Calibri"/>
                <a:ea typeface="Calibri"/>
                <a:cs typeface="Calibri"/>
                <a:sym typeface="Calibri"/>
              </a:rPr>
              <a:t>A</a:t>
            </a:r>
            <a:endParaRPr sz="2200" b="1">
              <a:solidFill>
                <a:srgbClr val="888888"/>
              </a:solidFill>
              <a:latin typeface="Calibri"/>
              <a:ea typeface="Calibri"/>
              <a:cs typeface="Calibri"/>
              <a:sym typeface="Calibri"/>
            </a:endParaRPr>
          </a:p>
        </p:txBody>
      </p:sp>
      <p:sp>
        <p:nvSpPr>
          <p:cNvPr id="271" name="Google Shape;271;p32"/>
          <p:cNvSpPr txBox="1"/>
          <p:nvPr/>
        </p:nvSpPr>
        <p:spPr>
          <a:xfrm>
            <a:off x="4524600" y="4461325"/>
            <a:ext cx="324000" cy="3570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2200" b="1">
                <a:solidFill>
                  <a:srgbClr val="888888"/>
                </a:solidFill>
                <a:latin typeface="Calibri"/>
                <a:ea typeface="Calibri"/>
                <a:cs typeface="Calibri"/>
                <a:sym typeface="Calibri"/>
              </a:rPr>
              <a:t>B</a:t>
            </a:r>
            <a:endParaRPr sz="2200" b="1">
              <a:solidFill>
                <a:srgbClr val="888888"/>
              </a:solidFill>
              <a:latin typeface="Calibri"/>
              <a:ea typeface="Calibri"/>
              <a:cs typeface="Calibri"/>
              <a:sym typeface="Calibri"/>
            </a:endParaRPr>
          </a:p>
        </p:txBody>
      </p:sp>
      <p:sp>
        <p:nvSpPr>
          <p:cNvPr id="272" name="Google Shape;272;p32"/>
          <p:cNvSpPr txBox="1"/>
          <p:nvPr/>
        </p:nvSpPr>
        <p:spPr>
          <a:xfrm>
            <a:off x="6304850" y="4545925"/>
            <a:ext cx="1101600" cy="1878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100">
                <a:solidFill>
                  <a:schemeClr val="dk1"/>
                </a:solidFill>
                <a:latin typeface="Calibri"/>
                <a:ea typeface="Calibri"/>
                <a:cs typeface="Calibri"/>
                <a:sym typeface="Calibri"/>
              </a:rPr>
              <a:t>Info, Feedback</a:t>
            </a:r>
            <a:endParaRPr sz="1100">
              <a:solidFill>
                <a:schemeClr val="dk1"/>
              </a:solidFill>
              <a:latin typeface="Calibri"/>
              <a:ea typeface="Calibri"/>
              <a:cs typeface="Calibri"/>
              <a:sym typeface="Calibri"/>
            </a:endParaRPr>
          </a:p>
        </p:txBody>
      </p:sp>
      <p:sp>
        <p:nvSpPr>
          <p:cNvPr id="273" name="Google Shape;273;p32"/>
          <p:cNvSpPr txBox="1"/>
          <p:nvPr/>
        </p:nvSpPr>
        <p:spPr>
          <a:xfrm>
            <a:off x="7581075" y="4545925"/>
            <a:ext cx="1513500" cy="3570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100">
                <a:solidFill>
                  <a:schemeClr val="dk1"/>
                </a:solidFill>
                <a:latin typeface="Calibri"/>
                <a:ea typeface="Calibri"/>
                <a:cs typeface="Calibri"/>
                <a:sym typeface="Calibri"/>
              </a:rPr>
              <a:t>Motivation, Energy, Hard Work, Repetition</a:t>
            </a:r>
            <a:endParaRPr sz="11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3"/>
          <p:cNvSpPr txBox="1"/>
          <p:nvPr/>
        </p:nvSpPr>
        <p:spPr>
          <a:xfrm>
            <a:off x="55075" y="-9225"/>
            <a:ext cx="4470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The Expert Myth - Derek Muller</a:t>
            </a:r>
            <a:endParaRPr sz="2000" b="1">
              <a:solidFill>
                <a:schemeClr val="dk1"/>
              </a:solidFill>
              <a:latin typeface="Calibri"/>
              <a:ea typeface="Calibri"/>
              <a:cs typeface="Calibri"/>
              <a:sym typeface="Calibri"/>
            </a:endParaRPr>
          </a:p>
        </p:txBody>
      </p:sp>
      <p:sp>
        <p:nvSpPr>
          <p:cNvPr id="279" name="Google Shape;279;p33"/>
          <p:cNvSpPr txBox="1"/>
          <p:nvPr/>
        </p:nvSpPr>
        <p:spPr>
          <a:xfrm>
            <a:off x="55075" y="395850"/>
            <a:ext cx="4441800" cy="3743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3"/>
              </a:rPr>
              <a:t>https://www.youtube.com/watch?v=5eW6Eagr9XA</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Experts like chess masters don't have higher IQs or better general memory. Instead, they recognize patterns instantly through "chunking" - seeing complex configurations as single units rather than individual pieces.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Four "Must Have" Requirements for True Expertise:</a:t>
            </a:r>
            <a:endParaRPr sz="1100">
              <a:solidFill>
                <a:schemeClr val="dk1"/>
              </a:solidFill>
              <a:latin typeface="Calibri"/>
              <a:ea typeface="Calibri"/>
              <a:cs typeface="Calibri"/>
              <a:sym typeface="Calibri"/>
            </a:endParaRPr>
          </a:p>
          <a:p>
            <a:pPr marL="285750" marR="0" lvl="0" indent="-127000" algn="l" rtl="0">
              <a:lnSpc>
                <a:spcPct val="100000"/>
              </a:lnSpc>
              <a:spcBef>
                <a:spcPts val="0"/>
              </a:spcBef>
              <a:spcAft>
                <a:spcPts val="0"/>
              </a:spcAft>
              <a:buClr>
                <a:srgbClr val="3C78D8"/>
              </a:buClr>
              <a:buSzPts val="1100"/>
              <a:buFont typeface="Calibri"/>
              <a:buAutoNum type="arabicPeriod"/>
            </a:pPr>
            <a:r>
              <a:rPr lang="en" sz="1100">
                <a:solidFill>
                  <a:srgbClr val="3C78D8"/>
                </a:solidFill>
                <a:latin typeface="Calibri"/>
                <a:ea typeface="Calibri"/>
                <a:cs typeface="Calibri"/>
                <a:sym typeface="Calibri"/>
              </a:rPr>
              <a:t>Many (thousands) repeated attempts with feedback</a:t>
            </a:r>
            <a:endParaRPr sz="1100">
              <a:solidFill>
                <a:srgbClr val="3C78D8"/>
              </a:solidFill>
              <a:latin typeface="Calibri"/>
              <a:ea typeface="Calibri"/>
              <a:cs typeface="Calibri"/>
              <a:sym typeface="Calibri"/>
            </a:endParaRPr>
          </a:p>
          <a:p>
            <a:pPr marL="285750" marR="0" lvl="0" indent="-127000" algn="l" rtl="0">
              <a:lnSpc>
                <a:spcPct val="100000"/>
              </a:lnSpc>
              <a:spcBef>
                <a:spcPts val="0"/>
              </a:spcBef>
              <a:spcAft>
                <a:spcPts val="0"/>
              </a:spcAft>
              <a:buClr>
                <a:srgbClr val="3C78D8"/>
              </a:buClr>
              <a:buSzPts val="1100"/>
              <a:buFont typeface="Calibri"/>
              <a:buAutoNum type="arabicPeriod"/>
            </a:pPr>
            <a:r>
              <a:rPr lang="en" sz="1100">
                <a:solidFill>
                  <a:srgbClr val="3C78D8"/>
                </a:solidFill>
                <a:latin typeface="Calibri"/>
                <a:ea typeface="Calibri"/>
                <a:cs typeface="Calibri"/>
                <a:sym typeface="Calibri"/>
              </a:rPr>
              <a:t>Valid environment with learnable patterns (one-off and very random events can not be predicted reliably)</a:t>
            </a:r>
            <a:endParaRPr sz="1100">
              <a:solidFill>
                <a:srgbClr val="3C78D8"/>
              </a:solidFill>
              <a:latin typeface="Calibri"/>
              <a:ea typeface="Calibri"/>
              <a:cs typeface="Calibri"/>
              <a:sym typeface="Calibri"/>
            </a:endParaRPr>
          </a:p>
          <a:p>
            <a:pPr marL="285750" marR="0" lvl="0" indent="-127000" algn="l" rtl="0">
              <a:lnSpc>
                <a:spcPct val="100000"/>
              </a:lnSpc>
              <a:spcBef>
                <a:spcPts val="0"/>
              </a:spcBef>
              <a:spcAft>
                <a:spcPts val="0"/>
              </a:spcAft>
              <a:buClr>
                <a:srgbClr val="3C78D8"/>
              </a:buClr>
              <a:buSzPts val="1100"/>
              <a:buFont typeface="Calibri"/>
              <a:buAutoNum type="arabicPeriod"/>
            </a:pPr>
            <a:r>
              <a:rPr lang="en" sz="1100">
                <a:solidFill>
                  <a:srgbClr val="3C78D8"/>
                </a:solidFill>
                <a:latin typeface="Calibri"/>
                <a:ea typeface="Calibri"/>
                <a:cs typeface="Calibri"/>
                <a:sym typeface="Calibri"/>
              </a:rPr>
              <a:t>Timely feedback</a:t>
            </a:r>
            <a:endParaRPr sz="1100">
              <a:solidFill>
                <a:srgbClr val="3C78D8"/>
              </a:solidFill>
              <a:latin typeface="Calibri"/>
              <a:ea typeface="Calibri"/>
              <a:cs typeface="Calibri"/>
              <a:sym typeface="Calibri"/>
            </a:endParaRPr>
          </a:p>
          <a:p>
            <a:pPr marL="285750" marR="0" lvl="0" indent="-127000" algn="l" rtl="0">
              <a:lnSpc>
                <a:spcPct val="100000"/>
              </a:lnSpc>
              <a:spcBef>
                <a:spcPts val="0"/>
              </a:spcBef>
              <a:spcAft>
                <a:spcPts val="0"/>
              </a:spcAft>
              <a:buClr>
                <a:srgbClr val="3C78D8"/>
              </a:buClr>
              <a:buSzPts val="1100"/>
              <a:buFont typeface="Calibri"/>
              <a:buAutoNum type="arabicPeriod"/>
            </a:pPr>
            <a:r>
              <a:rPr lang="en" sz="1100">
                <a:solidFill>
                  <a:srgbClr val="3C78D8"/>
                </a:solidFill>
                <a:latin typeface="Calibri"/>
                <a:ea typeface="Calibri"/>
                <a:cs typeface="Calibri"/>
                <a:sym typeface="Calibri"/>
              </a:rPr>
              <a:t>Deliberate practice - you must consistently work at the edge of your ability, not just repeat comfortable tasks</a:t>
            </a:r>
            <a:endParaRPr sz="1100">
              <a:solidFill>
                <a:srgbClr val="3C78D8"/>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Examples when "Experts" perform poorly: Political pundits - perform worse than random chance; Stock fund managers fail to beat market averages 80-90% of the time; Experienced doctors perform poorly at diagnosing rare diseases; College admissions officers often perform worse than simple algorithms because they get delayed or no feedback</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Reaching plateau - and breaking through it via challenge and discomfort of deliberate practice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Conclusion: True expertise requires thousands of hours of uncomfortable, deliberate practice in environments where patterns can be learned and feedback is immediate. Without all four criteria, you get people who seem like experts but actually aren't.</a:t>
            </a:r>
            <a:endParaRPr sz="1100">
              <a:solidFill>
                <a:schemeClr val="dk1"/>
              </a:solidFill>
              <a:latin typeface="Calibri"/>
              <a:ea typeface="Calibri"/>
              <a:cs typeface="Calibri"/>
              <a:sym typeface="Calibri"/>
            </a:endParaRPr>
          </a:p>
        </p:txBody>
      </p:sp>
      <p:pic>
        <p:nvPicPr>
          <p:cNvPr id="280" name="Google Shape;280;p33"/>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098925" y="152400"/>
            <a:ext cx="2892676" cy="2310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p:nvPr/>
        </p:nvSpPr>
        <p:spPr>
          <a:xfrm>
            <a:off x="55075" y="-9225"/>
            <a:ext cx="43701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What is Better - Cline or Claude Code ?</a:t>
            </a:r>
            <a:endParaRPr sz="2000" b="1" i="0" u="none" strike="noStrike" cap="none">
              <a:solidFill>
                <a:schemeClr val="dk1"/>
              </a:solidFill>
              <a:latin typeface="Calibri"/>
              <a:ea typeface="Calibri"/>
              <a:cs typeface="Calibri"/>
              <a:sym typeface="Calibri"/>
            </a:endParaRPr>
          </a:p>
        </p:txBody>
      </p:sp>
      <p:sp>
        <p:nvSpPr>
          <p:cNvPr id="74" name="Google Shape;74;p16"/>
          <p:cNvSpPr txBox="1"/>
          <p:nvPr/>
        </p:nvSpPr>
        <p:spPr>
          <a:xfrm>
            <a:off x="55075" y="365075"/>
            <a:ext cx="4503000" cy="4266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https://www.youtube.com/watch?v=uIKmG3M0X3M</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"Cline: The MCP-first IDE" - interview, Latent Space (July 16, 2025)</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Cline is an open-source coding agent</a:t>
            </a:r>
            <a:r>
              <a:rPr lang="en" sz="1200">
                <a:solidFill>
                  <a:schemeClr val="dk1"/>
                </a:solidFill>
                <a:latin typeface="Calibri"/>
                <a:ea typeface="Calibri"/>
                <a:cs typeface="Calibri"/>
                <a:sym typeface="Calibri"/>
              </a:rPr>
              <a:t>, mainly a </a:t>
            </a:r>
            <a:r>
              <a:rPr lang="en" sz="1200" b="1">
                <a:solidFill>
                  <a:srgbClr val="3C78D8"/>
                </a:solidFill>
                <a:latin typeface="Calibri"/>
                <a:ea typeface="Calibri"/>
                <a:cs typeface="Calibri"/>
                <a:sym typeface="Calibri"/>
              </a:rPr>
              <a:t>VS Code extension</a:t>
            </a:r>
            <a:r>
              <a:rPr lang="en" sz="1200">
                <a:solidFill>
                  <a:schemeClr val="dk1"/>
                </a:solidFill>
                <a:latin typeface="Calibri"/>
                <a:ea typeface="Calibri"/>
                <a:cs typeface="Calibri"/>
                <a:sym typeface="Calibri"/>
              </a:rPr>
              <a:t>, soon expanding to </a:t>
            </a:r>
            <a:r>
              <a:rPr lang="en" sz="1200" b="1">
                <a:solidFill>
                  <a:srgbClr val="3C78D8"/>
                </a:solidFill>
                <a:latin typeface="Calibri"/>
                <a:ea typeface="Calibri"/>
                <a:cs typeface="Calibri"/>
                <a:sym typeface="Calibri"/>
              </a:rPr>
              <a:t>JetBrains, Neovim, and CLI</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acts as </a:t>
            </a:r>
            <a:r>
              <a:rPr lang="en" sz="1200" b="1">
                <a:solidFill>
                  <a:srgbClr val="FF0000"/>
                </a:solidFill>
                <a:latin typeface="Calibri"/>
                <a:ea typeface="Calibri"/>
                <a:cs typeface="Calibri"/>
                <a:sym typeface="Calibri"/>
              </a:rPr>
              <a:t>infrastructure for agentic systems</a:t>
            </a:r>
            <a:r>
              <a:rPr lang="en" sz="1200">
                <a:solidFill>
                  <a:schemeClr val="dk1"/>
                </a:solidFill>
                <a:latin typeface="Calibri"/>
                <a:ea typeface="Calibri"/>
                <a:cs typeface="Calibri"/>
                <a:sym typeface="Calibri"/>
              </a:rPr>
              <a:t>, modular, and designed to build any agent, </a:t>
            </a:r>
            <a:r>
              <a:rPr lang="en" sz="1200" b="1">
                <a:solidFill>
                  <a:srgbClr val="6AA84F"/>
                </a:solidFill>
                <a:latin typeface="Calibri"/>
                <a:ea typeface="Calibri"/>
                <a:cs typeface="Calibri"/>
                <a:sym typeface="Calibri"/>
              </a:rPr>
              <a:t>not just for coding</a:t>
            </a:r>
            <a:endParaRPr sz="1200" b="1">
              <a:solidFill>
                <a:srgbClr val="6AA84F"/>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Users give Cline a task; it automates workflows across </a:t>
            </a:r>
            <a:r>
              <a:rPr lang="en" sz="1200" b="1">
                <a:solidFill>
                  <a:srgbClr val="FF0000"/>
                </a:solidFill>
                <a:latin typeface="Calibri"/>
                <a:ea typeface="Calibri"/>
                <a:cs typeface="Calibri"/>
                <a:sym typeface="Calibri"/>
              </a:rPr>
              <a:t>terminals, editors, browsers, and connects to "MCP"</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Cline pioneered the </a:t>
            </a:r>
            <a:r>
              <a:rPr lang="en" sz="1200" b="1">
                <a:solidFill>
                  <a:srgbClr val="FF0000"/>
                </a:solidFill>
                <a:latin typeface="Calibri"/>
                <a:ea typeface="Calibri"/>
                <a:cs typeface="Calibri"/>
                <a:sym typeface="Calibri"/>
              </a:rPr>
              <a:t>"Plan and Act"</a:t>
            </a:r>
            <a:r>
              <a:rPr lang="en" sz="1200">
                <a:solidFill>
                  <a:schemeClr val="dk1"/>
                </a:solidFill>
                <a:latin typeface="Calibri"/>
                <a:ea typeface="Calibri"/>
                <a:cs typeface="Calibri"/>
                <a:sym typeface="Calibri"/>
              </a:rPr>
              <a:t> paradigm</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Workflow is highly collaborative in plan mode, then shifts to automation in act mode, with user oversight (</a:t>
            </a:r>
            <a:r>
              <a:rPr lang="en" sz="1200" b="1">
                <a:solidFill>
                  <a:srgbClr val="3C78D8"/>
                </a:solidFill>
                <a:latin typeface="Calibri"/>
                <a:ea typeface="Calibri"/>
                <a:cs typeface="Calibri"/>
                <a:sym typeface="Calibri"/>
              </a:rPr>
              <a:t>auto-approve or step-by-step</a:t>
            </a:r>
            <a:r>
              <a:rPr lang="en" sz="1200">
                <a:solidFill>
                  <a:schemeClr val="dk1"/>
                </a:solidFill>
                <a:latin typeface="Calibri"/>
                <a:ea typeface="Calibri"/>
                <a:cs typeface="Calibri"/>
                <a:sym typeface="Calibri"/>
              </a:rPr>
              <a:t>). Cline sought to simplify user experience, making advanced agent workflows accessible and intuitive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Though mainly for coding, Cline is used in varied domains (</a:t>
            </a:r>
            <a:r>
              <a:rPr lang="en" sz="1200" b="1">
                <a:solidFill>
                  <a:srgbClr val="6AA84F"/>
                </a:solidFill>
                <a:latin typeface="Calibri"/>
                <a:ea typeface="Calibri"/>
                <a:cs typeface="Calibri"/>
                <a:sym typeface="Calibri"/>
              </a:rPr>
              <a:t>marketing, slide generation, data analysis</a:t>
            </a:r>
            <a:r>
              <a:rPr lang="en" sz="1200">
                <a:solidFill>
                  <a:schemeClr val="dk1"/>
                </a:solidFill>
                <a:latin typeface="Calibri"/>
                <a:ea typeface="Calibri"/>
                <a:cs typeface="Calibri"/>
                <a:sym typeface="Calibri"/>
              </a:rPr>
              <a:t>) due to its general, modular nature; Examples include automating presentations and integrating with tools like Reddit or Slack via MCP servers.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Coding is seen as the highest-value application for LLMs/agents; Despite MCP ecosystem growth into non-coding areas, most value and use is with developer tasks. Marketplace for MCPs in Cline, listing 150+ servers with significant usage.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Cline emphasizes transparency (what the model is doing, errors, prompt context) for better user control and quick course correction.</a:t>
            </a:r>
            <a:endParaRPr sz="1200">
              <a:solidFill>
                <a:schemeClr val="dk1"/>
              </a:solidFill>
              <a:latin typeface="Calibri"/>
              <a:ea typeface="Calibri"/>
              <a:cs typeface="Calibri"/>
              <a:sym typeface="Calibri"/>
            </a:endParaRPr>
          </a:p>
        </p:txBody>
      </p:sp>
      <p:sp>
        <p:nvSpPr>
          <p:cNvPr id="75" name="Google Shape;75;p16"/>
          <p:cNvSpPr txBox="1"/>
          <p:nvPr/>
        </p:nvSpPr>
        <p:spPr>
          <a:xfrm>
            <a:off x="4590925" y="807750"/>
            <a:ext cx="4503000" cy="3528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You can run various LLMs (Claude, OpenAI, Gemini, DeepSeek, ...) - thus ensure performance and low cost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Fully autonomous tools for rapid prototyping, high-insight agentic tools for complex/creative coding; Both agentic power and transparency - hybrid workflows - some users oversee every step, others "auto-approve" and review results afterward.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Cline support architecture design for senior engineers and coding / explanation for junior level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Cline is often preferred by professionals who value control, system-level integration, and safety in complex code changes.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Claude Code</a:t>
            </a:r>
            <a:r>
              <a:rPr lang="en" sz="1200">
                <a:solidFill>
                  <a:schemeClr val="dk1"/>
                </a:solidFill>
                <a:latin typeface="Calibri"/>
                <a:ea typeface="Calibri"/>
                <a:cs typeface="Calibri"/>
                <a:sym typeface="Calibri"/>
              </a:rPr>
              <a:t> also allows pausing for reviews (in </a:t>
            </a:r>
            <a:r>
              <a:rPr lang="en" sz="1200" u="sng">
                <a:solidFill>
                  <a:schemeClr val="hlink"/>
                </a:solidFill>
                <a:latin typeface="Calibri"/>
                <a:ea typeface="Calibri"/>
                <a:cs typeface="Calibri"/>
                <a:sym typeface="Calibri"/>
                <a:hlinkClick r:id="rId4"/>
              </a:rPr>
              <a:t>CLAUDE.md</a:t>
            </a:r>
            <a:r>
              <a:rPr lang="en" sz="1200">
                <a:solidFill>
                  <a:schemeClr val="dk1"/>
                </a:solidFill>
                <a:latin typeface="Calibri"/>
                <a:ea typeface="Calibri"/>
                <a:cs typeface="Calibri"/>
                <a:sym typeface="Calibri"/>
              </a:rPr>
              <a:t> or similar project files, or explicitly in the prompt). But ... there are credible user reports that </a:t>
            </a:r>
            <a:r>
              <a:rPr lang="en" sz="1200" b="1">
                <a:solidFill>
                  <a:srgbClr val="3C78D8"/>
                </a:solidFill>
                <a:latin typeface="Calibri"/>
                <a:ea typeface="Calibri"/>
                <a:cs typeface="Calibri"/>
                <a:sym typeface="Calibri"/>
              </a:rPr>
              <a:t>Claude Code </a:t>
            </a:r>
            <a:r>
              <a:rPr lang="en" sz="1200">
                <a:solidFill>
                  <a:schemeClr val="dk1"/>
                </a:solidFill>
                <a:latin typeface="Calibri"/>
                <a:ea typeface="Calibri"/>
                <a:cs typeface="Calibri"/>
                <a:sym typeface="Calibri"/>
              </a:rPr>
              <a:t>sometimes </a:t>
            </a:r>
            <a:r>
              <a:rPr lang="en" sz="1200" b="1">
                <a:solidFill>
                  <a:srgbClr val="6AA84F"/>
                </a:solidFill>
                <a:latin typeface="Calibri"/>
                <a:ea typeface="Calibri"/>
                <a:cs typeface="Calibri"/>
                <a:sym typeface="Calibri"/>
              </a:rPr>
              <a:t>misses subtle bugs or hallucinates</a:t>
            </a:r>
            <a:r>
              <a:rPr lang="en" sz="1200">
                <a:solidFill>
                  <a:schemeClr val="dk1"/>
                </a:solidFill>
                <a:latin typeface="Calibri"/>
                <a:ea typeface="Calibri"/>
                <a:cs typeface="Calibri"/>
                <a:sym typeface="Calibri"/>
              </a:rPr>
              <a:t> - more than when using</a:t>
            </a:r>
            <a:r>
              <a:rPr lang="en" sz="1200" b="1">
                <a:solidFill>
                  <a:srgbClr val="3C78D8"/>
                </a:solidFill>
                <a:latin typeface="Calibri"/>
                <a:ea typeface="Calibri"/>
                <a:cs typeface="Calibri"/>
                <a:sym typeface="Calibri"/>
              </a:rPr>
              <a:t> “Claude in Cline”</a:t>
            </a:r>
            <a:br>
              <a:rPr lang="en" sz="1200" b="1">
                <a:solidFill>
                  <a:srgbClr val="3C78D8"/>
                </a:solidFill>
                <a:latin typeface="Calibri"/>
                <a:ea typeface="Calibri"/>
                <a:cs typeface="Calibri"/>
                <a:sym typeface="Calibri"/>
              </a:rPr>
            </a:b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Users recommend pairing “Claude” models with Cline for best-of-both-worlds: </a:t>
            </a:r>
            <a:br>
              <a:rPr lang="en" sz="1200" b="1">
                <a:solidFill>
                  <a:srgbClr val="FF0000"/>
                </a:solidFill>
                <a:latin typeface="Calibri"/>
                <a:ea typeface="Calibri"/>
                <a:cs typeface="Calibri"/>
                <a:sym typeface="Calibri"/>
              </a:rPr>
            </a:br>
            <a:r>
              <a:rPr lang="en" sz="1200" b="1">
                <a:solidFill>
                  <a:srgbClr val="FF0000"/>
                </a:solidFill>
                <a:latin typeface="Calibri"/>
                <a:ea typeface="Calibri"/>
                <a:cs typeface="Calibri"/>
                <a:sym typeface="Calibri"/>
              </a:rPr>
              <a:t>Cline’s workflow features </a:t>
            </a:r>
            <a:br>
              <a:rPr lang="en" sz="1200" b="1">
                <a:solidFill>
                  <a:srgbClr val="FF0000"/>
                </a:solidFill>
                <a:latin typeface="Calibri"/>
                <a:ea typeface="Calibri"/>
                <a:cs typeface="Calibri"/>
                <a:sym typeface="Calibri"/>
              </a:rPr>
            </a:br>
            <a:r>
              <a:rPr lang="en" sz="1200" b="1">
                <a:solidFill>
                  <a:srgbClr val="FF0000"/>
                </a:solidFill>
                <a:latin typeface="Calibri"/>
                <a:ea typeface="Calibri"/>
                <a:cs typeface="Calibri"/>
                <a:sym typeface="Calibri"/>
              </a:rPr>
              <a:t>and Claude’s reasoning power</a:t>
            </a:r>
            <a:endParaRPr sz="1200">
              <a:solidFill>
                <a:schemeClr val="dk1"/>
              </a:solidFill>
              <a:latin typeface="Calibri"/>
              <a:ea typeface="Calibri"/>
              <a:cs typeface="Calibri"/>
              <a:sym typeface="Calibri"/>
            </a:endParaRPr>
          </a:p>
        </p:txBody>
      </p:sp>
      <p:sp>
        <p:nvSpPr>
          <p:cNvPr id="76" name="Google Shape;76;p16"/>
          <p:cNvSpPr txBox="1"/>
          <p:nvPr/>
        </p:nvSpPr>
        <p:spPr>
          <a:xfrm>
            <a:off x="4590950" y="4551925"/>
            <a:ext cx="45030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CheatSheet for Claude Code:</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5"/>
              </a:rPr>
              <a:t>https://github.com/Njengah/claude-code-cheat-sheet</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77" name="Google Shape;77;p16"/>
          <p:cNvSpPr txBox="1"/>
          <p:nvPr/>
        </p:nvSpPr>
        <p:spPr>
          <a:xfrm>
            <a:off x="4590950" y="171275"/>
            <a:ext cx="4503000" cy="572700"/>
          </a:xfrm>
          <a:prstGeom prst="rect">
            <a:avLst/>
          </a:prstGeom>
          <a:solidFill>
            <a:srgbClr val="D9EAD3"/>
          </a:solidFill>
          <a:ln w="38100"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800" b="1">
                <a:solidFill>
                  <a:srgbClr val="FF0000"/>
                </a:solidFill>
                <a:latin typeface="Calibri"/>
                <a:ea typeface="Calibri"/>
                <a:cs typeface="Calibri"/>
                <a:sym typeface="Calibri"/>
              </a:rPr>
              <a:t>Please Pause The Video - and provide your </a:t>
            </a:r>
            <a:br>
              <a:rPr lang="en" sz="1800" b="1">
                <a:solidFill>
                  <a:srgbClr val="FF0000"/>
                </a:solidFill>
                <a:latin typeface="Calibri"/>
                <a:ea typeface="Calibri"/>
                <a:cs typeface="Calibri"/>
                <a:sym typeface="Calibri"/>
              </a:rPr>
            </a:br>
            <a:r>
              <a:rPr lang="en" sz="1800" b="1">
                <a:solidFill>
                  <a:srgbClr val="FF0000"/>
                </a:solidFill>
                <a:latin typeface="Calibri"/>
                <a:ea typeface="Calibri"/>
                <a:cs typeface="Calibri"/>
                <a:sym typeface="Calibri"/>
              </a:rPr>
              <a:t>comments, your opinion under the video</a:t>
            </a:r>
            <a:endParaRPr sz="1800" b="1">
              <a:solidFill>
                <a:srgbClr val="FF000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4"/>
          <p:cNvSpPr txBox="1"/>
          <p:nvPr/>
        </p:nvSpPr>
        <p:spPr>
          <a:xfrm>
            <a:off x="55075" y="-9225"/>
            <a:ext cx="4441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Prisoner's Dilemma - Robert Axelrod</a:t>
            </a:r>
            <a:endParaRPr sz="2000" b="1">
              <a:solidFill>
                <a:schemeClr val="dk1"/>
              </a:solidFill>
              <a:latin typeface="Calibri"/>
              <a:ea typeface="Calibri"/>
              <a:cs typeface="Calibri"/>
              <a:sym typeface="Calibri"/>
            </a:endParaRPr>
          </a:p>
        </p:txBody>
      </p:sp>
      <p:sp>
        <p:nvSpPr>
          <p:cNvPr id="286" name="Google Shape;286;p34"/>
          <p:cNvSpPr txBox="1"/>
          <p:nvPr/>
        </p:nvSpPr>
        <p:spPr>
          <a:xfrm>
            <a:off x="55075" y="395850"/>
            <a:ext cx="4441800" cy="1542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Two individuals are arrested and interrogated separately for a crime they allegedly committed together. Each person has two options: cooperate with the other by remaining silent - or defect by betraying the other and testifying against them.</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If both cooperate (remain silent), they each receive a light sentence.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If one defects while the other cooperates, the defector goes free while the cooperator receives a heavy sentence.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If both defect, they both receive moderate sentences, which is worse than if they had both cooperated.</a:t>
            </a:r>
            <a:endParaRPr sz="1100">
              <a:solidFill>
                <a:schemeClr val="dk1"/>
              </a:solidFill>
              <a:latin typeface="Calibri"/>
              <a:ea typeface="Calibri"/>
              <a:cs typeface="Calibri"/>
              <a:sym typeface="Calibri"/>
            </a:endParaRPr>
          </a:p>
        </p:txBody>
      </p:sp>
      <p:pic>
        <p:nvPicPr>
          <p:cNvPr id="287" name="Google Shape;287;p3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5075" y="2016825"/>
            <a:ext cx="4441801" cy="1145979"/>
          </a:xfrm>
          <a:prstGeom prst="rect">
            <a:avLst/>
          </a:prstGeom>
          <a:noFill/>
          <a:ln w="9525" cap="flat" cmpd="sng">
            <a:solidFill>
              <a:srgbClr val="FF0000"/>
            </a:solidFill>
            <a:prstDash val="solid"/>
            <a:round/>
            <a:headEnd type="none" w="sm" len="sm"/>
            <a:tailEnd type="none" w="sm" len="sm"/>
          </a:ln>
        </p:spPr>
      </p:pic>
      <p:sp>
        <p:nvSpPr>
          <p:cNvPr id="288" name="Google Shape;288;p34"/>
          <p:cNvSpPr txBox="1"/>
          <p:nvPr/>
        </p:nvSpPr>
        <p:spPr>
          <a:xfrm>
            <a:off x="4638275" y="1186075"/>
            <a:ext cx="4441800" cy="3912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Robert Axelrod's famous computer tournaments (1980-1984)</a:t>
            </a:r>
            <a:br>
              <a:rPr lang="en" sz="1100">
                <a:solidFill>
                  <a:schemeClr val="dk1"/>
                </a:solidFill>
                <a:latin typeface="Calibri"/>
                <a:ea typeface="Calibri"/>
                <a:cs typeface="Calibri"/>
                <a:sym typeface="Calibri"/>
              </a:rPr>
            </a:br>
            <a:r>
              <a:rPr lang="en" sz="1100" u="sng">
                <a:solidFill>
                  <a:schemeClr val="hlink"/>
                </a:solidFill>
                <a:latin typeface="Calibri"/>
                <a:ea typeface="Calibri"/>
                <a:cs typeface="Calibri"/>
                <a:sym typeface="Calibri"/>
                <a:hlinkClick r:id="rId4"/>
              </a:rPr>
              <a:t>https://www.youtube.com/watch?v=mScpHTIi-kM</a:t>
            </a:r>
            <a:r>
              <a:rPr lang="en" sz="1100">
                <a:solidFill>
                  <a:schemeClr val="dk1"/>
                </a:solidFill>
                <a:latin typeface="Calibri"/>
                <a:ea typeface="Calibri"/>
                <a:cs typeface="Calibri"/>
                <a:sym typeface="Calibri"/>
              </a:rPr>
              <a:t> </a:t>
            </a:r>
            <a:br>
              <a:rPr lang="en" sz="1100">
                <a:solidFill>
                  <a:schemeClr val="dk1"/>
                </a:solidFill>
                <a:latin typeface="Calibri"/>
                <a:ea typeface="Calibri"/>
                <a:cs typeface="Calibri"/>
                <a:sym typeface="Calibri"/>
              </a:rPr>
            </a:br>
            <a:r>
              <a:rPr lang="en" sz="1100" u="sng">
                <a:solidFill>
                  <a:schemeClr val="hlink"/>
                </a:solidFill>
                <a:latin typeface="Calibri"/>
                <a:ea typeface="Calibri"/>
                <a:cs typeface="Calibri"/>
                <a:sym typeface="Calibri"/>
                <a:hlinkClick r:id="rId5"/>
              </a:rPr>
              <a:t>https://en.wikipedia.org/wiki/Robert_Axelrod_(political_scientist)</a:t>
            </a:r>
            <a:r>
              <a:rPr lang="en" sz="1100">
                <a:solidFill>
                  <a:schemeClr val="dk1"/>
                </a:solidFill>
                <a:latin typeface="Calibri"/>
                <a:ea typeface="Calibri"/>
                <a:cs typeface="Calibri"/>
                <a:sym typeface="Calibri"/>
              </a:rPr>
              <a:t> </a:t>
            </a:r>
            <a:br>
              <a:rPr lang="en" sz="1100">
                <a:solidFill>
                  <a:schemeClr val="dk1"/>
                </a:solidFill>
                <a:latin typeface="Calibri"/>
                <a:ea typeface="Calibri"/>
                <a:cs typeface="Calibri"/>
                <a:sym typeface="Calibri"/>
              </a:rPr>
            </a:br>
            <a:r>
              <a:rPr lang="en" sz="1100" u="sng">
                <a:solidFill>
                  <a:schemeClr val="hlink"/>
                </a:solidFill>
                <a:latin typeface="Calibri"/>
                <a:ea typeface="Calibri"/>
                <a:cs typeface="Calibri"/>
                <a:sym typeface="Calibri"/>
                <a:hlinkClick r:id="rId6"/>
              </a:rPr>
              <a:t>https://en.wikipedia.org/wiki/The_Evolution_of_Cooperation</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Winning Strategy: "Tit for Tat" - a simple strategy that starts by cooperating, then copies whatever the opponent did in the previous round - won both tournaments despite being the simplest entry</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Four Key Principles of Successful Strategies:</a:t>
            </a:r>
            <a:endParaRPr sz="1100">
              <a:solidFill>
                <a:schemeClr val="dk1"/>
              </a:solidFill>
              <a:latin typeface="Calibri"/>
              <a:ea typeface="Calibri"/>
              <a:cs typeface="Calibri"/>
              <a:sym typeface="Calibri"/>
            </a:endParaRPr>
          </a:p>
          <a:p>
            <a:pPr marL="457200" marR="0" lvl="0" indent="-127000" algn="l" rtl="0">
              <a:lnSpc>
                <a:spcPct val="100000"/>
              </a:lnSpc>
              <a:spcBef>
                <a:spcPts val="0"/>
              </a:spcBef>
              <a:spcAft>
                <a:spcPts val="0"/>
              </a:spcAft>
              <a:buClr>
                <a:srgbClr val="3C78D8"/>
              </a:buClr>
              <a:buSzPts val="1100"/>
              <a:buFont typeface="Calibri"/>
              <a:buAutoNum type="arabicPeriod"/>
            </a:pPr>
            <a:r>
              <a:rPr lang="en" sz="1100">
                <a:solidFill>
                  <a:srgbClr val="3C78D8"/>
                </a:solidFill>
                <a:latin typeface="Calibri"/>
                <a:ea typeface="Calibri"/>
                <a:cs typeface="Calibri"/>
                <a:sym typeface="Calibri"/>
              </a:rPr>
              <a:t>Nice - Never defect first</a:t>
            </a:r>
            <a:endParaRPr sz="1100">
              <a:solidFill>
                <a:srgbClr val="3C78D8"/>
              </a:solidFill>
              <a:latin typeface="Calibri"/>
              <a:ea typeface="Calibri"/>
              <a:cs typeface="Calibri"/>
              <a:sym typeface="Calibri"/>
            </a:endParaRPr>
          </a:p>
          <a:p>
            <a:pPr marL="457200" marR="0" lvl="0" indent="-127000" algn="l" rtl="0">
              <a:lnSpc>
                <a:spcPct val="100000"/>
              </a:lnSpc>
              <a:spcBef>
                <a:spcPts val="0"/>
              </a:spcBef>
              <a:spcAft>
                <a:spcPts val="0"/>
              </a:spcAft>
              <a:buClr>
                <a:srgbClr val="3C78D8"/>
              </a:buClr>
              <a:buSzPts val="1100"/>
              <a:buFont typeface="Calibri"/>
              <a:buAutoNum type="arabicPeriod"/>
            </a:pPr>
            <a:r>
              <a:rPr lang="en" sz="1100">
                <a:solidFill>
                  <a:srgbClr val="3C78D8"/>
                </a:solidFill>
                <a:latin typeface="Calibri"/>
                <a:ea typeface="Calibri"/>
                <a:cs typeface="Calibri"/>
                <a:sym typeface="Calibri"/>
              </a:rPr>
              <a:t>Forgiving - Don't hold grudges beyond the last round</a:t>
            </a:r>
            <a:endParaRPr sz="1100">
              <a:solidFill>
                <a:srgbClr val="3C78D8"/>
              </a:solidFill>
              <a:latin typeface="Calibri"/>
              <a:ea typeface="Calibri"/>
              <a:cs typeface="Calibri"/>
              <a:sym typeface="Calibri"/>
            </a:endParaRPr>
          </a:p>
          <a:p>
            <a:pPr marL="457200" marR="0" lvl="0" indent="-127000" algn="l" rtl="0">
              <a:lnSpc>
                <a:spcPct val="100000"/>
              </a:lnSpc>
              <a:spcBef>
                <a:spcPts val="0"/>
              </a:spcBef>
              <a:spcAft>
                <a:spcPts val="0"/>
              </a:spcAft>
              <a:buClr>
                <a:srgbClr val="3C78D8"/>
              </a:buClr>
              <a:buSzPts val="1100"/>
              <a:buFont typeface="Calibri"/>
              <a:buAutoNum type="arabicPeriod"/>
            </a:pPr>
            <a:r>
              <a:rPr lang="en" sz="1100">
                <a:solidFill>
                  <a:srgbClr val="3C78D8"/>
                </a:solidFill>
                <a:latin typeface="Calibri"/>
                <a:ea typeface="Calibri"/>
                <a:cs typeface="Calibri"/>
                <a:sym typeface="Calibri"/>
              </a:rPr>
              <a:t>Retaliatory - Strike back immediately when defected against</a:t>
            </a:r>
            <a:endParaRPr sz="1100">
              <a:solidFill>
                <a:srgbClr val="3C78D8"/>
              </a:solidFill>
              <a:latin typeface="Calibri"/>
              <a:ea typeface="Calibri"/>
              <a:cs typeface="Calibri"/>
              <a:sym typeface="Calibri"/>
            </a:endParaRPr>
          </a:p>
          <a:p>
            <a:pPr marL="457200" marR="0" lvl="0" indent="-127000" algn="l" rtl="0">
              <a:lnSpc>
                <a:spcPct val="100000"/>
              </a:lnSpc>
              <a:spcBef>
                <a:spcPts val="0"/>
              </a:spcBef>
              <a:spcAft>
                <a:spcPts val="0"/>
              </a:spcAft>
              <a:buClr>
                <a:srgbClr val="3C78D8"/>
              </a:buClr>
              <a:buSzPts val="1100"/>
              <a:buFont typeface="Calibri"/>
              <a:buAutoNum type="arabicPeriod"/>
            </a:pPr>
            <a:r>
              <a:rPr lang="en" sz="1100">
                <a:solidFill>
                  <a:srgbClr val="3C78D8"/>
                </a:solidFill>
                <a:latin typeface="Calibri"/>
                <a:ea typeface="Calibri"/>
                <a:cs typeface="Calibri"/>
                <a:sym typeface="Calibri"/>
              </a:rPr>
              <a:t>Clear - Be predictable so others can establish patterns of trust</a:t>
            </a:r>
            <a:endParaRPr sz="1100">
              <a:solidFill>
                <a:srgbClr val="3C78D8"/>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In repeated interactions, cooperation can emerge even among purely self-interested players. </a:t>
            </a:r>
            <a:r>
              <a:rPr lang="en" sz="1100" b="1">
                <a:solidFill>
                  <a:srgbClr val="FF0000"/>
                </a:solidFill>
                <a:latin typeface="Calibri"/>
                <a:ea typeface="Calibri"/>
                <a:cs typeface="Calibri"/>
                <a:sym typeface="Calibri"/>
              </a:rPr>
              <a:t>Nice strategies consistently outperformed nasty ones</a:t>
            </a:r>
            <a:r>
              <a:rPr lang="en" sz="1100">
                <a:solidFill>
                  <a:schemeClr val="dk1"/>
                </a:solidFill>
                <a:latin typeface="Calibri"/>
                <a:ea typeface="Calibri"/>
                <a:cs typeface="Calibri"/>
                <a:sym typeface="Calibri"/>
              </a:rPr>
              <a:t>. </a:t>
            </a:r>
            <a:r>
              <a:rPr lang="en" sz="1100" b="1">
                <a:solidFill>
                  <a:srgbClr val="3C78D8"/>
                </a:solidFill>
                <a:latin typeface="Calibri"/>
                <a:ea typeface="Calibri"/>
                <a:cs typeface="Calibri"/>
                <a:sym typeface="Calibri"/>
              </a:rPr>
              <a:t>Being "generous" (occasionally forgiving defections) helps in noisy environments</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There's no single best strategy - success depends on what other strategies you're playing against.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Most of life is not zero-sum - mutual cooperation can benefit everyone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findings helped explain everything from animal behavior (like impala grooming) to international relations (US-Soviet nuclear disarmament), showing how cooperation can evolve and spread even in competitive environments</a:t>
            </a:r>
            <a:endParaRPr sz="1100">
              <a:solidFill>
                <a:schemeClr val="dk1"/>
              </a:solidFill>
              <a:latin typeface="Calibri"/>
              <a:ea typeface="Calibri"/>
              <a:cs typeface="Calibri"/>
              <a:sym typeface="Calibri"/>
            </a:endParaRPr>
          </a:p>
        </p:txBody>
      </p:sp>
      <p:pic>
        <p:nvPicPr>
          <p:cNvPr id="289" name="Google Shape;289;p34"/>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8218099" y="77375"/>
            <a:ext cx="861976" cy="1044049"/>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5"/>
          <p:cNvSpPr txBox="1"/>
          <p:nvPr/>
        </p:nvSpPr>
        <p:spPr>
          <a:xfrm>
            <a:off x="55075" y="-9225"/>
            <a:ext cx="2480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Dave Ramsey 5 Rules</a:t>
            </a:r>
            <a:endParaRPr sz="2000" b="1">
              <a:solidFill>
                <a:schemeClr val="dk1"/>
              </a:solidFill>
              <a:latin typeface="Calibri"/>
              <a:ea typeface="Calibri"/>
              <a:cs typeface="Calibri"/>
              <a:sym typeface="Calibri"/>
            </a:endParaRPr>
          </a:p>
        </p:txBody>
      </p:sp>
      <p:sp>
        <p:nvSpPr>
          <p:cNvPr id="295" name="Google Shape;295;p35"/>
          <p:cNvSpPr txBox="1"/>
          <p:nvPr/>
        </p:nvSpPr>
        <p:spPr>
          <a:xfrm>
            <a:off x="55075" y="395850"/>
            <a:ext cx="4908900" cy="4451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5 Wealth-Building Rules - by Dave Ramsey</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3"/>
              </a:rPr>
              <a:t>https://www.youtube.com/watch?v=ZCrAin5ycXA</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1. Get on a Budget</a:t>
            </a:r>
            <a:r>
              <a:rPr lang="en" sz="1200">
                <a:solidFill>
                  <a:schemeClr val="dk1"/>
                </a:solidFill>
                <a:latin typeface="Calibri"/>
                <a:ea typeface="Calibri"/>
                <a:cs typeface="Calibri"/>
                <a:sym typeface="Calibri"/>
              </a:rPr>
              <a:t>. Create a written plan for your money. Do a budget on paper, on purpose, before each month begins. Treat managing your personal money like you would manage money for a company. You can decide today to start budgeting and managing money well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2. Get Out of Debt</a:t>
            </a:r>
            <a:r>
              <a:rPr lang="en" sz="1200">
                <a:solidFill>
                  <a:schemeClr val="dk1"/>
                </a:solidFill>
                <a:latin typeface="Calibri"/>
                <a:ea typeface="Calibri"/>
                <a:cs typeface="Calibri"/>
                <a:sym typeface="Calibri"/>
              </a:rPr>
              <a:t>. Stop borrowing money entirely ("have a plasectomy" - cut up credit cards). Recognize that debt makes you a slave to lenders. Understand that your income is your most powerful wealth-building tool. Example: A $500/month car payment invested from age 30-70 could become $5.6 million instead of making car companies rich</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3. Foster High Quality Relationships</a:t>
            </a:r>
            <a:r>
              <a:rPr lang="en" sz="1200">
                <a:solidFill>
                  <a:schemeClr val="dk1"/>
                </a:solidFill>
                <a:latin typeface="Calibri"/>
                <a:ea typeface="Calibri"/>
                <a:cs typeface="Calibri"/>
                <a:sym typeface="Calibri"/>
              </a:rPr>
              <a:t>. Be careful about who you spend time with because "you become who you hang around with". Your income will approximate within 10-20% of your 10 closest friends' average income over 10 years. Choose to associate with people you want to be like. Avoid people with poor financial habits and attitudes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4. Save and Invest</a:t>
            </a:r>
            <a:r>
              <a:rPr lang="en" sz="1200">
                <a:solidFill>
                  <a:schemeClr val="dk1"/>
                </a:solidFill>
                <a:latin typeface="Calibri"/>
                <a:ea typeface="Calibri"/>
                <a:cs typeface="Calibri"/>
                <a:sym typeface="Calibri"/>
              </a:rPr>
              <a:t>. "In the house of the wise are stores of choice food and oil" - wise people save money. Save for emergencies because "it's gonna rain" (unexpected expenses will happen). Save and invest so you can retire with dignity. Don't rely on the government to take care of you in retirement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5. Practice Generosity</a:t>
            </a:r>
            <a:r>
              <a:rPr lang="en" sz="1200">
                <a:solidFill>
                  <a:schemeClr val="dk1"/>
                </a:solidFill>
                <a:latin typeface="Calibri"/>
                <a:ea typeface="Calibri"/>
                <a:cs typeface="Calibri"/>
                <a:sym typeface="Calibri"/>
              </a:rPr>
              <a:t>. Develop a generous spirit, not just transferring funds. Generous people are more attractive, cheerful, and helpful. Be generous in everyday situations (good tips, helping others). Generosity changes everything in your life, but it's hard to give when you're broke</a:t>
            </a:r>
            <a:endParaRPr sz="1200">
              <a:solidFill>
                <a:schemeClr val="dk1"/>
              </a:solidFill>
              <a:latin typeface="Calibri"/>
              <a:ea typeface="Calibri"/>
              <a:cs typeface="Calibri"/>
              <a:sym typeface="Calibri"/>
            </a:endParaRPr>
          </a:p>
        </p:txBody>
      </p:sp>
      <p:pic>
        <p:nvPicPr>
          <p:cNvPr id="296" name="Google Shape;296;p35"/>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254250" y="395850"/>
            <a:ext cx="3584874" cy="22405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6"/>
          <p:cNvSpPr txBox="1"/>
          <p:nvPr/>
        </p:nvSpPr>
        <p:spPr>
          <a:xfrm>
            <a:off x="67350" y="52750"/>
            <a:ext cx="3179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Jobs</a:t>
            </a:r>
            <a:endParaRPr sz="2000" b="1" i="0" u="none" strike="noStrike" cap="none">
              <a:solidFill>
                <a:schemeClr val="dk1"/>
              </a:solidFill>
              <a:latin typeface="Calibri"/>
              <a:ea typeface="Calibri"/>
              <a:cs typeface="Calibri"/>
              <a:sym typeface="Calibri"/>
            </a:endParaRPr>
          </a:p>
        </p:txBody>
      </p:sp>
      <p:sp>
        <p:nvSpPr>
          <p:cNvPr id="302" name="Google Shape;302;p36"/>
          <p:cNvSpPr txBox="1"/>
          <p:nvPr/>
        </p:nvSpPr>
        <p:spPr>
          <a:xfrm>
            <a:off x="2102050" y="77475"/>
            <a:ext cx="18006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SzPts val="1200"/>
              <a:buFont typeface="Calibri"/>
              <a:buChar char="●"/>
            </a:pPr>
            <a:r>
              <a:rPr lang="en" sz="1200" b="0" i="0" u="sng" strike="noStrike" cap="none">
                <a:solidFill>
                  <a:schemeClr val="hlink"/>
                </a:solidFill>
                <a:latin typeface="Calibri"/>
                <a:ea typeface="Calibri"/>
                <a:cs typeface="Calibri"/>
                <a:sym typeface="Calibri"/>
                <a:hlinkClick r:id="rId3"/>
              </a:rPr>
              <a:t>https://layoffs.fyi</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4"/>
              </a:rPr>
              <a:t>https://trueup.io/layoffs</a:t>
            </a:r>
            <a:r>
              <a:rPr lang="en" sz="1200">
                <a:latin typeface="Calibri"/>
                <a:ea typeface="Calibri"/>
                <a:cs typeface="Calibri"/>
                <a:sym typeface="Calibri"/>
              </a:rPr>
              <a:t> </a:t>
            </a:r>
            <a:r>
              <a:rPr lang="en" sz="1200" b="0" i="0" u="none" strike="noStrike" cap="none">
                <a:solidFill>
                  <a:srgbClr val="000000"/>
                </a:solidFill>
                <a:latin typeface="Calibri"/>
                <a:ea typeface="Calibri"/>
                <a:cs typeface="Calibri"/>
                <a:sym typeface="Calibri"/>
              </a:rPr>
              <a:t> </a:t>
            </a:r>
            <a:endParaRPr sz="1200" b="0" i="0" u="none" strike="noStrike" cap="none">
              <a:solidFill>
                <a:srgbClr val="000000"/>
              </a:solidFill>
              <a:latin typeface="Calibri"/>
              <a:ea typeface="Calibri"/>
              <a:cs typeface="Calibri"/>
              <a:sym typeface="Calibri"/>
            </a:endParaRPr>
          </a:p>
        </p:txBody>
      </p:sp>
      <p:sp>
        <p:nvSpPr>
          <p:cNvPr id="303" name="Google Shape;303;p36"/>
          <p:cNvSpPr txBox="1"/>
          <p:nvPr/>
        </p:nvSpPr>
        <p:spPr>
          <a:xfrm>
            <a:off x="5812825" y="557950"/>
            <a:ext cx="26073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Tech Layoffs in 2025: 80,003 people</a:t>
            </a:r>
            <a:endParaRPr sz="1200">
              <a:latin typeface="Calibri"/>
              <a:ea typeface="Calibri"/>
              <a:cs typeface="Calibri"/>
              <a:sym typeface="Calibri"/>
            </a:endParaRPr>
          </a:p>
          <a:p>
            <a:pPr marL="0" marR="0" lvl="0" indent="0" algn="l" rtl="0">
              <a:lnSpc>
                <a:spcPct val="100000"/>
              </a:lnSpc>
              <a:spcBef>
                <a:spcPts val="0"/>
              </a:spcBef>
              <a:spcAft>
                <a:spcPts val="0"/>
              </a:spcAft>
              <a:buNone/>
            </a:pPr>
            <a:r>
              <a:rPr lang="en" sz="1200">
                <a:latin typeface="Calibri"/>
                <a:ea typeface="Calibri"/>
                <a:cs typeface="Calibri"/>
                <a:sym typeface="Calibri"/>
              </a:rPr>
              <a:t>     (as of July 17, 2025)</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Compared to 2024: 152,922 people</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i="0" u="sng" strike="noStrike" cap="none">
                <a:solidFill>
                  <a:schemeClr val="hlink"/>
                </a:solidFill>
                <a:latin typeface="Calibri"/>
                <a:ea typeface="Calibri"/>
                <a:cs typeface="Calibri"/>
                <a:sym typeface="Calibri"/>
                <a:hlinkClick r:id="rId3"/>
              </a:rPr>
              <a:t>https://layoffs</a:t>
            </a:r>
            <a:endParaRPr sz="1200" i="0" u="none" strike="noStrike" cap="none">
              <a:solidFill>
                <a:srgbClr val="000000"/>
              </a:solidFill>
              <a:latin typeface="Calibri"/>
              <a:ea typeface="Calibri"/>
              <a:cs typeface="Calibri"/>
              <a:sym typeface="Calibri"/>
            </a:endParaRPr>
          </a:p>
        </p:txBody>
      </p:sp>
      <p:pic>
        <p:nvPicPr>
          <p:cNvPr id="304" name="Google Shape;304;p36"/>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152400" y="505780"/>
            <a:ext cx="5322102" cy="1976621"/>
          </a:xfrm>
          <a:prstGeom prst="rect">
            <a:avLst/>
          </a:prstGeom>
          <a:noFill/>
          <a:ln w="9525" cap="flat" cmpd="sng">
            <a:solidFill>
              <a:srgbClr val="FF0000"/>
            </a:solidFill>
            <a:prstDash val="solid"/>
            <a:round/>
            <a:headEnd type="none" w="sm" len="sm"/>
            <a:tailEnd type="none" w="sm" len="sm"/>
          </a:ln>
        </p:spPr>
      </p:pic>
      <p:pic>
        <p:nvPicPr>
          <p:cNvPr id="305" name="Google Shape;305;p36"/>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152400" y="2526575"/>
            <a:ext cx="5322098" cy="246452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pic>
        <p:nvPicPr>
          <p:cNvPr id="310" name="Google Shape;310;p37"/>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05238" y="1203525"/>
            <a:ext cx="1570556" cy="1570556"/>
          </a:xfrm>
          <a:prstGeom prst="rect">
            <a:avLst/>
          </a:prstGeom>
          <a:noFill/>
          <a:ln>
            <a:noFill/>
          </a:ln>
        </p:spPr>
      </p:pic>
      <p:sp>
        <p:nvSpPr>
          <p:cNvPr id="311" name="Google Shape;311;p37"/>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312" name="Google Shape;312;p37"/>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313" name="Google Shape;313;p37"/>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782341" y="3664175"/>
            <a:ext cx="858450" cy="311906"/>
          </a:xfrm>
          <a:prstGeom prst="rect">
            <a:avLst/>
          </a:prstGeom>
          <a:noFill/>
          <a:ln>
            <a:noFill/>
          </a:ln>
        </p:spPr>
      </p:pic>
      <p:sp>
        <p:nvSpPr>
          <p:cNvPr id="314" name="Google Shape;314;p37"/>
          <p:cNvSpPr txBox="1"/>
          <p:nvPr/>
        </p:nvSpPr>
        <p:spPr>
          <a:xfrm>
            <a:off x="6837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315" name="Google Shape;315;p37"/>
          <p:cNvSpPr txBox="1"/>
          <p:nvPr/>
        </p:nvSpPr>
        <p:spPr>
          <a:xfrm>
            <a:off x="3076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8"/>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p:nvPr/>
        </p:nvSpPr>
        <p:spPr>
          <a:xfrm>
            <a:off x="55075" y="-52942"/>
            <a:ext cx="24519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Moonshot AI Kimi K2</a:t>
            </a:r>
            <a:endParaRPr sz="2000" b="1" i="0" u="none" strike="noStrike" cap="none">
              <a:solidFill>
                <a:schemeClr val="dk1"/>
              </a:solidFill>
              <a:latin typeface="Calibri"/>
              <a:ea typeface="Calibri"/>
              <a:cs typeface="Calibri"/>
              <a:sym typeface="Calibri"/>
            </a:endParaRPr>
          </a:p>
        </p:txBody>
      </p:sp>
      <p:sp>
        <p:nvSpPr>
          <p:cNvPr id="83" name="Google Shape;83;p17"/>
          <p:cNvSpPr txBox="1"/>
          <p:nvPr/>
        </p:nvSpPr>
        <p:spPr>
          <a:xfrm>
            <a:off x="55075" y="275933"/>
            <a:ext cx="4451400" cy="4821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Moonshot AI Kimi K2 open-source model</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Kimi K2 is a new open-source LLM developed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by Moonshot AI, a Chinese AI company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Better coding, good at general agent tasks and tool integration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Base and Instruct (no "reasoning" option)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Outperforms DeepSeek's V3, and rivals Anthropic Claude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Uses DeepSeek v3-like architecture - MoE architecture (Mixture of Experts) - </a:t>
            </a:r>
            <a:r>
              <a:rPr lang="en" sz="1200" b="1">
                <a:solidFill>
                  <a:srgbClr val="FF0000"/>
                </a:solidFill>
                <a:latin typeface="Calibri"/>
                <a:ea typeface="Calibri"/>
                <a:cs typeface="Calibri"/>
                <a:sym typeface="Calibri"/>
              </a:rPr>
              <a:t>1 Trillion params</a:t>
            </a:r>
            <a:r>
              <a:rPr lang="en" sz="1200">
                <a:solidFill>
                  <a:schemeClr val="dk1"/>
                </a:solidFill>
                <a:latin typeface="Calibri"/>
                <a:ea typeface="Calibri"/>
                <a:cs typeface="Calibri"/>
                <a:sym typeface="Calibri"/>
              </a:rPr>
              <a:t> (32B active at any time) - one of the largest open models ever released.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Up to 2 Mln tokens context length</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Achieved SOTA or near-SOTA results on several major industry benchmarks (SWE-bench Verified, LiveCodeBench, Agentic Tasks, Math &amp; Reasoning, General Intelligence MMLU)</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Rivals or exceeds the capabilities of top commercial AIs</a:t>
            </a:r>
            <a:r>
              <a:rPr lang="en" sz="1200">
                <a:solidFill>
                  <a:schemeClr val="dk1"/>
                </a:solidFill>
                <a:latin typeface="Calibri"/>
                <a:ea typeface="Calibri"/>
                <a:cs typeface="Calibri"/>
                <a:sym typeface="Calibri"/>
              </a:rPr>
              <a:t>; optimized not just for answering questions, but for acting autonomously using tools, writing and executing code, and performing complex workflows; its open nature and high performance threaten positions of AI leading providers; potential for misuse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Kimi K2 achieves its results at a fraction of the training and inference costs of closed models (</a:t>
            </a:r>
            <a:r>
              <a:rPr lang="en" sz="1200" b="1">
                <a:solidFill>
                  <a:srgbClr val="FF0000"/>
                </a:solidFill>
                <a:latin typeface="Calibri"/>
                <a:ea typeface="Calibri"/>
                <a:cs typeface="Calibri"/>
                <a:sym typeface="Calibri"/>
              </a:rPr>
              <a:t>x6 times cheaper than Grok-4 or Claude Sonnet</a:t>
            </a:r>
            <a:r>
              <a:rPr lang="en" sz="1200">
                <a:solidFill>
                  <a:schemeClr val="dk1"/>
                </a:solidFill>
                <a:latin typeface="Calibri"/>
                <a:ea typeface="Calibri"/>
                <a:cs typeface="Calibri"/>
                <a:sym typeface="Calibri"/>
              </a:rPr>
              <a:t>, x25 times cheaper than Claude Opus)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But ... </a:t>
            </a:r>
            <a:r>
              <a:rPr lang="en" sz="1200" b="1">
                <a:solidFill>
                  <a:srgbClr val="FF0000"/>
                </a:solidFill>
                <a:latin typeface="Calibri"/>
                <a:ea typeface="Calibri"/>
                <a:cs typeface="Calibri"/>
                <a:sym typeface="Calibri"/>
              </a:rPr>
              <a:t>Kimi K2 is approximately 2x slower than Claude Sonnet-4</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Kimi K2 is very fast on Groq platform - 185 t/s</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There is no direct extension for VSCode. It is possible to use (OpenRouter + Cline or Fake Ollama + Copilot) </a:t>
            </a:r>
            <a:r>
              <a:rPr lang="en" sz="1200" u="sng">
                <a:solidFill>
                  <a:schemeClr val="hlink"/>
                </a:solidFill>
                <a:latin typeface="Calibri"/>
                <a:ea typeface="Calibri"/>
                <a:cs typeface="Calibri"/>
                <a:sym typeface="Calibri"/>
                <a:hlinkClick r:id="rId3"/>
              </a:rPr>
              <a:t>https://apidog.com/blog/kimi-k2-vscode-copilot/</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84" name="Google Shape;84;p17"/>
          <p:cNvSpPr txBox="1"/>
          <p:nvPr/>
        </p:nvSpPr>
        <p:spPr>
          <a:xfrm>
            <a:off x="4652600" y="461090"/>
            <a:ext cx="44514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Largest Open Models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Llama 4 Behemoth (2T), Meta AI, still in training, teacher model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Kimi K2 (1T), Moonshot AI</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DeepSeek R1 (671B), DeepSeek AI</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Llama 3.1 (405B), Meta AI</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Tülu 3 (405B), Allen Institute for AI (AI2) - fine-tuned Llama 3.1 405B</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Falcon (180B), Technology Innovation Institute (TII, UAE)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BLOOM (176B), BigScience (led by Hugging Face), - 46 languages</a:t>
            </a:r>
            <a:endParaRPr sz="1200">
              <a:solidFill>
                <a:schemeClr val="dk1"/>
              </a:solidFill>
              <a:latin typeface="Calibri"/>
              <a:ea typeface="Calibri"/>
              <a:cs typeface="Calibri"/>
              <a:sym typeface="Calibri"/>
            </a:endParaRPr>
          </a:p>
        </p:txBody>
      </p:sp>
      <p:graphicFrame>
        <p:nvGraphicFramePr>
          <p:cNvPr id="85" name="Google Shape;85;p17"/>
          <p:cNvGraphicFramePr/>
          <p:nvPr/>
        </p:nvGraphicFramePr>
        <p:xfrm>
          <a:off x="4843750" y="2054865"/>
          <a:ext cx="3000000" cy="3000000"/>
        </p:xfrm>
        <a:graphic>
          <a:graphicData uri="http://schemas.openxmlformats.org/drawingml/2006/table">
            <a:tbl>
              <a:tblPr>
                <a:noFill/>
                <a:tableStyleId>{41BD763E-1D90-48D9-8374-0B6EDC7AA746}</a:tableStyleId>
              </a:tblPr>
              <a:tblGrid>
                <a:gridCol w="868750">
                  <a:extLst>
                    <a:ext uri="{9D8B030D-6E8A-4147-A177-3AD203B41FA5}">
                      <a16:colId xmlns:a16="http://schemas.microsoft.com/office/drawing/2014/main" val="20000"/>
                    </a:ext>
                  </a:extLst>
                </a:gridCol>
                <a:gridCol w="1106300">
                  <a:extLst>
                    <a:ext uri="{9D8B030D-6E8A-4147-A177-3AD203B41FA5}">
                      <a16:colId xmlns:a16="http://schemas.microsoft.com/office/drawing/2014/main" val="20001"/>
                    </a:ext>
                  </a:extLst>
                </a:gridCol>
                <a:gridCol w="1230750">
                  <a:extLst>
                    <a:ext uri="{9D8B030D-6E8A-4147-A177-3AD203B41FA5}">
                      <a16:colId xmlns:a16="http://schemas.microsoft.com/office/drawing/2014/main" val="20002"/>
                    </a:ext>
                  </a:extLst>
                </a:gridCol>
                <a:gridCol w="857700">
                  <a:extLst>
                    <a:ext uri="{9D8B030D-6E8A-4147-A177-3AD203B41FA5}">
                      <a16:colId xmlns:a16="http://schemas.microsoft.com/office/drawing/2014/main" val="20003"/>
                    </a:ext>
                  </a:extLst>
                </a:gridCol>
              </a:tblGrid>
              <a:tr h="294475">
                <a:tc>
                  <a:txBody>
                    <a:bodyPr/>
                    <a:lstStyle/>
                    <a:p>
                      <a:pPr marL="0" lvl="0" indent="0" algn="l" rtl="0">
                        <a:spcBef>
                          <a:spcPts val="0"/>
                        </a:spcBef>
                        <a:spcAft>
                          <a:spcPts val="0"/>
                        </a:spcAft>
                        <a:buNone/>
                      </a:pPr>
                      <a:r>
                        <a:rPr lang="en" sz="900">
                          <a:latin typeface="Calibri"/>
                          <a:ea typeface="Calibri"/>
                          <a:cs typeface="Calibri"/>
                          <a:sym typeface="Calibri"/>
                        </a:rPr>
                        <a:t>Model</a:t>
                      </a:r>
                      <a:endParaRPr sz="900">
                        <a:latin typeface="Calibri"/>
                        <a:ea typeface="Calibri"/>
                        <a:cs typeface="Calibri"/>
                        <a:sym typeface="Calibri"/>
                      </a:endParaRPr>
                    </a:p>
                  </a:txBody>
                  <a:tcPr marL="9525" marR="9525" marT="9525" marB="914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spcBef>
                          <a:spcPts val="0"/>
                        </a:spcBef>
                        <a:spcAft>
                          <a:spcPts val="0"/>
                        </a:spcAft>
                        <a:buNone/>
                      </a:pPr>
                      <a:r>
                        <a:rPr lang="en" sz="900">
                          <a:latin typeface="Calibri"/>
                          <a:ea typeface="Calibri"/>
                          <a:cs typeface="Calibri"/>
                          <a:sym typeface="Calibri"/>
                        </a:rPr>
                        <a:t>In price per 1M tokens</a:t>
                      </a:r>
                      <a:endParaRPr sz="900">
                        <a:latin typeface="Calibri"/>
                        <a:ea typeface="Calibri"/>
                        <a:cs typeface="Calibri"/>
                        <a:sym typeface="Calibri"/>
                      </a:endParaRPr>
                    </a:p>
                  </a:txBody>
                  <a:tcPr marL="9525" marR="9525" marT="9525" marB="914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spcBef>
                          <a:spcPts val="0"/>
                        </a:spcBef>
                        <a:spcAft>
                          <a:spcPts val="0"/>
                        </a:spcAft>
                        <a:buNone/>
                      </a:pPr>
                      <a:r>
                        <a:rPr lang="en" sz="900">
                          <a:latin typeface="Calibri"/>
                          <a:ea typeface="Calibri"/>
                          <a:cs typeface="Calibri"/>
                          <a:sym typeface="Calibri"/>
                        </a:rPr>
                        <a:t>Out price per 1M tokens</a:t>
                      </a:r>
                      <a:endParaRPr sz="900">
                        <a:latin typeface="Calibri"/>
                        <a:ea typeface="Calibri"/>
                        <a:cs typeface="Calibri"/>
                        <a:sym typeface="Calibri"/>
                      </a:endParaRPr>
                    </a:p>
                  </a:txBody>
                  <a:tcPr marL="9525" marR="9525" marT="9525" marB="914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spcBef>
                          <a:spcPts val="0"/>
                        </a:spcBef>
                        <a:spcAft>
                          <a:spcPts val="0"/>
                        </a:spcAft>
                        <a:buNone/>
                      </a:pPr>
                      <a:r>
                        <a:rPr lang="en" sz="900">
                          <a:latin typeface="Calibri"/>
                          <a:ea typeface="Calibri"/>
                          <a:cs typeface="Calibri"/>
                          <a:sym typeface="Calibri"/>
                        </a:rPr>
                        <a:t>Context Length </a:t>
                      </a:r>
                      <a:endParaRPr sz="900">
                        <a:latin typeface="Calibri"/>
                        <a:ea typeface="Calibri"/>
                        <a:cs typeface="Calibri"/>
                        <a:sym typeface="Calibri"/>
                      </a:endParaRPr>
                    </a:p>
                  </a:txBody>
                  <a:tcPr marL="9525" marR="9525" marT="9525" marB="914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0"/>
                  </a:ext>
                </a:extLst>
              </a:tr>
              <a:tr h="210550">
                <a:tc>
                  <a:txBody>
                    <a:bodyPr/>
                    <a:lstStyle/>
                    <a:p>
                      <a:pPr marL="0" lvl="0" indent="0" algn="l" rtl="0">
                        <a:spcBef>
                          <a:spcPts val="0"/>
                        </a:spcBef>
                        <a:spcAft>
                          <a:spcPts val="0"/>
                        </a:spcAft>
                        <a:buNone/>
                      </a:pPr>
                      <a:r>
                        <a:rPr lang="en" sz="900">
                          <a:latin typeface="Calibri"/>
                          <a:ea typeface="Calibri"/>
                          <a:cs typeface="Calibri"/>
                          <a:sym typeface="Calibri"/>
                        </a:rPr>
                        <a:t>Grok-4</a:t>
                      </a:r>
                      <a:endParaRPr sz="900">
                        <a:latin typeface="Calibri"/>
                        <a:ea typeface="Calibri"/>
                        <a:cs typeface="Calibri"/>
                        <a:sym typeface="Calibri"/>
                      </a:endParaRPr>
                    </a:p>
                  </a:txBody>
                  <a:tcPr marL="9525" marR="9525" marT="9525" marB="914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900">
                          <a:latin typeface="Calibri"/>
                          <a:ea typeface="Calibri"/>
                          <a:cs typeface="Calibri"/>
                          <a:sym typeface="Calibri"/>
                        </a:rPr>
                        <a:t>$3.00</a:t>
                      </a:r>
                      <a:endParaRPr sz="900">
                        <a:latin typeface="Calibri"/>
                        <a:ea typeface="Calibri"/>
                        <a:cs typeface="Calibri"/>
                        <a:sym typeface="Calibri"/>
                      </a:endParaRPr>
                    </a:p>
                  </a:txBody>
                  <a:tcPr marL="9525" marR="9525" marT="9525" marB="914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900">
                          <a:latin typeface="Calibri"/>
                          <a:ea typeface="Calibri"/>
                          <a:cs typeface="Calibri"/>
                          <a:sym typeface="Calibri"/>
                        </a:rPr>
                        <a:t>$15.00</a:t>
                      </a:r>
                      <a:endParaRPr sz="900">
                        <a:latin typeface="Calibri"/>
                        <a:ea typeface="Calibri"/>
                        <a:cs typeface="Calibri"/>
                        <a:sym typeface="Calibri"/>
                      </a:endParaRPr>
                    </a:p>
                  </a:txBody>
                  <a:tcPr marL="9525" marR="9525" marT="9525" marB="914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n" sz="900">
                          <a:latin typeface="Calibri"/>
                          <a:ea typeface="Calibri"/>
                          <a:cs typeface="Calibri"/>
                          <a:sym typeface="Calibri"/>
                        </a:rPr>
                        <a:t>256K</a:t>
                      </a:r>
                      <a:endParaRPr sz="900">
                        <a:latin typeface="Calibri"/>
                        <a:ea typeface="Calibri"/>
                        <a:cs typeface="Calibri"/>
                        <a:sym typeface="Calibri"/>
                      </a:endParaRPr>
                    </a:p>
                  </a:txBody>
                  <a:tcPr marL="9525" marR="9525" marT="9525" marB="914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1"/>
                  </a:ext>
                </a:extLst>
              </a:tr>
              <a:tr h="210550">
                <a:tc>
                  <a:txBody>
                    <a:bodyPr/>
                    <a:lstStyle/>
                    <a:p>
                      <a:pPr marL="0" lvl="0" indent="0" algn="l" rtl="0">
                        <a:spcBef>
                          <a:spcPts val="0"/>
                        </a:spcBef>
                        <a:spcAft>
                          <a:spcPts val="0"/>
                        </a:spcAft>
                        <a:buNone/>
                      </a:pPr>
                      <a:r>
                        <a:rPr lang="en" sz="900">
                          <a:latin typeface="Calibri"/>
                          <a:ea typeface="Calibri"/>
                          <a:cs typeface="Calibri"/>
                          <a:sym typeface="Calibri"/>
                        </a:rPr>
                        <a:t>Claude-4-Sonnet</a:t>
                      </a:r>
                      <a:endParaRPr sz="900">
                        <a:latin typeface="Calibri"/>
                        <a:ea typeface="Calibri"/>
                        <a:cs typeface="Calibri"/>
                        <a:sym typeface="Calibri"/>
                      </a:endParaRPr>
                    </a:p>
                  </a:txBody>
                  <a:tcPr marL="9525" marR="9525" marT="9525" marB="914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900">
                          <a:latin typeface="Calibri"/>
                          <a:ea typeface="Calibri"/>
                          <a:cs typeface="Calibri"/>
                          <a:sym typeface="Calibri"/>
                        </a:rPr>
                        <a:t>$3.00</a:t>
                      </a:r>
                      <a:endParaRPr sz="900">
                        <a:latin typeface="Calibri"/>
                        <a:ea typeface="Calibri"/>
                        <a:cs typeface="Calibri"/>
                        <a:sym typeface="Calibri"/>
                      </a:endParaRPr>
                    </a:p>
                  </a:txBody>
                  <a:tcPr marL="9525" marR="9525" marT="9525" marB="914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900">
                          <a:latin typeface="Calibri"/>
                          <a:ea typeface="Calibri"/>
                          <a:cs typeface="Calibri"/>
                          <a:sym typeface="Calibri"/>
                        </a:rPr>
                        <a:t>$15.00</a:t>
                      </a:r>
                      <a:endParaRPr sz="900">
                        <a:latin typeface="Calibri"/>
                        <a:ea typeface="Calibri"/>
                        <a:cs typeface="Calibri"/>
                        <a:sym typeface="Calibri"/>
                      </a:endParaRPr>
                    </a:p>
                  </a:txBody>
                  <a:tcPr marL="9525" marR="9525" marT="9525" marB="914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n" sz="900">
                          <a:latin typeface="Calibri"/>
                          <a:ea typeface="Calibri"/>
                          <a:cs typeface="Calibri"/>
                          <a:sym typeface="Calibri"/>
                        </a:rPr>
                        <a:t>200K</a:t>
                      </a:r>
                      <a:endParaRPr sz="900">
                        <a:latin typeface="Calibri"/>
                        <a:ea typeface="Calibri"/>
                        <a:cs typeface="Calibri"/>
                        <a:sym typeface="Calibri"/>
                      </a:endParaRPr>
                    </a:p>
                  </a:txBody>
                  <a:tcPr marL="9525" marR="9525" marT="9525" marB="914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2"/>
                  </a:ext>
                </a:extLst>
              </a:tr>
              <a:tr h="210550">
                <a:tc>
                  <a:txBody>
                    <a:bodyPr/>
                    <a:lstStyle/>
                    <a:p>
                      <a:pPr marL="0" lvl="0" indent="0" algn="l" rtl="0">
                        <a:spcBef>
                          <a:spcPts val="0"/>
                        </a:spcBef>
                        <a:spcAft>
                          <a:spcPts val="0"/>
                        </a:spcAft>
                        <a:buNone/>
                      </a:pPr>
                      <a:r>
                        <a:rPr lang="en" sz="900">
                          <a:latin typeface="Calibri"/>
                          <a:ea typeface="Calibri"/>
                          <a:cs typeface="Calibri"/>
                          <a:sym typeface="Calibri"/>
                        </a:rPr>
                        <a:t>Claude-4-Opus</a:t>
                      </a:r>
                      <a:endParaRPr sz="900">
                        <a:latin typeface="Calibri"/>
                        <a:ea typeface="Calibri"/>
                        <a:cs typeface="Calibri"/>
                        <a:sym typeface="Calibri"/>
                      </a:endParaRPr>
                    </a:p>
                  </a:txBody>
                  <a:tcPr marL="9525" marR="9525" marT="9525" marB="914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900">
                          <a:latin typeface="Calibri"/>
                          <a:ea typeface="Calibri"/>
                          <a:cs typeface="Calibri"/>
                          <a:sym typeface="Calibri"/>
                        </a:rPr>
                        <a:t>$15.00</a:t>
                      </a:r>
                      <a:endParaRPr sz="900">
                        <a:latin typeface="Calibri"/>
                        <a:ea typeface="Calibri"/>
                        <a:cs typeface="Calibri"/>
                        <a:sym typeface="Calibri"/>
                      </a:endParaRPr>
                    </a:p>
                  </a:txBody>
                  <a:tcPr marL="9525" marR="9525" marT="9525" marB="914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900">
                          <a:latin typeface="Calibri"/>
                          <a:ea typeface="Calibri"/>
                          <a:cs typeface="Calibri"/>
                          <a:sym typeface="Calibri"/>
                        </a:rPr>
                        <a:t>$75.00</a:t>
                      </a:r>
                      <a:endParaRPr sz="900">
                        <a:latin typeface="Calibri"/>
                        <a:ea typeface="Calibri"/>
                        <a:cs typeface="Calibri"/>
                        <a:sym typeface="Calibri"/>
                      </a:endParaRPr>
                    </a:p>
                  </a:txBody>
                  <a:tcPr marL="9525" marR="9525" marT="9525" marB="914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n" sz="900">
                          <a:latin typeface="Calibri"/>
                          <a:ea typeface="Calibri"/>
                          <a:cs typeface="Calibri"/>
                          <a:sym typeface="Calibri"/>
                        </a:rPr>
                        <a:t>200K</a:t>
                      </a:r>
                      <a:endParaRPr sz="900">
                        <a:latin typeface="Calibri"/>
                        <a:ea typeface="Calibri"/>
                        <a:cs typeface="Calibri"/>
                        <a:sym typeface="Calibri"/>
                      </a:endParaRPr>
                    </a:p>
                  </a:txBody>
                  <a:tcPr marL="9525" marR="9525" marT="9525" marB="914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3"/>
                  </a:ext>
                </a:extLst>
              </a:tr>
              <a:tr h="210550">
                <a:tc>
                  <a:txBody>
                    <a:bodyPr/>
                    <a:lstStyle/>
                    <a:p>
                      <a:pPr marL="0" lvl="0" indent="0" algn="l" rtl="0">
                        <a:spcBef>
                          <a:spcPts val="0"/>
                        </a:spcBef>
                        <a:spcAft>
                          <a:spcPts val="0"/>
                        </a:spcAft>
                        <a:buNone/>
                      </a:pPr>
                      <a:r>
                        <a:rPr lang="en" sz="900">
                          <a:latin typeface="Calibri"/>
                          <a:ea typeface="Calibri"/>
                          <a:cs typeface="Calibri"/>
                          <a:sym typeface="Calibri"/>
                        </a:rPr>
                        <a:t>OpenAI o3</a:t>
                      </a:r>
                      <a:endParaRPr sz="900">
                        <a:latin typeface="Calibri"/>
                        <a:ea typeface="Calibri"/>
                        <a:cs typeface="Calibri"/>
                        <a:sym typeface="Calibri"/>
                      </a:endParaRPr>
                    </a:p>
                  </a:txBody>
                  <a:tcPr marL="9525" marR="9525" marT="9525" marB="914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900">
                          <a:latin typeface="Calibri"/>
                          <a:ea typeface="Calibri"/>
                          <a:cs typeface="Calibri"/>
                          <a:sym typeface="Calibri"/>
                        </a:rPr>
                        <a:t>$10.00</a:t>
                      </a:r>
                      <a:endParaRPr sz="900">
                        <a:latin typeface="Calibri"/>
                        <a:ea typeface="Calibri"/>
                        <a:cs typeface="Calibri"/>
                        <a:sym typeface="Calibri"/>
                      </a:endParaRPr>
                    </a:p>
                  </a:txBody>
                  <a:tcPr marL="9525" marR="9525" marT="9525" marB="914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900">
                          <a:latin typeface="Calibri"/>
                          <a:ea typeface="Calibri"/>
                          <a:cs typeface="Calibri"/>
                          <a:sym typeface="Calibri"/>
                        </a:rPr>
                        <a:t>$40.00</a:t>
                      </a:r>
                      <a:endParaRPr sz="900">
                        <a:latin typeface="Calibri"/>
                        <a:ea typeface="Calibri"/>
                        <a:cs typeface="Calibri"/>
                        <a:sym typeface="Calibri"/>
                      </a:endParaRPr>
                    </a:p>
                  </a:txBody>
                  <a:tcPr marL="9525" marR="9525" marT="9525" marB="914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n" sz="900">
                          <a:latin typeface="Calibri"/>
                          <a:ea typeface="Calibri"/>
                          <a:cs typeface="Calibri"/>
                          <a:sym typeface="Calibri"/>
                        </a:rPr>
                        <a:t>200K</a:t>
                      </a:r>
                      <a:endParaRPr sz="900">
                        <a:latin typeface="Calibri"/>
                        <a:ea typeface="Calibri"/>
                        <a:cs typeface="Calibri"/>
                        <a:sym typeface="Calibri"/>
                      </a:endParaRPr>
                    </a:p>
                  </a:txBody>
                  <a:tcPr marL="9525" marR="9525" marT="9525" marB="914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4"/>
                  </a:ext>
                </a:extLst>
              </a:tr>
              <a:tr h="294475">
                <a:tc>
                  <a:txBody>
                    <a:bodyPr/>
                    <a:lstStyle/>
                    <a:p>
                      <a:pPr marL="0" lvl="0" indent="0" algn="l" rtl="0">
                        <a:spcBef>
                          <a:spcPts val="0"/>
                        </a:spcBef>
                        <a:spcAft>
                          <a:spcPts val="0"/>
                        </a:spcAft>
                        <a:buNone/>
                      </a:pPr>
                      <a:r>
                        <a:rPr lang="en" sz="900">
                          <a:latin typeface="Calibri"/>
                          <a:ea typeface="Calibri"/>
                          <a:cs typeface="Calibri"/>
                          <a:sym typeface="Calibri"/>
                        </a:rPr>
                        <a:t>Gemini 2.5-Pro</a:t>
                      </a:r>
                      <a:br>
                        <a:rPr lang="en" sz="900">
                          <a:latin typeface="Calibri"/>
                          <a:ea typeface="Calibri"/>
                          <a:cs typeface="Calibri"/>
                          <a:sym typeface="Calibri"/>
                        </a:rPr>
                      </a:br>
                      <a:r>
                        <a:rPr lang="en" sz="900">
                          <a:latin typeface="Calibri"/>
                          <a:ea typeface="Calibri"/>
                          <a:cs typeface="Calibri"/>
                          <a:sym typeface="Calibri"/>
                        </a:rPr>
                        <a:t>(200K ctx)</a:t>
                      </a:r>
                      <a:endParaRPr sz="900">
                        <a:latin typeface="Calibri"/>
                        <a:ea typeface="Calibri"/>
                        <a:cs typeface="Calibri"/>
                        <a:sym typeface="Calibri"/>
                      </a:endParaRPr>
                    </a:p>
                  </a:txBody>
                  <a:tcPr marL="9525" marR="9525" marT="9525" marB="914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n" sz="900">
                          <a:latin typeface="Calibri"/>
                          <a:ea typeface="Calibri"/>
                          <a:cs typeface="Calibri"/>
                          <a:sym typeface="Calibri"/>
                        </a:rPr>
                        <a:t>$1.25</a:t>
                      </a:r>
                      <a:endParaRPr sz="900">
                        <a:latin typeface="Calibri"/>
                        <a:ea typeface="Calibri"/>
                        <a:cs typeface="Calibri"/>
                        <a:sym typeface="Calibri"/>
                      </a:endParaRPr>
                    </a:p>
                  </a:txBody>
                  <a:tcPr marL="9525" marR="9525" marT="9525" marB="914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n" sz="900">
                          <a:latin typeface="Calibri"/>
                          <a:ea typeface="Calibri"/>
                          <a:cs typeface="Calibri"/>
                          <a:sym typeface="Calibri"/>
                        </a:rPr>
                        <a:t>$10.00</a:t>
                      </a:r>
                      <a:endParaRPr sz="900">
                        <a:latin typeface="Calibri"/>
                        <a:ea typeface="Calibri"/>
                        <a:cs typeface="Calibri"/>
                        <a:sym typeface="Calibri"/>
                      </a:endParaRPr>
                    </a:p>
                  </a:txBody>
                  <a:tcPr marL="9525" marR="9525" marT="9525" marB="914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n" sz="900">
                          <a:latin typeface="Calibri"/>
                          <a:ea typeface="Calibri"/>
                          <a:cs typeface="Calibri"/>
                          <a:sym typeface="Calibri"/>
                        </a:rPr>
                        <a:t>200K</a:t>
                      </a:r>
                      <a:endParaRPr sz="900">
                        <a:latin typeface="Calibri"/>
                        <a:ea typeface="Calibri"/>
                        <a:cs typeface="Calibri"/>
                        <a:sym typeface="Calibri"/>
                      </a:endParaRPr>
                    </a:p>
                  </a:txBody>
                  <a:tcPr marL="9525" marR="9525" marT="9525" marB="914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5"/>
                  </a:ext>
                </a:extLst>
              </a:tr>
              <a:tr h="294475">
                <a:tc>
                  <a:txBody>
                    <a:bodyPr/>
                    <a:lstStyle/>
                    <a:p>
                      <a:pPr marL="0" lvl="0" indent="0" algn="l" rtl="0">
                        <a:spcBef>
                          <a:spcPts val="0"/>
                        </a:spcBef>
                        <a:spcAft>
                          <a:spcPts val="0"/>
                        </a:spcAft>
                        <a:buClr>
                          <a:schemeClr val="dk1"/>
                        </a:buClr>
                        <a:buSzPts val="1100"/>
                        <a:buFont typeface="Arial"/>
                        <a:buNone/>
                      </a:pPr>
                      <a:r>
                        <a:rPr lang="en" sz="900">
                          <a:solidFill>
                            <a:schemeClr val="dk1"/>
                          </a:solidFill>
                          <a:latin typeface="Calibri"/>
                          <a:ea typeface="Calibri"/>
                          <a:cs typeface="Calibri"/>
                          <a:sym typeface="Calibri"/>
                        </a:rPr>
                        <a:t>Gemini 2.5-Pro</a:t>
                      </a:r>
                      <a:br>
                        <a:rPr lang="en" sz="900">
                          <a:solidFill>
                            <a:schemeClr val="dk1"/>
                          </a:solidFill>
                          <a:latin typeface="Calibri"/>
                          <a:ea typeface="Calibri"/>
                          <a:cs typeface="Calibri"/>
                          <a:sym typeface="Calibri"/>
                        </a:rPr>
                      </a:br>
                      <a:r>
                        <a:rPr lang="en" sz="900">
                          <a:solidFill>
                            <a:schemeClr val="dk1"/>
                          </a:solidFill>
                          <a:latin typeface="Calibri"/>
                          <a:ea typeface="Calibri"/>
                          <a:cs typeface="Calibri"/>
                          <a:sym typeface="Calibri"/>
                        </a:rPr>
                        <a:t>(1000K ctx)</a:t>
                      </a:r>
                      <a:endParaRPr sz="900">
                        <a:latin typeface="Calibri"/>
                        <a:ea typeface="Calibri"/>
                        <a:cs typeface="Calibri"/>
                        <a:sym typeface="Calibri"/>
                      </a:endParaRPr>
                    </a:p>
                  </a:txBody>
                  <a:tcPr marL="9525" marR="9525" marT="9525" marB="914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n" sz="900">
                          <a:latin typeface="Calibri"/>
                          <a:ea typeface="Calibri"/>
                          <a:cs typeface="Calibri"/>
                          <a:sym typeface="Calibri"/>
                        </a:rPr>
                        <a:t>$2.50</a:t>
                      </a:r>
                      <a:endParaRPr sz="900">
                        <a:latin typeface="Calibri"/>
                        <a:ea typeface="Calibri"/>
                        <a:cs typeface="Calibri"/>
                        <a:sym typeface="Calibri"/>
                      </a:endParaRPr>
                    </a:p>
                  </a:txBody>
                  <a:tcPr marL="9525" marR="9525" marT="9525" marB="914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n" sz="900">
                          <a:latin typeface="Calibri"/>
                          <a:ea typeface="Calibri"/>
                          <a:cs typeface="Calibri"/>
                          <a:sym typeface="Calibri"/>
                        </a:rPr>
                        <a:t>$15.00</a:t>
                      </a:r>
                      <a:endParaRPr sz="900">
                        <a:latin typeface="Calibri"/>
                        <a:ea typeface="Calibri"/>
                        <a:cs typeface="Calibri"/>
                        <a:sym typeface="Calibri"/>
                      </a:endParaRPr>
                    </a:p>
                  </a:txBody>
                  <a:tcPr marL="9525" marR="9525" marT="9525" marB="914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900">
                          <a:solidFill>
                            <a:schemeClr val="dk1"/>
                          </a:solidFill>
                          <a:latin typeface="Calibri"/>
                          <a:ea typeface="Calibri"/>
                          <a:cs typeface="Calibri"/>
                          <a:sym typeface="Calibri"/>
                        </a:rPr>
                        <a:t>1,000K</a:t>
                      </a:r>
                      <a:endParaRPr sz="900">
                        <a:latin typeface="Calibri"/>
                        <a:ea typeface="Calibri"/>
                        <a:cs typeface="Calibri"/>
                        <a:sym typeface="Calibri"/>
                      </a:endParaRPr>
                    </a:p>
                  </a:txBody>
                  <a:tcPr marL="9525" marR="9525" marT="9525" marB="914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6"/>
                  </a:ext>
                </a:extLst>
              </a:tr>
              <a:tr h="187650">
                <a:tc>
                  <a:txBody>
                    <a:bodyPr/>
                    <a:lstStyle/>
                    <a:p>
                      <a:pPr marL="0" lvl="0" indent="0" algn="l" rtl="0">
                        <a:spcBef>
                          <a:spcPts val="0"/>
                        </a:spcBef>
                        <a:spcAft>
                          <a:spcPts val="0"/>
                        </a:spcAft>
                        <a:buNone/>
                      </a:pPr>
                      <a:r>
                        <a:rPr lang="en" sz="900">
                          <a:solidFill>
                            <a:schemeClr val="dk1"/>
                          </a:solidFill>
                          <a:latin typeface="Calibri"/>
                          <a:ea typeface="Calibri"/>
                          <a:cs typeface="Calibri"/>
                          <a:sym typeface="Calibri"/>
                        </a:rPr>
                        <a:t>Kimi-K2</a:t>
                      </a:r>
                      <a:endParaRPr sz="900">
                        <a:solidFill>
                          <a:schemeClr val="dk1"/>
                        </a:solidFill>
                        <a:latin typeface="Calibri"/>
                        <a:ea typeface="Calibri"/>
                        <a:cs typeface="Calibri"/>
                        <a:sym typeface="Calibri"/>
                      </a:endParaRPr>
                    </a:p>
                  </a:txBody>
                  <a:tcPr marL="9525" marR="9525" marT="9525" marB="914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n" sz="900">
                          <a:latin typeface="Calibri"/>
                          <a:ea typeface="Calibri"/>
                          <a:cs typeface="Calibri"/>
                          <a:sym typeface="Calibri"/>
                        </a:rPr>
                        <a:t>$0.57</a:t>
                      </a:r>
                      <a:endParaRPr sz="900">
                        <a:latin typeface="Calibri"/>
                        <a:ea typeface="Calibri"/>
                        <a:cs typeface="Calibri"/>
                        <a:sym typeface="Calibri"/>
                      </a:endParaRPr>
                    </a:p>
                  </a:txBody>
                  <a:tcPr marL="9525" marR="9525" marT="9525" marB="914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n" sz="900">
                          <a:latin typeface="Calibri"/>
                          <a:ea typeface="Calibri"/>
                          <a:cs typeface="Calibri"/>
                          <a:sym typeface="Calibri"/>
                        </a:rPr>
                        <a:t>$2.30</a:t>
                      </a:r>
                      <a:endParaRPr sz="900">
                        <a:latin typeface="Calibri"/>
                        <a:ea typeface="Calibri"/>
                        <a:cs typeface="Calibri"/>
                        <a:sym typeface="Calibri"/>
                      </a:endParaRPr>
                    </a:p>
                  </a:txBody>
                  <a:tcPr marL="9525" marR="9525" marT="9525" marB="914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n" sz="900">
                          <a:solidFill>
                            <a:schemeClr val="dk1"/>
                          </a:solidFill>
                          <a:latin typeface="Calibri"/>
                          <a:ea typeface="Calibri"/>
                          <a:cs typeface="Calibri"/>
                          <a:sym typeface="Calibri"/>
                        </a:rPr>
                        <a:t>128K</a:t>
                      </a:r>
                      <a:endParaRPr sz="900">
                        <a:solidFill>
                          <a:schemeClr val="dk1"/>
                        </a:solidFill>
                        <a:latin typeface="Calibri"/>
                        <a:ea typeface="Calibri"/>
                        <a:cs typeface="Calibri"/>
                        <a:sym typeface="Calibri"/>
                      </a:endParaRPr>
                    </a:p>
                  </a:txBody>
                  <a:tcPr marL="9525" marR="9525" marT="9525" marB="914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
        <p:nvSpPr>
          <p:cNvPr id="86" name="Google Shape;86;p17"/>
          <p:cNvSpPr txBox="1"/>
          <p:nvPr/>
        </p:nvSpPr>
        <p:spPr>
          <a:xfrm>
            <a:off x="4652600" y="4509454"/>
            <a:ext cx="44514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Moonshot created a new tool called </a:t>
            </a:r>
            <a:r>
              <a:rPr lang="en" sz="1200" b="1">
                <a:solidFill>
                  <a:srgbClr val="FF0000"/>
                </a:solidFill>
                <a:latin typeface="Calibri"/>
                <a:ea typeface="Calibri"/>
                <a:cs typeface="Calibri"/>
                <a:sym typeface="Calibri"/>
              </a:rPr>
              <a:t>MuonClip</a:t>
            </a:r>
            <a:r>
              <a:rPr lang="en" sz="1200">
                <a:solidFill>
                  <a:schemeClr val="dk1"/>
                </a:solidFill>
                <a:latin typeface="Calibri"/>
                <a:ea typeface="Calibri"/>
                <a:cs typeface="Calibri"/>
                <a:sym typeface="Calibri"/>
              </a:rPr>
              <a:t> that enabled stable training with zero crashes, potentially solving a major cost bottleneck in development - </a:t>
            </a:r>
            <a:r>
              <a:rPr lang="en" sz="1200" u="sng">
                <a:solidFill>
                  <a:schemeClr val="hlink"/>
                </a:solidFill>
                <a:latin typeface="Calibri"/>
                <a:ea typeface="Calibri"/>
                <a:cs typeface="Calibri"/>
                <a:sym typeface="Calibri"/>
                <a:hlinkClick r:id="rId4"/>
              </a:rPr>
              <a:t>https://arxiv.org/abs/2502.16982</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87" name="Google Shape;87;p17"/>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3091375" y="55575"/>
            <a:ext cx="1476275" cy="6472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p:nvPr/>
        </p:nvSpPr>
        <p:spPr>
          <a:xfrm>
            <a:off x="55075" y="-81075"/>
            <a:ext cx="34902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Grok-4 Reception </a:t>
            </a:r>
            <a:endParaRPr sz="2000" b="1" i="0" u="none" strike="noStrike" cap="none">
              <a:solidFill>
                <a:schemeClr val="dk1"/>
              </a:solidFill>
              <a:latin typeface="Calibri"/>
              <a:ea typeface="Calibri"/>
              <a:cs typeface="Calibri"/>
              <a:sym typeface="Calibri"/>
            </a:endParaRPr>
          </a:p>
        </p:txBody>
      </p:sp>
      <p:sp>
        <p:nvSpPr>
          <p:cNvPr id="93" name="Google Shape;93;p18"/>
          <p:cNvSpPr txBox="1"/>
          <p:nvPr/>
        </p:nvSpPr>
        <p:spPr>
          <a:xfrm>
            <a:off x="55075" y="395850"/>
            <a:ext cx="4451400" cy="2604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Positive Reception. Grok 4 passed complex tests like the "hexagon test" with impressive physics simulations and 3D graphics capabilities. Tim Sweeney (Epic Games CEO) called it "artificial general intelligence"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Very good on Benchmarks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Can effectively search through users' old X (Twitter) posts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Strong at physics simulations, 3D graphics, and analyzing images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Code Generation - 256K context window</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75 tokens/sec - faster than Claude 4 Opus, but slower than GPT, Claude, or Gemini - users prefer faster models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Bias (defaults to Elon Musk's positions rather than being neutral)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Safety Concerns - lacks comprehensive safety policies and evaluation frameworks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GPT-5 may slightly outperform Grok 4 (internal evaluations)</a:t>
            </a:r>
            <a:endParaRPr sz="1200">
              <a:solidFill>
                <a:schemeClr val="dk1"/>
              </a:solidFill>
              <a:latin typeface="Calibri"/>
              <a:ea typeface="Calibri"/>
              <a:cs typeface="Calibri"/>
              <a:sym typeface="Calibri"/>
            </a:endParaRPr>
          </a:p>
        </p:txBody>
      </p:sp>
      <p:sp>
        <p:nvSpPr>
          <p:cNvPr id="94" name="Google Shape;94;p18"/>
          <p:cNvSpPr txBox="1"/>
          <p:nvPr/>
        </p:nvSpPr>
        <p:spPr>
          <a:xfrm>
            <a:off x="6027100" y="3098425"/>
            <a:ext cx="29706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Expecting final GPT-4.5 from OpenAI soon</a:t>
            </a:r>
            <a:endParaRPr sz="1200">
              <a:solidFill>
                <a:schemeClr val="dk1"/>
              </a:solidFill>
              <a:latin typeface="Calibri"/>
              <a:ea typeface="Calibri"/>
              <a:cs typeface="Calibri"/>
              <a:sym typeface="Calibri"/>
            </a:endParaRPr>
          </a:p>
        </p:txBody>
      </p:sp>
      <p:pic>
        <p:nvPicPr>
          <p:cNvPr id="95" name="Google Shape;95;p18"/>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412050" y="245325"/>
            <a:ext cx="2595551" cy="1459651"/>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p:nvPr/>
        </p:nvSpPr>
        <p:spPr>
          <a:xfrm>
            <a:off x="6736325" y="52350"/>
            <a:ext cx="23562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b="0" i="0" u="sng" strike="noStrike" cap="none">
                <a:solidFill>
                  <a:schemeClr val="hlink"/>
                </a:solidFill>
                <a:latin typeface="Calibri"/>
                <a:ea typeface="Calibri"/>
                <a:cs typeface="Calibri"/>
                <a:sym typeface="Calibri"/>
                <a:hlinkClick r:id="rId3"/>
              </a:rPr>
              <a:t>https://en.wikipedia.org/wiki/Elo_rating_system</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101" name="Google Shape;101;p19"/>
          <p:cNvSpPr txBox="1"/>
          <p:nvPr/>
        </p:nvSpPr>
        <p:spPr>
          <a:xfrm>
            <a:off x="38150" y="30938"/>
            <a:ext cx="4557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"LM Arena" Leaderboard</a:t>
            </a:r>
            <a:endParaRPr sz="2000" b="1" i="0" u="none" strike="noStrike" cap="none">
              <a:solidFill>
                <a:srgbClr val="000000"/>
              </a:solidFill>
              <a:latin typeface="Calibri"/>
              <a:ea typeface="Calibri"/>
              <a:cs typeface="Calibri"/>
              <a:sym typeface="Calibri"/>
            </a:endParaRPr>
          </a:p>
        </p:txBody>
      </p:sp>
      <p:sp>
        <p:nvSpPr>
          <p:cNvPr id="102" name="Google Shape;102;p19"/>
          <p:cNvSpPr txBox="1"/>
          <p:nvPr/>
        </p:nvSpPr>
        <p:spPr>
          <a:xfrm>
            <a:off x="4446375" y="121650"/>
            <a:ext cx="2130000" cy="1725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000" b="1" i="0" u="sng" strike="noStrike" cap="none">
                <a:solidFill>
                  <a:schemeClr val="hlink"/>
                </a:solidFill>
                <a:latin typeface="Calibri"/>
                <a:ea typeface="Calibri"/>
                <a:cs typeface="Calibri"/>
                <a:sym typeface="Calibri"/>
                <a:hlinkClick r:id="rId4"/>
              </a:rPr>
              <a:t>https://lmarena.ai/?leaderboard</a:t>
            </a:r>
            <a:r>
              <a:rPr lang="en" sz="1000" b="1" i="0" u="none" strike="noStrike" cap="none">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103" name="Google Shape;103;p19"/>
          <p:cNvSpPr txBox="1"/>
          <p:nvPr/>
        </p:nvSpPr>
        <p:spPr>
          <a:xfrm>
            <a:off x="846150" y="419250"/>
            <a:ext cx="20316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Text</a:t>
            </a:r>
            <a:endParaRPr sz="900" b="1">
              <a:solidFill>
                <a:srgbClr val="FF0000"/>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100"/>
              <a:buFont typeface="Arial"/>
              <a:buNone/>
            </a:pPr>
            <a:r>
              <a:rPr lang="en" sz="900" b="1" u="sng">
                <a:solidFill>
                  <a:schemeClr val="hlink"/>
                </a:solidFill>
                <a:latin typeface="Calibri"/>
                <a:ea typeface="Calibri"/>
                <a:cs typeface="Calibri"/>
                <a:sym typeface="Calibri"/>
                <a:hlinkClick r:id="rId5"/>
              </a:rPr>
              <a:t>https://lmarena.ai/leaderboard/text</a:t>
            </a:r>
            <a:r>
              <a:rPr lang="en" sz="900" b="1">
                <a:solidFill>
                  <a:srgbClr val="FF0000"/>
                </a:solidFill>
                <a:latin typeface="Calibri"/>
                <a:ea typeface="Calibri"/>
                <a:cs typeface="Calibri"/>
                <a:sym typeface="Calibri"/>
              </a:rPr>
              <a:t> </a:t>
            </a:r>
            <a:endParaRPr sz="900" b="1">
              <a:solidFill>
                <a:srgbClr val="FF0000"/>
              </a:solidFill>
              <a:latin typeface="Calibri"/>
              <a:ea typeface="Calibri"/>
              <a:cs typeface="Calibri"/>
              <a:sym typeface="Calibri"/>
            </a:endParaRPr>
          </a:p>
        </p:txBody>
      </p:sp>
      <p:sp>
        <p:nvSpPr>
          <p:cNvPr id="104" name="Google Shape;104;p19"/>
          <p:cNvSpPr txBox="1"/>
          <p:nvPr/>
        </p:nvSpPr>
        <p:spPr>
          <a:xfrm>
            <a:off x="3850025" y="400300"/>
            <a:ext cx="18336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Webdev</a:t>
            </a:r>
            <a:r>
              <a:rPr lang="en" sz="900" b="1">
                <a:solidFill>
                  <a:srgbClr val="FF0000"/>
                </a:solidFill>
                <a:latin typeface="Calibri"/>
                <a:ea typeface="Calibri"/>
                <a:cs typeface="Calibri"/>
                <a:sym typeface="Calibri"/>
              </a:rPr>
              <a:t> </a:t>
            </a:r>
            <a:endParaRPr sz="900" b="1">
              <a:solidFill>
                <a:srgbClr val="FF0000"/>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100"/>
              <a:buFont typeface="Arial"/>
              <a:buNone/>
            </a:pPr>
            <a:r>
              <a:rPr lang="en" sz="900" b="1" u="sng">
                <a:solidFill>
                  <a:schemeClr val="hlink"/>
                </a:solidFill>
                <a:latin typeface="Calibri"/>
                <a:ea typeface="Calibri"/>
                <a:cs typeface="Calibri"/>
                <a:sym typeface="Calibri"/>
                <a:hlinkClick r:id="rId6"/>
              </a:rPr>
              <a:t>https://web.lmarena.ai/leaderboard</a:t>
            </a:r>
            <a:r>
              <a:rPr lang="en" sz="900" b="1">
                <a:solidFill>
                  <a:srgbClr val="FF0000"/>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105" name="Google Shape;105;p19"/>
          <p:cNvSpPr/>
          <p:nvPr/>
        </p:nvSpPr>
        <p:spPr>
          <a:xfrm>
            <a:off x="3663755" y="221650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9"/>
          <p:cNvSpPr txBox="1"/>
          <p:nvPr/>
        </p:nvSpPr>
        <p:spPr>
          <a:xfrm>
            <a:off x="3358556" y="2607378"/>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7" name="Google Shape;107;p19"/>
          <p:cNvSpPr/>
          <p:nvPr/>
        </p:nvSpPr>
        <p:spPr>
          <a:xfrm>
            <a:off x="3659013" y="261866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9"/>
          <p:cNvSpPr/>
          <p:nvPr/>
        </p:nvSpPr>
        <p:spPr>
          <a:xfrm>
            <a:off x="3661223" y="461713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9"/>
          <p:cNvSpPr/>
          <p:nvPr/>
        </p:nvSpPr>
        <p:spPr>
          <a:xfrm>
            <a:off x="485139" y="121976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9"/>
          <p:cNvSpPr/>
          <p:nvPr/>
        </p:nvSpPr>
        <p:spPr>
          <a:xfrm>
            <a:off x="493761" y="102854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9"/>
          <p:cNvSpPr/>
          <p:nvPr/>
        </p:nvSpPr>
        <p:spPr>
          <a:xfrm>
            <a:off x="3663758" y="1625994"/>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9"/>
          <p:cNvSpPr/>
          <p:nvPr/>
        </p:nvSpPr>
        <p:spPr>
          <a:xfrm>
            <a:off x="3674780" y="2030105"/>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9"/>
          <p:cNvSpPr/>
          <p:nvPr/>
        </p:nvSpPr>
        <p:spPr>
          <a:xfrm>
            <a:off x="3667426" y="321348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9"/>
          <p:cNvSpPr txBox="1"/>
          <p:nvPr/>
        </p:nvSpPr>
        <p:spPr>
          <a:xfrm>
            <a:off x="6317400" y="2233550"/>
            <a:ext cx="2775000" cy="23889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7"/>
              </a:rPr>
              <a:t>https://openlm.ai/chatbot-arena/</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8"/>
              </a:rPr>
              <a:t>https://beta.lmarena.ai</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Web Leaderboard</a:t>
            </a:r>
            <a:r>
              <a:rPr lang="en" sz="900" b="0" i="0" u="none" strike="noStrike" cap="none">
                <a:solidFill>
                  <a:schemeClr val="dk1"/>
                </a:solidFill>
                <a:latin typeface="Calibri"/>
                <a:ea typeface="Calibri"/>
                <a:cs typeface="Calibri"/>
                <a:sym typeface="Calibri"/>
              </a:rPr>
              <a:t>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6"/>
              </a:rPr>
              <a:t>https://web.lmarena.ai/leaderboard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@LlmStats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9"/>
              </a:rPr>
              <a:t>https://llmworld.net/llm_leaderboards/</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StackAI</a:t>
            </a:r>
            <a:r>
              <a:rPr lang="en" sz="9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0"/>
              </a:rPr>
              <a:t>https://www.stack-ai.com/llm-leaderboard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Artificial Analysis</a:t>
            </a:r>
            <a:r>
              <a:rPr lang="en" sz="10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1"/>
              </a:rPr>
              <a:t>https://artificialanalysis.ai/leaderboards/models</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Open LLM Leaderboard - by Hugging Face</a:t>
            </a:r>
            <a:r>
              <a:rPr lang="en" sz="900" b="0" i="0" u="none" strike="noStrike" cap="none">
                <a:solidFill>
                  <a:schemeClr val="dk1"/>
                </a:solidFill>
                <a:latin typeface="Calibri"/>
                <a:ea typeface="Calibri"/>
                <a:cs typeface="Calibri"/>
                <a:sym typeface="Calibri"/>
              </a:rPr>
              <a:t>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2"/>
              </a:rPr>
              <a:t>https://huggingface.co/open-llm-leaderboard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Vellum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3"/>
              </a:rPr>
              <a:t>https://www.vellum.ai/llm-leaderboard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AI Benchmarking Hub</a:t>
            </a:r>
            <a:br>
              <a:rPr lang="en" sz="10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14"/>
              </a:rPr>
              <a:t>https://epoch.ai/data/ai-benchmarking-dashboard</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15" name="Google Shape;115;p19"/>
          <p:cNvSpPr txBox="1"/>
          <p:nvPr/>
        </p:nvSpPr>
        <p:spPr>
          <a:xfrm>
            <a:off x="3377711" y="3409302"/>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6" name="Google Shape;116;p19"/>
          <p:cNvSpPr/>
          <p:nvPr/>
        </p:nvSpPr>
        <p:spPr>
          <a:xfrm>
            <a:off x="3668580" y="341769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9"/>
          <p:cNvSpPr/>
          <p:nvPr/>
        </p:nvSpPr>
        <p:spPr>
          <a:xfrm>
            <a:off x="3674764" y="301559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19"/>
          <p:cNvSpPr/>
          <p:nvPr/>
        </p:nvSpPr>
        <p:spPr>
          <a:xfrm>
            <a:off x="3660759" y="420466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9"/>
          <p:cNvSpPr txBox="1"/>
          <p:nvPr/>
        </p:nvSpPr>
        <p:spPr>
          <a:xfrm flipH="1">
            <a:off x="3598336" y="3603309"/>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M</a:t>
            </a:r>
            <a:endParaRPr sz="800" b="0" i="0" u="none" strike="noStrike" cap="none">
              <a:solidFill>
                <a:srgbClr val="1F2937"/>
              </a:solidFill>
              <a:latin typeface="Calibri"/>
              <a:ea typeface="Calibri"/>
              <a:cs typeface="Calibri"/>
              <a:sym typeface="Calibri"/>
            </a:endParaRPr>
          </a:p>
        </p:txBody>
      </p:sp>
      <p:sp>
        <p:nvSpPr>
          <p:cNvPr id="120" name="Google Shape;120;p19"/>
          <p:cNvSpPr txBox="1"/>
          <p:nvPr/>
        </p:nvSpPr>
        <p:spPr>
          <a:xfrm>
            <a:off x="6736325" y="438010"/>
            <a:ext cx="2356200" cy="3570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100">
                <a:solidFill>
                  <a:schemeClr val="dk1"/>
                </a:solidFill>
                <a:latin typeface="Calibri"/>
                <a:ea typeface="Calibri"/>
                <a:cs typeface="Calibri"/>
                <a:sym typeface="Calibri"/>
              </a:rPr>
              <a:t>LM Arena secures $100M to expand AI benchmarking (at $600M valuation)</a:t>
            </a:r>
            <a:endParaRPr sz="800" b="0" i="0" u="none" strike="noStrike" cap="none">
              <a:solidFill>
                <a:schemeClr val="dk1"/>
              </a:solidFill>
              <a:latin typeface="Calibri"/>
              <a:ea typeface="Calibri"/>
              <a:cs typeface="Calibri"/>
              <a:sym typeface="Calibri"/>
            </a:endParaRPr>
          </a:p>
        </p:txBody>
      </p:sp>
      <p:sp>
        <p:nvSpPr>
          <p:cNvPr id="121" name="Google Shape;121;p19"/>
          <p:cNvSpPr/>
          <p:nvPr/>
        </p:nvSpPr>
        <p:spPr>
          <a:xfrm>
            <a:off x="3674780" y="103119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19"/>
          <p:cNvSpPr/>
          <p:nvPr/>
        </p:nvSpPr>
        <p:spPr>
          <a:xfrm>
            <a:off x="3665816" y="1826681"/>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9"/>
          <p:cNvSpPr/>
          <p:nvPr/>
        </p:nvSpPr>
        <p:spPr>
          <a:xfrm>
            <a:off x="3667411" y="1428963"/>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19"/>
          <p:cNvSpPr/>
          <p:nvPr/>
        </p:nvSpPr>
        <p:spPr>
          <a:xfrm>
            <a:off x="3659036" y="2415682"/>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19"/>
          <p:cNvSpPr txBox="1"/>
          <p:nvPr/>
        </p:nvSpPr>
        <p:spPr>
          <a:xfrm>
            <a:off x="3365925" y="2811834"/>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6" name="Google Shape;126;p19"/>
          <p:cNvSpPr/>
          <p:nvPr/>
        </p:nvSpPr>
        <p:spPr>
          <a:xfrm>
            <a:off x="3666382" y="2823123"/>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9"/>
          <p:cNvSpPr/>
          <p:nvPr/>
        </p:nvSpPr>
        <p:spPr>
          <a:xfrm>
            <a:off x="3666330" y="4422737"/>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9"/>
          <p:cNvSpPr txBox="1"/>
          <p:nvPr/>
        </p:nvSpPr>
        <p:spPr>
          <a:xfrm>
            <a:off x="192998" y="3611857"/>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9" name="Google Shape;129;p19"/>
          <p:cNvSpPr/>
          <p:nvPr/>
        </p:nvSpPr>
        <p:spPr>
          <a:xfrm>
            <a:off x="492264" y="361910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19"/>
          <p:cNvSpPr txBox="1"/>
          <p:nvPr/>
        </p:nvSpPr>
        <p:spPr>
          <a:xfrm>
            <a:off x="192998" y="2212328"/>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31" name="Google Shape;131;p19"/>
          <p:cNvSpPr/>
          <p:nvPr/>
        </p:nvSpPr>
        <p:spPr>
          <a:xfrm>
            <a:off x="492264" y="221957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19"/>
          <p:cNvSpPr/>
          <p:nvPr/>
        </p:nvSpPr>
        <p:spPr>
          <a:xfrm>
            <a:off x="486329" y="2022159"/>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19"/>
          <p:cNvSpPr/>
          <p:nvPr/>
        </p:nvSpPr>
        <p:spPr>
          <a:xfrm>
            <a:off x="485139" y="161868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19"/>
          <p:cNvSpPr/>
          <p:nvPr/>
        </p:nvSpPr>
        <p:spPr>
          <a:xfrm>
            <a:off x="494489" y="241327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19"/>
          <p:cNvSpPr/>
          <p:nvPr/>
        </p:nvSpPr>
        <p:spPr>
          <a:xfrm>
            <a:off x="486869" y="1824600"/>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19"/>
          <p:cNvSpPr/>
          <p:nvPr/>
        </p:nvSpPr>
        <p:spPr>
          <a:xfrm>
            <a:off x="489451" y="320894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19"/>
          <p:cNvSpPr/>
          <p:nvPr/>
        </p:nvSpPr>
        <p:spPr>
          <a:xfrm>
            <a:off x="488812" y="4227220"/>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19"/>
          <p:cNvSpPr txBox="1"/>
          <p:nvPr/>
        </p:nvSpPr>
        <p:spPr>
          <a:xfrm flipH="1">
            <a:off x="430788" y="2613532"/>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139" name="Google Shape;139;p19"/>
          <p:cNvSpPr/>
          <p:nvPr/>
        </p:nvSpPr>
        <p:spPr>
          <a:xfrm>
            <a:off x="484672" y="4019052"/>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19"/>
          <p:cNvSpPr/>
          <p:nvPr/>
        </p:nvSpPr>
        <p:spPr>
          <a:xfrm>
            <a:off x="493303" y="303020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19"/>
          <p:cNvSpPr/>
          <p:nvPr/>
        </p:nvSpPr>
        <p:spPr>
          <a:xfrm>
            <a:off x="488807" y="482313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19"/>
          <p:cNvSpPr txBox="1"/>
          <p:nvPr/>
        </p:nvSpPr>
        <p:spPr>
          <a:xfrm>
            <a:off x="192998" y="3409217"/>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43" name="Google Shape;143;p19"/>
          <p:cNvSpPr/>
          <p:nvPr/>
        </p:nvSpPr>
        <p:spPr>
          <a:xfrm>
            <a:off x="492264" y="341646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19"/>
          <p:cNvSpPr txBox="1"/>
          <p:nvPr/>
        </p:nvSpPr>
        <p:spPr>
          <a:xfrm>
            <a:off x="192998" y="3812239"/>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45" name="Google Shape;145;p19"/>
          <p:cNvSpPr/>
          <p:nvPr/>
        </p:nvSpPr>
        <p:spPr>
          <a:xfrm>
            <a:off x="492264" y="381948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19"/>
          <p:cNvSpPr/>
          <p:nvPr/>
        </p:nvSpPr>
        <p:spPr>
          <a:xfrm>
            <a:off x="494493" y="4409047"/>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19"/>
          <p:cNvSpPr txBox="1"/>
          <p:nvPr/>
        </p:nvSpPr>
        <p:spPr>
          <a:xfrm>
            <a:off x="3365873" y="1210107"/>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48" name="Google Shape;148;p19"/>
          <p:cNvSpPr/>
          <p:nvPr/>
        </p:nvSpPr>
        <p:spPr>
          <a:xfrm>
            <a:off x="3666330" y="122139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19"/>
          <p:cNvSpPr txBox="1"/>
          <p:nvPr/>
        </p:nvSpPr>
        <p:spPr>
          <a:xfrm>
            <a:off x="330408" y="4601189"/>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50" name="Google Shape;150;p19"/>
          <p:cNvSpPr/>
          <p:nvPr/>
        </p:nvSpPr>
        <p:spPr>
          <a:xfrm>
            <a:off x="485139" y="141120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19"/>
          <p:cNvSpPr txBox="1"/>
          <p:nvPr/>
        </p:nvSpPr>
        <p:spPr>
          <a:xfrm>
            <a:off x="192998" y="2807915"/>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52" name="Google Shape;152;p19"/>
          <p:cNvSpPr/>
          <p:nvPr/>
        </p:nvSpPr>
        <p:spPr>
          <a:xfrm>
            <a:off x="492264" y="281516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19"/>
          <p:cNvSpPr txBox="1"/>
          <p:nvPr/>
        </p:nvSpPr>
        <p:spPr>
          <a:xfrm>
            <a:off x="6317400" y="1487425"/>
            <a:ext cx="2775000" cy="3417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Grok 4 Benchmarks</a:t>
            </a:r>
            <a:endParaRPr sz="900">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15"/>
              </a:rPr>
              <a:t>https://artificialanalysis.ai/models/grok-4</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54" name="Google Shape;154;p19"/>
          <p:cNvSpPr txBox="1"/>
          <p:nvPr/>
        </p:nvSpPr>
        <p:spPr>
          <a:xfrm flipH="1">
            <a:off x="3613259" y="3816129"/>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155" name="Google Shape;155;p19"/>
          <p:cNvSpPr/>
          <p:nvPr/>
        </p:nvSpPr>
        <p:spPr>
          <a:xfrm>
            <a:off x="3661223" y="480704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156" name="Google Shape;156;p19"/>
          <p:cNvGraphicFramePr/>
          <p:nvPr/>
        </p:nvGraphicFramePr>
        <p:xfrm>
          <a:off x="3805066" y="784950"/>
          <a:ext cx="3000000" cy="3000000"/>
        </p:xfrm>
        <a:graphic>
          <a:graphicData uri="http://schemas.openxmlformats.org/drawingml/2006/table">
            <a:tbl>
              <a:tblPr>
                <a:noFill/>
                <a:tableStyleId>{41BD763E-1D90-48D9-8374-0B6EDC7AA746}</a:tableStyleId>
              </a:tblPr>
              <a:tblGrid>
                <a:gridCol w="1762125">
                  <a:extLst>
                    <a:ext uri="{9D8B030D-6E8A-4147-A177-3AD203B41FA5}">
                      <a16:colId xmlns:a16="http://schemas.microsoft.com/office/drawing/2014/main" val="20000"/>
                    </a:ext>
                  </a:extLst>
                </a:gridCol>
                <a:gridCol w="323850">
                  <a:extLst>
                    <a:ext uri="{9D8B030D-6E8A-4147-A177-3AD203B41FA5}">
                      <a16:colId xmlns:a16="http://schemas.microsoft.com/office/drawing/2014/main" val="20001"/>
                    </a:ext>
                  </a:extLst>
                </a:gridCol>
              </a:tblGrid>
              <a:tr h="200025">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Model</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Score</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6">
                            <a:extLst>
                              <a:ext uri="{A12FA001-AC4F-418D-AE19-62706E023703}">
                                <ahyp:hlinkClr xmlns:ahyp="http://schemas.microsoft.com/office/drawing/2018/hyperlinkcolor" val="tx"/>
                              </a:ext>
                            </a:extLst>
                          </a:hlinkClick>
                        </a:rPr>
                        <a:t>Gemini-2.5-Pro</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1423</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DeepSeek-R1-0528</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1407</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 Opus 4 (20250514)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1404</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 Sonnet 4 (20250514)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1378</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Claude 3.7 Sonnet (20250219)</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1357</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Gemini-2.5-Flash</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1299</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GPT-4.1-2025-04-14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1255</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Claude 3.5 Sonnet (20241022)</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1238</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8"/>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DeepSeek-V3-0324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1207</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9"/>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DeepSeek-R1</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1198</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0"/>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o3-2025-04-16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1189</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1"/>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GPT-4.1-mini-2025-04-14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1188</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2"/>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Qwen3-235B-A22B</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1182</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3"/>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Mistral Medium 3</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1176</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4"/>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8">
                            <a:extLst>
                              <a:ext uri="{A12FA001-AC4F-418D-AE19-62706E023703}">
                                <ahyp:hlinkClr xmlns:ahyp="http://schemas.microsoft.com/office/drawing/2018/hyperlinkcolor" val="tx"/>
                              </a:ext>
                            </a:extLst>
                          </a:hlinkClick>
                        </a:rPr>
                        <a:t>Grok-4-0709</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1163</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5"/>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Grok-3-preview-02-24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1143</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6"/>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0">
                            <a:extLst>
                              <a:ext uri="{A12FA001-AC4F-418D-AE19-62706E023703}">
                                <ahyp:hlinkClr xmlns:ahyp="http://schemas.microsoft.com/office/drawing/2018/hyperlinkcolor" val="tx"/>
                              </a:ext>
                            </a:extLst>
                          </a:hlinkClick>
                        </a:rPr>
                        <a:t>o3-mini-high (20250131)</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1136</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7"/>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1">
                            <a:extLst>
                              <a:ext uri="{A12FA001-AC4F-418D-AE19-62706E023703}">
                                <ahyp:hlinkClr xmlns:ahyp="http://schemas.microsoft.com/office/drawing/2018/hyperlinkcolor" val="tx"/>
                              </a:ext>
                            </a:extLst>
                          </a:hlinkClick>
                        </a:rPr>
                        <a:t>Claude 3.5 Haiku (20241022)</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1133</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8"/>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o4-mini-2025-04-16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1101</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9"/>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0">
                            <a:extLst>
                              <a:ext uri="{A12FA001-AC4F-418D-AE19-62706E023703}">
                                <ahyp:hlinkClr xmlns:ahyp="http://schemas.microsoft.com/office/drawing/2018/hyperlinkcolor" val="tx"/>
                              </a:ext>
                            </a:extLst>
                          </a:hlinkClick>
                        </a:rPr>
                        <a:t>o3-mini (20250131)</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1092</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20"/>
                  </a:ext>
                </a:extLst>
              </a:tr>
            </a:tbl>
          </a:graphicData>
        </a:graphic>
      </p:graphicFrame>
      <p:sp>
        <p:nvSpPr>
          <p:cNvPr id="157" name="Google Shape;157;p19"/>
          <p:cNvSpPr txBox="1"/>
          <p:nvPr/>
        </p:nvSpPr>
        <p:spPr>
          <a:xfrm flipH="1">
            <a:off x="3613259" y="4019744"/>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graphicFrame>
        <p:nvGraphicFramePr>
          <p:cNvPr id="158" name="Google Shape;158;p19"/>
          <p:cNvGraphicFramePr/>
          <p:nvPr/>
        </p:nvGraphicFramePr>
        <p:xfrm>
          <a:off x="626749" y="780474"/>
          <a:ext cx="3000000" cy="3000000"/>
        </p:xfrm>
        <a:graphic>
          <a:graphicData uri="http://schemas.openxmlformats.org/drawingml/2006/table">
            <a:tbl>
              <a:tblPr>
                <a:noFill/>
                <a:tableStyleId>{41BD763E-1D90-48D9-8374-0B6EDC7AA746}</a:tableStyleId>
              </a:tblPr>
              <a:tblGrid>
                <a:gridCol w="2251175">
                  <a:extLst>
                    <a:ext uri="{9D8B030D-6E8A-4147-A177-3AD203B41FA5}">
                      <a16:colId xmlns:a16="http://schemas.microsoft.com/office/drawing/2014/main" val="20000"/>
                    </a:ext>
                  </a:extLst>
                </a:gridCol>
                <a:gridCol w="344775">
                  <a:extLst>
                    <a:ext uri="{9D8B030D-6E8A-4147-A177-3AD203B41FA5}">
                      <a16:colId xmlns:a16="http://schemas.microsoft.com/office/drawing/2014/main" val="20001"/>
                    </a:ext>
                  </a:extLst>
                </a:gridCol>
              </a:tblGrid>
              <a:tr h="188225">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Model</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Score</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1882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6">
                            <a:extLst>
                              <a:ext uri="{A12FA001-AC4F-418D-AE19-62706E023703}">
                                <ahyp:hlinkClr xmlns:ahyp="http://schemas.microsoft.com/office/drawing/2018/hyperlinkcolor" val="tx"/>
                              </a:ext>
                            </a:extLst>
                          </a:hlinkClick>
                        </a:rPr>
                        <a:t>gemini-2.5-pro</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1465</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1882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o3-2025-04-16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1450</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1882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2">
                            <a:extLst>
                              <a:ext uri="{A12FA001-AC4F-418D-AE19-62706E023703}">
                                <ahyp:hlinkClr xmlns:ahyp="http://schemas.microsoft.com/office/drawing/2018/hyperlinkcolor" val="tx"/>
                              </a:ext>
                            </a:extLst>
                          </a:hlinkClick>
                        </a:rPr>
                        <a:t>chatgpt-4o-latest-20250326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1443</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1882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3">
                            <a:extLst>
                              <a:ext uri="{A12FA001-AC4F-418D-AE19-62706E023703}">
                                <ahyp:hlinkClr xmlns:ahyp="http://schemas.microsoft.com/office/drawing/2018/hyperlinkcolor" val="tx"/>
                              </a:ext>
                            </a:extLst>
                          </a:hlinkClick>
                        </a:rPr>
                        <a:t>gpt-4.5-preview-2025-02-27</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1436</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1882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claude-opus-4-20250514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1417</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1882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gemini-2.5-flash</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1416</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r h="1882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deepseek-r1-0528</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1414</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r h="1882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gpt-4.1-2025-04-14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1411</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8"/>
                  </a:ext>
                </a:extLst>
              </a:tr>
              <a:tr h="1882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grok-3-preview-02-24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1409</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9"/>
                  </a:ext>
                </a:extLst>
              </a:tr>
              <a:tr h="1882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qwen3-235b-a22b-no-thinking</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1399</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0"/>
                  </a:ext>
                </a:extLst>
              </a:tr>
              <a:tr h="1882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4">
                            <a:extLst>
                              <a:ext uri="{A12FA001-AC4F-418D-AE19-62706E023703}">
                                <ahyp:hlinkClr xmlns:ahyp="http://schemas.microsoft.com/office/drawing/2018/hyperlinkcolor" val="tx"/>
                              </a:ext>
                            </a:extLst>
                          </a:hlinkClick>
                        </a:rPr>
                        <a:t>o1-2024-12-17</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1399</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1"/>
                  </a:ext>
                </a:extLst>
              </a:tr>
              <a:tr h="1882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o4-mini-2025-04-16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1399</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2"/>
                  </a:ext>
                </a:extLst>
              </a:tr>
              <a:tr h="1882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5">
                            <a:extLst>
                              <a:ext uri="{A12FA001-AC4F-418D-AE19-62706E023703}">
                                <ahyp:hlinkClr xmlns:ahyp="http://schemas.microsoft.com/office/drawing/2018/hyperlinkcolor" val="tx"/>
                              </a:ext>
                            </a:extLst>
                          </a:hlinkClick>
                        </a:rPr>
                        <a:t>deepseek-v3-0324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1396</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3"/>
                  </a:ext>
                </a:extLst>
              </a:tr>
              <a:tr h="1882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6">
                            <a:extLst>
                              <a:ext uri="{A12FA001-AC4F-418D-AE19-62706E023703}">
                                <ahyp:hlinkClr xmlns:ahyp="http://schemas.microsoft.com/office/drawing/2018/hyperlinkcolor" val="tx"/>
                              </a:ext>
                            </a:extLst>
                          </a:hlinkClick>
                        </a:rPr>
                        <a:t>minimax-m1</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1395</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4"/>
                  </a:ext>
                </a:extLst>
              </a:tr>
              <a:tr h="1882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deepseek-r1</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1395</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5"/>
                  </a:ext>
                </a:extLst>
              </a:tr>
              <a:tr h="1882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claude-sonnet-4-20250514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1393</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6"/>
                  </a:ext>
                </a:extLst>
              </a:tr>
              <a:tr h="1882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7">
                            <a:extLst>
                              <a:ext uri="{A12FA001-AC4F-418D-AE19-62706E023703}">
                                <ahyp:hlinkClr xmlns:ahyp="http://schemas.microsoft.com/office/drawing/2018/hyperlinkcolor" val="tx"/>
                              </a:ext>
                            </a:extLst>
                          </a:hlinkClick>
                        </a:rPr>
                        <a:t>gemini-2.5-flash-lite-preview-06-17-thinking</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1387</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7"/>
                  </a:ext>
                </a:extLst>
              </a:tr>
              <a:tr h="1882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claude-3-7-sonnet-20250219-thinking-32k</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1386</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8"/>
                  </a:ext>
                </a:extLst>
              </a:tr>
              <a:tr h="1882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8">
                            <a:extLst>
                              <a:ext uri="{A12FA001-AC4F-418D-AE19-62706E023703}">
                                <ahyp:hlinkClr xmlns:ahyp="http://schemas.microsoft.com/office/drawing/2018/hyperlinkcolor" val="tx"/>
                              </a:ext>
                            </a:extLst>
                          </a:hlinkClick>
                        </a:rPr>
                        <a:t>hunyuan-turbos-20250416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1383</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9"/>
                  </a:ext>
                </a:extLst>
              </a:tr>
              <a:tr h="1882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9">
                            <a:extLst>
                              <a:ext uri="{A12FA001-AC4F-418D-AE19-62706E023703}">
                                <ahyp:hlinkClr xmlns:ahyp="http://schemas.microsoft.com/office/drawing/2018/hyperlinkcolor" val="tx"/>
                              </a:ext>
                            </a:extLst>
                          </a:hlinkClick>
                        </a:rPr>
                        <a:t>o1-preview</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1383</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20"/>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0"/>
          <p:cNvSpPr txBox="1"/>
          <p:nvPr/>
        </p:nvSpPr>
        <p:spPr>
          <a:xfrm>
            <a:off x="55075" y="-9227"/>
            <a:ext cx="17229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Windsurf </a:t>
            </a:r>
            <a:endParaRPr sz="2000" b="1" i="0" u="none" strike="noStrike" cap="none">
              <a:solidFill>
                <a:schemeClr val="dk1"/>
              </a:solidFill>
              <a:latin typeface="Calibri"/>
              <a:ea typeface="Calibri"/>
              <a:cs typeface="Calibri"/>
              <a:sym typeface="Calibri"/>
            </a:endParaRPr>
          </a:p>
        </p:txBody>
      </p:sp>
      <p:sp>
        <p:nvSpPr>
          <p:cNvPr id="164" name="Google Shape;164;p20"/>
          <p:cNvSpPr txBox="1"/>
          <p:nvPr/>
        </p:nvSpPr>
        <p:spPr>
          <a:xfrm>
            <a:off x="55075" y="395850"/>
            <a:ext cx="44514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OpenAI's attempt to acquire Windsurf for $3B ultimately failed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Tensions with Microsoft: One of the main reasons cited for the collapse was friction with Microsoft which wanted to get access to Windsurf technology, whereas OpenAI sought to pursue its own developer tools strategy, potentially conflicting with Microsoft’s interests in GitHub Copilot and related products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Alphabet’s Google moved quickly to hire Windsurf’s CEO Varun Mohan, co-founder Douglas Chen, and several core R&amp;D staff, for $2.4 Bln, bringing them into its DeepMind division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Cognition (creator of Devin) has acquired Windsurf for undisclosed amount. </a:t>
            </a:r>
            <a:endParaRPr sz="1200">
              <a:solidFill>
                <a:schemeClr val="dk1"/>
              </a:solidFill>
              <a:latin typeface="Calibri"/>
              <a:ea typeface="Calibri"/>
              <a:cs typeface="Calibri"/>
              <a:sym typeface="Calibri"/>
            </a:endParaRPr>
          </a:p>
        </p:txBody>
      </p:sp>
      <p:sp>
        <p:nvSpPr>
          <p:cNvPr id="165" name="Google Shape;165;p20"/>
          <p:cNvSpPr txBox="1"/>
          <p:nvPr/>
        </p:nvSpPr>
        <p:spPr>
          <a:xfrm>
            <a:off x="55075" y="2524725"/>
            <a:ext cx="44514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Google and Windsurf have entered into a non-exclusive licensing agreement following the collapse of OpenAI’s attempted acquisition of Windsurf. Windsurf retains the right to license its technology to other companies as well.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financial specifics of the licensing arrangement have not been publicly disclosed</a:t>
            </a:r>
            <a:endParaRPr sz="1200">
              <a:solidFill>
                <a:schemeClr val="dk1"/>
              </a:solidFill>
              <a:latin typeface="Calibri"/>
              <a:ea typeface="Calibri"/>
              <a:cs typeface="Calibri"/>
              <a:sym typeface="Calibri"/>
            </a:endParaRPr>
          </a:p>
        </p:txBody>
      </p:sp>
      <p:pic>
        <p:nvPicPr>
          <p:cNvPr id="166" name="Google Shape;166;p20"/>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805975" y="395838"/>
            <a:ext cx="1858426" cy="587925"/>
          </a:xfrm>
          <a:prstGeom prst="rect">
            <a:avLst/>
          </a:prstGeom>
          <a:noFill/>
          <a:ln>
            <a:noFill/>
          </a:ln>
        </p:spPr>
      </p:pic>
      <p:pic>
        <p:nvPicPr>
          <p:cNvPr id="167" name="Google Shape;167;p2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171750" y="2769508"/>
            <a:ext cx="1593699" cy="539200"/>
          </a:xfrm>
          <a:prstGeom prst="rect">
            <a:avLst/>
          </a:prstGeom>
          <a:noFill/>
          <a:ln>
            <a:noFill/>
          </a:ln>
        </p:spPr>
      </p:pic>
      <p:pic>
        <p:nvPicPr>
          <p:cNvPr id="168" name="Google Shape;168;p20"/>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332175" y="1057480"/>
            <a:ext cx="2282146" cy="1388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1"/>
          <p:cNvSpPr txBox="1"/>
          <p:nvPr/>
        </p:nvSpPr>
        <p:spPr>
          <a:xfrm>
            <a:off x="401892" y="609999"/>
            <a:ext cx="4337700" cy="3509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2500"/>
              <a:buFont typeface="Arial"/>
              <a:buNone/>
            </a:pPr>
            <a:r>
              <a:rPr lang="en" sz="2200">
                <a:solidFill>
                  <a:schemeClr val="dk1"/>
                </a:solidFill>
                <a:latin typeface="Calibri"/>
                <a:ea typeface="Calibri"/>
                <a:cs typeface="Calibri"/>
                <a:sym typeface="Calibri"/>
              </a:rPr>
              <a:t>Please pause the video - and answer the pinned question in comments under the video</a:t>
            </a: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r>
              <a:rPr lang="en" sz="2200" b="0" i="0" u="none" strike="noStrike" cap="none">
                <a:solidFill>
                  <a:schemeClr val="dk1"/>
                </a:solidFill>
                <a:latin typeface="Calibri"/>
                <a:ea typeface="Calibri"/>
                <a:cs typeface="Calibri"/>
                <a:sym typeface="Calibri"/>
              </a:rPr>
              <a:t>Subscribe to this channel</a:t>
            </a:r>
            <a:endParaRPr sz="2200" b="0" i="0" u="none" strike="noStrike" cap="none">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2500"/>
              <a:buFont typeface="Arial"/>
              <a:buNone/>
            </a:pPr>
            <a:r>
              <a:rPr lang="en" sz="1800" b="1" u="sng">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https://www.youtube.com/@lev-selector</a:t>
            </a:r>
            <a:r>
              <a:rPr lang="en" sz="1800" b="1">
                <a:solidFill>
                  <a:schemeClr val="dk1"/>
                </a:solidFill>
                <a:latin typeface="Calibri"/>
                <a:ea typeface="Calibri"/>
                <a:cs typeface="Calibri"/>
                <a:sym typeface="Calibri"/>
              </a:rPr>
              <a:t> </a:t>
            </a:r>
            <a:endParaRPr sz="1800" b="1">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r>
              <a:rPr lang="en" sz="2200">
                <a:solidFill>
                  <a:schemeClr val="dk1"/>
                </a:solidFill>
                <a:latin typeface="Calibri"/>
                <a:ea typeface="Calibri"/>
                <a:cs typeface="Calibri"/>
                <a:sym typeface="Calibri"/>
              </a:rPr>
              <a:t>G</a:t>
            </a:r>
            <a:r>
              <a:rPr lang="en" sz="2200" b="0" i="0" u="none" strike="noStrike" cap="none">
                <a:solidFill>
                  <a:schemeClr val="dk1"/>
                </a:solidFill>
                <a:latin typeface="Calibri"/>
                <a:ea typeface="Calibri"/>
                <a:cs typeface="Calibri"/>
                <a:sym typeface="Calibri"/>
              </a:rPr>
              <a:t>et notified about new videos - every Friday, links to slides under </a:t>
            </a:r>
            <a:r>
              <a:rPr lang="en" sz="2200">
                <a:solidFill>
                  <a:schemeClr val="dk1"/>
                </a:solidFill>
                <a:latin typeface="Calibri"/>
                <a:ea typeface="Calibri"/>
                <a:cs typeface="Calibri"/>
                <a:sym typeface="Calibri"/>
              </a:rPr>
              <a:t>the</a:t>
            </a:r>
            <a:r>
              <a:rPr lang="en" sz="2200" b="0" i="0" u="none" strike="noStrike" cap="none">
                <a:solidFill>
                  <a:schemeClr val="dk1"/>
                </a:solidFill>
                <a:latin typeface="Calibri"/>
                <a:ea typeface="Calibri"/>
                <a:cs typeface="Calibri"/>
                <a:sym typeface="Calibri"/>
              </a:rPr>
              <a:t> videos</a:t>
            </a:r>
            <a:endParaRPr sz="1800" b="1" i="0" u="none" strike="noStrike" cap="none">
              <a:solidFill>
                <a:srgbClr val="000000"/>
              </a:solidFill>
              <a:latin typeface="Calibri"/>
              <a:ea typeface="Calibri"/>
              <a:cs typeface="Calibri"/>
              <a:sym typeface="Calibri"/>
            </a:endParaRPr>
          </a:p>
        </p:txBody>
      </p:sp>
      <p:pic>
        <p:nvPicPr>
          <p:cNvPr id="174" name="Google Shape;174;p2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252850" y="69200"/>
            <a:ext cx="3823975" cy="494832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2"/>
          <p:cNvSpPr txBox="1"/>
          <p:nvPr/>
        </p:nvSpPr>
        <p:spPr>
          <a:xfrm>
            <a:off x="55075" y="-9225"/>
            <a:ext cx="4451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Comet Browser from Perplexity</a:t>
            </a:r>
            <a:endParaRPr sz="2000" b="1" i="0" u="none" strike="noStrike" cap="none">
              <a:solidFill>
                <a:schemeClr val="dk1"/>
              </a:solidFill>
              <a:latin typeface="Calibri"/>
              <a:ea typeface="Calibri"/>
              <a:cs typeface="Calibri"/>
              <a:sym typeface="Calibri"/>
            </a:endParaRPr>
          </a:p>
        </p:txBody>
      </p:sp>
      <p:sp>
        <p:nvSpPr>
          <p:cNvPr id="180" name="Google Shape;180;p22"/>
          <p:cNvSpPr txBox="1"/>
          <p:nvPr/>
        </p:nvSpPr>
        <p:spPr>
          <a:xfrm>
            <a:off x="55075" y="395850"/>
            <a:ext cx="44514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https://www.perplexity.ai/comet/gettingstarted</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Automate online tasks - shopping, checking your schedule, and handling email/calendar tasks.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Find and summarize info fast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Instantly summarize videos, scan social media, search your history and docs for quick, precise answers.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Streamline your workflow</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Automatically group tabs, close unused files, track action items, and keep your daily priorities in focus.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Personalize your browsing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Let Comet adapt to your habits, such as highlighting important news and focusing answers on open tabs.</a:t>
            </a:r>
            <a:endParaRPr sz="1200">
              <a:solidFill>
                <a:schemeClr val="dk1"/>
              </a:solidFill>
              <a:latin typeface="Calibri"/>
              <a:ea typeface="Calibri"/>
              <a:cs typeface="Calibri"/>
              <a:sym typeface="Calibri"/>
            </a:endParaRPr>
          </a:p>
        </p:txBody>
      </p:sp>
      <p:pic>
        <p:nvPicPr>
          <p:cNvPr id="181" name="Google Shape;181;p22"/>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772769" y="2630850"/>
            <a:ext cx="3212052" cy="2415324"/>
          </a:xfrm>
          <a:prstGeom prst="rect">
            <a:avLst/>
          </a:prstGeom>
          <a:noFill/>
          <a:ln w="9525" cap="flat" cmpd="sng">
            <a:solidFill>
              <a:srgbClr val="FF0000"/>
            </a:solidFill>
            <a:prstDash val="solid"/>
            <a:round/>
            <a:headEnd type="none" w="sm" len="sm"/>
            <a:tailEnd type="none" w="sm" len="sm"/>
          </a:ln>
        </p:spPr>
      </p:pic>
      <p:pic>
        <p:nvPicPr>
          <p:cNvPr id="182" name="Google Shape;182;p22"/>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802975" y="164025"/>
            <a:ext cx="3151640" cy="23623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3"/>
          <p:cNvSpPr txBox="1"/>
          <p:nvPr/>
        </p:nvSpPr>
        <p:spPr>
          <a:xfrm>
            <a:off x="55075" y="-9225"/>
            <a:ext cx="4451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Energy-Based Transformers (EBTs)</a:t>
            </a:r>
            <a:endParaRPr sz="2000" b="1" i="0" u="none" strike="noStrike" cap="none">
              <a:solidFill>
                <a:schemeClr val="dk1"/>
              </a:solidFill>
              <a:latin typeface="Calibri"/>
              <a:ea typeface="Calibri"/>
              <a:cs typeface="Calibri"/>
              <a:sym typeface="Calibri"/>
            </a:endParaRPr>
          </a:p>
        </p:txBody>
      </p:sp>
      <p:sp>
        <p:nvSpPr>
          <p:cNvPr id="188" name="Google Shape;188;p23"/>
          <p:cNvSpPr txBox="1"/>
          <p:nvPr/>
        </p:nvSpPr>
        <p:spPr>
          <a:xfrm>
            <a:off x="55075" y="395850"/>
            <a:ext cx="4451400" cy="4451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Energy-Based Transformers (EBTs)</a:t>
            </a:r>
            <a:r>
              <a:rPr lang="en" sz="1200">
                <a:solidFill>
                  <a:schemeClr val="dk1"/>
                </a:solidFill>
                <a:latin typeface="Calibri"/>
                <a:ea typeface="Calibri"/>
                <a:cs typeface="Calibri"/>
                <a:sym typeface="Calibri"/>
              </a:rPr>
              <a:t> are significantly different from standard Transformer architecture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EBTs substitute standard feed-forward direct mapping of input to output by an </a:t>
            </a:r>
            <a:r>
              <a:rPr lang="en" sz="1200" b="1">
                <a:solidFill>
                  <a:srgbClr val="3C78D8"/>
                </a:solidFill>
                <a:latin typeface="Calibri"/>
                <a:ea typeface="Calibri"/>
                <a:cs typeface="Calibri"/>
                <a:sym typeface="Calibri"/>
              </a:rPr>
              <a:t>iterative optimization process, trying minimize "Energy"</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EBTs </a:t>
            </a:r>
            <a:r>
              <a:rPr lang="en" sz="1200" b="1">
                <a:solidFill>
                  <a:srgbClr val="3C78D8"/>
                </a:solidFill>
                <a:latin typeface="Calibri"/>
                <a:ea typeface="Calibri"/>
                <a:cs typeface="Calibri"/>
                <a:sym typeface="Calibri"/>
              </a:rPr>
              <a:t>assign an energy value </a:t>
            </a:r>
            <a:r>
              <a:rPr lang="en" sz="1200">
                <a:solidFill>
                  <a:schemeClr val="dk1"/>
                </a:solidFill>
                <a:latin typeface="Calibri"/>
                <a:ea typeface="Calibri"/>
                <a:cs typeface="Calibri"/>
                <a:sym typeface="Calibri"/>
              </a:rPr>
              <a:t>(a scalar representing unnormalized probability or compatibility) to each </a:t>
            </a:r>
            <a:r>
              <a:rPr lang="en" sz="1200" b="1">
                <a:solidFill>
                  <a:srgbClr val="6AA84F"/>
                </a:solidFill>
                <a:latin typeface="Calibri"/>
                <a:ea typeface="Calibri"/>
                <a:cs typeface="Calibri"/>
                <a:sym typeface="Calibri"/>
              </a:rPr>
              <a:t>(input, prediction) pair</a:t>
            </a:r>
            <a:r>
              <a:rPr lang="en" sz="1200">
                <a:solidFill>
                  <a:schemeClr val="dk1"/>
                </a:solidFill>
                <a:latin typeface="Calibri"/>
                <a:ea typeface="Calibri"/>
                <a:cs typeface="Calibri"/>
                <a:sym typeface="Calibri"/>
              </a:rPr>
              <a:t>. The goal is to </a:t>
            </a:r>
            <a:r>
              <a:rPr lang="en" sz="1200" b="1">
                <a:solidFill>
                  <a:srgbClr val="3C78D8"/>
                </a:solidFill>
                <a:latin typeface="Calibri"/>
                <a:ea typeface="Calibri"/>
                <a:cs typeface="Calibri"/>
                <a:sym typeface="Calibri"/>
              </a:rPr>
              <a:t>find the prediction that minimizes this energy</a:t>
            </a:r>
            <a:r>
              <a:rPr lang="en" sz="1200">
                <a:solidFill>
                  <a:schemeClr val="dk1"/>
                </a:solidFill>
                <a:latin typeface="Calibri"/>
                <a:ea typeface="Calibri"/>
                <a:cs typeface="Calibri"/>
                <a:sym typeface="Calibri"/>
              </a:rPr>
              <a:t>, which is interpreted as the most compatible or likely outcome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1155CC"/>
                </a:solidFill>
                <a:latin typeface="Calibri"/>
                <a:ea typeface="Calibri"/>
                <a:cs typeface="Calibri"/>
                <a:sym typeface="Calibri"/>
              </a:rPr>
              <a:t>During inference, EBTs iteratively refine predictions</a:t>
            </a:r>
            <a:r>
              <a:rPr lang="en" sz="1200">
                <a:solidFill>
                  <a:schemeClr val="dk1"/>
                </a:solidFill>
                <a:latin typeface="Calibri"/>
                <a:ea typeface="Calibri"/>
                <a:cs typeface="Calibri"/>
                <a:sym typeface="Calibri"/>
              </a:rPr>
              <a:t> using gradient descent to minimize the energy, rather than making a one-shot prediction. </a:t>
            </a:r>
            <a:r>
              <a:rPr lang="en" sz="1200" b="1">
                <a:solidFill>
                  <a:srgbClr val="6AA84F"/>
                </a:solidFill>
                <a:latin typeface="Calibri"/>
                <a:ea typeface="Calibri"/>
                <a:cs typeface="Calibri"/>
                <a:sym typeface="Calibri"/>
              </a:rPr>
              <a:t>This process is analogous to “thinking” or “reasoning”</a:t>
            </a:r>
            <a:r>
              <a:rPr lang="en" sz="1200">
                <a:solidFill>
                  <a:schemeClr val="dk1"/>
                </a:solidFill>
                <a:latin typeface="Calibri"/>
                <a:ea typeface="Calibri"/>
                <a:cs typeface="Calibri"/>
                <a:sym typeface="Calibri"/>
              </a:rPr>
              <a:t> over possible outputs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EBTs implement System 2 Thinking</a:t>
            </a:r>
            <a:r>
              <a:rPr lang="en" sz="1200">
                <a:solidFill>
                  <a:schemeClr val="dk1"/>
                </a:solidFill>
                <a:latin typeface="Calibri"/>
                <a:ea typeface="Calibri"/>
                <a:cs typeface="Calibri"/>
                <a:sym typeface="Calibri"/>
              </a:rPr>
              <a:t> - slow, analytical, and deliberate reasoning by spending more computation on harder problems. This is achieved by allowing the model to </a:t>
            </a:r>
            <a:r>
              <a:rPr lang="en" sz="1200" b="1">
                <a:solidFill>
                  <a:srgbClr val="3C78D8"/>
                </a:solidFill>
                <a:latin typeface="Calibri"/>
                <a:ea typeface="Calibri"/>
                <a:cs typeface="Calibri"/>
                <a:sym typeface="Calibri"/>
              </a:rPr>
              <a:t>perform multiple steps of energy minimization</a:t>
            </a:r>
            <a:r>
              <a:rPr lang="en" sz="1200">
                <a:solidFill>
                  <a:schemeClr val="dk1"/>
                </a:solidFill>
                <a:latin typeface="Calibri"/>
                <a:ea typeface="Calibri"/>
                <a:cs typeface="Calibri"/>
                <a:sym typeface="Calibri"/>
              </a:rPr>
              <a:t>, dynamically allocating more resources when needed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 experiments, this approach led to </a:t>
            </a:r>
            <a:r>
              <a:rPr lang="en" sz="1200" b="1">
                <a:solidFill>
                  <a:srgbClr val="3C78D8"/>
                </a:solidFill>
                <a:latin typeface="Calibri"/>
                <a:ea typeface="Calibri"/>
                <a:cs typeface="Calibri"/>
                <a:sym typeface="Calibri"/>
              </a:rPr>
              <a:t>29% better performance on language tasks</a:t>
            </a:r>
            <a:r>
              <a:rPr lang="en" sz="1200">
                <a:solidFill>
                  <a:schemeClr val="dk1"/>
                </a:solidFill>
                <a:latin typeface="Calibri"/>
                <a:ea typeface="Calibri"/>
                <a:cs typeface="Calibri"/>
                <a:sym typeface="Calibri"/>
              </a:rPr>
              <a:t> compared to advanced feed-forward Transformers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EBTs combine generation and verification in a single model</a:t>
            </a:r>
            <a:r>
              <a:rPr lang="en" sz="1200">
                <a:solidFill>
                  <a:schemeClr val="dk1"/>
                </a:solidFill>
                <a:latin typeface="Calibri"/>
                <a:ea typeface="Calibri"/>
                <a:cs typeface="Calibri"/>
                <a:sym typeface="Calibri"/>
              </a:rPr>
              <a:t>. The energy function acts as both the predictor and the verifier, enabling the model to check the compatibility of its own predictions as part of the inference process</a:t>
            </a:r>
            <a:endParaRPr sz="1200">
              <a:solidFill>
                <a:schemeClr val="dk1"/>
              </a:solidFill>
              <a:latin typeface="Calibri"/>
              <a:ea typeface="Calibri"/>
              <a:cs typeface="Calibri"/>
              <a:sym typeface="Calibri"/>
            </a:endParaRPr>
          </a:p>
        </p:txBody>
      </p:sp>
      <p:sp>
        <p:nvSpPr>
          <p:cNvPr id="189" name="Google Shape;189;p23"/>
          <p:cNvSpPr txBox="1"/>
          <p:nvPr/>
        </p:nvSpPr>
        <p:spPr>
          <a:xfrm>
            <a:off x="4652625" y="395850"/>
            <a:ext cx="44514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EBTs are designed to be </a:t>
            </a:r>
            <a:r>
              <a:rPr lang="en" sz="1200" b="1">
                <a:solidFill>
                  <a:srgbClr val="3C78D8"/>
                </a:solidFill>
                <a:latin typeface="Calibri"/>
                <a:ea typeface="Calibri"/>
                <a:cs typeface="Calibri"/>
                <a:sym typeface="Calibri"/>
              </a:rPr>
              <a:t>agnostic to input modality</a:t>
            </a:r>
            <a:r>
              <a:rPr lang="en" sz="1200">
                <a:solidFill>
                  <a:schemeClr val="dk1"/>
                </a:solidFill>
                <a:latin typeface="Calibri"/>
                <a:ea typeface="Calibri"/>
                <a:cs typeface="Calibri"/>
                <a:sym typeface="Calibri"/>
              </a:rPr>
              <a:t> and problem type. They have demonstrated strong results in both </a:t>
            </a:r>
            <a:r>
              <a:rPr lang="en" sz="1200" b="1">
                <a:solidFill>
                  <a:srgbClr val="3C78D8"/>
                </a:solidFill>
                <a:latin typeface="Calibri"/>
                <a:ea typeface="Calibri"/>
                <a:cs typeface="Calibri"/>
                <a:sym typeface="Calibri"/>
              </a:rPr>
              <a:t>discrete (text) and continuous (vision)</a:t>
            </a:r>
            <a:r>
              <a:rPr lang="en" sz="1200">
                <a:solidFill>
                  <a:schemeClr val="dk1"/>
                </a:solidFill>
                <a:latin typeface="Calibri"/>
                <a:ea typeface="Calibri"/>
                <a:cs typeface="Calibri"/>
                <a:sym typeface="Calibri"/>
              </a:rPr>
              <a:t> domains, outperforming not only feed-forward Transformers but also Diffusion Transformers in image denoising tasks, with fewer forward passes required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EBTs show </a:t>
            </a:r>
            <a:r>
              <a:rPr lang="en" sz="1200" b="1">
                <a:solidFill>
                  <a:srgbClr val="3C78D8"/>
                </a:solidFill>
                <a:latin typeface="Calibri"/>
                <a:ea typeface="Calibri"/>
                <a:cs typeface="Calibri"/>
                <a:sym typeface="Calibri"/>
              </a:rPr>
              <a:t>superior scaling properties</a:t>
            </a:r>
            <a:r>
              <a:rPr lang="en" sz="1200">
                <a:solidFill>
                  <a:schemeClr val="dk1"/>
                </a:solidFill>
                <a:latin typeface="Calibri"/>
                <a:ea typeface="Calibri"/>
                <a:cs typeface="Calibri"/>
                <a:sym typeface="Calibri"/>
              </a:rPr>
              <a:t>: they </a:t>
            </a:r>
            <a:r>
              <a:rPr lang="en" sz="1200" b="1">
                <a:solidFill>
                  <a:srgbClr val="FF0000"/>
                </a:solidFill>
                <a:latin typeface="Calibri"/>
                <a:ea typeface="Calibri"/>
                <a:cs typeface="Calibri"/>
                <a:sym typeface="Calibri"/>
              </a:rPr>
              <a:t>achieve up to 35% higher scaling rates with respect to data size</a:t>
            </a:r>
            <a:r>
              <a:rPr lang="en" sz="1200">
                <a:solidFill>
                  <a:schemeClr val="dk1"/>
                </a:solidFill>
                <a:latin typeface="Calibri"/>
                <a:ea typeface="Calibri"/>
                <a:cs typeface="Calibri"/>
                <a:sym typeface="Calibri"/>
              </a:rPr>
              <a:t>, batch volume, parameters, FLOPs, and network depth compared to state-of-the-art Transformers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They also exhibit </a:t>
            </a:r>
            <a:r>
              <a:rPr lang="en" sz="1200" b="1">
                <a:solidFill>
                  <a:srgbClr val="FF0000"/>
                </a:solidFill>
                <a:latin typeface="Calibri"/>
                <a:ea typeface="Calibri"/>
                <a:cs typeface="Calibri"/>
                <a:sym typeface="Calibri"/>
              </a:rPr>
              <a:t>better generalization</a:t>
            </a:r>
            <a:r>
              <a:rPr lang="en" sz="1200">
                <a:solidFill>
                  <a:schemeClr val="dk1"/>
                </a:solidFill>
                <a:latin typeface="Calibri"/>
                <a:ea typeface="Calibri"/>
                <a:cs typeface="Calibri"/>
                <a:sym typeface="Calibri"/>
              </a:rPr>
              <a:t>, especially on out of distribution data, suggesting a more robust understanding of tasks beyond memorization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https://www.arxiv.org/abs/2507.02092</a:t>
            </a:r>
            <a:r>
              <a:rPr lang="en" sz="1200">
                <a:solidFill>
                  <a:schemeClr val="dk1"/>
                </a:solidFill>
                <a:latin typeface="Calibri"/>
                <a:ea typeface="Calibri"/>
                <a:cs typeface="Calibri"/>
                <a:sym typeface="Calibri"/>
              </a:rPr>
              <a:t> - paper</a:t>
            </a:r>
            <a:endParaRPr sz="1200">
              <a:solidFill>
                <a:schemeClr val="dk1"/>
              </a:solidFill>
              <a:latin typeface="Calibri"/>
              <a:ea typeface="Calibri"/>
              <a:cs typeface="Calibri"/>
              <a:sym typeface="Calibri"/>
            </a:endParaRPr>
          </a:p>
        </p:txBody>
      </p:sp>
      <p:pic>
        <p:nvPicPr>
          <p:cNvPr id="190" name="Google Shape;190;p23"/>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742075" y="3253700"/>
            <a:ext cx="3998900" cy="15045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5292</Words>
  <Application>Microsoft Macintosh PowerPoint</Application>
  <PresentationFormat>On-screen Show (16:9)</PresentationFormat>
  <Paragraphs>456</Paragraphs>
  <Slides>24</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Calibri</vt:lpstr>
      <vt:lpstr>Arial</vt:lpstr>
      <vt:lpstr>Roboto Mono</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2025-07-18T00:49:43Z</dcterms:modified>
</cp:coreProperties>
</file>