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a5c6d97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0a5c6d97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99d1dc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3099d1dce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00fff1e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0a00fff1e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a09c37d3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0a09c37d3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a83577b8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0a83577b81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3e66f35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d3e66f353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8602682b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08602682b9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3e66f353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d3e66f353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42d2d0cb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d42d2d0cb3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nvlm-project.github.i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hyperlink" Target="https://arxiv.org/abs/2212.11279" TargetMode="External"/><Relationship Id="rId3" Type="http://schemas.openxmlformats.org/officeDocument/2006/relationships/hyperlink" Target="https://www.nobelprize.org/prizes/physics/2024/popular-information/" TargetMode="External"/><Relationship Id="rId7" Type="http://schemas.openxmlformats.org/officeDocument/2006/relationships/hyperlink" Target="https://en.wikipedia.org/wiki/Geoffrey_Hinton" TargetMode="External"/><Relationship Id="rId12" Type="http://schemas.openxmlformats.org/officeDocument/2006/relationships/hyperlink" Target="https://x.com/SchmidhuberAI/status/1844022724328394780"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pnas.org/doi/epdf/10.1073/pnas.79.8.2554" TargetMode="External"/><Relationship Id="rId11" Type="http://schemas.openxmlformats.org/officeDocument/2006/relationships/image" Target="../media/image6.jpeg"/><Relationship Id="rId5" Type="http://schemas.openxmlformats.org/officeDocument/2006/relationships/hyperlink" Target="https://en.wikipedia.org/wiki/John_Hopfield" TargetMode="External"/><Relationship Id="rId10"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4.pn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en.wikipedia.org/wiki/David_Baker_(biochemist)" TargetMode="External"/><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2.png"/><Relationship Id="rId4" Type="http://schemas.openxmlformats.org/officeDocument/2006/relationships/image" Target="../media/image1.jpeg"/><Relationship Id="rId9" Type="http://schemas.openxmlformats.org/officeDocument/2006/relationships/hyperlink" Target="https://en.wikipedia.org/wiki/Alfred_Nobe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laive.ai" TargetMode="External"/><Relationship Id="rId3" Type="http://schemas.openxmlformats.org/officeDocument/2006/relationships/hyperlink" Target="https://glaive.ai/blog/post/reflection-postmortem" TargetMode="External"/><Relationship Id="rId7" Type="http://schemas.openxmlformats.org/officeDocument/2006/relationships/hyperlink" Target="https://twitter.com/csahil28" TargetMode="External"/><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hyperwriteai.com" TargetMode="External"/><Relationship Id="rId11" Type="http://schemas.openxmlformats.org/officeDocument/2006/relationships/image" Target="../media/image16.png"/><Relationship Id="rId5" Type="http://schemas.openxmlformats.org/officeDocument/2006/relationships/hyperlink" Target="https://x.com/mattshumer_" TargetMode="External"/><Relationship Id="rId10" Type="http://schemas.openxmlformats.org/officeDocument/2006/relationships/image" Target="../media/image15.png"/><Relationship Id="rId4" Type="http://schemas.openxmlformats.org/officeDocument/2006/relationships/image" Target="../media/image13.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hyperlink" Target="https://www.diamandis.com/dat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CyOL_4K2Nyo" TargetMode="External"/><Relationship Id="rId3" Type="http://schemas.openxmlformats.org/officeDocument/2006/relationships/hyperlink" Target="https://github.com/verazuo/jailbreak_llms" TargetMode="External"/><Relationship Id="rId7" Type="http://schemas.openxmlformats.org/officeDocument/2006/relationships/hyperlink" Target="https://docs.google.com/presentation/d/1GmZmoWOa2O92BPrncRcTKa15xvQGhq7g4I4hJSNlC0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ithub.com/stackblitz/bolt.new" TargetMode="External"/><Relationship Id="rId5" Type="http://schemas.openxmlformats.org/officeDocument/2006/relationships/hyperlink" Target="https://bolt.new" TargetMode="External"/><Relationship Id="rId10" Type="http://schemas.openxmlformats.org/officeDocument/2006/relationships/hyperlink" Target="https://www.rhymes.ai/blog-details/aria-first-open-multimodal-native-moe-model" TargetMode="External"/><Relationship Id="rId4" Type="http://schemas.openxmlformats.org/officeDocument/2006/relationships/hyperlink" Target="https://arxiv.org/pdf/2409.17066" TargetMode="External"/><Relationship Id="rId9" Type="http://schemas.openxmlformats.org/officeDocument/2006/relationships/hyperlink" Target="https://arxiv.org/abs/2310.1145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409.16235" TargetMode="External"/><Relationship Id="rId3" Type="http://schemas.openxmlformats.org/officeDocument/2006/relationships/hyperlink" Target="https://www.uipath.com" TargetMode="External"/><Relationship Id="rId7" Type="http://schemas.openxmlformats.org/officeDocument/2006/relationships/hyperlink" Target="https://ai.meta.com/static-resource/movie-gen-research-paper"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instagram.com/zuck/reel/DAs_J17Pw0G/" TargetMode="External"/><Relationship Id="rId5" Type="http://schemas.openxmlformats.org/officeDocument/2006/relationships/hyperlink" Target="https://ai.meta.com/research/movie-gen/" TargetMode="External"/><Relationship Id="rId4" Type="http://schemas.openxmlformats.org/officeDocument/2006/relationships/hyperlink" Target="https://www.uipath.com/rpa/robotic-process-automa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1624821"/>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Nobel Prize for Neural Networks in Physics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Nobel Prize for Neural Networks in Chemistry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 AI a science?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Update on Reflection-70B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Tesla's "We, Robot" Robotaxi event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Abundance - Peter Diamandis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Collection of ~1,400 jailbreak prompts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2-bit quantization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BitNet: Scaling 1-bit Transformers for LLMs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State of AI Report - by Nathan Benaich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Bolt.new - Javascript full-stack AI development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Aria from Rhymes.AI - Open Multimodal MoE</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621269"/>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Robotic Process Automation (RPA)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Movie Gen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MLE-bench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EuroLLM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H100 - renting is cheaper than buying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Hailuo AI Image-to-Video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AMD  Instinct MI325X chip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NVLM 1.0 from Nvidia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October 11</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0" name="Google Shape;60;p14"/>
          <p:cNvSpPr txBox="1"/>
          <p:nvPr/>
        </p:nvSpPr>
        <p:spPr>
          <a:xfrm>
            <a:off x="6917600" y="400113"/>
            <a:ext cx="20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2 out of 5 Nobel Prizes</a:t>
            </a:r>
            <a:endParaRPr b="1">
              <a:solidFill>
                <a:srgbClr val="6AA84F"/>
              </a:solidFill>
              <a:latin typeface="Calibri"/>
              <a:ea typeface="Calibri"/>
              <a:cs typeface="Calibri"/>
              <a:sym typeface="Calibri"/>
            </a:endParaRPr>
          </a:p>
        </p:txBody>
      </p:sp>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41345" y="125910"/>
            <a:ext cx="683500" cy="674425"/>
          </a:xfrm>
          <a:prstGeom prst="rect">
            <a:avLst/>
          </a:prstGeom>
          <a:noFill/>
          <a:ln>
            <a:noFill/>
          </a:ln>
        </p:spPr>
      </p:pic>
      <p:pic>
        <p:nvPicPr>
          <p:cNvPr id="62" name="Google Shape;62;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11670" y="448560"/>
            <a:ext cx="683500" cy="67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p:nvPr/>
        </p:nvSpPr>
        <p:spPr>
          <a:xfrm>
            <a:off x="91750" y="22650"/>
            <a:ext cx="2497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NVLM 1.0 from Nvidia</a:t>
            </a:r>
            <a:endParaRPr sz="2000" b="1">
              <a:solidFill>
                <a:schemeClr val="dk1"/>
              </a:solidFill>
              <a:latin typeface="Calibri"/>
              <a:ea typeface="Calibri"/>
              <a:cs typeface="Calibri"/>
              <a:sym typeface="Calibri"/>
            </a:endParaRPr>
          </a:p>
        </p:txBody>
      </p:sp>
      <p:sp>
        <p:nvSpPr>
          <p:cNvPr id="161" name="Google Shape;161;p23"/>
          <p:cNvSpPr txBox="1"/>
          <p:nvPr/>
        </p:nvSpPr>
        <p:spPr>
          <a:xfrm>
            <a:off x="91750" y="453975"/>
            <a:ext cx="27756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NVLM 1.0 from Nvidia - open source, multi-modal LLMs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https://nvlm-project.github.io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process and understanding both images and text. Can perform image captioning, visual question answering, document analysis.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Excellent / improved text performance, text generation and comprehension even after multimodal training.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Strong Performance on Math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Open-Source on Hugging Face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 accuracy (SOTA) on vision-language tasks</a:t>
            </a:r>
            <a:endParaRPr sz="1300">
              <a:solidFill>
                <a:schemeClr val="dk1"/>
              </a:solidFill>
              <a:latin typeface="Calibri"/>
              <a:ea typeface="Calibri"/>
              <a:cs typeface="Calibri"/>
              <a:sym typeface="Calibri"/>
            </a:endParaRPr>
          </a:p>
        </p:txBody>
      </p:sp>
      <p:pic>
        <p:nvPicPr>
          <p:cNvPr id="162" name="Google Shape;16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091025" y="152400"/>
            <a:ext cx="5900575" cy="3987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68" name="Google Shape;168;p2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69" name="Google Shape;169;p24"/>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0" name="Google Shape;170;p24"/>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71" name="Google Shape;171;p24"/>
          <p:cNvSpPr/>
          <p:nvPr/>
        </p:nvSpPr>
        <p:spPr>
          <a:xfrm>
            <a:off x="887513" y="3328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4"/>
          <p:cNvSpPr/>
          <p:nvPr/>
        </p:nvSpPr>
        <p:spPr>
          <a:xfrm>
            <a:off x="887513" y="248328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4"/>
          <p:cNvSpPr/>
          <p:nvPr/>
        </p:nvSpPr>
        <p:spPr>
          <a:xfrm>
            <a:off x="5364775" y="10132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4"/>
          <p:cNvSpPr/>
          <p:nvPr/>
        </p:nvSpPr>
        <p:spPr>
          <a:xfrm>
            <a:off x="5364782" y="22846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4"/>
          <p:cNvSpPr/>
          <p:nvPr/>
        </p:nvSpPr>
        <p:spPr>
          <a:xfrm>
            <a:off x="5364782" y="26981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4"/>
          <p:cNvSpPr/>
          <p:nvPr/>
        </p:nvSpPr>
        <p:spPr>
          <a:xfrm>
            <a:off x="887513" y="268402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4"/>
          <p:cNvSpPr/>
          <p:nvPr/>
        </p:nvSpPr>
        <p:spPr>
          <a:xfrm>
            <a:off x="5364782" y="41913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4"/>
          <p:cNvSpPr/>
          <p:nvPr/>
        </p:nvSpPr>
        <p:spPr>
          <a:xfrm>
            <a:off x="5364782" y="3772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4"/>
          <p:cNvSpPr/>
          <p:nvPr/>
        </p:nvSpPr>
        <p:spPr>
          <a:xfrm>
            <a:off x="5364771" y="39905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4"/>
          <p:cNvSpPr/>
          <p:nvPr/>
        </p:nvSpPr>
        <p:spPr>
          <a:xfrm>
            <a:off x="887513" y="417849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4"/>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2,011,939.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2024-10-06</a:t>
            </a:r>
            <a:endParaRPr sz="1100">
              <a:solidFill>
                <a:srgbClr val="1F2937"/>
              </a:solidFill>
              <a:highlight>
                <a:srgbClr val="FFFFFF"/>
              </a:highlight>
              <a:latin typeface="Calibri"/>
              <a:ea typeface="Calibri"/>
              <a:cs typeface="Calibri"/>
              <a:sym typeface="Calibri"/>
            </a:endParaRPr>
          </a:p>
        </p:txBody>
      </p:sp>
      <p:sp>
        <p:nvSpPr>
          <p:cNvPr id="182" name="Google Shape;182;p24"/>
          <p:cNvSpPr/>
          <p:nvPr/>
        </p:nvSpPr>
        <p:spPr>
          <a:xfrm>
            <a:off x="887513" y="438303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3" name="Google Shape;183;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51900" y="680575"/>
            <a:ext cx="2936625" cy="4305125"/>
          </a:xfrm>
          <a:prstGeom prst="rect">
            <a:avLst/>
          </a:prstGeom>
          <a:noFill/>
          <a:ln w="9525" cap="flat" cmpd="sng">
            <a:solidFill>
              <a:srgbClr val="FF0000"/>
            </a:solidFill>
            <a:prstDash val="solid"/>
            <a:round/>
            <a:headEnd type="none" w="sm" len="sm"/>
            <a:tailEnd type="none" w="sm" len="sm"/>
          </a:ln>
        </p:spPr>
      </p:pic>
      <p:pic>
        <p:nvPicPr>
          <p:cNvPr id="184" name="Google Shape;184;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9075" y="664563"/>
            <a:ext cx="2936625" cy="432653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0" name="Google Shape;190;p2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1" name="Google Shape;191;p25"/>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2" name="Google Shape;192;p25"/>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3" name="Google Shape;193;p25"/>
          <p:cNvSpPr/>
          <p:nvPr/>
        </p:nvSpPr>
        <p:spPr>
          <a:xfrm>
            <a:off x="1261380" y="30931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5"/>
          <p:cNvSpPr/>
          <p:nvPr/>
        </p:nvSpPr>
        <p:spPr>
          <a:xfrm>
            <a:off x="1261380" y="32934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5"/>
          <p:cNvSpPr/>
          <p:nvPr/>
        </p:nvSpPr>
        <p:spPr>
          <a:xfrm>
            <a:off x="5715109" y="346936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5"/>
          <p:cNvSpPr/>
          <p:nvPr/>
        </p:nvSpPr>
        <p:spPr>
          <a:xfrm>
            <a:off x="5715109" y="13070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5"/>
          <p:cNvSpPr/>
          <p:nvPr/>
        </p:nvSpPr>
        <p:spPr>
          <a:xfrm>
            <a:off x="5715109" y="30786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5"/>
          <p:cNvSpPr/>
          <p:nvPr/>
        </p:nvSpPr>
        <p:spPr>
          <a:xfrm>
            <a:off x="1261380" y="24899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5"/>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2,011,939.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2024-10-06</a:t>
            </a:r>
            <a:endParaRPr sz="1100">
              <a:solidFill>
                <a:srgbClr val="1F2937"/>
              </a:solidFill>
              <a:highlight>
                <a:schemeClr val="lt1"/>
              </a:highlight>
              <a:latin typeface="Calibri"/>
              <a:ea typeface="Calibri"/>
              <a:cs typeface="Calibri"/>
              <a:sym typeface="Calibri"/>
            </a:endParaRPr>
          </a:p>
        </p:txBody>
      </p:sp>
      <p:sp>
        <p:nvSpPr>
          <p:cNvPr id="200" name="Google Shape;200;p25"/>
          <p:cNvSpPr/>
          <p:nvPr/>
        </p:nvSpPr>
        <p:spPr>
          <a:xfrm>
            <a:off x="1261380" y="347804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5"/>
          <p:cNvSpPr/>
          <p:nvPr/>
        </p:nvSpPr>
        <p:spPr>
          <a:xfrm>
            <a:off x="5715109" y="169473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5"/>
          <p:cNvSpPr/>
          <p:nvPr/>
        </p:nvSpPr>
        <p:spPr>
          <a:xfrm>
            <a:off x="5715109" y="288019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5"/>
          <p:cNvSpPr/>
          <p:nvPr/>
        </p:nvSpPr>
        <p:spPr>
          <a:xfrm>
            <a:off x="5715109" y="42581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5"/>
          <p:cNvSpPr/>
          <p:nvPr/>
        </p:nvSpPr>
        <p:spPr>
          <a:xfrm>
            <a:off x="1261380" y="38805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5" name="Google Shape;205;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35829" y="800525"/>
            <a:ext cx="2736071" cy="4256849"/>
          </a:xfrm>
          <a:prstGeom prst="rect">
            <a:avLst/>
          </a:prstGeom>
          <a:noFill/>
          <a:ln w="9525" cap="flat" cmpd="sng">
            <a:solidFill>
              <a:srgbClr val="FF0000"/>
            </a:solidFill>
            <a:prstDash val="solid"/>
            <a:round/>
            <a:headEnd type="none" w="sm" len="sm"/>
            <a:tailEnd type="none" w="sm" len="sm"/>
          </a:ln>
        </p:spPr>
      </p:pic>
      <p:pic>
        <p:nvPicPr>
          <p:cNvPr id="206" name="Google Shape;206;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3579" y="785602"/>
            <a:ext cx="2736071" cy="4256849"/>
          </a:xfrm>
          <a:prstGeom prst="rect">
            <a:avLst/>
          </a:prstGeom>
          <a:noFill/>
          <a:ln w="9525" cap="flat" cmpd="sng">
            <a:solidFill>
              <a:srgbClr val="FF0000"/>
            </a:solidFill>
            <a:prstDash val="solid"/>
            <a:round/>
            <a:headEnd type="none" w="sm" len="sm"/>
            <a:tailEnd type="none" w="sm" len="sm"/>
          </a:ln>
        </p:spPr>
      </p:pic>
      <p:sp>
        <p:nvSpPr>
          <p:cNvPr id="207" name="Google Shape;207;p25"/>
          <p:cNvSpPr/>
          <p:nvPr/>
        </p:nvSpPr>
        <p:spPr>
          <a:xfrm>
            <a:off x="5715109" y="485115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17575" y="787393"/>
            <a:ext cx="6710099" cy="2896556"/>
          </a:xfrm>
          <a:prstGeom prst="rect">
            <a:avLst/>
          </a:prstGeom>
          <a:noFill/>
          <a:ln>
            <a:noFill/>
          </a:ln>
        </p:spPr>
      </p:pic>
      <p:sp>
        <p:nvSpPr>
          <p:cNvPr id="213" name="Google Shape;213;p26"/>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4" name="Google Shape;214;p26"/>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15" name="Google Shape;215;p26"/>
          <p:cNvCxnSpPr/>
          <p:nvPr/>
        </p:nvCxnSpPr>
        <p:spPr>
          <a:xfrm rot="10800000">
            <a:off x="4026727" y="1476400"/>
            <a:ext cx="0" cy="1331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1" name="Google Shape;221;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2" name="Google Shape;222;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3" name="Google Shape;223;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4" name="Google Shape;224;p27"/>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5" name="Google Shape;225;p27"/>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91750" y="22650"/>
            <a:ext cx="539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for Neural Networks - in Physics</a:t>
            </a:r>
            <a:endParaRPr sz="2000" b="1">
              <a:solidFill>
                <a:schemeClr val="dk1"/>
              </a:solidFill>
              <a:latin typeface="Calibri"/>
              <a:ea typeface="Calibri"/>
              <a:cs typeface="Calibri"/>
              <a:sym typeface="Calibri"/>
            </a:endParaRPr>
          </a:p>
        </p:txBody>
      </p:sp>
      <p:sp>
        <p:nvSpPr>
          <p:cNvPr id="68" name="Google Shape;68;p15"/>
          <p:cNvSpPr txBox="1"/>
          <p:nvPr/>
        </p:nvSpPr>
        <p:spPr>
          <a:xfrm>
            <a:off x="108767" y="454500"/>
            <a:ext cx="39279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2024 Nobel Prize in Physics</a:t>
            </a:r>
            <a:r>
              <a:rPr lang="en" sz="1300">
                <a:solidFill>
                  <a:schemeClr val="dk1"/>
                </a:solidFill>
                <a:latin typeface="Calibri"/>
                <a:ea typeface="Calibri"/>
                <a:cs typeface="Calibri"/>
                <a:sym typeface="Calibri"/>
              </a:rPr>
              <a:t> has been awarded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to John J. Hopfield and Geoffrey E. Hinton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"for foundational discoveries and inventions that enable machine learning with artificial neural networks."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https://www.nobelprize.org/prizes/physics/2024/popular-information/</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69" name="Google Shape;69;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8778" y="1540513"/>
            <a:ext cx="1058400" cy="1448075"/>
          </a:xfrm>
          <a:prstGeom prst="rect">
            <a:avLst/>
          </a:prstGeom>
          <a:noFill/>
          <a:ln>
            <a:noFill/>
          </a:ln>
        </p:spPr>
      </p:pic>
      <p:sp>
        <p:nvSpPr>
          <p:cNvPr id="70" name="Google Shape;70;p15"/>
          <p:cNvSpPr txBox="1"/>
          <p:nvPr/>
        </p:nvSpPr>
        <p:spPr>
          <a:xfrm>
            <a:off x="91751" y="3101700"/>
            <a:ext cx="37794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John Hopfield</a:t>
            </a:r>
            <a:r>
              <a:rPr lang="en" sz="1300">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https://en.wikipedia.org/wiki/John_Hopfield</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Hopfield published his first paper in neuroscience in 1982, titled </a:t>
            </a:r>
            <a:r>
              <a:rPr lang="en" sz="1300" b="1">
                <a:solidFill>
                  <a:schemeClr val="dk1"/>
                </a:solidFill>
                <a:latin typeface="Calibri"/>
                <a:ea typeface="Calibri"/>
                <a:cs typeface="Calibri"/>
                <a:sym typeface="Calibri"/>
              </a:rPr>
              <a:t>"</a:t>
            </a:r>
            <a:r>
              <a:rPr lang="en" sz="1300" b="1">
                <a:solidFill>
                  <a:srgbClr val="3C78D8"/>
                </a:solidFill>
                <a:latin typeface="Calibri"/>
                <a:ea typeface="Calibri"/>
                <a:cs typeface="Calibri"/>
                <a:sym typeface="Calibri"/>
              </a:rPr>
              <a:t>Neural networks and physical systems with emergent collective computational abilities"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https://www.pnas.org/doi/epdf/10.1073/pnas.79.8.2554</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where he introduced what is now known as </a:t>
            </a:r>
            <a:r>
              <a:rPr lang="en" sz="1300" b="1">
                <a:solidFill>
                  <a:srgbClr val="FF0000"/>
                </a:solidFill>
                <a:latin typeface="Calibri"/>
                <a:ea typeface="Calibri"/>
                <a:cs typeface="Calibri"/>
                <a:sym typeface="Calibri"/>
              </a:rPr>
              <a:t>Hopfield network</a:t>
            </a:r>
            <a:r>
              <a:rPr lang="en" sz="1300">
                <a:solidFill>
                  <a:schemeClr val="dk1"/>
                </a:solidFill>
                <a:latin typeface="Calibri"/>
                <a:ea typeface="Calibri"/>
                <a:cs typeface="Calibri"/>
                <a:sym typeface="Calibri"/>
              </a:rPr>
              <a:t>, a type of artificial network that can serve as a </a:t>
            </a:r>
            <a:r>
              <a:rPr lang="en" sz="1300" b="1">
                <a:solidFill>
                  <a:srgbClr val="FF0000"/>
                </a:solidFill>
                <a:latin typeface="Calibri"/>
                <a:ea typeface="Calibri"/>
                <a:cs typeface="Calibri"/>
                <a:sym typeface="Calibri"/>
              </a:rPr>
              <a:t>content-addressable memory</a:t>
            </a:r>
            <a:r>
              <a:rPr lang="en" sz="1300">
                <a:solidFill>
                  <a:schemeClr val="dk1"/>
                </a:solidFill>
                <a:latin typeface="Calibri"/>
                <a:ea typeface="Calibri"/>
                <a:cs typeface="Calibri"/>
                <a:sym typeface="Calibri"/>
              </a:rPr>
              <a:t>, made of binary neurons that can be 'on' or 'off'.</a:t>
            </a:r>
            <a:endParaRPr sz="1300">
              <a:solidFill>
                <a:schemeClr val="dk1"/>
              </a:solidFill>
              <a:latin typeface="Calibri"/>
              <a:ea typeface="Calibri"/>
              <a:cs typeface="Calibri"/>
              <a:sym typeface="Calibri"/>
            </a:endParaRPr>
          </a:p>
        </p:txBody>
      </p:sp>
      <p:sp>
        <p:nvSpPr>
          <p:cNvPr id="71" name="Google Shape;71;p15"/>
          <p:cNvSpPr txBox="1"/>
          <p:nvPr/>
        </p:nvSpPr>
        <p:spPr>
          <a:xfrm>
            <a:off x="3947100" y="1478000"/>
            <a:ext cx="51174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Geoffrey Hinton</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https://en.wikipedia.org/wiki/Geoffrey_Hinton</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University of Toronto, cognitive psychology and computer science.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Geoffrey Hinton is widely regarded as the "</a:t>
            </a:r>
            <a:r>
              <a:rPr lang="en" sz="1300" b="1">
                <a:solidFill>
                  <a:srgbClr val="FF0000"/>
                </a:solidFill>
                <a:latin typeface="Calibri"/>
                <a:ea typeface="Calibri"/>
                <a:cs typeface="Calibri"/>
                <a:sym typeface="Calibri"/>
              </a:rPr>
              <a:t>Godfather of AI</a:t>
            </a:r>
            <a:r>
              <a:rPr lang="en" sz="1300">
                <a:solidFill>
                  <a:schemeClr val="dk1"/>
                </a:solidFill>
                <a:latin typeface="Calibri"/>
                <a:ea typeface="Calibri"/>
                <a:cs typeface="Calibri"/>
                <a:sym typeface="Calibri"/>
              </a:rPr>
              <a:t>", famous for his </a:t>
            </a:r>
            <a:r>
              <a:rPr lang="en" sz="1300" b="1">
                <a:solidFill>
                  <a:srgbClr val="6AA84F"/>
                </a:solidFill>
                <a:latin typeface="Calibri"/>
                <a:ea typeface="Calibri"/>
                <a:cs typeface="Calibri"/>
                <a:sym typeface="Calibri"/>
              </a:rPr>
              <a:t>work on artificial neural networks &amp; deep learning</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Backpropagation</a:t>
            </a:r>
            <a:r>
              <a:rPr lang="en" sz="1300">
                <a:solidFill>
                  <a:schemeClr val="dk1"/>
                </a:solidFill>
                <a:latin typeface="Calibri"/>
                <a:ea typeface="Calibri"/>
                <a:cs typeface="Calibri"/>
                <a:sym typeface="Calibri"/>
              </a:rPr>
              <a:t> - popularized and improved.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Boltzmann Machines</a:t>
            </a:r>
            <a:r>
              <a:rPr lang="en" sz="1300">
                <a:solidFill>
                  <a:schemeClr val="dk1"/>
                </a:solidFill>
                <a:latin typeface="Calibri"/>
                <a:ea typeface="Calibri"/>
                <a:cs typeface="Calibri"/>
                <a:sym typeface="Calibri"/>
              </a:rPr>
              <a:t> (1985) - co-invented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Distributed Representations</a:t>
            </a:r>
            <a:r>
              <a:rPr lang="en" sz="1300">
                <a:solidFill>
                  <a:schemeClr val="dk1"/>
                </a:solidFill>
                <a:latin typeface="Calibri"/>
                <a:ea typeface="Calibri"/>
                <a:cs typeface="Calibri"/>
                <a:sym typeface="Calibri"/>
              </a:rPr>
              <a:t> (1992-1993) - patterns of activation among neurons rather than by individual neurons.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Deep Belief Networks</a:t>
            </a:r>
            <a:r>
              <a:rPr lang="en" sz="1300">
                <a:solidFill>
                  <a:schemeClr val="dk1"/>
                </a:solidFill>
                <a:latin typeface="Calibri"/>
                <a:ea typeface="Calibri"/>
                <a:cs typeface="Calibri"/>
                <a:sym typeface="Calibri"/>
              </a:rPr>
              <a:t>  (2006) (</a:t>
            </a:r>
            <a:r>
              <a:rPr lang="en" sz="1300" b="1">
                <a:solidFill>
                  <a:srgbClr val="6AA84F"/>
                </a:solidFill>
                <a:latin typeface="Calibri"/>
                <a:ea typeface="Calibri"/>
                <a:cs typeface="Calibri"/>
                <a:sym typeface="Calibri"/>
              </a:rPr>
              <a:t>Restricted Boltzmann Machines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Worked at Google 2013-2023. Google Translate, CNNs</a:t>
            </a:r>
            <a:endParaRPr sz="1300">
              <a:solidFill>
                <a:schemeClr val="dk1"/>
              </a:solidFill>
              <a:latin typeface="Calibri"/>
              <a:ea typeface="Calibri"/>
              <a:cs typeface="Calibri"/>
              <a:sym typeface="Calibri"/>
            </a:endParaRPr>
          </a:p>
        </p:txBody>
      </p:sp>
      <p:pic>
        <p:nvPicPr>
          <p:cNvPr id="72" name="Google Shape;72;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095170" y="565948"/>
            <a:ext cx="683500" cy="674425"/>
          </a:xfrm>
          <a:prstGeom prst="rect">
            <a:avLst/>
          </a:prstGeom>
          <a:noFill/>
          <a:ln>
            <a:noFill/>
          </a:ln>
        </p:spPr>
      </p:pic>
      <p:pic>
        <p:nvPicPr>
          <p:cNvPr id="73" name="Google Shape;73;p1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267026" y="1561703"/>
            <a:ext cx="1264166" cy="1448075"/>
          </a:xfrm>
          <a:prstGeom prst="rect">
            <a:avLst/>
          </a:prstGeom>
          <a:noFill/>
          <a:ln>
            <a:noFill/>
          </a:ln>
        </p:spPr>
      </p:pic>
      <p:pic>
        <p:nvPicPr>
          <p:cNvPr id="74" name="Google Shape;74;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841450" y="293773"/>
            <a:ext cx="2176075" cy="1081194"/>
          </a:xfrm>
          <a:prstGeom prst="rect">
            <a:avLst/>
          </a:prstGeom>
          <a:noFill/>
          <a:ln>
            <a:noFill/>
          </a:ln>
        </p:spPr>
      </p:pic>
      <p:pic>
        <p:nvPicPr>
          <p:cNvPr id="75" name="Google Shape;75;p15"/>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596873" y="110349"/>
            <a:ext cx="995877" cy="1317050"/>
          </a:xfrm>
          <a:prstGeom prst="rect">
            <a:avLst/>
          </a:prstGeom>
          <a:noFill/>
          <a:ln>
            <a:noFill/>
          </a:ln>
        </p:spPr>
      </p:pic>
      <p:sp>
        <p:nvSpPr>
          <p:cNvPr id="76" name="Google Shape;76;p15"/>
          <p:cNvSpPr txBox="1"/>
          <p:nvPr/>
        </p:nvSpPr>
        <p:spPr>
          <a:xfrm>
            <a:off x="3947112" y="3645475"/>
            <a:ext cx="4357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Jürgen Schmidhuber </a:t>
            </a:r>
            <a:r>
              <a:rPr lang="en" sz="1300">
                <a:solidFill>
                  <a:schemeClr val="dk1"/>
                </a:solidFill>
                <a:latin typeface="Calibri"/>
                <a:ea typeface="Calibri"/>
                <a:cs typeface="Calibri"/>
                <a:sym typeface="Calibri"/>
              </a:rPr>
              <a:t>wrote: </a:t>
            </a:r>
            <a:r>
              <a:rPr lang="en" sz="1300" b="1">
                <a:solidFill>
                  <a:srgbClr val="FF0000"/>
                </a:solidFill>
                <a:latin typeface="Calibri"/>
                <a:ea typeface="Calibri"/>
                <a:cs typeface="Calibri"/>
                <a:sym typeface="Calibri"/>
              </a:rPr>
              <a:t>The #NobelPrizeinPhysics2024 for Hopfield &amp; Hinton rewards plagiarism and incorrect attribution</a:t>
            </a:r>
            <a:r>
              <a:rPr lang="en" sz="1300">
                <a:solidFill>
                  <a:schemeClr val="dk1"/>
                </a:solidFill>
                <a:latin typeface="Calibri"/>
                <a:ea typeface="Calibri"/>
                <a:cs typeface="Calibri"/>
                <a:sym typeface="Calibri"/>
              </a:rPr>
              <a:t> in computer science  </a:t>
            </a:r>
            <a:r>
              <a:rPr lang="en" sz="900" u="sng">
                <a:solidFill>
                  <a:schemeClr val="hlink"/>
                </a:solidFill>
                <a:latin typeface="Calibri"/>
                <a:ea typeface="Calibri"/>
                <a:cs typeface="Calibri"/>
                <a:sym typeface="Calibri"/>
                <a:hlinkClick r:id="rId12"/>
              </a:rPr>
              <a:t>https://x.com/SchmidhuberAI/status/1844022724328394780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Nobel seems to reward prominence over originality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Amari (1972), Ivakhnenko &amp; Lapa (1965)</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Annotated History of Modern AI and Deep Learning</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3"/>
              </a:rPr>
              <a:t>https://arxiv.org/abs/2212.11279</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77" name="Google Shape;77;p1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8380846" y="3762812"/>
            <a:ext cx="683500" cy="9966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91750" y="22650"/>
            <a:ext cx="492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for Neural Networks in Chemistry</a:t>
            </a:r>
            <a:endParaRPr sz="2000" b="1">
              <a:solidFill>
                <a:schemeClr val="dk1"/>
              </a:solidFill>
              <a:latin typeface="Calibri"/>
              <a:ea typeface="Calibri"/>
              <a:cs typeface="Calibri"/>
              <a:sym typeface="Calibri"/>
            </a:endParaRPr>
          </a:p>
        </p:txBody>
      </p:sp>
      <p:sp>
        <p:nvSpPr>
          <p:cNvPr id="83" name="Google Shape;83;p16"/>
          <p:cNvSpPr txBox="1"/>
          <p:nvPr/>
        </p:nvSpPr>
        <p:spPr>
          <a:xfrm>
            <a:off x="57617" y="349050"/>
            <a:ext cx="39279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2024 Nobel Prize in Chemistry</a:t>
            </a:r>
            <a:r>
              <a:rPr lang="en" sz="1300">
                <a:solidFill>
                  <a:schemeClr val="dk1"/>
                </a:solidFill>
                <a:latin typeface="Calibri"/>
                <a:ea typeface="Calibri"/>
                <a:cs typeface="Calibri"/>
                <a:sym typeface="Calibri"/>
              </a:rPr>
              <a:t> has been awarded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to David Baker, Demis Hassabis, and John Jumper </a:t>
            </a:r>
            <a:r>
              <a:rPr lang="en" sz="1300">
                <a:solidFill>
                  <a:schemeClr val="dk1"/>
                </a:solidFill>
                <a:latin typeface="Calibri"/>
                <a:ea typeface="Calibri"/>
                <a:cs typeface="Calibri"/>
                <a:sym typeface="Calibri"/>
              </a:rPr>
              <a:t>for their groundbreaking work in utilizing artificial intelligence to advance protein research - for their development of the AlphaFold Protein Structure Database, which can </a:t>
            </a:r>
            <a:r>
              <a:rPr lang="en" sz="1300" b="1">
                <a:solidFill>
                  <a:srgbClr val="3C78D8"/>
                </a:solidFill>
                <a:latin typeface="Calibri"/>
                <a:ea typeface="Calibri"/>
                <a:cs typeface="Calibri"/>
                <a:sym typeface="Calibri"/>
              </a:rPr>
              <a:t>predict the three-dimensional structures of nearly all known proteins</a:t>
            </a:r>
            <a:r>
              <a:rPr lang="en" sz="1300">
                <a:solidFill>
                  <a:schemeClr val="dk1"/>
                </a:solidFill>
                <a:latin typeface="Calibri"/>
                <a:ea typeface="Calibri"/>
                <a:cs typeface="Calibri"/>
                <a:sym typeface="Calibri"/>
              </a:rPr>
              <a:t>, a feat that had eluded scientists for half a century.</a:t>
            </a:r>
            <a:endParaRPr sz="1300">
              <a:solidFill>
                <a:schemeClr val="dk1"/>
              </a:solidFill>
              <a:latin typeface="Calibri"/>
              <a:ea typeface="Calibri"/>
              <a:cs typeface="Calibri"/>
              <a:sym typeface="Calibri"/>
            </a:endParaRPr>
          </a:p>
        </p:txBody>
      </p:sp>
      <p:sp>
        <p:nvSpPr>
          <p:cNvPr id="84" name="Google Shape;84;p16"/>
          <p:cNvSpPr txBox="1"/>
          <p:nvPr/>
        </p:nvSpPr>
        <p:spPr>
          <a:xfrm>
            <a:off x="57624" y="2013443"/>
            <a:ext cx="3927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David Baker</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https://en.wikipedia.org/wiki/David_Baker_(biochemist)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David Baker is the director of the Institute for Protein Design at the University of Washington. He has developed the Rosetta algorithm for protein structure prediction. His lab has created a wide range of new proteins with diverse functions, including proteins that can be used as pharmaceuticals, vaccines, nanomaterials, and tiny sensors. He has helped create Foldit - a science game that allows players to contribute to protein folding research. He initiated Rosetta@Home, a distributed computing project that utilizes the idle processing power of volunteers' computers to perform protein structure prediction calculations.</a:t>
            </a:r>
            <a:endParaRPr sz="1200">
              <a:solidFill>
                <a:schemeClr val="dk1"/>
              </a:solidFill>
              <a:latin typeface="Calibri"/>
              <a:ea typeface="Calibri"/>
              <a:cs typeface="Calibri"/>
              <a:sym typeface="Calibri"/>
            </a:endParaRPr>
          </a:p>
        </p:txBody>
      </p:sp>
      <p:sp>
        <p:nvSpPr>
          <p:cNvPr id="85" name="Google Shape;85;p16"/>
          <p:cNvSpPr txBox="1"/>
          <p:nvPr/>
        </p:nvSpPr>
        <p:spPr>
          <a:xfrm>
            <a:off x="5289575" y="130650"/>
            <a:ext cx="3783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Demis Hassabis &amp; John Jumper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co-inventos of AlphaFold</a:t>
            </a:r>
            <a:r>
              <a:rPr lang="en" sz="1300">
                <a:solidFill>
                  <a:schemeClr val="dk1"/>
                </a:solidFill>
                <a:latin typeface="Calibri"/>
                <a:ea typeface="Calibri"/>
                <a:cs typeface="Calibri"/>
                <a:sym typeface="Calibri"/>
              </a:rPr>
              <a:t>, an AI system that performs protein 3d structure prediction based on its amino acid sequence.</a:t>
            </a:r>
            <a:endParaRPr sz="1300">
              <a:solidFill>
                <a:schemeClr val="dk1"/>
              </a:solidFill>
              <a:latin typeface="Calibri"/>
              <a:ea typeface="Calibri"/>
              <a:cs typeface="Calibri"/>
              <a:sym typeface="Calibri"/>
            </a:endParaRPr>
          </a:p>
        </p:txBody>
      </p:sp>
      <p:pic>
        <p:nvPicPr>
          <p:cNvPr id="86" name="Google Shape;8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52945" y="714785"/>
            <a:ext cx="683500" cy="674425"/>
          </a:xfrm>
          <a:prstGeom prst="rect">
            <a:avLst/>
          </a:prstGeom>
          <a:noFill/>
          <a:ln>
            <a:noFill/>
          </a:ln>
        </p:spPr>
      </p:pic>
      <p:pic>
        <p:nvPicPr>
          <p:cNvPr id="87" name="Google Shape;87;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052950" y="2143800"/>
            <a:ext cx="807600" cy="1129488"/>
          </a:xfrm>
          <a:prstGeom prst="rect">
            <a:avLst/>
          </a:prstGeom>
          <a:noFill/>
          <a:ln w="9525" cap="flat" cmpd="sng">
            <a:solidFill>
              <a:srgbClr val="FF0000"/>
            </a:solidFill>
            <a:prstDash val="solid"/>
            <a:round/>
            <a:headEnd type="none" w="sm" len="sm"/>
            <a:tailEnd type="none" w="sm" len="sm"/>
          </a:ln>
        </p:spPr>
      </p:pic>
      <p:pic>
        <p:nvPicPr>
          <p:cNvPr id="88" name="Google Shape;88;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00677" y="1034693"/>
            <a:ext cx="807589" cy="978309"/>
          </a:xfrm>
          <a:prstGeom prst="rect">
            <a:avLst/>
          </a:prstGeom>
          <a:noFill/>
          <a:ln w="9525" cap="flat" cmpd="sng">
            <a:solidFill>
              <a:srgbClr val="FF0000"/>
            </a:solidFill>
            <a:prstDash val="solid"/>
            <a:round/>
            <a:headEnd type="none" w="sm" len="sm"/>
            <a:tailEnd type="none" w="sm" len="sm"/>
          </a:ln>
        </p:spPr>
      </p:pic>
      <p:pic>
        <p:nvPicPr>
          <p:cNvPr id="89" name="Google Shape;89;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93850" y="1034693"/>
            <a:ext cx="729066" cy="978326"/>
          </a:xfrm>
          <a:prstGeom prst="rect">
            <a:avLst/>
          </a:prstGeom>
          <a:noFill/>
          <a:ln w="9525" cap="flat" cmpd="sng">
            <a:solidFill>
              <a:srgbClr val="FF0000"/>
            </a:solidFill>
            <a:prstDash val="solid"/>
            <a:round/>
            <a:headEnd type="none" w="sm" len="sm"/>
            <a:tailEnd type="none" w="sm" len="sm"/>
          </a:ln>
        </p:spPr>
      </p:pic>
      <p:pic>
        <p:nvPicPr>
          <p:cNvPr id="90" name="Google Shape;90;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26586" y="2116168"/>
            <a:ext cx="2466688" cy="1176150"/>
          </a:xfrm>
          <a:prstGeom prst="rect">
            <a:avLst/>
          </a:prstGeom>
          <a:noFill/>
          <a:ln w="9525" cap="flat" cmpd="sng">
            <a:solidFill>
              <a:srgbClr val="FF0000"/>
            </a:solidFill>
            <a:prstDash val="solid"/>
            <a:round/>
            <a:headEnd type="none" w="sm" len="sm"/>
            <a:tailEnd type="none" w="sm" len="sm"/>
          </a:ln>
        </p:spPr>
      </p:pic>
      <p:sp>
        <p:nvSpPr>
          <p:cNvPr id="91" name="Google Shape;91;p16"/>
          <p:cNvSpPr txBox="1"/>
          <p:nvPr/>
        </p:nvSpPr>
        <p:spPr>
          <a:xfrm>
            <a:off x="5508950" y="3622775"/>
            <a:ext cx="3555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Alfred Nobel </a:t>
            </a:r>
            <a:r>
              <a:rPr lang="en" sz="1300">
                <a:solidFill>
                  <a:schemeClr val="dk1"/>
                </a:solidFill>
                <a:latin typeface="Calibri"/>
                <a:ea typeface="Calibri"/>
                <a:cs typeface="Calibri"/>
                <a:sym typeface="Calibri"/>
              </a:rPr>
              <a:t>(Sweden) has invented dynamite and was nicknamed as the "</a:t>
            </a:r>
            <a:r>
              <a:rPr lang="en" sz="1300" b="1">
                <a:solidFill>
                  <a:srgbClr val="FF0000"/>
                </a:solidFill>
                <a:latin typeface="Calibri"/>
                <a:ea typeface="Calibri"/>
                <a:cs typeface="Calibri"/>
                <a:sym typeface="Calibri"/>
              </a:rPr>
              <a:t>merchant of death</a:t>
            </a:r>
            <a:r>
              <a:rPr lang="en" sz="1300">
                <a:solidFill>
                  <a:schemeClr val="dk1"/>
                </a:solidFill>
                <a:latin typeface="Calibri"/>
                <a:ea typeface="Calibri"/>
                <a:cs typeface="Calibri"/>
                <a:sym typeface="Calibri"/>
              </a:rPr>
              <a:t>".  Establishing the </a:t>
            </a:r>
            <a:r>
              <a:rPr lang="en" sz="1300" b="1">
                <a:solidFill>
                  <a:srgbClr val="FF0000"/>
                </a:solidFill>
                <a:latin typeface="Calibri"/>
                <a:ea typeface="Calibri"/>
                <a:cs typeface="Calibri"/>
                <a:sym typeface="Calibri"/>
              </a:rPr>
              <a:t>Nobel Prize</a:t>
            </a:r>
            <a:r>
              <a:rPr lang="en" sz="1300">
                <a:solidFill>
                  <a:schemeClr val="dk1"/>
                </a:solidFill>
                <a:latin typeface="Calibri"/>
                <a:ea typeface="Calibri"/>
                <a:cs typeface="Calibri"/>
                <a:sym typeface="Calibri"/>
              </a:rPr>
              <a:t> was a way to ensure he was remembered for something positive. He signed his will to establish the Nobel Prize fund in 1895, first 5 prizes were awarded in 1901 after his death.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https://en.wikipedia.org/wiki/Alfred_Nobel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2" name="Google Shape;92;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385825" y="3787784"/>
            <a:ext cx="1058400" cy="1202716"/>
          </a:xfrm>
          <a:prstGeom prst="rect">
            <a:avLst/>
          </a:prstGeom>
          <a:noFill/>
          <a:ln w="9525" cap="flat" cmpd="sng">
            <a:solidFill>
              <a:srgbClr val="FF0000"/>
            </a:solidFill>
            <a:prstDash val="solid"/>
            <a:round/>
            <a:headEnd type="none" w="sm" len="sm"/>
            <a:tailEnd type="none" w="sm" len="sm"/>
          </a:ln>
        </p:spPr>
      </p:pic>
      <p:sp>
        <p:nvSpPr>
          <p:cNvPr id="93" name="Google Shape;93;p16"/>
          <p:cNvSpPr txBox="1"/>
          <p:nvPr/>
        </p:nvSpPr>
        <p:spPr>
          <a:xfrm>
            <a:off x="57625" y="4311657"/>
            <a:ext cx="3927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Is AI a science?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Math, Information, Biology, Computer Engineering, ...</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6AA84F"/>
                </a:solidFill>
                <a:latin typeface="Calibri"/>
                <a:ea typeface="Calibri"/>
                <a:cs typeface="Calibri"/>
                <a:sym typeface="Calibri"/>
              </a:rPr>
              <a:t>Courses &amp; Departments at Universities, scientific research papers, Ph.D. theses, conferences, ...  </a:t>
            </a:r>
            <a:endParaRPr sz="1200" b="1">
              <a:solidFill>
                <a:srgbClr val="6AA84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p:nvPr/>
        </p:nvSpPr>
        <p:spPr>
          <a:xfrm>
            <a:off x="91750" y="988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Update on Reflection-70B</a:t>
            </a:r>
            <a:endParaRPr sz="2000" b="1">
              <a:solidFill>
                <a:schemeClr val="dk1"/>
              </a:solidFill>
              <a:latin typeface="Calibri"/>
              <a:ea typeface="Calibri"/>
              <a:cs typeface="Calibri"/>
              <a:sym typeface="Calibri"/>
            </a:endParaRPr>
          </a:p>
        </p:txBody>
      </p:sp>
      <p:sp>
        <p:nvSpPr>
          <p:cNvPr id="99" name="Google Shape;99;p17"/>
          <p:cNvSpPr txBox="1"/>
          <p:nvPr/>
        </p:nvSpPr>
        <p:spPr>
          <a:xfrm>
            <a:off x="80475" y="584550"/>
            <a:ext cx="42513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Update on Reflection-70B </a:t>
            </a:r>
            <a:r>
              <a:rPr lang="en" sz="900" u="sng">
                <a:solidFill>
                  <a:schemeClr val="hlink"/>
                </a:solidFill>
                <a:latin typeface="Calibri"/>
                <a:ea typeface="Calibri"/>
                <a:cs typeface="Calibri"/>
                <a:sym typeface="Calibri"/>
                <a:hlinkClick r:id="rId3"/>
              </a:rPr>
              <a:t>https://glaive.ai/blog/post/reflection-postmortem</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On September 5th, </a:t>
            </a:r>
            <a:r>
              <a:rPr lang="en" sz="1300" b="1">
                <a:solidFill>
                  <a:srgbClr val="3C78D8"/>
                </a:solidFill>
                <a:latin typeface="Calibri"/>
                <a:ea typeface="Calibri"/>
                <a:cs typeface="Calibri"/>
                <a:sym typeface="Calibri"/>
              </a:rPr>
              <a:t>Matt Shumer and Sahil Chaudhary </a:t>
            </a:r>
            <a:r>
              <a:rPr lang="en" sz="1300">
                <a:solidFill>
                  <a:schemeClr val="dk1"/>
                </a:solidFill>
                <a:latin typeface="Calibri"/>
                <a:ea typeface="Calibri"/>
                <a:cs typeface="Calibri"/>
                <a:sym typeface="Calibri"/>
              </a:rPr>
              <a:t>announced a new model called Reflection 70B, finetuned on top of Llama 3.1 70B, showing SoTA benchmark results.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model was trained to use "step-by-step" Chain of Thought approach. This is done by tuning on synthetic data showing examples of using &lt;thinking&gt; and &lt;reflection&gt; tags to remove hallucination and perform self-correction - and fine-tuned the model on these examples.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raised suspicions. A month was spent on re-testing and fixing bugs.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Authors were able to reproduce the model benchmark scores (with some minor differences). Authors also reproduced strange behaviors reminding Claude - and proved that they did not used Claude, and that the model itself can generate such responses even running locally.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Authors released everything so community can re-test</a:t>
            </a:r>
            <a:endParaRPr sz="1300">
              <a:solidFill>
                <a:schemeClr val="dk1"/>
              </a:solidFill>
              <a:latin typeface="Calibri"/>
              <a:ea typeface="Calibri"/>
              <a:cs typeface="Calibri"/>
              <a:sym typeface="Calibri"/>
            </a:endParaRPr>
          </a:p>
        </p:txBody>
      </p:sp>
      <p:pic>
        <p:nvPicPr>
          <p:cNvPr id="100" name="Google Shape;10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393252" y="49875"/>
            <a:ext cx="4707674" cy="2743851"/>
          </a:xfrm>
          <a:prstGeom prst="rect">
            <a:avLst/>
          </a:prstGeom>
          <a:noFill/>
          <a:ln w="9525" cap="flat" cmpd="sng">
            <a:solidFill>
              <a:srgbClr val="FF0000"/>
            </a:solidFill>
            <a:prstDash val="solid"/>
            <a:round/>
            <a:headEnd type="none" w="sm" len="sm"/>
            <a:tailEnd type="none" w="sm" len="sm"/>
          </a:ln>
        </p:spPr>
      </p:pic>
      <p:sp>
        <p:nvSpPr>
          <p:cNvPr id="101" name="Google Shape;101;p17"/>
          <p:cNvSpPr txBox="1"/>
          <p:nvPr/>
        </p:nvSpPr>
        <p:spPr>
          <a:xfrm>
            <a:off x="4746025" y="4236544"/>
            <a:ext cx="20067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Matt Shumer</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5"/>
              </a:rPr>
              <a:t>https://x.com/mattshumer_</a:t>
            </a:r>
            <a:endParaRPr sz="9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6"/>
              </a:rPr>
              <a:t>https://www.hyperwriteai.com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2" name="Google Shape;102;p17"/>
          <p:cNvSpPr txBox="1"/>
          <p:nvPr/>
        </p:nvSpPr>
        <p:spPr>
          <a:xfrm>
            <a:off x="7053708" y="4233608"/>
            <a:ext cx="1839900" cy="495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Sahil Chaudhary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7"/>
              </a:rPr>
              <a:t>https://twitter.com/csahil28</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8"/>
              </a:rPr>
              <a:t>https://glaive.ai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3" name="Google Shape;103;p1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268100" y="4802522"/>
            <a:ext cx="962550" cy="269000"/>
          </a:xfrm>
          <a:prstGeom prst="rect">
            <a:avLst/>
          </a:prstGeom>
          <a:noFill/>
          <a:ln>
            <a:noFill/>
          </a:ln>
        </p:spPr>
      </p:pic>
      <p:pic>
        <p:nvPicPr>
          <p:cNvPr id="104" name="Google Shape;104;p1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7606187" y="4802535"/>
            <a:ext cx="734929" cy="269000"/>
          </a:xfrm>
          <a:prstGeom prst="rect">
            <a:avLst/>
          </a:prstGeom>
          <a:noFill/>
          <a:ln>
            <a:noFill/>
          </a:ln>
        </p:spPr>
      </p:pic>
      <p:pic>
        <p:nvPicPr>
          <p:cNvPr id="105" name="Google Shape;105;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389818" y="3362650"/>
            <a:ext cx="719124" cy="870950"/>
          </a:xfrm>
          <a:prstGeom prst="rect">
            <a:avLst/>
          </a:prstGeom>
          <a:noFill/>
          <a:ln>
            <a:noFill/>
          </a:ln>
        </p:spPr>
      </p:pic>
      <p:pic>
        <p:nvPicPr>
          <p:cNvPr id="106" name="Google Shape;106;p1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637170" y="3372125"/>
            <a:ext cx="635075" cy="87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91750" y="22650"/>
            <a:ext cx="3860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Tesla's "We, Robot" Robotaxi event</a:t>
            </a:r>
            <a:endParaRPr sz="2000" b="1">
              <a:solidFill>
                <a:schemeClr val="dk1"/>
              </a:solidFill>
              <a:latin typeface="Calibri"/>
              <a:ea typeface="Calibri"/>
              <a:cs typeface="Calibri"/>
              <a:sym typeface="Calibri"/>
            </a:endParaRPr>
          </a:p>
        </p:txBody>
      </p:sp>
      <p:sp>
        <p:nvSpPr>
          <p:cNvPr id="112" name="Google Shape;112;p18"/>
          <p:cNvSpPr txBox="1"/>
          <p:nvPr/>
        </p:nvSpPr>
        <p:spPr>
          <a:xfrm>
            <a:off x="91750" y="408675"/>
            <a:ext cx="44244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October 10, 2024</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Location - Warner Brothers Studios in Burbank, LA, CA.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Elon Musk arrived in a </a:t>
            </a:r>
            <a:r>
              <a:rPr lang="en" sz="1300" b="1">
                <a:solidFill>
                  <a:srgbClr val="FF0000"/>
                </a:solidFill>
                <a:latin typeface="Calibri"/>
                <a:ea typeface="Calibri"/>
                <a:cs typeface="Calibri"/>
                <a:sym typeface="Calibri"/>
              </a:rPr>
              <a:t>Robotaxi</a:t>
            </a:r>
            <a:r>
              <a:rPr lang="en" sz="1300">
                <a:solidFill>
                  <a:schemeClr val="dk1"/>
                </a:solidFill>
                <a:latin typeface="Calibri"/>
                <a:ea typeface="Calibri"/>
                <a:cs typeface="Calibri"/>
                <a:sym typeface="Calibri"/>
              </a:rPr>
              <a:t>, a fully autonomous vehicle designed for ride-hailing services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features a unique Cybertruck-inspired design with two doors, two seats, and </a:t>
            </a:r>
            <a:r>
              <a:rPr lang="en" sz="1300" b="1">
                <a:solidFill>
                  <a:srgbClr val="FF0000"/>
                </a:solidFill>
                <a:latin typeface="Calibri"/>
                <a:ea typeface="Calibri"/>
                <a:cs typeface="Calibri"/>
                <a:sym typeface="Calibri"/>
              </a:rPr>
              <a:t>no steering wheel or pedals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Musk emphasized its affordability (</a:t>
            </a:r>
            <a:r>
              <a:rPr lang="en" sz="1300" b="1">
                <a:solidFill>
                  <a:srgbClr val="FF0000"/>
                </a:solidFill>
                <a:latin typeface="Calibri"/>
                <a:ea typeface="Calibri"/>
                <a:cs typeface="Calibri"/>
                <a:sym typeface="Calibri"/>
              </a:rPr>
              <a:t>~ $30,000</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Robovan Concept</a:t>
            </a:r>
            <a:r>
              <a:rPr lang="en" sz="1300">
                <a:solidFill>
                  <a:schemeClr val="dk1"/>
                </a:solidFill>
                <a:latin typeface="Calibri"/>
                <a:ea typeface="Calibri"/>
                <a:cs typeface="Calibri"/>
                <a:sym typeface="Calibri"/>
              </a:rPr>
              <a:t> - an autonomous van capable of carrying up to 20 passengers or cargo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Optimus humanoid robot</a:t>
            </a:r>
            <a:r>
              <a:rPr lang="en" sz="1300">
                <a:solidFill>
                  <a:schemeClr val="dk1"/>
                </a:solidFill>
                <a:latin typeface="Calibri"/>
                <a:ea typeface="Calibri"/>
                <a:cs typeface="Calibri"/>
                <a:sym typeface="Calibri"/>
              </a:rPr>
              <a:t> - improved motor skills and the ability to sort objects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 aims to use Optimus in its factories and eventually for household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and Hardware Advancements: Musk highlighted Tesla's progress in AI training and the development of its </a:t>
            </a:r>
            <a:r>
              <a:rPr lang="en" sz="1300" b="1">
                <a:solidFill>
                  <a:srgbClr val="FF0000"/>
                </a:solidFill>
                <a:latin typeface="Calibri"/>
                <a:ea typeface="Calibri"/>
                <a:cs typeface="Calibri"/>
                <a:sym typeface="Calibri"/>
              </a:rPr>
              <a:t>Dojo supercomputer</a:t>
            </a:r>
            <a:r>
              <a:rPr lang="en" sz="1300">
                <a:solidFill>
                  <a:schemeClr val="dk1"/>
                </a:solidFill>
                <a:latin typeface="Calibri"/>
                <a:ea typeface="Calibri"/>
                <a:cs typeface="Calibri"/>
                <a:sym typeface="Calibri"/>
              </a:rPr>
              <a:t>, crucial for processing massive amounts of driving data to improve autonomous capabilities.</a:t>
            </a:r>
            <a:endParaRPr sz="1300">
              <a:solidFill>
                <a:schemeClr val="dk1"/>
              </a:solidFill>
              <a:latin typeface="Calibri"/>
              <a:ea typeface="Calibri"/>
              <a:cs typeface="Calibri"/>
              <a:sym typeface="Calibri"/>
            </a:endParaRPr>
          </a:p>
        </p:txBody>
      </p:sp>
      <p:pic>
        <p:nvPicPr>
          <p:cNvPr id="113" name="Google Shape;113;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9285" y="103501"/>
            <a:ext cx="2205250" cy="1234924"/>
          </a:xfrm>
          <a:prstGeom prst="rect">
            <a:avLst/>
          </a:prstGeom>
          <a:noFill/>
          <a:ln w="9525" cap="flat" cmpd="sng">
            <a:solidFill>
              <a:srgbClr val="FF0000"/>
            </a:solidFill>
            <a:prstDash val="solid"/>
            <a:round/>
            <a:headEnd type="none" w="sm" len="sm"/>
            <a:tailEnd type="none" w="sm" len="sm"/>
          </a:ln>
        </p:spPr>
      </p:pic>
      <p:pic>
        <p:nvPicPr>
          <p:cNvPr id="114" name="Google Shape;114;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97918" y="103501"/>
            <a:ext cx="2205250" cy="1234924"/>
          </a:xfrm>
          <a:prstGeom prst="rect">
            <a:avLst/>
          </a:prstGeom>
          <a:noFill/>
          <a:ln w="9525" cap="flat" cmpd="sng">
            <a:solidFill>
              <a:srgbClr val="FF0000"/>
            </a:solidFill>
            <a:prstDash val="solid"/>
            <a:round/>
            <a:headEnd type="none" w="sm" len="sm"/>
            <a:tailEnd type="none" w="sm" len="sm"/>
          </a:ln>
        </p:spPr>
      </p:pic>
      <p:pic>
        <p:nvPicPr>
          <p:cNvPr id="115" name="Google Shape;115;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897925" y="1499275"/>
            <a:ext cx="2205250" cy="1234924"/>
          </a:xfrm>
          <a:prstGeom prst="rect">
            <a:avLst/>
          </a:prstGeom>
          <a:noFill/>
          <a:ln w="9525" cap="flat" cmpd="sng">
            <a:solidFill>
              <a:srgbClr val="FF0000"/>
            </a:solidFill>
            <a:prstDash val="solid"/>
            <a:round/>
            <a:headEnd type="none" w="sm" len="sm"/>
            <a:tailEnd type="none" w="sm" len="sm"/>
          </a:ln>
        </p:spPr>
      </p:pic>
      <p:pic>
        <p:nvPicPr>
          <p:cNvPr id="116" name="Google Shape;11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9275" y="1499287"/>
            <a:ext cx="2205250" cy="1239075"/>
          </a:xfrm>
          <a:prstGeom prst="rect">
            <a:avLst/>
          </a:prstGeom>
          <a:noFill/>
          <a:ln w="9525" cap="flat" cmpd="sng">
            <a:solidFill>
              <a:srgbClr val="FF0000"/>
            </a:solidFill>
            <a:prstDash val="solid"/>
            <a:round/>
            <a:headEnd type="none" w="sm" len="sm"/>
            <a:tailEnd type="none" w="sm" len="sm"/>
          </a:ln>
        </p:spPr>
      </p:pic>
      <p:pic>
        <p:nvPicPr>
          <p:cNvPr id="117" name="Google Shape;117;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907650" y="2895051"/>
            <a:ext cx="2205249" cy="1102625"/>
          </a:xfrm>
          <a:prstGeom prst="rect">
            <a:avLst/>
          </a:prstGeom>
          <a:noFill/>
          <a:ln w="9525" cap="flat" cmpd="sng">
            <a:solidFill>
              <a:srgbClr val="FF0000"/>
            </a:solidFill>
            <a:prstDash val="solid"/>
            <a:round/>
            <a:headEnd type="none" w="sm" len="sm"/>
            <a:tailEnd type="none" w="sm" len="sm"/>
          </a:ln>
        </p:spPr>
      </p:pic>
      <p:pic>
        <p:nvPicPr>
          <p:cNvPr id="118" name="Google Shape;11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9274" y="2788325"/>
            <a:ext cx="2205251" cy="146980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p:nvPr/>
        </p:nvSpPr>
        <p:spPr>
          <a:xfrm>
            <a:off x="91750" y="22650"/>
            <a:ext cx="3610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Abundance - Peter Diamandis</a:t>
            </a:r>
            <a:endParaRPr sz="2000" b="1">
              <a:solidFill>
                <a:schemeClr val="dk1"/>
              </a:solidFill>
              <a:latin typeface="Calibri"/>
              <a:ea typeface="Calibri"/>
              <a:cs typeface="Calibri"/>
              <a:sym typeface="Calibri"/>
            </a:endParaRPr>
          </a:p>
        </p:txBody>
      </p:sp>
      <p:sp>
        <p:nvSpPr>
          <p:cNvPr id="124" name="Google Shape;124;p19"/>
          <p:cNvSpPr txBox="1"/>
          <p:nvPr/>
        </p:nvSpPr>
        <p:spPr>
          <a:xfrm>
            <a:off x="49000" y="378300"/>
            <a:ext cx="44019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Prices go down: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cost of producing anything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[Cost of Energy] + [Cost of Intellectual Property]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 [Cost of Raw Materials] + [Cost of Manufacturing].</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Energy costs head toward zero (solar,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cost of IP diminishes with open source or AI-generated designs. The cost of the raw materials is low ($15 in smartphone)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manufacturing costs is going down (robots building robots)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So money will become drastically less important.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“As we move into a world of ubiquitous artificial intelligence and automation, the economic model of labor and capital will evolve into a new paradigm where scarcity gives way to abundance.”</a:t>
            </a:r>
            <a:endParaRPr sz="1200">
              <a:solidFill>
                <a:srgbClr val="3C78D8"/>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Ray Kurzweil</a:t>
            </a:r>
            <a:endParaRPr sz="1200">
              <a:solidFill>
                <a:schemeClr val="dk1"/>
              </a:solidFill>
              <a:latin typeface="Calibri"/>
              <a:ea typeface="Calibri"/>
              <a:cs typeface="Calibri"/>
              <a:sym typeface="Calibri"/>
            </a:endParaRPr>
          </a:p>
        </p:txBody>
      </p:sp>
      <p:sp>
        <p:nvSpPr>
          <p:cNvPr id="125" name="Google Shape;125;p19"/>
          <p:cNvSpPr txBox="1"/>
          <p:nvPr/>
        </p:nvSpPr>
        <p:spPr>
          <a:xfrm>
            <a:off x="4694750" y="70275"/>
            <a:ext cx="44019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Communication: Zoom, FaceTime, ... - effectively free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is free in most cases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smartphones for less than $70</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Information is free on Google</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ICON is now 3D printing homes for $99,000</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evidence of abundance: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https://www.diamandis.com/data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457200" lvl="0" indent="0" algn="l" rtl="0">
              <a:spcBef>
                <a:spcPts val="0"/>
              </a:spcBef>
              <a:spcAft>
                <a:spcPts val="0"/>
              </a:spcAft>
              <a:buNone/>
            </a:pPr>
            <a:r>
              <a:rPr lang="en" sz="1200">
                <a:solidFill>
                  <a:schemeClr val="dk1"/>
                </a:solidFill>
                <a:latin typeface="Calibri"/>
                <a:ea typeface="Calibri"/>
                <a:cs typeface="Calibri"/>
                <a:sym typeface="Calibri"/>
              </a:rPr>
              <a:t>Happiness, Equality, Safety, less Violence, Health, Energy, less poverty, Technology, Learning &amp; Literacy, Global Connectivity</a:t>
            </a:r>
            <a:endParaRPr sz="1200">
              <a:solidFill>
                <a:schemeClr val="dk1"/>
              </a:solidFill>
              <a:latin typeface="Calibri"/>
              <a:ea typeface="Calibri"/>
              <a:cs typeface="Calibri"/>
              <a:sym typeface="Calibri"/>
            </a:endParaRPr>
          </a:p>
        </p:txBody>
      </p:sp>
      <p:pic>
        <p:nvPicPr>
          <p:cNvPr id="126" name="Google Shape;12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4745" y="1872800"/>
            <a:ext cx="4401900" cy="32390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91750" y="22650"/>
            <a:ext cx="133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32" name="Google Shape;132;p20"/>
          <p:cNvSpPr txBox="1"/>
          <p:nvPr/>
        </p:nvSpPr>
        <p:spPr>
          <a:xfrm>
            <a:off x="49000" y="342457"/>
            <a:ext cx="4470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Collection of ~1,400 jailbreak prompts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https://github.com/verazuo/jailbreak_llms</a:t>
            </a:r>
            <a:endParaRPr sz="1300">
              <a:solidFill>
                <a:schemeClr val="dk1"/>
              </a:solidFill>
              <a:latin typeface="Calibri"/>
              <a:ea typeface="Calibri"/>
              <a:cs typeface="Calibri"/>
              <a:sym typeface="Calibri"/>
            </a:endParaRPr>
          </a:p>
        </p:txBody>
      </p:sp>
      <p:sp>
        <p:nvSpPr>
          <p:cNvPr id="133" name="Google Shape;133;p20"/>
          <p:cNvSpPr txBox="1"/>
          <p:nvPr/>
        </p:nvSpPr>
        <p:spPr>
          <a:xfrm>
            <a:off x="49000" y="866087"/>
            <a:ext cx="44706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2-bit quantization for LLMs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https://arxiv.org/pdf/2409.17066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Vector Post-Training Quantization (VPTQ)  - </a:t>
            </a:r>
            <a:r>
              <a:rPr lang="en" sz="1300">
                <a:solidFill>
                  <a:schemeClr val="dk1"/>
                </a:solidFill>
                <a:latin typeface="Calibri"/>
                <a:ea typeface="Calibri"/>
                <a:cs typeface="Calibri"/>
                <a:sym typeface="Calibri"/>
              </a:rPr>
              <a:t>compress LLMs to just 1-2 bit precision. So you can run 70B params model on a single RTX 4090 GPU.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outperforms GPTQ, ... methods, allows high inference speed. Works with PyTorch, TensorFlow, and Hugging Face. Uses "Second-Order Optimization" to minimize quantization errors</a:t>
            </a:r>
            <a:endParaRPr sz="1300">
              <a:solidFill>
                <a:schemeClr val="dk1"/>
              </a:solidFill>
              <a:latin typeface="Calibri"/>
              <a:ea typeface="Calibri"/>
              <a:cs typeface="Calibri"/>
              <a:sym typeface="Calibri"/>
            </a:endParaRPr>
          </a:p>
        </p:txBody>
      </p:sp>
      <p:sp>
        <p:nvSpPr>
          <p:cNvPr id="134" name="Google Shape;134;p20"/>
          <p:cNvSpPr txBox="1"/>
          <p:nvPr/>
        </p:nvSpPr>
        <p:spPr>
          <a:xfrm>
            <a:off x="4611250" y="1611300"/>
            <a:ext cx="4470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Bolt.new - full-stack javascript AI-powered development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https://bolt.new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https://github.com/stackblitz/bolt.new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Bolt.new is an AI-powered web development tool created by StackBlitz. It lets you build full-stack web applications right in your browser using just text prompts. It only uses javascript (or typescript).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core elements are open-source on GitHub, but the Bolt.new is a commercial product offered by StackBlitz. This means that there are also proprietary components and integrations not available in the public repository. These could include AI models and training data, integrations, specific features and optimizations.</a:t>
            </a:r>
            <a:endParaRPr sz="1200">
              <a:solidFill>
                <a:schemeClr val="dk1"/>
              </a:solidFill>
              <a:latin typeface="Calibri"/>
              <a:ea typeface="Calibri"/>
              <a:cs typeface="Calibri"/>
              <a:sym typeface="Calibri"/>
            </a:endParaRPr>
          </a:p>
        </p:txBody>
      </p:sp>
      <p:sp>
        <p:nvSpPr>
          <p:cNvPr id="135" name="Google Shape;135;p20"/>
          <p:cNvSpPr txBox="1"/>
          <p:nvPr/>
        </p:nvSpPr>
        <p:spPr>
          <a:xfrm>
            <a:off x="4603650" y="342457"/>
            <a:ext cx="44706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State of AI Report - by Nathan Benaich, Oct 10, 2024</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gdoc:</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https://docs.google.com/presentation/d/1GmZmoWOa2O92BPrncRcTKa15xvQGhq7g4I4hJSNlC0M/</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Video highlights - 22 min</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https://www.youtube.com/watch?v=CyOL_4K2Nyo</a:t>
            </a:r>
            <a:endParaRPr sz="1300">
              <a:solidFill>
                <a:schemeClr val="dk1"/>
              </a:solidFill>
              <a:latin typeface="Calibri"/>
              <a:ea typeface="Calibri"/>
              <a:cs typeface="Calibri"/>
              <a:sym typeface="Calibri"/>
            </a:endParaRPr>
          </a:p>
        </p:txBody>
      </p:sp>
      <p:sp>
        <p:nvSpPr>
          <p:cNvPr id="136" name="Google Shape;136;p20"/>
          <p:cNvSpPr txBox="1"/>
          <p:nvPr/>
        </p:nvSpPr>
        <p:spPr>
          <a:xfrm>
            <a:off x="49000" y="2587587"/>
            <a:ext cx="4470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BitNet: Scaling 1-bit Transformers for LLMs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https://arxiv.org/abs/2310.11453</a:t>
            </a:r>
            <a:r>
              <a:rPr lang="en" sz="1300">
                <a:solidFill>
                  <a:schemeClr val="dk1"/>
                </a:solidFill>
                <a:latin typeface="Calibri"/>
                <a:ea typeface="Calibri"/>
                <a:cs typeface="Calibri"/>
                <a:sym typeface="Calibri"/>
              </a:rPr>
              <a:t> - 17 Oct 2023</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 scalable &amp; stable 1-bit Transformer architecture for LLMs.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achieves competitive performance while substantially reducing memory footprint and energy consumption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BitNet exhibits a scaling law akin to full-precision Transformers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Training may be unstable. Existing LLM frameworks and hardware are primarily optimized for higher precision arithmetic. Fine-tuning 1-bit LLMs could be more difficult because the reduced precision limits the model's ability to adapt to subtle nuances in the data.</a:t>
            </a:r>
            <a:endParaRPr sz="1300">
              <a:solidFill>
                <a:schemeClr val="dk1"/>
              </a:solidFill>
              <a:latin typeface="Calibri"/>
              <a:ea typeface="Calibri"/>
              <a:cs typeface="Calibri"/>
              <a:sym typeface="Calibri"/>
            </a:endParaRPr>
          </a:p>
        </p:txBody>
      </p:sp>
      <p:sp>
        <p:nvSpPr>
          <p:cNvPr id="137" name="Google Shape;137;p20"/>
          <p:cNvSpPr txBox="1"/>
          <p:nvPr/>
        </p:nvSpPr>
        <p:spPr>
          <a:xfrm>
            <a:off x="4603650" y="3721176"/>
            <a:ext cx="44706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Aria - from Rhymes.AI - First Open Multimodal Native MoE Model</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https://www.rhymes.ai/blog-details/aria-first-open-multimodal-native-moe-model</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Handles text, images, and videos - all within a single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Multimodal Native MoE Architecture - different parts of the model specialize in different tasks or data types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 Source ln params</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43" name="Google Shape;143;p21"/>
          <p:cNvSpPr txBox="1"/>
          <p:nvPr/>
        </p:nvSpPr>
        <p:spPr>
          <a:xfrm>
            <a:off x="49000" y="378300"/>
            <a:ext cx="44019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Robotic Process Automation (RPA)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 use bots/agents to automate repetitive tasks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https://www.uipath.com</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https://www.uipath.com/rpa/robotic-process-automation</a:t>
            </a:r>
            <a:endParaRPr sz="1300">
              <a:solidFill>
                <a:schemeClr val="dk1"/>
              </a:solidFill>
              <a:latin typeface="Calibri"/>
              <a:ea typeface="Calibri"/>
              <a:cs typeface="Calibri"/>
              <a:sym typeface="Calibri"/>
            </a:endParaRPr>
          </a:p>
        </p:txBody>
      </p:sp>
      <p:sp>
        <p:nvSpPr>
          <p:cNvPr id="144" name="Google Shape;144;p21"/>
          <p:cNvSpPr txBox="1"/>
          <p:nvPr/>
        </p:nvSpPr>
        <p:spPr>
          <a:xfrm>
            <a:off x="49000" y="1254743"/>
            <a:ext cx="44019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Movie Gen</a:t>
            </a:r>
            <a:r>
              <a:rPr lang="en" sz="1300">
                <a:solidFill>
                  <a:schemeClr val="dk1"/>
                </a:solidFill>
                <a:latin typeface="Calibri"/>
                <a:ea typeface="Calibri"/>
                <a:cs typeface="Calibri"/>
                <a:sym typeface="Calibri"/>
              </a:rPr>
              <a:t>, a series of four systems that generate videos, include </a:t>
            </a:r>
            <a:r>
              <a:rPr lang="en" sz="1300" b="1">
                <a:solidFill>
                  <a:srgbClr val="FF0000"/>
                </a:solidFill>
                <a:latin typeface="Calibri"/>
                <a:ea typeface="Calibri"/>
                <a:cs typeface="Calibri"/>
                <a:sym typeface="Calibri"/>
              </a:rPr>
              <a:t>consistent characters</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alter generated imagery</a:t>
            </a:r>
            <a:r>
              <a:rPr lang="en" sz="1300">
                <a:solidFill>
                  <a:schemeClr val="dk1"/>
                </a:solidFill>
                <a:latin typeface="Calibri"/>
                <a:ea typeface="Calibri"/>
                <a:cs typeface="Calibri"/>
                <a:sym typeface="Calibri"/>
              </a:rPr>
              <a:t>, and add </a:t>
            </a:r>
            <a:r>
              <a:rPr lang="en" sz="1300" b="1">
                <a:solidFill>
                  <a:srgbClr val="3C78D8"/>
                </a:solidFill>
                <a:latin typeface="Calibri"/>
                <a:ea typeface="Calibri"/>
                <a:cs typeface="Calibri"/>
                <a:sym typeface="Calibri"/>
              </a:rPr>
              <a:t>matching sound effects and music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Announcement and examples: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https://ai.meta.com/research/movie-gen/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Movie Gen will be available on Instagram in 2025.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https://www.instagram.com/zuck/reel/DAs_J17Pw0G/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Paper</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https://ai.meta.com/static-resource/movie-gen-research-paper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Movie Gen Video can output 256 frames (up to 16 seconds at 16 frames per second) at 1920x1080-pixel resolution.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includes a convolutional neural network autoencoder, transformer, and multiple embedding models.</a:t>
            </a:r>
            <a:endParaRPr sz="1300">
              <a:solidFill>
                <a:schemeClr val="dk1"/>
              </a:solidFill>
              <a:latin typeface="Calibri"/>
              <a:ea typeface="Calibri"/>
              <a:cs typeface="Calibri"/>
              <a:sym typeface="Calibri"/>
            </a:endParaRPr>
          </a:p>
        </p:txBody>
      </p:sp>
      <p:sp>
        <p:nvSpPr>
          <p:cNvPr id="145" name="Google Shape;145;p21"/>
          <p:cNvSpPr txBox="1"/>
          <p:nvPr/>
        </p:nvSpPr>
        <p:spPr>
          <a:xfrm>
            <a:off x="4668850" y="76200"/>
            <a:ext cx="4401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EuroLLM </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https://arxiv.org/abs/2409.16235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Open-Weight Multilingual Language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EuroLLM-1.7B and EuroLLM-1.7B-Instruct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Can Understand and Generate Text in All Official European Union languages</a:t>
            </a:r>
            <a:endParaRPr sz="1300">
              <a:solidFill>
                <a:schemeClr val="dk1"/>
              </a:solidFill>
              <a:latin typeface="Calibri"/>
              <a:ea typeface="Calibri"/>
              <a:cs typeface="Calibri"/>
              <a:sym typeface="Calibri"/>
            </a:endParaRPr>
          </a:p>
        </p:txBody>
      </p:sp>
      <p:sp>
        <p:nvSpPr>
          <p:cNvPr id="146" name="Google Shape;146;p21"/>
          <p:cNvSpPr txBox="1"/>
          <p:nvPr/>
        </p:nvSpPr>
        <p:spPr>
          <a:xfrm>
            <a:off x="4668850" y="1362975"/>
            <a:ext cx="4401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H100 - renting is cheaper than buying.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rent prices: from shortage ($8/hr) to oversupplied ($2/hr)</a:t>
            </a:r>
            <a:endParaRPr sz="1300">
              <a:solidFill>
                <a:schemeClr val="dk1"/>
              </a:solidFill>
              <a:latin typeface="Calibri"/>
              <a:ea typeface="Calibri"/>
              <a:cs typeface="Calibri"/>
              <a:sym typeface="Calibri"/>
            </a:endParaRPr>
          </a:p>
        </p:txBody>
      </p:sp>
      <p:sp>
        <p:nvSpPr>
          <p:cNvPr id="147" name="Google Shape;147;p21"/>
          <p:cNvSpPr txBox="1"/>
          <p:nvPr/>
        </p:nvSpPr>
        <p:spPr>
          <a:xfrm>
            <a:off x="4668850" y="1849350"/>
            <a:ext cx="44019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Hailuo AI Image-to-Video</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developed by MiniMax</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transform static images into short dynamic videos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control over camera motion, subject animation, and overall scene transitions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Users can guide the AI by providing detailed prompts that specify camera movements (zoom, pan, orbit), subject actions, and desired moods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High-Quality Output: Hailuo AI generates videos with good resolution (currently 720p at 25 FPS) and smooth transitions, making the output look quite professional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Prompt Optimizer: A built-in prompt optimizer helps refine user prompts to achieve better results, even if the initial prompt isn't perfect.</a:t>
            </a:r>
            <a:endParaRPr sz="1300">
              <a:solidFill>
                <a:schemeClr val="dk1"/>
              </a:solidFill>
              <a:latin typeface="Calibri"/>
              <a:ea typeface="Calibri"/>
              <a:cs typeface="Calibri"/>
              <a:sym typeface="Calibri"/>
            </a:endParaRPr>
          </a:p>
        </p:txBody>
      </p:sp>
      <p:sp>
        <p:nvSpPr>
          <p:cNvPr id="148" name="Google Shape;148;p21"/>
          <p:cNvSpPr txBox="1"/>
          <p:nvPr/>
        </p:nvSpPr>
        <p:spPr>
          <a:xfrm>
            <a:off x="49000" y="4022700"/>
            <a:ext cx="44019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MLE-bench</a:t>
            </a:r>
            <a:r>
              <a:rPr lang="en" sz="1300">
                <a:solidFill>
                  <a:schemeClr val="dk1"/>
                </a:solidFill>
                <a:latin typeface="Calibri"/>
                <a:ea typeface="Calibri"/>
                <a:cs typeface="Calibri"/>
                <a:sym typeface="Calibri"/>
              </a:rPr>
              <a:t> - a new benchmark to assess how well AI agents can perform machine learning engineering tasks.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It's essentially a test to see how good AI is at doing the job of a human machine learning engineer.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is a step towards self-improving AI.</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54" name="Google Shape;154;p22"/>
          <p:cNvSpPr txBox="1"/>
          <p:nvPr/>
        </p:nvSpPr>
        <p:spPr>
          <a:xfrm>
            <a:off x="49000" y="378300"/>
            <a:ext cx="44019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AMD  Instinct MI325X chip</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new AI chip to compete with Nvidia’s upcoming Blackwell chips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CDNA 3 Architecture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256GB of HBM3E memory, 6TB/s of bandwidth. This surpasses NVIDIA's H200 in memory capacity and bandwidth</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400Gbps Infinity Fabric links for high-speed communication between GPUs in a cluster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delivers up to 40% faster inference performance than NVIDIA's H200 on models like Meta's Llama 3.1</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optimized for LLMs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Strong FP8 Support - FP8 si a key data type for AI inference.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Power efficiency</a:t>
            </a:r>
            <a:endParaRPr sz="1300">
              <a:solidFill>
                <a:schemeClr val="dk1"/>
              </a:solidFill>
              <a:latin typeface="Calibri"/>
              <a:ea typeface="Calibri"/>
              <a:cs typeface="Calibri"/>
              <a:sym typeface="Calibri"/>
            </a:endParaRPr>
          </a:p>
        </p:txBody>
      </p:sp>
      <p:pic>
        <p:nvPicPr>
          <p:cNvPr id="155" name="Google Shape;155;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41700" y="851300"/>
            <a:ext cx="1810075" cy="11290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2437</Words>
  <Application>Microsoft Macintosh PowerPoint</Application>
  <PresentationFormat>On-screen Show (16:9)</PresentationFormat>
  <Paragraphs>214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2024-10-11T17:51:42Z</dcterms:modified>
</cp:coreProperties>
</file>