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embeddedFontLst>
    <p:embeddedFont>
      <p:font typeface="Roboto Mono" pitchFamily="49"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0bb5d4fd3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0bb5d4fd3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0aea0a801a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0aea0a801a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0c75ce04e6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g30c75ce04e6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30aea0a801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g30aea0a801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30c75ce04e6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30c75ce04e6_0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3099d1dce8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g3099d1dce8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0c75ce04e6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30c75ce04e6_0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Stochastic_parrot"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s10251.pcdn.co/pdf/2021-bender-parrots.pdf"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abs/2410.0522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hyperlink" Target="https://www.youtube.com/watch?v=tTG_a0KPJAc" TargetMode="External"/><Relationship Id="rId4" Type="http://schemas.openxmlformats.org/officeDocument/2006/relationships/hyperlink" Target="https://arxiv.org/pdf/2410.05229"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uild.nvidia.com/nvidia/llama-3_1-nemotron-70b-instruct/modelcard"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hyperlink" Target="https://build.nvidia.com/nvidia/llama-3_1-nemotron-70b-instruct" TargetMode="External"/><Relationship Id="rId4" Type="http://schemas.openxmlformats.org/officeDocument/2006/relationships/hyperlink" Target="https://huggingface.co/nvidia/Llama-3.1-Nemotron-70B-Instruct-HF"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zyphra.com/post/zamba2-7b"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hyperlink" Target="https://huggingface.co/Zyphra/Zamba2-7B-Instruct" TargetMode="External"/><Relationship Id="rId4" Type="http://schemas.openxmlformats.org/officeDocument/2006/relationships/hyperlink" Target="https://huggingface.co/Zyphra/Zamba2-7B"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github.com/openai/swarm" TargetMode="External"/><Relationship Id="rId7" Type="http://schemas.openxmlformats.org/officeDocument/2006/relationships/hyperlink" Target="https://github.com/GAIR-NLP/O1-Journey"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github.com/GAIR-NLP/O1-Journey/blob/main/resource/report.pdf" TargetMode="External"/><Relationship Id="rId5" Type="http://schemas.openxmlformats.org/officeDocument/2006/relationships/image" Target="../media/image7.png"/><Relationship Id="rId4" Type="http://schemas.openxmlformats.org/officeDocument/2006/relationships/hyperlink" Target="https://github.com/scaledfoundations/matmamba" TargetMode="Externa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9.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2361909" y="1064250"/>
            <a:ext cx="4420200" cy="29553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LLMS CANNOT Reason (paper from Apple)</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Stochastic parrot </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Nvidia/Llama-3.1-Nemotron-70B-Instruct-HF</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Zamba2-7B hybrid model</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Ministral-8B</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OpenAI Swarm multi-agent orchestration</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err="1">
                <a:solidFill>
                  <a:srgbClr val="3C78D8"/>
                </a:solidFill>
                <a:latin typeface="Calibri"/>
                <a:ea typeface="Calibri"/>
                <a:cs typeface="Calibri"/>
                <a:sym typeface="Calibri"/>
              </a:rPr>
              <a:t>MatMamba</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O1 Replication Journey (model &amp; report)</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Tesla new autonomous tesla bot</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Crowd-sourced "Arena" Leaderboard - English</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Crowd-sourced "Arena" Leaderboard - Coding</a:t>
            </a:r>
            <a:endParaRPr sz="1500" b="1" dirty="0">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dirty="0">
                <a:solidFill>
                  <a:srgbClr val="3C78D8"/>
                </a:solidFill>
                <a:latin typeface="Calibri"/>
                <a:ea typeface="Calibri"/>
                <a:cs typeface="Calibri"/>
                <a:sym typeface="Calibri"/>
              </a:rPr>
              <a:t>Tech Layoffs in 2024</a:t>
            </a:r>
            <a:endParaRPr sz="1500" b="1" dirty="0">
              <a:solidFill>
                <a:srgbClr val="3C78D8"/>
              </a:solidFill>
              <a:latin typeface="Calibri"/>
              <a:ea typeface="Calibri"/>
              <a:cs typeface="Calibri"/>
              <a:sym typeface="Calibri"/>
            </a:endParaRPr>
          </a:p>
        </p:txBody>
      </p:sp>
      <p:sp>
        <p:nvSpPr>
          <p:cNvPr id="58" name="Google Shape;58;p14"/>
          <p:cNvSpPr txBox="1"/>
          <p:nvPr/>
        </p:nvSpPr>
        <p:spPr>
          <a:xfrm>
            <a:off x="2582350" y="38325"/>
            <a:ext cx="38901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October 18</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3"/>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50" name="Google Shape;150;p23"/>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51" name="Google Shape;151;p23"/>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52" name="Google Shape;152;p23"/>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53" name="Google Shape;153;p23"/>
          <p:cNvSpPr/>
          <p:nvPr/>
        </p:nvSpPr>
        <p:spPr>
          <a:xfrm>
            <a:off x="5819213" y="369796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4" name="Google Shape;154;p23"/>
          <p:cNvSpPr/>
          <p:nvPr/>
        </p:nvSpPr>
        <p:spPr>
          <a:xfrm>
            <a:off x="5819213" y="330722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5" name="Google Shape;155;p23"/>
          <p:cNvSpPr/>
          <p:nvPr/>
        </p:nvSpPr>
        <p:spPr>
          <a:xfrm>
            <a:off x="1413780" y="29471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6" name="Google Shape;156;p23"/>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2,082,385.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2024-10-14.</a:t>
            </a:r>
            <a:endParaRPr sz="1100">
              <a:solidFill>
                <a:srgbClr val="1F2937"/>
              </a:solidFill>
              <a:highlight>
                <a:schemeClr val="lt1"/>
              </a:highlight>
              <a:latin typeface="Calibri"/>
              <a:ea typeface="Calibri"/>
              <a:cs typeface="Calibri"/>
              <a:sym typeface="Calibri"/>
            </a:endParaRPr>
          </a:p>
        </p:txBody>
      </p:sp>
      <p:sp>
        <p:nvSpPr>
          <p:cNvPr id="157" name="Google Shape;157;p23"/>
          <p:cNvSpPr/>
          <p:nvPr/>
        </p:nvSpPr>
        <p:spPr>
          <a:xfrm>
            <a:off x="5819213" y="205158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3"/>
          <p:cNvSpPr/>
          <p:nvPr/>
        </p:nvSpPr>
        <p:spPr>
          <a:xfrm>
            <a:off x="5819213" y="309269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p23"/>
          <p:cNvSpPr/>
          <p:nvPr/>
        </p:nvSpPr>
        <p:spPr>
          <a:xfrm>
            <a:off x="5819213" y="439442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60" name="Google Shape;160;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591659" y="814475"/>
            <a:ext cx="2779050" cy="4256850"/>
          </a:xfrm>
          <a:prstGeom prst="rect">
            <a:avLst/>
          </a:prstGeom>
          <a:noFill/>
          <a:ln w="9525" cap="flat" cmpd="sng">
            <a:solidFill>
              <a:srgbClr val="FF0000"/>
            </a:solidFill>
            <a:prstDash val="solid"/>
            <a:round/>
            <a:headEnd type="none" w="sm" len="sm"/>
            <a:tailEnd type="none" w="sm" len="sm"/>
          </a:ln>
        </p:spPr>
      </p:pic>
      <p:pic>
        <p:nvPicPr>
          <p:cNvPr id="161" name="Google Shape;161;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992909" y="734250"/>
            <a:ext cx="2779050" cy="4256850"/>
          </a:xfrm>
          <a:prstGeom prst="rect">
            <a:avLst/>
          </a:prstGeom>
          <a:noFill/>
          <a:ln w="9525" cap="flat" cmpd="sng">
            <a:solidFill>
              <a:srgbClr val="FF0000"/>
            </a:solidFill>
            <a:prstDash val="solid"/>
            <a:round/>
            <a:headEnd type="none" w="sm" len="sm"/>
            <a:tailEnd type="none" w="sm" len="sm"/>
          </a:ln>
        </p:spPr>
      </p:pic>
      <p:sp>
        <p:nvSpPr>
          <p:cNvPr id="162" name="Google Shape;162;p23"/>
          <p:cNvSpPr txBox="1"/>
          <p:nvPr/>
        </p:nvSpPr>
        <p:spPr>
          <a:xfrm>
            <a:off x="1167149" y="170092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3" name="Google Shape;163;p23"/>
          <p:cNvSpPr/>
          <p:nvPr/>
        </p:nvSpPr>
        <p:spPr>
          <a:xfrm>
            <a:off x="1413780" y="35567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4" name="Google Shape;164;p23"/>
          <p:cNvSpPr/>
          <p:nvPr/>
        </p:nvSpPr>
        <p:spPr>
          <a:xfrm>
            <a:off x="1413780" y="376921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3"/>
          <p:cNvSpPr/>
          <p:nvPr/>
        </p:nvSpPr>
        <p:spPr>
          <a:xfrm>
            <a:off x="1413780" y="42022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6" name="Google Shape;166;p23"/>
          <p:cNvSpPr txBox="1"/>
          <p:nvPr/>
        </p:nvSpPr>
        <p:spPr>
          <a:xfrm>
            <a:off x="1167149" y="4596525"/>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7" name="Google Shape;167;p23"/>
          <p:cNvSpPr txBox="1"/>
          <p:nvPr/>
        </p:nvSpPr>
        <p:spPr>
          <a:xfrm>
            <a:off x="978796" y="374222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8" name="Google Shape;168;p23"/>
          <p:cNvSpPr txBox="1"/>
          <p:nvPr/>
        </p:nvSpPr>
        <p:spPr>
          <a:xfrm>
            <a:off x="1155343" y="394292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69" name="Google Shape;169;p23"/>
          <p:cNvSpPr/>
          <p:nvPr/>
        </p:nvSpPr>
        <p:spPr>
          <a:xfrm>
            <a:off x="1413780" y="483601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0" name="Google Shape;170;p23"/>
          <p:cNvSpPr txBox="1"/>
          <p:nvPr/>
        </p:nvSpPr>
        <p:spPr>
          <a:xfrm>
            <a:off x="5562601" y="3485722"/>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71" name="Google Shape;171;p23"/>
          <p:cNvSpPr/>
          <p:nvPr/>
        </p:nvSpPr>
        <p:spPr>
          <a:xfrm>
            <a:off x="5819213" y="413907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3"/>
          <p:cNvSpPr txBox="1"/>
          <p:nvPr/>
        </p:nvSpPr>
        <p:spPr>
          <a:xfrm>
            <a:off x="5680800" y="126266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73" name="Google Shape;173;p23"/>
          <p:cNvSpPr txBox="1"/>
          <p:nvPr/>
        </p:nvSpPr>
        <p:spPr>
          <a:xfrm>
            <a:off x="1277299" y="2678263"/>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867893" y="619275"/>
            <a:ext cx="7377798" cy="3184774"/>
          </a:xfrm>
          <a:prstGeom prst="rect">
            <a:avLst/>
          </a:prstGeom>
          <a:noFill/>
          <a:ln>
            <a:noFill/>
          </a:ln>
        </p:spPr>
      </p:pic>
      <p:sp>
        <p:nvSpPr>
          <p:cNvPr id="179" name="Google Shape;179;p24"/>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180" name="Google Shape;180;p24"/>
          <p:cNvSpPr txBox="1"/>
          <p:nvPr/>
        </p:nvSpPr>
        <p:spPr>
          <a:xfrm>
            <a:off x="6291625" y="337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181" name="Google Shape;181;p24"/>
          <p:cNvCxnSpPr/>
          <p:nvPr/>
        </p:nvCxnSpPr>
        <p:spPr>
          <a:xfrm rot="10800000">
            <a:off x="4180400" y="1389200"/>
            <a:ext cx="0" cy="2533800"/>
          </a:xfrm>
          <a:prstGeom prst="straightConnector1">
            <a:avLst/>
          </a:prstGeom>
          <a:noFill/>
          <a:ln w="38100" cap="flat" cmpd="sng">
            <a:solidFill>
              <a:schemeClr val="dk2"/>
            </a:solidFill>
            <a:prstDash val="solid"/>
            <a:round/>
            <a:headEnd type="none" w="med" len="med"/>
            <a:tailEnd type="none" w="med" len="med"/>
          </a:ln>
        </p:spPr>
      </p:cxnSp>
      <p:sp>
        <p:nvSpPr>
          <p:cNvPr id="182" name="Google Shape;182;p24"/>
          <p:cNvSpPr txBox="1"/>
          <p:nvPr/>
        </p:nvSpPr>
        <p:spPr>
          <a:xfrm>
            <a:off x="867900" y="4096925"/>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pic>
        <p:nvPicPr>
          <p:cNvPr id="187" name="Google Shape;187;p2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188" name="Google Shape;188;p2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189" name="Google Shape;189;p2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190" name="Google Shape;190;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191" name="Google Shape;191;p2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192" name="Google Shape;192;p2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6"/>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91750" y="22650"/>
            <a:ext cx="392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Stochastic parrot </a:t>
            </a:r>
            <a:endParaRPr sz="2000" b="1">
              <a:solidFill>
                <a:schemeClr val="dk1"/>
              </a:solidFill>
              <a:latin typeface="Calibri"/>
              <a:ea typeface="Calibri"/>
              <a:cs typeface="Calibri"/>
              <a:sym typeface="Calibri"/>
            </a:endParaRPr>
          </a:p>
        </p:txBody>
      </p:sp>
      <p:sp>
        <p:nvSpPr>
          <p:cNvPr id="64" name="Google Shape;64;p15"/>
          <p:cNvSpPr txBox="1"/>
          <p:nvPr/>
        </p:nvSpPr>
        <p:spPr>
          <a:xfrm>
            <a:off x="124867" y="430375"/>
            <a:ext cx="39279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LLM answers questions by </a:t>
            </a:r>
            <a:r>
              <a:rPr lang="en" sz="1300" b="1">
                <a:solidFill>
                  <a:srgbClr val="FF0000"/>
                </a:solidFill>
                <a:latin typeface="Calibri"/>
                <a:ea typeface="Calibri"/>
                <a:cs typeface="Calibri"/>
                <a:sym typeface="Calibri"/>
              </a:rPr>
              <a:t>statistical parroting</a:t>
            </a:r>
            <a:r>
              <a:rPr lang="en" sz="1300">
                <a:solidFill>
                  <a:schemeClr val="dk1"/>
                </a:solidFill>
                <a:latin typeface="Calibri"/>
                <a:ea typeface="Calibri"/>
                <a:cs typeface="Calibri"/>
                <a:sym typeface="Calibri"/>
              </a:rPr>
              <a:t>. It simply predicts the most probable answer from its training data.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Token by token.</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 model is a compressed version of the training data: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a:t>
            </a:r>
            <a:r>
              <a:rPr lang="en" sz="1300" b="1">
                <a:solidFill>
                  <a:srgbClr val="FF0000"/>
                </a:solidFill>
                <a:latin typeface="Calibri"/>
                <a:ea typeface="Calibri"/>
                <a:cs typeface="Calibri"/>
                <a:sym typeface="Calibri"/>
              </a:rPr>
              <a:t>All internet =&gt; training data =&gt; model</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Chain of Thought:</a:t>
            </a:r>
            <a:r>
              <a:rPr lang="en" sz="1300">
                <a:solidFill>
                  <a:schemeClr val="dk1"/>
                </a:solidFill>
                <a:latin typeface="Calibri"/>
                <a:ea typeface="Calibri"/>
                <a:cs typeface="Calibri"/>
                <a:sym typeface="Calibri"/>
              </a:rPr>
              <a:t> Once LLM gives answer, you can ask it if this is a good answer. And it will answer this question using (again) statistical parroting, but this time the answer may come from training data based on online discussions. But it is still statistical parroting.</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LLM doesn't do reasoning - it mimics reasoning by mimicking reasoning texts in its training data</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 LLM always gives you not a correct answer, but generates a most common answer. It converges to the mean. It will happily give you the most common misconception. It does not understand.</a:t>
            </a:r>
            <a:endParaRPr sz="1300">
              <a:solidFill>
                <a:schemeClr val="dk1"/>
              </a:solidFill>
              <a:latin typeface="Calibri"/>
              <a:ea typeface="Calibri"/>
              <a:cs typeface="Calibri"/>
              <a:sym typeface="Calibri"/>
            </a:endParaRPr>
          </a:p>
        </p:txBody>
      </p:sp>
      <p:sp>
        <p:nvSpPr>
          <p:cNvPr id="65" name="Google Shape;65;p15"/>
          <p:cNvSpPr txBox="1"/>
          <p:nvPr/>
        </p:nvSpPr>
        <p:spPr>
          <a:xfrm>
            <a:off x="5147642" y="92275"/>
            <a:ext cx="39279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Stochastic parrot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https://en.wikipedia.org/wiki/Stochastic_parrot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term </a:t>
            </a:r>
            <a:r>
              <a:rPr lang="en" sz="1300" b="1">
                <a:solidFill>
                  <a:srgbClr val="FF0000"/>
                </a:solidFill>
                <a:latin typeface="Calibri"/>
                <a:ea typeface="Calibri"/>
                <a:cs typeface="Calibri"/>
                <a:sym typeface="Calibri"/>
              </a:rPr>
              <a:t>stochastic parrot</a:t>
            </a:r>
            <a:r>
              <a:rPr lang="en" sz="1300">
                <a:solidFill>
                  <a:schemeClr val="dk1"/>
                </a:solidFill>
                <a:latin typeface="Calibri"/>
                <a:ea typeface="Calibri"/>
                <a:cs typeface="Calibri"/>
                <a:sym typeface="Calibri"/>
              </a:rPr>
              <a:t> is a metaphor to describe the theory that LLMs, though able to generate plausible language, do not understand the meaning of the language they process.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term was coined by </a:t>
            </a:r>
            <a:r>
              <a:rPr lang="en" sz="1300" b="1">
                <a:solidFill>
                  <a:srgbClr val="FF0000"/>
                </a:solidFill>
                <a:latin typeface="Calibri"/>
                <a:ea typeface="Calibri"/>
                <a:cs typeface="Calibri"/>
                <a:sym typeface="Calibri"/>
              </a:rPr>
              <a:t>Emily M. Bender</a:t>
            </a:r>
            <a:r>
              <a:rPr lang="en" sz="1300">
                <a:solidFill>
                  <a:schemeClr val="dk1"/>
                </a:solidFill>
                <a:latin typeface="Calibri"/>
                <a:ea typeface="Calibri"/>
                <a:cs typeface="Calibri"/>
                <a:sym typeface="Calibri"/>
              </a:rPr>
              <a:t> (2021) in the AI  paper "On the Dangers of Stochastic Parrots: Can Language Models Be Too Big?"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https://s10251.pcdn.co/pdf/2021-bender-parrots.pdf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66" name="Google Shape;66;p15"/>
          <p:cNvPicPr preferRelativeResize="0"/>
          <p:nvPr/>
        </p:nvPicPr>
        <p:blipFill>
          <a:blip r:embed="rId5">
            <a:alphaModFix/>
          </a:blip>
          <a:stretch>
            <a:fillRect/>
          </a:stretch>
        </p:blipFill>
        <p:spPr>
          <a:xfrm>
            <a:off x="6218042" y="2648100"/>
            <a:ext cx="2857500" cy="1600200"/>
          </a:xfrm>
          <a:prstGeom prst="rect">
            <a:avLst/>
          </a:prstGeom>
          <a:noFill/>
          <a:ln w="9525" cap="flat" cmpd="sng">
            <a:solidFill>
              <a:srgbClr val="FF0000"/>
            </a:solidFill>
            <a:prstDash val="solid"/>
            <a:round/>
            <a:headEnd type="none" w="sm" len="sm"/>
            <a:tailEnd type="none" w="sm" len="sm"/>
          </a:ln>
        </p:spPr>
      </p:pic>
      <p:pic>
        <p:nvPicPr>
          <p:cNvPr id="67" name="Google Shape;67;p1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80099" y="2648100"/>
            <a:ext cx="1429350" cy="1786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91750" y="22650"/>
            <a:ext cx="3927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LLMS CANNOT Reason</a:t>
            </a:r>
            <a:endParaRPr sz="2000" b="1">
              <a:solidFill>
                <a:schemeClr val="dk1"/>
              </a:solidFill>
              <a:latin typeface="Calibri"/>
              <a:ea typeface="Calibri"/>
              <a:cs typeface="Calibri"/>
              <a:sym typeface="Calibri"/>
            </a:endParaRPr>
          </a:p>
        </p:txBody>
      </p:sp>
      <p:sp>
        <p:nvSpPr>
          <p:cNvPr id="73" name="Google Shape;73;p16"/>
          <p:cNvSpPr txBox="1"/>
          <p:nvPr/>
        </p:nvSpPr>
        <p:spPr>
          <a:xfrm>
            <a:off x="108776" y="454500"/>
            <a:ext cx="43947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GSM-Symbolic: Understanding the Limitations of Mathematical Reasoning in Large Language Models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new paper from Apple</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https://arxiv.org/abs/2410.05229</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https://arxiv.org/pdf/2410.05229</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https://www.youtube.com/watch?v=tTG_a0KPJAc</a:t>
            </a:r>
            <a:r>
              <a:rPr lang="en" sz="1300">
                <a:solidFill>
                  <a:schemeClr val="dk1"/>
                </a:solidFill>
                <a:latin typeface="Calibri"/>
                <a:ea typeface="Calibri"/>
                <a:cs typeface="Calibri"/>
                <a:sym typeface="Calibri"/>
              </a:rPr>
              <a:t> - video</a:t>
            </a:r>
            <a:endParaRPr sz="1300">
              <a:solidFill>
                <a:schemeClr val="dk1"/>
              </a:solidFill>
              <a:latin typeface="Calibri"/>
              <a:ea typeface="Calibri"/>
              <a:cs typeface="Calibri"/>
              <a:sym typeface="Calibri"/>
            </a:endParaRPr>
          </a:p>
        </p:txBody>
      </p:sp>
      <p:pic>
        <p:nvPicPr>
          <p:cNvPr id="74" name="Google Shape;74;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4250" y="76200"/>
            <a:ext cx="4505124" cy="4374800"/>
          </a:xfrm>
          <a:prstGeom prst="rect">
            <a:avLst/>
          </a:prstGeom>
          <a:noFill/>
          <a:ln w="9525" cap="flat" cmpd="sng">
            <a:solidFill>
              <a:srgbClr val="FF0000"/>
            </a:solidFill>
            <a:prstDash val="solid"/>
            <a:round/>
            <a:headEnd type="none" w="sm" len="sm"/>
            <a:tailEnd type="none" w="sm" len="sm"/>
          </a:ln>
        </p:spPr>
      </p:pic>
      <p:sp>
        <p:nvSpPr>
          <p:cNvPr id="75" name="Google Shape;75;p16"/>
          <p:cNvSpPr txBox="1"/>
          <p:nvPr/>
        </p:nvSpPr>
        <p:spPr>
          <a:xfrm>
            <a:off x="108775" y="1833033"/>
            <a:ext cx="43947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3C78D8"/>
                </a:solidFill>
                <a:latin typeface="Calibri"/>
                <a:ea typeface="Calibri"/>
                <a:cs typeface="Calibri"/>
                <a:sym typeface="Calibri"/>
              </a:rPr>
              <a:t>Idea: take standard test (GSM8K), change (or add) irrelevant information (GSM-Symbolic), use it to test models.</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performance of all models declines significantly. Multiple models were tested, including recent GPT-o1.</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decline is due to the fact that current LLMs are not capable of genuine logical reasoning; instead, they attempt to replicate the reasoning steps observed in their training data.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When we add a single clause that appears relevant to the question, we observe significant performance drops (up to 65%) across all state-of-the-art models, even though the added clause does not contribute to the reasoning chain needed to reach the final answer.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found no evidence of reasoning in LLMs"</a:t>
            </a:r>
            <a:endParaRPr sz="13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p:nvPr/>
        </p:nvSpPr>
        <p:spPr>
          <a:xfrm>
            <a:off x="91750" y="22650"/>
            <a:ext cx="5108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Nvidia/Llama-3.1-Nemotron-70B-Instruct-HF</a:t>
            </a:r>
            <a:endParaRPr sz="2000" b="1">
              <a:solidFill>
                <a:schemeClr val="dk1"/>
              </a:solidFill>
              <a:latin typeface="Calibri"/>
              <a:ea typeface="Calibri"/>
              <a:cs typeface="Calibri"/>
              <a:sym typeface="Calibri"/>
            </a:endParaRPr>
          </a:p>
        </p:txBody>
      </p:sp>
      <p:sp>
        <p:nvSpPr>
          <p:cNvPr id="81" name="Google Shape;81;p17"/>
          <p:cNvSpPr txBox="1"/>
          <p:nvPr/>
        </p:nvSpPr>
        <p:spPr>
          <a:xfrm>
            <a:off x="91751" y="639275"/>
            <a:ext cx="4401900" cy="288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rgbClr val="6AA84F"/>
              </a:buClr>
              <a:buSzPts val="1300"/>
              <a:buFont typeface="Calibri"/>
              <a:buChar char="●"/>
            </a:pPr>
            <a:r>
              <a:rPr lang="en" sz="1300" b="1">
                <a:solidFill>
                  <a:srgbClr val="6AA84F"/>
                </a:solidFill>
                <a:latin typeface="Calibri"/>
                <a:ea typeface="Calibri"/>
                <a:cs typeface="Calibri"/>
                <a:sym typeface="Calibri"/>
              </a:rPr>
              <a:t>This model is NOT open source</a:t>
            </a:r>
            <a:endParaRPr sz="1300" b="1">
              <a:solidFill>
                <a:srgbClr val="6AA84F"/>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Llama-3.1-Nemotron-70B-Instruct-HF</a:t>
            </a:r>
            <a:r>
              <a:rPr lang="en" sz="1300">
                <a:solidFill>
                  <a:schemeClr val="dk1"/>
                </a:solidFill>
                <a:latin typeface="Calibri"/>
                <a:ea typeface="Calibri"/>
                <a:cs typeface="Calibri"/>
                <a:sym typeface="Calibri"/>
              </a:rPr>
              <a:t> has been converted from </a:t>
            </a:r>
            <a:r>
              <a:rPr lang="en" sz="1300" b="1">
                <a:solidFill>
                  <a:srgbClr val="3C78D8"/>
                </a:solidFill>
                <a:latin typeface="Calibri"/>
                <a:ea typeface="Calibri"/>
                <a:cs typeface="Calibri"/>
                <a:sym typeface="Calibri"/>
              </a:rPr>
              <a:t>Llama-3.1-Nemotron-70B-Instruct</a:t>
            </a:r>
            <a:r>
              <a:rPr lang="en" sz="1300">
                <a:solidFill>
                  <a:schemeClr val="dk1"/>
                </a:solidFill>
                <a:latin typeface="Calibri"/>
                <a:ea typeface="Calibri"/>
                <a:cs typeface="Calibri"/>
                <a:sym typeface="Calibri"/>
              </a:rPr>
              <a:t> to support it in the </a:t>
            </a:r>
            <a:r>
              <a:rPr lang="en" sz="1300" b="1">
                <a:solidFill>
                  <a:srgbClr val="3C78D8"/>
                </a:solidFill>
                <a:latin typeface="Calibri"/>
                <a:ea typeface="Calibri"/>
                <a:cs typeface="Calibri"/>
                <a:sym typeface="Calibri"/>
              </a:rPr>
              <a:t>HuggingFace</a:t>
            </a:r>
            <a:r>
              <a:rPr lang="en" sz="1300">
                <a:solidFill>
                  <a:schemeClr val="dk1"/>
                </a:solidFill>
                <a:latin typeface="Calibri"/>
                <a:ea typeface="Calibri"/>
                <a:cs typeface="Calibri"/>
                <a:sym typeface="Calibri"/>
              </a:rPr>
              <a:t> Transformers codebase.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3C78D8"/>
                </a:solidFill>
                <a:latin typeface="Calibri"/>
                <a:ea typeface="Calibri"/>
                <a:cs typeface="Calibri"/>
                <a:sym typeface="Calibri"/>
              </a:rPr>
              <a:t>Llama-3.1-Nemotron-70B-Instruct</a:t>
            </a:r>
            <a:r>
              <a:rPr lang="en" sz="1300">
                <a:solidFill>
                  <a:schemeClr val="dk1"/>
                </a:solidFill>
                <a:latin typeface="Calibri"/>
                <a:ea typeface="Calibri"/>
                <a:cs typeface="Calibri"/>
                <a:sym typeface="Calibri"/>
              </a:rPr>
              <a:t> is customized by NVIDIA.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 of 1 Oct 2024, this model is #1 on all three automatic alignment benchmarks (verified tab for AlpacaEval 2 LC), edging out models such as GPT-4o and Claude 3.5 Sonnet.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model was trained using RLHF (specifically, REINFORCE), </a:t>
            </a:r>
            <a:r>
              <a:rPr lang="en" sz="1300" b="1">
                <a:solidFill>
                  <a:srgbClr val="6AA84F"/>
                </a:solidFill>
                <a:latin typeface="Calibri"/>
                <a:ea typeface="Calibri"/>
                <a:cs typeface="Calibri"/>
                <a:sym typeface="Calibri"/>
              </a:rPr>
              <a:t>Llama-3.1-Nemotron-70B-Reward</a:t>
            </a:r>
            <a:r>
              <a:rPr lang="en" sz="1300">
                <a:solidFill>
                  <a:schemeClr val="dk1"/>
                </a:solidFill>
                <a:latin typeface="Calibri"/>
                <a:ea typeface="Calibri"/>
                <a:cs typeface="Calibri"/>
                <a:sym typeface="Calibri"/>
              </a:rPr>
              <a:t> and </a:t>
            </a:r>
            <a:r>
              <a:rPr lang="en" sz="1300" b="1">
                <a:solidFill>
                  <a:srgbClr val="6AA84F"/>
                </a:solidFill>
                <a:latin typeface="Calibri"/>
                <a:ea typeface="Calibri"/>
                <a:cs typeface="Calibri"/>
                <a:sym typeface="Calibri"/>
              </a:rPr>
              <a:t>HelpSteer2-Preference</a:t>
            </a:r>
            <a:r>
              <a:rPr lang="en" sz="1300">
                <a:solidFill>
                  <a:schemeClr val="dk1"/>
                </a:solidFill>
                <a:latin typeface="Calibri"/>
                <a:ea typeface="Calibri"/>
                <a:cs typeface="Calibri"/>
                <a:sym typeface="Calibri"/>
              </a:rPr>
              <a:t> prompts on a </a:t>
            </a:r>
            <a:r>
              <a:rPr lang="en" sz="1300" b="1">
                <a:solidFill>
                  <a:srgbClr val="6AA84F"/>
                </a:solidFill>
                <a:latin typeface="Calibri"/>
                <a:ea typeface="Calibri"/>
                <a:cs typeface="Calibri"/>
                <a:sym typeface="Calibri"/>
              </a:rPr>
              <a:t>Llama-3.1-70B-Instruct</a:t>
            </a:r>
            <a:r>
              <a:rPr lang="en" sz="1300">
                <a:solidFill>
                  <a:schemeClr val="dk1"/>
                </a:solidFill>
                <a:latin typeface="Calibri"/>
                <a:ea typeface="Calibri"/>
                <a:cs typeface="Calibri"/>
                <a:sym typeface="Calibri"/>
              </a:rPr>
              <a:t> model as the initial policy.</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https://build.nvidia.com/nvidia/llama-3_1-nemotron-70b-instruct/modelcard</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https://huggingface.co/nvidia/Llama-3.1-Nemotron-70B-Instruct-HF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https://build.nvidia.com/nvidia/llama-3_1-nemotron-70b-instruct</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82" name="Google Shape;82;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21901" y="639275"/>
            <a:ext cx="4345549" cy="225552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p:nvPr/>
        </p:nvSpPr>
        <p:spPr>
          <a:xfrm>
            <a:off x="91750" y="22650"/>
            <a:ext cx="1498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Zamba2-7B</a:t>
            </a:r>
            <a:endParaRPr sz="2000" b="1">
              <a:solidFill>
                <a:schemeClr val="dk1"/>
              </a:solidFill>
              <a:latin typeface="Calibri"/>
              <a:ea typeface="Calibri"/>
              <a:cs typeface="Calibri"/>
              <a:sym typeface="Calibri"/>
            </a:endParaRPr>
          </a:p>
        </p:txBody>
      </p:sp>
      <p:sp>
        <p:nvSpPr>
          <p:cNvPr id="88" name="Google Shape;88;p18"/>
          <p:cNvSpPr txBox="1"/>
          <p:nvPr/>
        </p:nvSpPr>
        <p:spPr>
          <a:xfrm>
            <a:off x="108767" y="454500"/>
            <a:ext cx="39279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Zamba2-7B</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Open source (Apache 2.0)</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It is a hybrid model: transformer + Mamba2 blocks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Outperforms Mistral, Google’s Gemma and Meta’s Llama3 series in both quality and performance.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believe Zamba2-7B is the leading model for running on-device and on consumer GPUs </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https://www.zyphra.com/post/zamba2-7b</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https://huggingface.co/Zyphra/Zamba2-7B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https://huggingface.co/Zyphra/Zamba2-7B-Instruct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 on ollama yet</a:t>
            </a:r>
            <a:endParaRPr sz="1300">
              <a:solidFill>
                <a:schemeClr val="dk1"/>
              </a:solidFill>
              <a:latin typeface="Calibri"/>
              <a:ea typeface="Calibri"/>
              <a:cs typeface="Calibri"/>
              <a:sym typeface="Calibri"/>
            </a:endParaRPr>
          </a:p>
        </p:txBody>
      </p:sp>
      <p:pic>
        <p:nvPicPr>
          <p:cNvPr id="89" name="Google Shape;89;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140717" y="152400"/>
            <a:ext cx="3366052" cy="4838700"/>
          </a:xfrm>
          <a:prstGeom prst="rect">
            <a:avLst/>
          </a:prstGeom>
          <a:noFill/>
          <a:ln>
            <a:noFill/>
          </a:ln>
        </p:spPr>
      </p:pic>
      <p:sp>
        <p:nvSpPr>
          <p:cNvPr id="90" name="Google Shape;90;p18"/>
          <p:cNvSpPr txBox="1"/>
          <p:nvPr/>
        </p:nvSpPr>
        <p:spPr>
          <a:xfrm>
            <a:off x="108775" y="3092525"/>
            <a:ext cx="4833600" cy="78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from transformers import AutoModelForCausalLM, AutoTokenizer</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model_name = "</a:t>
            </a:r>
            <a:r>
              <a:rPr lang="en" sz="1000" b="1">
                <a:solidFill>
                  <a:srgbClr val="6AA84F"/>
                </a:solidFill>
                <a:latin typeface="Roboto Mono"/>
                <a:ea typeface="Roboto Mono"/>
                <a:cs typeface="Roboto Mono"/>
                <a:sym typeface="Roboto Mono"/>
              </a:rPr>
              <a:t>Zyphra/Zamba2-7B</a:t>
            </a:r>
            <a:r>
              <a:rPr lang="en" sz="1000" b="1">
                <a:solidFill>
                  <a:srgbClr val="3C78D8"/>
                </a:solidFill>
                <a:latin typeface="Roboto Mono"/>
                <a:ea typeface="Roboto Mono"/>
                <a:cs typeface="Roboto Mono"/>
                <a:sym typeface="Roboto Mono"/>
              </a:rPr>
              <a:t>"</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b="1">
                <a:solidFill>
                  <a:srgbClr val="3C78D8"/>
                </a:solidFill>
                <a:latin typeface="Roboto Mono"/>
                <a:ea typeface="Roboto Mono"/>
                <a:cs typeface="Roboto Mono"/>
                <a:sym typeface="Roboto Mono"/>
              </a:rPr>
              <a:t>tokenizer = AutoTokenizer.from_pretrained(model_name)</a:t>
            </a:r>
            <a:endParaRPr sz="10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b="1">
                <a:solidFill>
                  <a:srgbClr val="3C78D8"/>
                </a:solidFill>
                <a:latin typeface="Roboto Mono"/>
                <a:ea typeface="Roboto Mono"/>
                <a:cs typeface="Roboto Mono"/>
                <a:sym typeface="Roboto Mono"/>
              </a:rPr>
              <a:t>model = AutoModelForCausalLM.from_pretrained(model_name)</a:t>
            </a:r>
            <a:endParaRPr sz="1000" b="1">
              <a:solidFill>
                <a:srgbClr val="3C78D8"/>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9"/>
          <p:cNvSpPr txBox="1"/>
          <p:nvPr/>
        </p:nvSpPr>
        <p:spPr>
          <a:xfrm>
            <a:off x="91750" y="22650"/>
            <a:ext cx="1498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Ministral-8B</a:t>
            </a:r>
            <a:endParaRPr sz="2000" b="1">
              <a:solidFill>
                <a:schemeClr val="dk1"/>
              </a:solidFill>
              <a:latin typeface="Calibri"/>
              <a:ea typeface="Calibri"/>
              <a:cs typeface="Calibri"/>
              <a:sym typeface="Calibri"/>
            </a:endParaRPr>
          </a:p>
        </p:txBody>
      </p:sp>
      <p:sp>
        <p:nvSpPr>
          <p:cNvPr id="96" name="Google Shape;96;p19"/>
          <p:cNvSpPr txBox="1"/>
          <p:nvPr/>
        </p:nvSpPr>
        <p:spPr>
          <a:xfrm>
            <a:off x="91748" y="465550"/>
            <a:ext cx="31281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Ministral-8B</a:t>
            </a:r>
            <a:r>
              <a:rPr lang="en" sz="1300">
                <a:solidFill>
                  <a:schemeClr val="dk1"/>
                </a:solidFill>
                <a:latin typeface="Calibri"/>
                <a:ea typeface="Calibri"/>
                <a:cs typeface="Calibri"/>
                <a:sym typeface="Calibri"/>
              </a:rPr>
              <a:t> - LLM by Mistral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3B &amp; 8B models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"research" license, not on ollama</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Designed for for edge computing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128K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Multilingual</a:t>
            </a:r>
            <a:endParaRPr sz="1300">
              <a:solidFill>
                <a:schemeClr val="dk1"/>
              </a:solidFill>
              <a:latin typeface="Calibri"/>
              <a:ea typeface="Calibri"/>
              <a:cs typeface="Calibri"/>
              <a:sym typeface="Calibri"/>
            </a:endParaRPr>
          </a:p>
        </p:txBody>
      </p:sp>
      <p:pic>
        <p:nvPicPr>
          <p:cNvPr id="97" name="Google Shape;97;p1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52400" y="2099375"/>
            <a:ext cx="8839201" cy="289729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20"/>
          <p:cNvSpPr txBox="1"/>
          <p:nvPr/>
        </p:nvSpPr>
        <p:spPr>
          <a:xfrm>
            <a:off x="91750" y="22650"/>
            <a:ext cx="1498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03" name="Google Shape;103;p20"/>
          <p:cNvSpPr txBox="1"/>
          <p:nvPr/>
        </p:nvSpPr>
        <p:spPr>
          <a:xfrm>
            <a:off x="108775" y="454500"/>
            <a:ext cx="4401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Swarm</a:t>
            </a:r>
            <a:r>
              <a:rPr lang="en" sz="1300">
                <a:solidFill>
                  <a:schemeClr val="dk1"/>
                </a:solidFill>
                <a:latin typeface="Calibri"/>
                <a:ea typeface="Calibri"/>
                <a:cs typeface="Calibri"/>
                <a:sym typeface="Calibri"/>
              </a:rPr>
              <a:t> - an educational framework exploring ergonomic, lightweight </a:t>
            </a:r>
            <a:r>
              <a:rPr lang="en" sz="1300" b="1">
                <a:solidFill>
                  <a:srgbClr val="FF0000"/>
                </a:solidFill>
                <a:latin typeface="Calibri"/>
                <a:ea typeface="Calibri"/>
                <a:cs typeface="Calibri"/>
                <a:sym typeface="Calibri"/>
              </a:rPr>
              <a:t>multi-agent orchestration</a:t>
            </a:r>
            <a:r>
              <a:rPr lang="en" sz="1300">
                <a:solidFill>
                  <a:schemeClr val="dk1"/>
                </a:solidFill>
                <a:latin typeface="Calibri"/>
                <a:ea typeface="Calibri"/>
                <a:cs typeface="Calibri"/>
                <a:sym typeface="Calibri"/>
              </a:rPr>
              <a:t> currently is in experimental (not production ready) state. The goal of Swarm is to showcase the handoff &amp; routines patterns explored in the Orchestrating Agents: Handoffs &amp; Routines cookbook.</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https://github.com/openai/swarm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04" name="Google Shape;104;p20"/>
          <p:cNvSpPr txBox="1"/>
          <p:nvPr/>
        </p:nvSpPr>
        <p:spPr>
          <a:xfrm>
            <a:off x="108776" y="1978950"/>
            <a:ext cx="44019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MatMamba</a:t>
            </a:r>
            <a:r>
              <a:rPr lang="en" sz="1300">
                <a:solidFill>
                  <a:schemeClr val="dk1"/>
                </a:solidFill>
                <a:latin typeface="Calibri"/>
                <a:ea typeface="Calibri"/>
                <a:cs typeface="Calibri"/>
                <a:sym typeface="Calibri"/>
              </a:rPr>
              <a:t> - open source a sequence processing based on Mamba2.  It has a nested Matryoshka structure in a Mamba2 block. "We jointly train a few chosen granularities to get a single model from which we can flexibly extract a large number of nested submodels for adaptive inference based on the available deployment compute."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https://github.com/scaledfoundations/matmamba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05" name="Google Shape;105;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26550" y="2000100"/>
            <a:ext cx="1237449" cy="1376699"/>
          </a:xfrm>
          <a:prstGeom prst="rect">
            <a:avLst/>
          </a:prstGeom>
          <a:noFill/>
          <a:ln w="9525" cap="flat" cmpd="sng">
            <a:solidFill>
              <a:srgbClr val="FF0000"/>
            </a:solidFill>
            <a:prstDash val="solid"/>
            <a:round/>
            <a:headEnd type="none" w="sm" len="sm"/>
            <a:tailEnd type="none" w="sm" len="sm"/>
          </a:ln>
        </p:spPr>
      </p:pic>
      <p:sp>
        <p:nvSpPr>
          <p:cNvPr id="106" name="Google Shape;106;p20"/>
          <p:cNvSpPr txBox="1"/>
          <p:nvPr/>
        </p:nvSpPr>
        <p:spPr>
          <a:xfrm>
            <a:off x="108776" y="3702750"/>
            <a:ext cx="44019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O1 Replication Journey: A Strategic Progress Report</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new training paradigm called </a:t>
            </a:r>
            <a:r>
              <a:rPr lang="en" sz="1300" b="1">
                <a:solidFill>
                  <a:srgbClr val="3C78D8"/>
                </a:solidFill>
                <a:latin typeface="Calibri"/>
                <a:ea typeface="Calibri"/>
                <a:cs typeface="Calibri"/>
                <a:sym typeface="Calibri"/>
              </a:rPr>
              <a:t>"journey learning"</a:t>
            </a:r>
            <a:r>
              <a:rPr lang="en" sz="1300">
                <a:solidFill>
                  <a:schemeClr val="dk1"/>
                </a:solidFill>
                <a:latin typeface="Calibri"/>
                <a:ea typeface="Calibri"/>
                <a:cs typeface="Calibri"/>
                <a:sym typeface="Calibri"/>
              </a:rPr>
              <a:t> and propose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a:t>
            </a:r>
            <a:r>
              <a:rPr lang="en" sz="1300" b="1">
                <a:solidFill>
                  <a:srgbClr val="3C78D8"/>
                </a:solidFill>
                <a:latin typeface="Calibri"/>
                <a:ea typeface="Calibri"/>
                <a:cs typeface="Calibri"/>
                <a:sym typeface="Calibri"/>
              </a:rPr>
              <a:t>first model that successfully integrates search and learning in mathematical reasoning</a:t>
            </a:r>
            <a:r>
              <a:rPr lang="en" sz="1300">
                <a:solidFill>
                  <a:schemeClr val="dk1"/>
                </a:solidFill>
                <a:latin typeface="Calibri"/>
                <a:ea typeface="Calibri"/>
                <a:cs typeface="Calibri"/>
                <a:sym typeface="Calibri"/>
              </a:rPr>
              <a:t> (trial-and-error, correction, backtracking, and reflection).</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https://github.com/GAIR-NLP/O1-Journey/blob/main/resource/report.pdf</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https://github.com/GAIR-NLP/O1-Journey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07" name="Google Shape;107;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90625" y="302100"/>
            <a:ext cx="2458396" cy="1376700"/>
          </a:xfrm>
          <a:prstGeom prst="rect">
            <a:avLst/>
          </a:prstGeom>
          <a:noFill/>
          <a:ln w="9525" cap="flat" cmpd="sng">
            <a:solidFill>
              <a:srgbClr val="FF0000"/>
            </a:solidFill>
            <a:prstDash val="solid"/>
            <a:round/>
            <a:headEnd type="none" w="sm" len="sm"/>
            <a:tailEnd type="none" w="sm" len="sm"/>
          </a:ln>
        </p:spPr>
      </p:pic>
      <p:pic>
        <p:nvPicPr>
          <p:cNvPr id="108" name="Google Shape;108;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725450" y="3534254"/>
            <a:ext cx="3502250" cy="1482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p:nvPr/>
        </p:nvSpPr>
        <p:spPr>
          <a:xfrm>
            <a:off x="91750" y="22650"/>
            <a:ext cx="4401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Tesla new autonomous tesla bot</a:t>
            </a:r>
            <a:endParaRPr sz="2000" b="1">
              <a:solidFill>
                <a:schemeClr val="dk1"/>
              </a:solidFill>
              <a:latin typeface="Calibri"/>
              <a:ea typeface="Calibri"/>
              <a:cs typeface="Calibri"/>
              <a:sym typeface="Calibri"/>
            </a:endParaRPr>
          </a:p>
        </p:txBody>
      </p:sp>
      <p:sp>
        <p:nvSpPr>
          <p:cNvPr id="114" name="Google Shape;114;p21"/>
          <p:cNvSpPr txBox="1"/>
          <p:nvPr/>
        </p:nvSpPr>
        <p:spPr>
          <a:xfrm>
            <a:off x="123950" y="448200"/>
            <a:ext cx="45447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Tesla's Optimus = Tesla Bot = humanoid robot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walk &amp; navigate complex environments, including stairs and uneven terrain, and locate its charging station autonomously.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grasp and manipulate objects with its hands (picking items, carrying boxes, and even watering plants).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interact safely with humans (voice commands and gestures)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learning from experience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custom-designed actuators and sensors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Tesla's Full Self-Driving computer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Battery packs for power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Tesla's AI software: vision, Neural networks, motion planning and control algorithms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Optimus is under development. Goal is to mass-produce it. It can be used for:</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hazardous or tedious tasks - working in factories, construction sites, or disaster zones)</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Home tasks - cooking, cleaning, and laundry</a:t>
            </a:r>
            <a:endParaRPr sz="1300">
              <a:solidFill>
                <a:schemeClr val="dk1"/>
              </a:solidFill>
              <a:latin typeface="Calibri"/>
              <a:ea typeface="Calibri"/>
              <a:cs typeface="Calibri"/>
              <a:sym typeface="Calibri"/>
            </a:endParaRPr>
          </a:p>
          <a:p>
            <a:pPr marL="914400" lvl="1"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companionship and assistance to elderly individuals.</a:t>
            </a:r>
            <a:endParaRPr sz="1300">
              <a:solidFill>
                <a:schemeClr val="dk1"/>
              </a:solidFill>
              <a:latin typeface="Calibri"/>
              <a:ea typeface="Calibri"/>
              <a:cs typeface="Calibri"/>
              <a:sym typeface="Calibri"/>
            </a:endParaRPr>
          </a:p>
        </p:txBody>
      </p:sp>
      <p:pic>
        <p:nvPicPr>
          <p:cNvPr id="115" name="Google Shape;115;p21"/>
          <p:cNvPicPr preferRelativeResize="0"/>
          <p:nvPr/>
        </p:nvPicPr>
        <p:blipFill>
          <a:blip r:embed="rId3">
            <a:alphaModFix/>
          </a:blip>
          <a:stretch>
            <a:fillRect/>
          </a:stretch>
        </p:blipFill>
        <p:spPr>
          <a:xfrm>
            <a:off x="5875450" y="392375"/>
            <a:ext cx="2847975" cy="1600200"/>
          </a:xfrm>
          <a:prstGeom prst="rect">
            <a:avLst/>
          </a:prstGeom>
          <a:noFill/>
          <a:ln>
            <a:noFill/>
          </a:ln>
        </p:spPr>
      </p:pic>
      <p:pic>
        <p:nvPicPr>
          <p:cNvPr id="116" name="Google Shape;116;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21050" y="2144975"/>
            <a:ext cx="4170552" cy="234593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22" name="Google Shape;122;p2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23" name="Google Shape;123;p2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24" name="Google Shape;124;p22"/>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25" name="Google Shape;125;p22"/>
          <p:cNvSpPr/>
          <p:nvPr/>
        </p:nvSpPr>
        <p:spPr>
          <a:xfrm>
            <a:off x="1007716" y="399778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6" name="Google Shape;126;p22"/>
          <p:cNvSpPr/>
          <p:nvPr/>
        </p:nvSpPr>
        <p:spPr>
          <a:xfrm>
            <a:off x="1007716" y="265178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2"/>
          <p:cNvSpPr/>
          <p:nvPr/>
        </p:nvSpPr>
        <p:spPr>
          <a:xfrm>
            <a:off x="5473172" y="146241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2"/>
          <p:cNvSpPr/>
          <p:nvPr/>
        </p:nvSpPr>
        <p:spPr>
          <a:xfrm>
            <a:off x="5473179" y="194388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9" name="Google Shape;129;p22"/>
          <p:cNvSpPr/>
          <p:nvPr/>
        </p:nvSpPr>
        <p:spPr>
          <a:xfrm>
            <a:off x="5473179" y="31553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0" name="Google Shape;130;p22"/>
          <p:cNvSpPr/>
          <p:nvPr/>
        </p:nvSpPr>
        <p:spPr>
          <a:xfrm>
            <a:off x="1007716" y="292872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1" name="Google Shape;131;p2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156.</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2,082,385.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2024-10-14.</a:t>
            </a:r>
            <a:endParaRPr sz="1100">
              <a:solidFill>
                <a:srgbClr val="1F2937"/>
              </a:solidFill>
              <a:highlight>
                <a:srgbClr val="FFFFFF"/>
              </a:highlight>
              <a:latin typeface="Calibri"/>
              <a:ea typeface="Calibri"/>
              <a:cs typeface="Calibri"/>
              <a:sym typeface="Calibri"/>
            </a:endParaRPr>
          </a:p>
        </p:txBody>
      </p:sp>
      <p:pic>
        <p:nvPicPr>
          <p:cNvPr id="132" name="Google Shape;132;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184400" y="724750"/>
            <a:ext cx="2655650" cy="4256850"/>
          </a:xfrm>
          <a:prstGeom prst="rect">
            <a:avLst/>
          </a:prstGeom>
          <a:noFill/>
          <a:ln w="9525" cap="flat" cmpd="sng">
            <a:solidFill>
              <a:srgbClr val="FF0000"/>
            </a:solidFill>
            <a:prstDash val="solid"/>
            <a:round/>
            <a:headEnd type="none" w="sm" len="sm"/>
            <a:tailEnd type="none" w="sm" len="sm"/>
          </a:ln>
        </p:spPr>
      </p:pic>
      <p:pic>
        <p:nvPicPr>
          <p:cNvPr id="133" name="Google Shape;133;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42575" y="734250"/>
            <a:ext cx="2655650" cy="4256850"/>
          </a:xfrm>
          <a:prstGeom prst="rect">
            <a:avLst/>
          </a:prstGeom>
          <a:noFill/>
          <a:ln w="9525" cap="flat" cmpd="sng">
            <a:solidFill>
              <a:srgbClr val="FF0000"/>
            </a:solidFill>
            <a:prstDash val="solid"/>
            <a:round/>
            <a:headEnd type="none" w="sm" len="sm"/>
            <a:tailEnd type="none" w="sm" len="sm"/>
          </a:ln>
        </p:spPr>
      </p:pic>
      <p:sp>
        <p:nvSpPr>
          <p:cNvPr id="134" name="Google Shape;134;p22"/>
          <p:cNvSpPr txBox="1"/>
          <p:nvPr/>
        </p:nvSpPr>
        <p:spPr>
          <a:xfrm>
            <a:off x="788824" y="157612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35" name="Google Shape;135;p22"/>
          <p:cNvSpPr txBox="1"/>
          <p:nvPr/>
        </p:nvSpPr>
        <p:spPr>
          <a:xfrm>
            <a:off x="877375" y="1977575"/>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36" name="Google Shape;136;p22"/>
          <p:cNvSpPr txBox="1"/>
          <p:nvPr/>
        </p:nvSpPr>
        <p:spPr>
          <a:xfrm>
            <a:off x="877375" y="3333075"/>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137" name="Google Shape;137;p22"/>
          <p:cNvSpPr/>
          <p:nvPr/>
        </p:nvSpPr>
        <p:spPr>
          <a:xfrm>
            <a:off x="5473172" y="126601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8" name="Google Shape;138;p22"/>
          <p:cNvSpPr txBox="1"/>
          <p:nvPr/>
        </p:nvSpPr>
        <p:spPr>
          <a:xfrm>
            <a:off x="788824" y="439552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39" name="Google Shape;139;p22"/>
          <p:cNvSpPr txBox="1"/>
          <p:nvPr/>
        </p:nvSpPr>
        <p:spPr>
          <a:xfrm>
            <a:off x="788824" y="3733873"/>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0" name="Google Shape;140;p22"/>
          <p:cNvSpPr/>
          <p:nvPr/>
        </p:nvSpPr>
        <p:spPr>
          <a:xfrm>
            <a:off x="5473179" y="338391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1" name="Google Shape;141;p22"/>
          <p:cNvSpPr txBox="1"/>
          <p:nvPr/>
        </p:nvSpPr>
        <p:spPr>
          <a:xfrm>
            <a:off x="5244377" y="3557325"/>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2" name="Google Shape;142;p22"/>
          <p:cNvSpPr txBox="1"/>
          <p:nvPr/>
        </p:nvSpPr>
        <p:spPr>
          <a:xfrm>
            <a:off x="5244377" y="3753728"/>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143" name="Google Shape;143;p22"/>
          <p:cNvSpPr/>
          <p:nvPr/>
        </p:nvSpPr>
        <p:spPr>
          <a:xfrm>
            <a:off x="5473179" y="455481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4" name="Google Shape;144;p22"/>
          <p:cNvSpPr txBox="1"/>
          <p:nvPr/>
        </p:nvSpPr>
        <p:spPr>
          <a:xfrm>
            <a:off x="788824" y="3533177"/>
            <a:ext cx="3420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000">
                <a:solidFill>
                  <a:srgbClr val="1F2937"/>
                </a:solidFill>
                <a:highlight>
                  <a:schemeClr val="lt1"/>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1337</Words>
  <Application>Microsoft Macintosh PowerPoint</Application>
  <PresentationFormat>On-screen Show (16:9)</PresentationFormat>
  <Paragraphs>151</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2024-10-18T18:21:30Z</dcterms:modified>
</cp:coreProperties>
</file>