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Roboto Mono" pitchFamily="49"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C6D80B-DE89-4261-8637-941623E9A984}">
  <a:tblStyle styleId="{FEC6D80B-DE89-4261-8637-941623E9A98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85"/>
    <p:restoredTop sz="94685"/>
  </p:normalViewPr>
  <p:slideViewPr>
    <p:cSldViewPr>
      <p:cViewPr varScale="1">
        <p:scale>
          <a:sx n="151" d="100"/>
          <a:sy n="151" d="100"/>
        </p:scale>
        <p:origin x="10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6b5a4357ce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g36b5a4357ce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3d58a719e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g33d58a719ec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36c6385bd71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g36c6385bd71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6c6385bd71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g36c6385bd71_1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6c6385bd71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g36c6385bd71_2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6c24082c6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g36c24082c6e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6b3ba5e20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Google Shape;246;g36b3ba5e20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362a6284d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3" name="Google Shape;253;g362a6284d1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6b5a4357ce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g36b5a4357ce_1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0" name="Google Shape;270;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6c3bf4ff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g36c3bf4ffe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3d68bfab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g33d68bfabd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6b5a4357c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g36b5a4357ce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5f406ef5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35f406ef59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6b5a4357ce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g36b5a4357ce_1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6c6385bd71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g36c6385bd71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62797a481a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362797a481a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finance.yahoo.com/news/why-a16z-vc-believes-cluely-210644108.html"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hyperlink" Target="https://www.cnbc.com/2025/07/01/elon-musk-xai-raises-10-billion-in-debt-and-equity.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x.com/karpathy/status/1827921103093932490"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www.aboutamazon.com/news/operations/amazon-million-robots-ai-foundation-model" TargetMode="External"/><Relationship Id="rId5" Type="http://schemas.openxmlformats.org/officeDocument/2006/relationships/hyperlink" Target="https://www.cnbc.com/2025/06/28/tesla-first-driverless-delivery-new-car-to-customer.html" TargetMode="External"/><Relationship Id="rId4" Type="http://schemas.openxmlformats.org/officeDocument/2006/relationships/hyperlink" Target="https://chipsandcheese.com/p/blackwell-nvidias-massive-gpu"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reddit.com/r/ChatGPTCoding/comments/1lm3fxq/gemini_cli_is_awesome_but_only_when_you_make/"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www.theinformation.com/articles/openai-takes-page-palantir-doubles-consulting-services" TargetMode="External"/><Relationship Id="rId5" Type="http://schemas.openxmlformats.org/officeDocument/2006/relationships/hyperlink" Target="https://levelup.gitconnected.com/the-5-word-fix-that-made-my-ai-prompts-10x-smarter-fdecfe7af866" TargetMode="External"/><Relationship Id="rId4" Type="http://schemas.openxmlformats.org/officeDocument/2006/relationships/hyperlink" Target="https://x.com/DrDominicNg/status/1939816655829475648"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dataconomy.com/2025/07/02/7-huggingchat-ends-as-hugging-face-retools-for-whats-next/" TargetMode="External"/><Relationship Id="rId3" Type="http://schemas.openxmlformats.org/officeDocument/2006/relationships/hyperlink" Target="https://www.anthropic.com/engineering/desktop-extensions" TargetMode="External"/><Relationship Id="rId7"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x.com/therealedanharr/status/1937008879986172160" TargetMode="External"/><Relationship Id="rId5" Type="http://schemas.openxmlformats.org/officeDocument/2006/relationships/hyperlink" Target="https://semianalysis.com/2025/06/30/how-oracle-is-winning-the-ai-compute-market/" TargetMode="External"/><Relationship Id="rId4" Type="http://schemas.openxmlformats.org/officeDocument/2006/relationships/hyperlink" Target="https://medium.com/@joe.njenga/claude-apps-launched-new-interactive-ai-apps-marketplace-269c18f0c847"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monsterui.answer.ai"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hyperlink" Target="https://himalayanhacker.substack.com/p/from-giving-up-on-coding-to-shipping"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substack.com/home/post/p-167152592"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livescience.com/technology/computing/this-result-has-been-more-than-a-decade-in-the-making-millions-of-qubits-on-a-single-chip-now-possible-after-cryogenic-breakthrough"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hyperlink" Target="https://ir.dwavesys.com/news/news-details/2025/Beyond-Classical-D-Wave-First-to-Demonstrate-Quantum-Supremacy-on-Useful-Real-World-Problem/default.aspx"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hyperlink" Target="https://layoffs.fyi"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hyperlink" Target="https://trueup.io/layoffs" TargetMode="External"/></Relationships>
</file>

<file path=ppt/slides/_rels/slide2.xml.rels><?xml version="1.0" encoding="UTF-8" standalone="yes"?>
<Relationships xmlns="http://schemas.openxmlformats.org/package/2006/relationships"><Relationship Id="rId13" Type="http://schemas.openxmlformats.org/officeDocument/2006/relationships/hyperlink" Target="https://epoch.ai/data/ai-benchmarking-dashboard" TargetMode="External"/><Relationship Id="rId18" Type="http://schemas.openxmlformats.org/officeDocument/2006/relationships/hyperlink" Target="https://www.anthropic.com/news/claude-3-7-sonnet" TargetMode="External"/><Relationship Id="rId26" Type="http://schemas.openxmlformats.org/officeDocument/2006/relationships/hyperlink" Target="https://mistral.ai/news/mistral-medium-3" TargetMode="External"/><Relationship Id="rId21" Type="http://schemas.openxmlformats.org/officeDocument/2006/relationships/hyperlink" Target="https://www.anthropic.com/claude/sonnet" TargetMode="External"/><Relationship Id="rId34" Type="http://schemas.openxmlformats.org/officeDocument/2006/relationships/hyperlink" Target="https://x.ai/blog/grok-3" TargetMode="External"/><Relationship Id="rId7" Type="http://schemas.openxmlformats.org/officeDocument/2006/relationships/hyperlink" Target="https://web.lmarena.ai/leaderboard" TargetMode="External"/><Relationship Id="rId12" Type="http://schemas.openxmlformats.org/officeDocument/2006/relationships/hyperlink" Target="https://www.vellum.ai/llm-leaderboard" TargetMode="External"/><Relationship Id="rId17" Type="http://schemas.openxmlformats.org/officeDocument/2006/relationships/hyperlink" Target="https://www.anthropic.com/news/claude-4" TargetMode="External"/><Relationship Id="rId25" Type="http://schemas.openxmlformats.org/officeDocument/2006/relationships/hyperlink" Target="https://qwenlm.github.io/blog/qwen3/" TargetMode="External"/><Relationship Id="rId33" Type="http://schemas.openxmlformats.org/officeDocument/2006/relationships/hyperlink" Target="http://aistudio.google.com/app/prompts/new_chat?model=gemini-2.5-flash" TargetMode="External"/><Relationship Id="rId38" Type="http://schemas.openxmlformats.org/officeDocument/2006/relationships/hyperlink" Target="http://aistudio.google.com/app/prompts/new_chat?model=gemini-2.5-flash-lite-preview-06-17" TargetMode="External"/><Relationship Id="rId2" Type="http://schemas.openxmlformats.org/officeDocument/2006/relationships/notesSlide" Target="../notesSlides/notesSlide2.xml"/><Relationship Id="rId16" Type="http://schemas.openxmlformats.org/officeDocument/2006/relationships/hyperlink" Target="http://aistudio.google.com/app/prompts/new_chat?model=gemini-2.5-pro-preview-05-06" TargetMode="External"/><Relationship Id="rId20" Type="http://schemas.openxmlformats.org/officeDocument/2006/relationships/hyperlink" Target="https://openai.com/index/gpt-4-1/" TargetMode="External"/><Relationship Id="rId29" Type="http://schemas.openxmlformats.org/officeDocument/2006/relationships/hyperlink" Target="https://www.anthropic.com/claude/haiku" TargetMode="External"/><Relationship Id="rId1" Type="http://schemas.openxmlformats.org/officeDocument/2006/relationships/slideLayout" Target="../slideLayouts/slideLayout1.xml"/><Relationship Id="rId6" Type="http://schemas.openxmlformats.org/officeDocument/2006/relationships/hyperlink" Target="https://beta.lmarena.ai" TargetMode="External"/><Relationship Id="rId11" Type="http://schemas.openxmlformats.org/officeDocument/2006/relationships/hyperlink" Target="https://huggingface.co/open-llm-leaderboard" TargetMode="External"/><Relationship Id="rId24" Type="http://schemas.openxmlformats.org/officeDocument/2006/relationships/hyperlink" Target="https://openai.com/index/introducing-o3-and-o4-mini/" TargetMode="External"/><Relationship Id="rId32" Type="http://schemas.openxmlformats.org/officeDocument/2006/relationships/hyperlink" Target="https://openai.com/index/introducing-gpt-4-5/" TargetMode="External"/><Relationship Id="rId37" Type="http://schemas.openxmlformats.org/officeDocument/2006/relationships/hyperlink" Target="https://www.minimax.io/news/minimaxm1" TargetMode="External"/><Relationship Id="rId5" Type="http://schemas.openxmlformats.org/officeDocument/2006/relationships/hyperlink" Target="https://openlm.ai/chatbot-arena/" TargetMode="External"/><Relationship Id="rId15" Type="http://schemas.openxmlformats.org/officeDocument/2006/relationships/hyperlink" Target="https://api-docs.deepseek.com/news/news250528" TargetMode="External"/><Relationship Id="rId23" Type="http://schemas.openxmlformats.org/officeDocument/2006/relationships/hyperlink" Target="https://api-docs.deepseek.com/news/news250120" TargetMode="External"/><Relationship Id="rId28" Type="http://schemas.openxmlformats.org/officeDocument/2006/relationships/hyperlink" Target="https://openai.com/index/openai-o3-mini/" TargetMode="External"/><Relationship Id="rId36" Type="http://schemas.openxmlformats.org/officeDocument/2006/relationships/hyperlink" Target="https://api-docs.deepseek.com/news/news250325" TargetMode="External"/><Relationship Id="rId10" Type="http://schemas.openxmlformats.org/officeDocument/2006/relationships/hyperlink" Target="https://artificialanalysis.ai/leaderboards/models" TargetMode="External"/><Relationship Id="rId19" Type="http://schemas.openxmlformats.org/officeDocument/2006/relationships/hyperlink" Target="http://aistudio.google.com/app/prompts/new_chat?model=gemini-2.5-flash-preview-05-20" TargetMode="External"/><Relationship Id="rId31" Type="http://schemas.openxmlformats.org/officeDocument/2006/relationships/hyperlink" Target="https://x.com/OpenAI/status/1905331956856050135" TargetMode="External"/><Relationship Id="rId4" Type="http://schemas.openxmlformats.org/officeDocument/2006/relationships/hyperlink" Target="https://lmarena.ai/?leaderboard" TargetMode="External"/><Relationship Id="rId9" Type="http://schemas.openxmlformats.org/officeDocument/2006/relationships/hyperlink" Target="https://www.stack-ai.com/llm-leaderboard" TargetMode="External"/><Relationship Id="rId14" Type="http://schemas.openxmlformats.org/officeDocument/2006/relationships/hyperlink" Target="http://aistudio.google.com/app/prompts/new_chat?model=gemini-2.5-pro-preview-06-05" TargetMode="External"/><Relationship Id="rId22" Type="http://schemas.openxmlformats.org/officeDocument/2006/relationships/hyperlink" Target="https://huggingface.co/deepseek-ai/DeepSeek-V3-0324" TargetMode="External"/><Relationship Id="rId27" Type="http://schemas.openxmlformats.org/officeDocument/2006/relationships/hyperlink" Target="http://aistudio.google.com/app/prompts/new_chat?model=gemini-2.5-flash-preview-04-17" TargetMode="External"/><Relationship Id="rId30" Type="http://schemas.openxmlformats.org/officeDocument/2006/relationships/hyperlink" Target="http://aistudio.google.com/app/prompts/new_chat?model=gemini-2.5-pro" TargetMode="External"/><Relationship Id="rId35" Type="http://schemas.openxmlformats.org/officeDocument/2006/relationships/hyperlink" Target="https://openai.com/index/o1-and-new-tools-for-developers/" TargetMode="External"/><Relationship Id="rId8" Type="http://schemas.openxmlformats.org/officeDocument/2006/relationships/hyperlink" Target="https://llmworld.net/llm_leaderboards/" TargetMode="External"/><Relationship Id="rId3" Type="http://schemas.openxmlformats.org/officeDocument/2006/relationships/hyperlink" Target="https://en.wikipedia.org/wiki/Elo_rating_syste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ernie.baidu.com/blog/posts/ernie4.5/" TargetMode="External"/><Relationship Id="rId7"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huggingface.co/collections/baidu/ernie-45-6861cd4c9be84540645f35c9" TargetMode="External"/><Relationship Id="rId5" Type="http://schemas.openxmlformats.org/officeDocument/2006/relationships/hyperlink" Target="https://www.marktechpost.com/2025/07/01/baidu-open-sources-ernie-4-5-llm-series-scaling-from-0-3b-to-424b-parameters/" TargetMode="External"/><Relationship Id="rId10" Type="http://schemas.openxmlformats.org/officeDocument/2006/relationships/image" Target="../media/image4.jpeg"/><Relationship Id="rId4" Type="http://schemas.openxmlformats.org/officeDocument/2006/relationships/hyperlink" Target="https://www.youtube.com/watch?v=cE951f15hPs" TargetMode="External"/><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RdT7A20SaG8" TargetMode="External"/><Relationship Id="rId7"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hyperlink" Target="http://replit.com/"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t3TfmU0l5vM"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eJFJRyXEHZ0&amp;t=1s"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www.marktechpost.com/2025/06/24/cmu-researchers-introduce-go-browse-a-graph-based-framework-for-scalable-web-agent-train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726839"/>
            <a:ext cx="4420200" cy="2327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"LM Arena" Leaderboard</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Baidu Ernie 4.5 Open-Sourced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Huawei's Pangu ProE MoGE Architecture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Terminal-Based AI</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Agents for Coding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Dr. Ilya Sutskever, Open Univ. 2025</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Gemma 3n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Go-Browse from CMU</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Polaris Math Reasoning Models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TOWER+ Multilingual LLM Framework</a:t>
            </a:r>
            <a:endParaRPr sz="1500" b="1">
              <a:solidFill>
                <a:srgbClr val="3C78D8"/>
              </a:solidFill>
              <a:latin typeface="Calibri"/>
              <a:ea typeface="Calibri"/>
              <a:cs typeface="Calibri"/>
              <a:sym typeface="Calibri"/>
            </a:endParaRPr>
          </a:p>
        </p:txBody>
      </p:sp>
      <p:sp>
        <p:nvSpPr>
          <p:cNvPr id="64" name="Google Shape;64;p15"/>
          <p:cNvSpPr txBox="1"/>
          <p:nvPr/>
        </p:nvSpPr>
        <p:spPr>
          <a:xfrm>
            <a:off x="1864525" y="-89350"/>
            <a:ext cx="2072400" cy="818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endParaRPr sz="30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July 04</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3802959"/>
            <a:ext cx="4502400" cy="1173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Test AI Agents using "Judge" Agent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Speech-to-Text Systems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Largest Quantum Computers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First Computer Bug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Jobs, Layoffs</a:t>
            </a:r>
            <a:endParaRPr sz="1500"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8651" y="3103951"/>
            <a:ext cx="4420200" cy="1865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Cluely - cheat on everything (startup)</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Grok 3.5 Cancelled, Grok-4 coming in July</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Tencent Hunyuan-A13B open source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Inception AI's Mercury Diffusion LLM</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OpenAI's Deep Research API &amp; Prompts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Elon Musk's xAI raises $10 Bln in debt and equity</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China builds AI Computing Center in Tibet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"Future be like tab tab tab" - Andrej Karpathy 2024</a:t>
            </a:r>
            <a:endParaRPr sz="1500" b="1">
              <a:solidFill>
                <a:srgbClr val="3C78D8"/>
              </a:solidFill>
              <a:latin typeface="Calibri"/>
              <a:ea typeface="Calibri"/>
              <a:cs typeface="Calibri"/>
              <a:sym typeface="Calibri"/>
            </a:endParaRPr>
          </a:p>
        </p:txBody>
      </p:sp>
      <p:sp>
        <p:nvSpPr>
          <p:cNvPr id="67" name="Google Shape;67;p15"/>
          <p:cNvSpPr txBox="1"/>
          <p:nvPr/>
        </p:nvSpPr>
        <p:spPr>
          <a:xfrm>
            <a:off x="4576975" y="726768"/>
            <a:ext cx="4502400" cy="27891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Nvidia GB202 is the largest Blackwell chip</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Tesla - first driverless delivery of a new car</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Amazon new AI model for robotics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Claude can use Gemini CLI to process big codebase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AI diagnoses better than doctors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The 5-Word Fix Makes AI Prompts 10x Smarter</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Charge $10M+ for Consulting Services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Claude Desktop Extensions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Oracle building data centers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Hugging Face shuts down HuggingChat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Use ChatGPT as Photo Editing Studio</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FastHTML and MonsterUI</a:t>
            </a:r>
            <a:endParaRPr sz="1500" b="1">
              <a:solidFill>
                <a:srgbClr val="3C78D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4"/>
          <p:cNvSpPr txBox="1"/>
          <p:nvPr/>
        </p:nvSpPr>
        <p:spPr>
          <a:xfrm>
            <a:off x="55075" y="52750"/>
            <a:ext cx="1902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i="0" u="none" strike="noStrike" cap="none">
              <a:solidFill>
                <a:schemeClr val="dk1"/>
              </a:solidFill>
              <a:latin typeface="Calibri"/>
              <a:ea typeface="Calibri"/>
              <a:cs typeface="Calibri"/>
              <a:sym typeface="Calibri"/>
            </a:endParaRPr>
          </a:p>
        </p:txBody>
      </p:sp>
      <p:sp>
        <p:nvSpPr>
          <p:cNvPr id="195" name="Google Shape;195;p24"/>
          <p:cNvSpPr txBox="1"/>
          <p:nvPr/>
        </p:nvSpPr>
        <p:spPr>
          <a:xfrm>
            <a:off x="55075" y="393933"/>
            <a:ext cx="44745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Cluely</a:t>
            </a:r>
            <a:r>
              <a:rPr lang="en" sz="1200">
                <a:latin typeface="Calibri"/>
                <a:ea typeface="Calibri"/>
                <a:cs typeface="Calibri"/>
                <a:sym typeface="Calibri"/>
              </a:rPr>
              <a:t> - startup to "cheat on everything" using AI</a:t>
            </a:r>
            <a:endParaRPr sz="12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3"/>
              </a:rPr>
              <a:t>https://finance.yahoo.com/news/why-a16z-vc-believes-cluely-210644108.html</a:t>
            </a:r>
            <a:r>
              <a:rPr lang="en" sz="900">
                <a:latin typeface="Calibri"/>
                <a:ea typeface="Calibri"/>
                <a:cs typeface="Calibri"/>
                <a:sym typeface="Calibri"/>
              </a:rPr>
              <a:t> </a:t>
            </a:r>
            <a:endParaRPr sz="900">
              <a:latin typeface="Calibri"/>
              <a:ea typeface="Calibri"/>
              <a:cs typeface="Calibri"/>
              <a:sym typeface="Calibri"/>
            </a:endParaRPr>
          </a:p>
        </p:txBody>
      </p:sp>
      <p:sp>
        <p:nvSpPr>
          <p:cNvPr id="196" name="Google Shape;196;p24"/>
          <p:cNvSpPr txBox="1"/>
          <p:nvPr/>
        </p:nvSpPr>
        <p:spPr>
          <a:xfrm>
            <a:off x="55075" y="785275"/>
            <a:ext cx="44745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Grok 3.5 - Cancelled, Grok-4 coming in July </a:t>
            </a:r>
            <a:endParaRPr sz="1200" b="1">
              <a:solidFill>
                <a:srgbClr val="FF0000"/>
              </a:solidFill>
              <a:latin typeface="Calibri"/>
              <a:ea typeface="Calibri"/>
              <a:cs typeface="Calibri"/>
              <a:sym typeface="Calibri"/>
            </a:endParaRPr>
          </a:p>
        </p:txBody>
      </p:sp>
      <p:sp>
        <p:nvSpPr>
          <p:cNvPr id="197" name="Google Shape;197;p24"/>
          <p:cNvSpPr txBox="1"/>
          <p:nvPr/>
        </p:nvSpPr>
        <p:spPr>
          <a:xfrm>
            <a:off x="55075" y="1039871"/>
            <a:ext cx="44745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Tencent Hunyuan-A13B open source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MoE 80B (13.5B active), has Mamba layers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256K context window</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optimized for tool calling and coding</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competitive with Qwen-A22B and OpenAI's o1</a:t>
            </a:r>
            <a:endParaRPr sz="1200">
              <a:latin typeface="Calibri"/>
              <a:ea typeface="Calibri"/>
              <a:cs typeface="Calibri"/>
              <a:sym typeface="Calibri"/>
            </a:endParaRPr>
          </a:p>
        </p:txBody>
      </p:sp>
      <p:sp>
        <p:nvSpPr>
          <p:cNvPr id="198" name="Google Shape;198;p24"/>
          <p:cNvSpPr txBox="1"/>
          <p:nvPr/>
        </p:nvSpPr>
        <p:spPr>
          <a:xfrm>
            <a:off x="46600" y="2055275"/>
            <a:ext cx="44745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Inception AI's Mercury Diffusion LLM</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First commercial-scale diffusion LLM</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Tailored for chat applications</a:t>
            </a:r>
            <a:endParaRPr sz="1200">
              <a:latin typeface="Calibri"/>
              <a:ea typeface="Calibri"/>
              <a:cs typeface="Calibri"/>
              <a:sym typeface="Calibri"/>
            </a:endParaRPr>
          </a:p>
        </p:txBody>
      </p:sp>
      <p:sp>
        <p:nvSpPr>
          <p:cNvPr id="199" name="Google Shape;199;p24"/>
          <p:cNvSpPr txBox="1"/>
          <p:nvPr/>
        </p:nvSpPr>
        <p:spPr>
          <a:xfrm>
            <a:off x="60850" y="2674800"/>
            <a:ext cx="44460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OpenAI's Deep Research API &amp; Prompts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uses o3/o4-mini models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open-sourced the full prompts and methodology for its prompt rewriter. Details on adding multi-agent support with MCP</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feature has been integrated into LangChain and LangGraph, as announced by @hwchase17 and @sydneyrunkle.</a:t>
            </a:r>
            <a:endParaRPr sz="1200">
              <a:solidFill>
                <a:schemeClr val="dk1"/>
              </a:solidFill>
              <a:latin typeface="Calibri"/>
              <a:ea typeface="Calibri"/>
              <a:cs typeface="Calibri"/>
              <a:sym typeface="Calibri"/>
            </a:endParaRPr>
          </a:p>
        </p:txBody>
      </p:sp>
      <p:sp>
        <p:nvSpPr>
          <p:cNvPr id="200" name="Google Shape;200;p24"/>
          <p:cNvSpPr txBox="1"/>
          <p:nvPr/>
        </p:nvSpPr>
        <p:spPr>
          <a:xfrm>
            <a:off x="60850" y="3871425"/>
            <a:ext cx="4446000" cy="880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Elon Musk's xAI raises $10 Bln in debt and equity</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xAI has raised $5 billion in debt through secured notes and term loans and $5 billion in equity secured through a strategic equity investment</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4"/>
              </a:rPr>
              <a:t>https://www.cnbc.com/2025/07/01/elon-musk-xai-raises-10-billion-in-debt-and-equity.html</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5"/>
          <p:cNvSpPr txBox="1"/>
          <p:nvPr/>
        </p:nvSpPr>
        <p:spPr>
          <a:xfrm>
            <a:off x="55075" y="52750"/>
            <a:ext cx="1902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i="0" u="none" strike="noStrike" cap="none">
              <a:solidFill>
                <a:schemeClr val="dk1"/>
              </a:solidFill>
              <a:latin typeface="Calibri"/>
              <a:ea typeface="Calibri"/>
              <a:cs typeface="Calibri"/>
              <a:sym typeface="Calibri"/>
            </a:endParaRPr>
          </a:p>
        </p:txBody>
      </p:sp>
      <p:sp>
        <p:nvSpPr>
          <p:cNvPr id="206" name="Google Shape;206;p25"/>
          <p:cNvSpPr txBox="1"/>
          <p:nvPr/>
        </p:nvSpPr>
        <p:spPr>
          <a:xfrm>
            <a:off x="132331" y="391450"/>
            <a:ext cx="44460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China builds AI Computing Center in Tibet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Harness the natural cold, abundant solar power and innovative waste heat recovery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Yajiang-1- a cutting-edge computing centre perched in the cradle of Tibetan civilisation along the Yarlung Tsangpo River, is up and running at an altitude of 3,600 metres (11,800 feet)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facility, the first major hub of the “Eastern Data, Western Computing” project on the Tibetan Plateau</a:t>
            </a:r>
            <a:endParaRPr sz="1200">
              <a:solidFill>
                <a:schemeClr val="dk1"/>
              </a:solidFill>
              <a:latin typeface="Calibri"/>
              <a:ea typeface="Calibri"/>
              <a:cs typeface="Calibri"/>
              <a:sym typeface="Calibri"/>
            </a:endParaRPr>
          </a:p>
        </p:txBody>
      </p:sp>
      <p:sp>
        <p:nvSpPr>
          <p:cNvPr id="207" name="Google Shape;207;p25"/>
          <p:cNvSpPr txBox="1"/>
          <p:nvPr/>
        </p:nvSpPr>
        <p:spPr>
          <a:xfrm>
            <a:off x="133850" y="1977650"/>
            <a:ext cx="44460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"Future be like tab tab tab" - Andrej Karpathy, Aug 2024</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https://x.com/karpathy/status/1827921103093932490</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208" name="Google Shape;208;p25"/>
          <p:cNvSpPr txBox="1"/>
          <p:nvPr/>
        </p:nvSpPr>
        <p:spPr>
          <a:xfrm>
            <a:off x="133850" y="2445725"/>
            <a:ext cx="44460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Nvidia GB202 is the largest Blackwell chip</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Nvidia’s RTX PRO 6000 Blackwell features the largest GB202 configuration to date</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https://chipsandcheese.com/p/blackwell-nvidias-massive-gpu</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209" name="Google Shape;209;p25"/>
          <p:cNvSpPr txBox="1"/>
          <p:nvPr/>
        </p:nvSpPr>
        <p:spPr>
          <a:xfrm>
            <a:off x="133850" y="3280031"/>
            <a:ext cx="4446000" cy="69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Tesla - first driverless delivery of a new car</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June 27 - </a:t>
            </a:r>
            <a:r>
              <a:rPr lang="en" sz="1200">
                <a:latin typeface="Calibri"/>
                <a:ea typeface="Calibri"/>
                <a:cs typeface="Calibri"/>
                <a:sym typeface="Calibri"/>
              </a:rPr>
              <a:t>Model Y drove from the </a:t>
            </a:r>
            <a:r>
              <a:rPr lang="en" sz="1200">
                <a:solidFill>
                  <a:schemeClr val="dk1"/>
                </a:solidFill>
                <a:latin typeface="Calibri"/>
                <a:ea typeface="Calibri"/>
                <a:cs typeface="Calibri"/>
                <a:sym typeface="Calibri"/>
              </a:rPr>
              <a:t>Gigafactory in </a:t>
            </a:r>
            <a:r>
              <a:rPr lang="en" sz="1200">
                <a:latin typeface="Calibri"/>
                <a:ea typeface="Calibri"/>
                <a:cs typeface="Calibri"/>
                <a:sym typeface="Calibri"/>
              </a:rPr>
              <a:t>Austin, TX to an apartment building in the area</a:t>
            </a:r>
            <a:endParaRPr sz="800">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5"/>
              </a:rPr>
              <a:t>https://www.cnbc.com/2025/06/28/tesla-first-driverless-delivery-new-car-to-customer.html</a:t>
            </a:r>
            <a:r>
              <a:rPr lang="en" sz="800">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210" name="Google Shape;210;p25"/>
          <p:cNvSpPr txBox="1"/>
          <p:nvPr/>
        </p:nvSpPr>
        <p:spPr>
          <a:xfrm>
            <a:off x="132325" y="4052831"/>
            <a:ext cx="4446000" cy="69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rgbClr val="FF0000"/>
              </a:buClr>
              <a:buSzPts val="800"/>
              <a:buFont typeface="Calibri"/>
              <a:buChar char="●"/>
            </a:pPr>
            <a:r>
              <a:rPr lang="en" sz="1200" b="1">
                <a:solidFill>
                  <a:srgbClr val="FF0000"/>
                </a:solidFill>
                <a:latin typeface="Calibri"/>
                <a:ea typeface="Calibri"/>
                <a:cs typeface="Calibri"/>
                <a:sym typeface="Calibri"/>
              </a:rPr>
              <a:t>Amazon new AI model for robotics </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latin typeface="Calibri"/>
                <a:ea typeface="Calibri"/>
                <a:cs typeface="Calibri"/>
                <a:sym typeface="Calibri"/>
              </a:rPr>
              <a:t>Warehouse robotics for faster deliveries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Amazon - 1+ Mln robots in 300 facilities worldwide</a:t>
            </a:r>
            <a:endParaRPr sz="800">
              <a:latin typeface="Calibri"/>
              <a:ea typeface="Calibri"/>
              <a:cs typeface="Calibri"/>
              <a:sym typeface="Calibri"/>
            </a:endParaRPr>
          </a:p>
          <a:p>
            <a:pPr marL="171450" marR="0" lvl="0" indent="-82550" algn="l" rtl="0">
              <a:lnSpc>
                <a:spcPct val="100000"/>
              </a:lnSpc>
              <a:spcBef>
                <a:spcPts val="0"/>
              </a:spcBef>
              <a:spcAft>
                <a:spcPts val="0"/>
              </a:spcAft>
              <a:buClr>
                <a:schemeClr val="dk1"/>
              </a:buClr>
              <a:buSzPts val="400"/>
              <a:buFont typeface="Calibri"/>
              <a:buChar char="●"/>
            </a:pPr>
            <a:r>
              <a:rPr lang="en" sz="800" u="sng">
                <a:solidFill>
                  <a:schemeClr val="hlink"/>
                </a:solidFill>
                <a:latin typeface="Calibri"/>
                <a:ea typeface="Calibri"/>
                <a:cs typeface="Calibri"/>
                <a:sym typeface="Calibri"/>
                <a:hlinkClick r:id="rId6"/>
              </a:rPr>
              <a:t>https://www.aboutamazon.com/news/operations/amazon-million-robots-ai-foundation-model</a:t>
            </a:r>
            <a:r>
              <a:rPr lang="en" sz="800">
                <a:latin typeface="Calibri"/>
                <a:ea typeface="Calibri"/>
                <a:cs typeface="Calibri"/>
                <a:sym typeface="Calibri"/>
              </a:rPr>
              <a:t> </a:t>
            </a:r>
            <a:endParaRPr sz="4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6"/>
          <p:cNvSpPr txBox="1"/>
          <p:nvPr/>
        </p:nvSpPr>
        <p:spPr>
          <a:xfrm>
            <a:off x="55075" y="52750"/>
            <a:ext cx="1902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4</a:t>
            </a:r>
            <a:endParaRPr sz="2000" b="1" i="0" u="none" strike="noStrike" cap="none">
              <a:solidFill>
                <a:schemeClr val="dk1"/>
              </a:solidFill>
              <a:latin typeface="Calibri"/>
              <a:ea typeface="Calibri"/>
              <a:cs typeface="Calibri"/>
              <a:sym typeface="Calibri"/>
            </a:endParaRPr>
          </a:p>
        </p:txBody>
      </p:sp>
      <p:sp>
        <p:nvSpPr>
          <p:cNvPr id="216" name="Google Shape;216;p26"/>
          <p:cNvSpPr txBox="1"/>
          <p:nvPr/>
        </p:nvSpPr>
        <p:spPr>
          <a:xfrm>
            <a:off x="132331" y="391450"/>
            <a:ext cx="4446000" cy="158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Claude can use Gemini CLI to process big codebase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add instructions to CLAUDE.md to have Claude use the Gemini CLI in non-interactive mode (passing the -p param with a prompt to just get a response back from the CLI) when it needs to gather information about a large part of the codebase.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That way you get the best of both worlds, Claude doesn't waste context and Gemini doesn't waste your time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https://www.reddit.com/r/ChatGPTCoding/comments/1lm3fxq/gemini_cli_is_awesome_but_only_when_you_make/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17" name="Google Shape;217;p26"/>
          <p:cNvSpPr txBox="1"/>
          <p:nvPr/>
        </p:nvSpPr>
        <p:spPr>
          <a:xfrm>
            <a:off x="132331" y="2027384"/>
            <a:ext cx="4446000" cy="71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Microsoft AI framework diagnoses better than doctors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They created a testing environment using 304 real medical mysteries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And AI system simulating 5 doctors working together as a team</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https://x.com/DrDominicNg/status/1939816655829475648</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18" name="Google Shape;218;p26"/>
          <p:cNvSpPr txBox="1"/>
          <p:nvPr/>
        </p:nvSpPr>
        <p:spPr>
          <a:xfrm>
            <a:off x="132331" y="2795075"/>
            <a:ext cx="4446000" cy="326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a:t>
            </a:r>
            <a:r>
              <a:rPr lang="en" sz="1200" b="1">
                <a:solidFill>
                  <a:srgbClr val="FF0000"/>
                </a:solidFill>
                <a:latin typeface="Calibri"/>
                <a:ea typeface="Calibri"/>
                <a:cs typeface="Calibri"/>
                <a:sym typeface="Calibri"/>
              </a:rPr>
              <a:t>The 5-Word Fix That Made My AI Prompts 10x Smarter</a:t>
            </a:r>
            <a:r>
              <a:rPr lang="en" sz="1200">
                <a:latin typeface="Calibri"/>
                <a:ea typeface="Calibri"/>
                <a:cs typeface="Calibri"/>
                <a:sym typeface="Calibri"/>
              </a:rPr>
              <a:t>"</a:t>
            </a:r>
            <a:endParaRPr sz="800">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5"/>
              </a:rPr>
              <a:t>https://levelup.gitconnected.com/the-5-word-fix-that-made-my-ai-prompts-10x-smarter-fdecfe7af866</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219" name="Google Shape;219;p26"/>
          <p:cNvSpPr txBox="1"/>
          <p:nvPr/>
        </p:nvSpPr>
        <p:spPr>
          <a:xfrm>
            <a:off x="132331" y="3194992"/>
            <a:ext cx="44460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OpenAI Charge $10M+ for Consulting Services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OpenAI is building a high-level consulting business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OpenAI hired nearly a dozen "forward-deployed engineers,” many from Palantir, to guide customers through model customization and app development</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Customers must commit at least $10M for access to OpenAI researchers, with some deals reaching hundreds of millions over multiple years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6"/>
              </a:rPr>
              <a:t>https://www.theinformation.com/articles/openai-takes-page-palantir-doubles-consulting-services</a:t>
            </a:r>
            <a:r>
              <a:rPr lang="en" sz="1200">
                <a:latin typeface="Calibri"/>
                <a:ea typeface="Calibri"/>
                <a:cs typeface="Calibri"/>
                <a:sym typeface="Calibri"/>
              </a:rPr>
              <a:t> </a:t>
            </a:r>
            <a:endParaRPr sz="12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7"/>
          <p:cNvSpPr txBox="1"/>
          <p:nvPr/>
        </p:nvSpPr>
        <p:spPr>
          <a:xfrm>
            <a:off x="55075" y="52750"/>
            <a:ext cx="1902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5</a:t>
            </a:r>
            <a:endParaRPr sz="2000" b="1" i="0" u="none" strike="noStrike" cap="none">
              <a:solidFill>
                <a:schemeClr val="dk1"/>
              </a:solidFill>
              <a:latin typeface="Calibri"/>
              <a:ea typeface="Calibri"/>
              <a:cs typeface="Calibri"/>
              <a:sym typeface="Calibri"/>
            </a:endParaRPr>
          </a:p>
        </p:txBody>
      </p:sp>
      <p:sp>
        <p:nvSpPr>
          <p:cNvPr id="225" name="Google Shape;225;p27"/>
          <p:cNvSpPr txBox="1"/>
          <p:nvPr/>
        </p:nvSpPr>
        <p:spPr>
          <a:xfrm>
            <a:off x="86063" y="391450"/>
            <a:ext cx="4446000" cy="988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1600" algn="l" rtl="0">
              <a:lnSpc>
                <a:spcPct val="100000"/>
              </a:lnSpc>
              <a:spcBef>
                <a:spcPts val="0"/>
              </a:spcBef>
              <a:spcAft>
                <a:spcPts val="0"/>
              </a:spcAft>
              <a:buClr>
                <a:srgbClr val="FF0000"/>
              </a:buClr>
              <a:buSzPts val="700"/>
              <a:buFont typeface="Calibri"/>
              <a:buChar char="●"/>
            </a:pPr>
            <a:r>
              <a:rPr lang="en" sz="1200" b="1">
                <a:solidFill>
                  <a:srgbClr val="FF0000"/>
                </a:solidFill>
                <a:latin typeface="Calibri"/>
                <a:ea typeface="Calibri"/>
                <a:cs typeface="Calibri"/>
                <a:sym typeface="Calibri"/>
              </a:rPr>
              <a:t>Claude Desktop Extensions</a:t>
            </a:r>
            <a:endParaRPr sz="1200" b="1">
              <a:solidFill>
                <a:srgbClr val="FF0000"/>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200">
                <a:latin typeface="Calibri"/>
                <a:ea typeface="Calibri"/>
                <a:cs typeface="Calibri"/>
                <a:sym typeface="Calibri"/>
              </a:rPr>
              <a:t>Download a .dxt file, open with Claude Desktop, click "Install"</a:t>
            </a:r>
            <a:endParaRPr sz="900">
              <a:latin typeface="Calibri"/>
              <a:ea typeface="Calibri"/>
              <a:cs typeface="Calibri"/>
              <a:sym typeface="Calibri"/>
            </a:endParaRPr>
          </a:p>
          <a:p>
            <a:pPr marL="171450" marR="0" lvl="0" indent="-82550" algn="l" rtl="0">
              <a:lnSpc>
                <a:spcPct val="100000"/>
              </a:lnSpc>
              <a:spcBef>
                <a:spcPts val="0"/>
              </a:spcBef>
              <a:spcAft>
                <a:spcPts val="0"/>
              </a:spcAft>
              <a:buClr>
                <a:schemeClr val="dk1"/>
              </a:buClr>
              <a:buSzPts val="400"/>
              <a:buFont typeface="Calibri"/>
              <a:buChar char="●"/>
            </a:pPr>
            <a:r>
              <a:rPr lang="en" sz="900" u="sng">
                <a:solidFill>
                  <a:schemeClr val="hlink"/>
                </a:solidFill>
                <a:latin typeface="Calibri"/>
                <a:ea typeface="Calibri"/>
                <a:cs typeface="Calibri"/>
                <a:sym typeface="Calibri"/>
                <a:hlinkClick r:id="rId3"/>
              </a:rPr>
              <a:t>https://www.anthropic.com/engineering/desktop-extensions</a:t>
            </a:r>
            <a:r>
              <a:rPr lang="en" sz="900">
                <a:latin typeface="Calibri"/>
                <a:ea typeface="Calibri"/>
                <a:cs typeface="Calibri"/>
                <a:sym typeface="Calibri"/>
              </a:rPr>
              <a:t> </a:t>
            </a:r>
            <a:endParaRPr sz="900">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Claude Apps - Interactive Apps in Artifacts</a:t>
            </a:r>
            <a:endParaRPr sz="9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https://medium.com/@joe.njenga/claude-apps-launched-new-interactive-ai-apps-marketplace-269c18f0c847</a:t>
            </a:r>
            <a:r>
              <a:rPr lang="en" sz="900">
                <a:latin typeface="Calibri"/>
                <a:ea typeface="Calibri"/>
                <a:cs typeface="Calibri"/>
                <a:sym typeface="Calibri"/>
              </a:rPr>
              <a:t> </a:t>
            </a:r>
            <a:endParaRPr sz="900">
              <a:latin typeface="Calibri"/>
              <a:ea typeface="Calibri"/>
              <a:cs typeface="Calibri"/>
              <a:sym typeface="Calibri"/>
            </a:endParaRPr>
          </a:p>
        </p:txBody>
      </p:sp>
      <p:sp>
        <p:nvSpPr>
          <p:cNvPr id="226" name="Google Shape;226;p27"/>
          <p:cNvSpPr txBox="1"/>
          <p:nvPr/>
        </p:nvSpPr>
        <p:spPr>
          <a:xfrm>
            <a:off x="78351" y="1416243"/>
            <a:ext cx="4446000" cy="1080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1600" algn="l" rtl="0">
              <a:lnSpc>
                <a:spcPct val="100000"/>
              </a:lnSpc>
              <a:spcBef>
                <a:spcPts val="0"/>
              </a:spcBef>
              <a:spcAft>
                <a:spcPts val="0"/>
              </a:spcAft>
              <a:buClr>
                <a:srgbClr val="FF0000"/>
              </a:buClr>
              <a:buSzPts val="700"/>
              <a:buFont typeface="Calibri"/>
              <a:buChar char="●"/>
            </a:pPr>
            <a:r>
              <a:rPr lang="en" sz="1200" b="1">
                <a:solidFill>
                  <a:srgbClr val="FF0000"/>
                </a:solidFill>
                <a:latin typeface="Calibri"/>
                <a:ea typeface="Calibri"/>
                <a:cs typeface="Calibri"/>
                <a:sym typeface="Calibri"/>
              </a:rPr>
              <a:t>Oracle building data centers</a:t>
            </a:r>
            <a:endParaRPr sz="1200" b="1">
              <a:solidFill>
                <a:srgbClr val="FF0000"/>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200">
                <a:latin typeface="Calibri"/>
                <a:ea typeface="Calibri"/>
                <a:cs typeface="Calibri"/>
                <a:sym typeface="Calibri"/>
              </a:rPr>
              <a:t>Partnership with ByteDance, investing Billions into data centers in Singapore and Malaysia (world's second-largest AI hub)</a:t>
            </a:r>
            <a:endParaRPr sz="1200">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200">
                <a:latin typeface="Calibri"/>
                <a:ea typeface="Calibri"/>
                <a:cs typeface="Calibri"/>
                <a:sym typeface="Calibri"/>
              </a:rPr>
              <a:t>Oracle was leasing datacenter capacity 2023-25, secured over $130 Bln in contracts for next 12 months, including Stargate</a:t>
            </a:r>
            <a:endParaRPr sz="12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5"/>
              </a:rPr>
              <a:t>https://semianalysis.com/2025/06/30/how-oracle-is-winning-the-ai-compute-market/</a:t>
            </a:r>
            <a:r>
              <a:rPr lang="en" sz="900">
                <a:latin typeface="Calibri"/>
                <a:ea typeface="Calibri"/>
                <a:cs typeface="Calibri"/>
                <a:sym typeface="Calibri"/>
              </a:rPr>
              <a:t> </a:t>
            </a:r>
            <a:endParaRPr sz="900">
              <a:latin typeface="Calibri"/>
              <a:ea typeface="Calibri"/>
              <a:cs typeface="Calibri"/>
              <a:sym typeface="Calibri"/>
            </a:endParaRPr>
          </a:p>
        </p:txBody>
      </p:sp>
      <p:sp>
        <p:nvSpPr>
          <p:cNvPr id="227" name="Google Shape;227;p27"/>
          <p:cNvSpPr txBox="1"/>
          <p:nvPr/>
        </p:nvSpPr>
        <p:spPr>
          <a:xfrm>
            <a:off x="78351" y="3577068"/>
            <a:ext cx="44460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Use ChatGPT as Photo Editing Studio</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Example prompt:</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"Create a high contrast close portrait of my face focusing on front head, in black and white closeup, 35mm lens, 4k HD quality, Giving proud expression, water droplets on my face, black shadow background o face, is visible with my profile looking sharper, adding wet hair, Ratio 4:3"</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6"/>
              </a:rPr>
              <a:t>https://x.com/therealedanharr/status/1937008879986172160</a:t>
            </a:r>
            <a:r>
              <a:rPr lang="en" sz="1200">
                <a:latin typeface="Calibri"/>
                <a:ea typeface="Calibri"/>
                <a:cs typeface="Calibri"/>
                <a:sym typeface="Calibri"/>
              </a:rPr>
              <a:t> </a:t>
            </a:r>
            <a:endParaRPr sz="1200">
              <a:latin typeface="Calibri"/>
              <a:ea typeface="Calibri"/>
              <a:cs typeface="Calibri"/>
              <a:sym typeface="Calibri"/>
            </a:endParaRPr>
          </a:p>
        </p:txBody>
      </p:sp>
      <p:pic>
        <p:nvPicPr>
          <p:cNvPr id="228" name="Google Shape;228;p27"/>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567772" y="3577064"/>
            <a:ext cx="2628414" cy="1496100"/>
          </a:xfrm>
          <a:prstGeom prst="rect">
            <a:avLst/>
          </a:prstGeom>
          <a:noFill/>
          <a:ln>
            <a:noFill/>
          </a:ln>
        </p:spPr>
      </p:pic>
      <p:sp>
        <p:nvSpPr>
          <p:cNvPr id="229" name="Google Shape;229;p27"/>
          <p:cNvSpPr txBox="1"/>
          <p:nvPr/>
        </p:nvSpPr>
        <p:spPr>
          <a:xfrm>
            <a:off x="78351" y="2533443"/>
            <a:ext cx="4446000" cy="51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1600" algn="l" rtl="0">
              <a:lnSpc>
                <a:spcPct val="100000"/>
              </a:lnSpc>
              <a:spcBef>
                <a:spcPts val="0"/>
              </a:spcBef>
              <a:spcAft>
                <a:spcPts val="0"/>
              </a:spcAft>
              <a:buClr>
                <a:srgbClr val="FF0000"/>
              </a:buClr>
              <a:buSzPts val="700"/>
              <a:buFont typeface="Calibri"/>
              <a:buChar char="●"/>
            </a:pPr>
            <a:r>
              <a:rPr lang="en" sz="1200" b="1">
                <a:solidFill>
                  <a:srgbClr val="FF0000"/>
                </a:solidFill>
                <a:latin typeface="Calibri"/>
                <a:ea typeface="Calibri"/>
                <a:cs typeface="Calibri"/>
                <a:sym typeface="Calibri"/>
              </a:rPr>
              <a:t>Hugging Face shuts down HuggingChat</a:t>
            </a:r>
            <a:endParaRPr sz="1200" b="1">
              <a:solidFill>
                <a:srgbClr val="FF0000"/>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200">
                <a:latin typeface="Calibri"/>
                <a:ea typeface="Calibri"/>
                <a:cs typeface="Calibri"/>
                <a:sym typeface="Calibri"/>
              </a:rPr>
              <a:t>It was launched in April 2023 giving access to open-source models</a:t>
            </a:r>
            <a:endParaRPr sz="800">
              <a:latin typeface="Calibri"/>
              <a:ea typeface="Calibri"/>
              <a:cs typeface="Calibri"/>
              <a:sym typeface="Calibri"/>
            </a:endParaRPr>
          </a:p>
          <a:p>
            <a:pPr marL="171450" marR="0" lvl="0" indent="-107950" algn="l" rtl="0">
              <a:lnSpc>
                <a:spcPct val="100000"/>
              </a:lnSpc>
              <a:spcBef>
                <a:spcPts val="0"/>
              </a:spcBef>
              <a:spcAft>
                <a:spcPts val="0"/>
              </a:spcAft>
              <a:buSzPts val="800"/>
              <a:buFont typeface="Calibri"/>
              <a:buChar char="●"/>
            </a:pPr>
            <a:r>
              <a:rPr lang="en" sz="800" u="sng">
                <a:solidFill>
                  <a:schemeClr val="hlink"/>
                </a:solidFill>
                <a:latin typeface="Calibri"/>
                <a:ea typeface="Calibri"/>
                <a:cs typeface="Calibri"/>
                <a:sym typeface="Calibri"/>
                <a:hlinkClick r:id="rId8"/>
              </a:rPr>
              <a:t>https://dataconomy.com/2025/07/02/7-huggingchat-ends-as-hugging-face-retools-for-whats-next/</a:t>
            </a:r>
            <a:r>
              <a:rPr lang="en" sz="800">
                <a:latin typeface="Calibri"/>
                <a:ea typeface="Calibri"/>
                <a:cs typeface="Calibri"/>
                <a:sym typeface="Calibri"/>
              </a:rPr>
              <a:t> </a:t>
            </a:r>
            <a:endParaRPr sz="8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8"/>
          <p:cNvSpPr txBox="1"/>
          <p:nvPr/>
        </p:nvSpPr>
        <p:spPr>
          <a:xfrm>
            <a:off x="55075" y="52750"/>
            <a:ext cx="4446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FastHTML and MonsterUI</a:t>
            </a:r>
            <a:endParaRPr sz="2000" b="1" i="0" u="none" strike="noStrike" cap="none">
              <a:solidFill>
                <a:schemeClr val="dk1"/>
              </a:solidFill>
              <a:latin typeface="Calibri"/>
              <a:ea typeface="Calibri"/>
              <a:cs typeface="Calibri"/>
              <a:sym typeface="Calibri"/>
            </a:endParaRPr>
          </a:p>
        </p:txBody>
      </p:sp>
      <p:sp>
        <p:nvSpPr>
          <p:cNvPr id="235" name="Google Shape;235;p28"/>
          <p:cNvSpPr txBox="1"/>
          <p:nvPr/>
        </p:nvSpPr>
        <p:spPr>
          <a:xfrm>
            <a:off x="55081" y="478625"/>
            <a:ext cx="4446000" cy="634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1600" algn="l" rtl="0">
              <a:lnSpc>
                <a:spcPct val="100000"/>
              </a:lnSpc>
              <a:spcBef>
                <a:spcPts val="0"/>
              </a:spcBef>
              <a:spcAft>
                <a:spcPts val="0"/>
              </a:spcAft>
              <a:buClr>
                <a:schemeClr val="dk1"/>
              </a:buClr>
              <a:buSzPts val="700"/>
              <a:buFont typeface="Calibri"/>
              <a:buChar char="●"/>
            </a:pPr>
            <a:r>
              <a:rPr lang="en" sz="1200" b="1">
                <a:solidFill>
                  <a:srgbClr val="FF0000"/>
                </a:solidFill>
                <a:latin typeface="Calibri"/>
                <a:ea typeface="Calibri"/>
                <a:cs typeface="Calibri"/>
                <a:sym typeface="Calibri"/>
              </a:rPr>
              <a:t>MonsterUI is a UI framework for FastHTML </a:t>
            </a:r>
            <a:br>
              <a:rPr lang="en" sz="1200">
                <a:latin typeface="Calibri"/>
                <a:ea typeface="Calibri"/>
                <a:cs typeface="Calibri"/>
                <a:sym typeface="Calibri"/>
              </a:rPr>
            </a:br>
            <a:r>
              <a:rPr lang="en" sz="1200">
                <a:latin typeface="Calibri"/>
                <a:ea typeface="Calibri"/>
                <a:cs typeface="Calibri"/>
                <a:sym typeface="Calibri"/>
              </a:rPr>
              <a:t>for building beautiful web interfaces with minimal code</a:t>
            </a:r>
            <a:endParaRPr sz="1200">
              <a:latin typeface="Calibri"/>
              <a:ea typeface="Calibri"/>
              <a:cs typeface="Calibri"/>
              <a:sym typeface="Calibri"/>
            </a:endParaRPr>
          </a:p>
          <a:p>
            <a:pPr marL="171450" marR="0" lvl="0" indent="-107950" algn="l" rtl="0">
              <a:lnSpc>
                <a:spcPct val="100000"/>
              </a:lnSpc>
              <a:spcBef>
                <a:spcPts val="0"/>
              </a:spcBef>
              <a:spcAft>
                <a:spcPts val="0"/>
              </a:spcAft>
              <a:buSzPts val="800"/>
              <a:buFont typeface="Calibri"/>
              <a:buChar char="●"/>
            </a:pPr>
            <a:r>
              <a:rPr lang="en" sz="800" u="sng">
                <a:solidFill>
                  <a:schemeClr val="hlink"/>
                </a:solidFill>
                <a:latin typeface="Calibri"/>
                <a:ea typeface="Calibri"/>
                <a:cs typeface="Calibri"/>
                <a:sym typeface="Calibri"/>
                <a:hlinkClick r:id="rId3"/>
              </a:rPr>
              <a:t>https://monsterui.answer.ai</a:t>
            </a:r>
            <a:r>
              <a:rPr lang="en" sz="800">
                <a:latin typeface="Calibri"/>
                <a:ea typeface="Calibri"/>
                <a:cs typeface="Calibri"/>
                <a:sym typeface="Calibri"/>
              </a:rPr>
              <a:t> </a:t>
            </a:r>
            <a:endParaRPr sz="800">
              <a:latin typeface="Calibri"/>
              <a:ea typeface="Calibri"/>
              <a:cs typeface="Calibri"/>
              <a:sym typeface="Calibri"/>
            </a:endParaRPr>
          </a:p>
          <a:p>
            <a:pPr marL="171450" marR="0" lvl="0" indent="-107950" algn="l" rtl="0">
              <a:lnSpc>
                <a:spcPct val="100000"/>
              </a:lnSpc>
              <a:spcBef>
                <a:spcPts val="0"/>
              </a:spcBef>
              <a:spcAft>
                <a:spcPts val="0"/>
              </a:spcAft>
              <a:buSzPts val="800"/>
              <a:buFont typeface="Calibri"/>
              <a:buChar char="●"/>
            </a:pPr>
            <a:r>
              <a:rPr lang="en" sz="800" u="sng">
                <a:solidFill>
                  <a:schemeClr val="hlink"/>
                </a:solidFill>
                <a:latin typeface="Calibri"/>
                <a:ea typeface="Calibri"/>
                <a:cs typeface="Calibri"/>
                <a:sym typeface="Calibri"/>
                <a:hlinkClick r:id="rId4"/>
              </a:rPr>
              <a:t>https://himalayanhacker.substack.com/p/from-giving-up-on-coding-to-shipping</a:t>
            </a:r>
            <a:r>
              <a:rPr lang="en" sz="800">
                <a:latin typeface="Calibri"/>
                <a:ea typeface="Calibri"/>
                <a:cs typeface="Calibri"/>
                <a:sym typeface="Calibri"/>
              </a:rPr>
              <a:t> </a:t>
            </a:r>
            <a:endParaRPr sz="800">
              <a:latin typeface="Calibri"/>
              <a:ea typeface="Calibri"/>
              <a:cs typeface="Calibri"/>
              <a:sym typeface="Calibri"/>
            </a:endParaRPr>
          </a:p>
        </p:txBody>
      </p:sp>
      <p:sp>
        <p:nvSpPr>
          <p:cNvPr id="236" name="Google Shape;236;p28"/>
          <p:cNvSpPr txBox="1"/>
          <p:nvPr/>
        </p:nvSpPr>
        <p:spPr>
          <a:xfrm>
            <a:off x="55075" y="1651325"/>
            <a:ext cx="6054600" cy="3066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900">
                <a:solidFill>
                  <a:srgbClr val="3C78D8"/>
                </a:solidFill>
                <a:latin typeface="Roboto Mono"/>
                <a:ea typeface="Roboto Mono"/>
                <a:cs typeface="Roboto Mono"/>
                <a:sym typeface="Roboto Mono"/>
              </a:rPr>
              <a:t>from fasthtml.common import *</a:t>
            </a:r>
            <a:endParaRPr sz="9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a:solidFill>
                  <a:srgbClr val="3C78D8"/>
                </a:solidFill>
                <a:latin typeface="Roboto Mono"/>
                <a:ea typeface="Roboto Mono"/>
                <a:cs typeface="Roboto Mono"/>
                <a:sym typeface="Roboto Mono"/>
              </a:rPr>
              <a:t>from monsterui.all import *</a:t>
            </a:r>
            <a:endParaRPr sz="9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9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a:solidFill>
                  <a:srgbClr val="6AA84F"/>
                </a:solidFill>
                <a:latin typeface="Roboto Mono"/>
                <a:ea typeface="Roboto Mono"/>
                <a:cs typeface="Roboto Mono"/>
                <a:sym typeface="Roboto Mono"/>
              </a:rPr>
              <a:t># Choose a theme color (blue, green, red, etc)</a:t>
            </a:r>
            <a:endParaRPr sz="9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a:solidFill>
                  <a:srgbClr val="3C78D8"/>
                </a:solidFill>
                <a:latin typeface="Roboto Mono"/>
                <a:ea typeface="Roboto Mono"/>
                <a:cs typeface="Roboto Mono"/>
                <a:sym typeface="Roboto Mono"/>
              </a:rPr>
              <a:t>hdrs = Theme.blue.headers()</a:t>
            </a:r>
            <a:endParaRPr sz="9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9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a:solidFill>
                  <a:srgbClr val="6AA84F"/>
                </a:solidFill>
                <a:latin typeface="Roboto Mono"/>
                <a:ea typeface="Roboto Mono"/>
                <a:cs typeface="Roboto Mono"/>
                <a:sym typeface="Roboto Mono"/>
              </a:rPr>
              <a:t># Create your app with the theme</a:t>
            </a:r>
            <a:endParaRPr sz="9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a:solidFill>
                  <a:srgbClr val="3C78D8"/>
                </a:solidFill>
                <a:latin typeface="Roboto Mono"/>
                <a:ea typeface="Roboto Mono"/>
                <a:cs typeface="Roboto Mono"/>
                <a:sym typeface="Roboto Mono"/>
              </a:rPr>
              <a:t>app, rt = fast_app(hdrs=hdrs)</a:t>
            </a:r>
            <a:endParaRPr sz="9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9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a:solidFill>
                  <a:srgbClr val="3C78D8"/>
                </a:solidFill>
                <a:latin typeface="Roboto Mono"/>
                <a:ea typeface="Roboto Mono"/>
                <a:cs typeface="Roboto Mono"/>
                <a:sym typeface="Roboto Mono"/>
              </a:rPr>
              <a:t>@rt</a:t>
            </a:r>
            <a:endParaRPr sz="9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a:solidFill>
                  <a:srgbClr val="3C78D8"/>
                </a:solidFill>
                <a:latin typeface="Roboto Mono"/>
                <a:ea typeface="Roboto Mono"/>
                <a:cs typeface="Roboto Mono"/>
                <a:sym typeface="Roboto Mono"/>
              </a:rPr>
              <a:t>def index():</a:t>
            </a:r>
            <a:endParaRPr sz="9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a:solidFill>
                  <a:srgbClr val="3C78D8"/>
                </a:solidFill>
                <a:latin typeface="Roboto Mono"/>
                <a:ea typeface="Roboto Mono"/>
                <a:cs typeface="Roboto Mono"/>
                <a:sym typeface="Roboto Mono"/>
              </a:rPr>
              <a:t>    socials = (('github','</a:t>
            </a:r>
            <a:r>
              <a:rPr lang="en" sz="900">
                <a:solidFill>
                  <a:srgbClr val="CC0000"/>
                </a:solidFill>
                <a:latin typeface="Roboto Mono"/>
                <a:ea typeface="Roboto Mono"/>
                <a:cs typeface="Roboto Mono"/>
                <a:sym typeface="Roboto Mono"/>
              </a:rPr>
              <a:t>https://github.com/AnswerDotAI/MonsterUI</a:t>
            </a:r>
            <a:r>
              <a:rPr lang="en" sz="900">
                <a:solidFill>
                  <a:srgbClr val="3C78D8"/>
                </a:solidFill>
                <a:latin typeface="Roboto Mono"/>
                <a:ea typeface="Roboto Mono"/>
                <a:cs typeface="Roboto Mono"/>
                <a:sym typeface="Roboto Mono"/>
              </a:rPr>
              <a:t>'),</a:t>
            </a:r>
            <a:endParaRPr sz="9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a:solidFill>
                  <a:srgbClr val="3C78D8"/>
                </a:solidFill>
                <a:latin typeface="Roboto Mono"/>
                <a:ea typeface="Roboto Mono"/>
                <a:cs typeface="Roboto Mono"/>
                <a:sym typeface="Roboto Mono"/>
              </a:rPr>
              <a:t>               ('twitter','</a:t>
            </a:r>
            <a:r>
              <a:rPr lang="en" sz="900">
                <a:solidFill>
                  <a:srgbClr val="CC0000"/>
                </a:solidFill>
                <a:latin typeface="Roboto Mono"/>
                <a:ea typeface="Roboto Mono"/>
                <a:cs typeface="Roboto Mono"/>
                <a:sym typeface="Roboto Mono"/>
              </a:rPr>
              <a:t>https://twitter.com/isaac_flath/</a:t>
            </a:r>
            <a:r>
              <a:rPr lang="en" sz="900">
                <a:solidFill>
                  <a:srgbClr val="3C78D8"/>
                </a:solidFill>
                <a:latin typeface="Roboto Mono"/>
                <a:ea typeface="Roboto Mono"/>
                <a:cs typeface="Roboto Mono"/>
                <a:sym typeface="Roboto Mono"/>
              </a:rPr>
              <a:t>'),</a:t>
            </a:r>
            <a:endParaRPr sz="9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a:solidFill>
                  <a:srgbClr val="3C78D8"/>
                </a:solidFill>
                <a:latin typeface="Roboto Mono"/>
                <a:ea typeface="Roboto Mono"/>
                <a:cs typeface="Roboto Mono"/>
                <a:sym typeface="Roboto Mono"/>
              </a:rPr>
              <a:t>               ('linkedin','</a:t>
            </a:r>
            <a:r>
              <a:rPr lang="en" sz="900">
                <a:solidFill>
                  <a:srgbClr val="CC0000"/>
                </a:solidFill>
                <a:latin typeface="Roboto Mono"/>
                <a:ea typeface="Roboto Mono"/>
                <a:cs typeface="Roboto Mono"/>
                <a:sym typeface="Roboto Mono"/>
              </a:rPr>
              <a:t>https://www.linkedin.com/in/isaacflath/</a:t>
            </a:r>
            <a:r>
              <a:rPr lang="en" sz="900">
                <a:solidFill>
                  <a:srgbClr val="3C78D8"/>
                </a:solidFill>
                <a:latin typeface="Roboto Mono"/>
                <a:ea typeface="Roboto Mono"/>
                <a:cs typeface="Roboto Mono"/>
                <a:sym typeface="Roboto Mono"/>
              </a:rPr>
              <a:t>'))</a:t>
            </a:r>
            <a:endParaRPr sz="9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a:solidFill>
                  <a:srgbClr val="3C78D8"/>
                </a:solidFill>
                <a:latin typeface="Roboto Mono"/>
                <a:ea typeface="Roboto Mono"/>
                <a:cs typeface="Roboto Mono"/>
                <a:sym typeface="Roboto Mono"/>
              </a:rPr>
              <a:t>    return Titled("</a:t>
            </a:r>
            <a:r>
              <a:rPr lang="en" sz="900">
                <a:solidFill>
                  <a:srgbClr val="CC0000"/>
                </a:solidFill>
                <a:latin typeface="Roboto Mono"/>
                <a:ea typeface="Roboto Mono"/>
                <a:cs typeface="Roboto Mono"/>
                <a:sym typeface="Roboto Mono"/>
              </a:rPr>
              <a:t>Your First App</a:t>
            </a:r>
            <a:r>
              <a:rPr lang="en" sz="900">
                <a:solidFill>
                  <a:srgbClr val="3C78D8"/>
                </a:solidFill>
                <a:latin typeface="Roboto Mono"/>
                <a:ea typeface="Roboto Mono"/>
                <a:cs typeface="Roboto Mono"/>
                <a:sym typeface="Roboto Mono"/>
              </a:rPr>
              <a:t>",</a:t>
            </a:r>
            <a:endParaRPr sz="9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a:solidFill>
                  <a:srgbClr val="3C78D8"/>
                </a:solidFill>
                <a:latin typeface="Roboto Mono"/>
                <a:ea typeface="Roboto Mono"/>
                <a:cs typeface="Roboto Mono"/>
                <a:sym typeface="Roboto Mono"/>
              </a:rPr>
              <a:t>        Card(</a:t>
            </a:r>
            <a:endParaRPr sz="9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a:solidFill>
                  <a:srgbClr val="3C78D8"/>
                </a:solidFill>
                <a:latin typeface="Roboto Mono"/>
                <a:ea typeface="Roboto Mono"/>
                <a:cs typeface="Roboto Mono"/>
                <a:sym typeface="Roboto Mono"/>
              </a:rPr>
              <a:t>            H1("</a:t>
            </a:r>
            <a:r>
              <a:rPr lang="en" sz="900">
                <a:solidFill>
                  <a:srgbClr val="CC0000"/>
                </a:solidFill>
                <a:latin typeface="Roboto Mono"/>
                <a:ea typeface="Roboto Mono"/>
                <a:cs typeface="Roboto Mono"/>
                <a:sym typeface="Roboto Mono"/>
              </a:rPr>
              <a:t>Welcome!</a:t>
            </a:r>
            <a:r>
              <a:rPr lang="en" sz="900">
                <a:solidFill>
                  <a:srgbClr val="3C78D8"/>
                </a:solidFill>
                <a:latin typeface="Roboto Mono"/>
                <a:ea typeface="Roboto Mono"/>
                <a:cs typeface="Roboto Mono"/>
                <a:sym typeface="Roboto Mono"/>
              </a:rPr>
              <a:t>"),</a:t>
            </a:r>
            <a:endParaRPr sz="9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a:solidFill>
                  <a:srgbClr val="3C78D8"/>
                </a:solidFill>
                <a:latin typeface="Roboto Mono"/>
                <a:ea typeface="Roboto Mono"/>
                <a:cs typeface="Roboto Mono"/>
                <a:sym typeface="Roboto Mono"/>
              </a:rPr>
              <a:t>            P("</a:t>
            </a:r>
            <a:r>
              <a:rPr lang="en" sz="900">
                <a:solidFill>
                  <a:srgbClr val="CC0000"/>
                </a:solidFill>
                <a:latin typeface="Roboto Mono"/>
                <a:ea typeface="Roboto Mono"/>
                <a:cs typeface="Roboto Mono"/>
                <a:sym typeface="Roboto Mono"/>
              </a:rPr>
              <a:t>Your first MonsterUI app</a:t>
            </a:r>
            <a:r>
              <a:rPr lang="en" sz="900">
                <a:solidFill>
                  <a:srgbClr val="3C78D8"/>
                </a:solidFill>
                <a:latin typeface="Roboto Mono"/>
                <a:ea typeface="Roboto Mono"/>
                <a:cs typeface="Roboto Mono"/>
                <a:sym typeface="Roboto Mono"/>
              </a:rPr>
              <a:t>", cls=TextPresets.muted_sm),</a:t>
            </a:r>
            <a:endParaRPr sz="9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a:solidFill>
                  <a:srgbClr val="3C78D8"/>
                </a:solidFill>
                <a:latin typeface="Roboto Mono"/>
                <a:ea typeface="Roboto Mono"/>
                <a:cs typeface="Roboto Mono"/>
                <a:sym typeface="Roboto Mono"/>
              </a:rPr>
              <a:t>            P("</a:t>
            </a:r>
            <a:r>
              <a:rPr lang="en" sz="900">
                <a:solidFill>
                  <a:srgbClr val="CC0000"/>
                </a:solidFill>
                <a:latin typeface="Roboto Mono"/>
                <a:ea typeface="Roboto Mono"/>
                <a:cs typeface="Roboto Mono"/>
                <a:sym typeface="Roboto Mono"/>
              </a:rPr>
              <a:t>I'm excited to see what you build with MonsterUI!</a:t>
            </a:r>
            <a:r>
              <a:rPr lang="en" sz="900">
                <a:solidFill>
                  <a:srgbClr val="3C78D8"/>
                </a:solidFill>
                <a:latin typeface="Roboto Mono"/>
                <a:ea typeface="Roboto Mono"/>
                <a:cs typeface="Roboto Mono"/>
                <a:sym typeface="Roboto Mono"/>
              </a:rPr>
              <a:t>"),</a:t>
            </a:r>
            <a:endParaRPr sz="9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a:solidFill>
                  <a:srgbClr val="3C78D8"/>
                </a:solidFill>
                <a:latin typeface="Roboto Mono"/>
                <a:ea typeface="Roboto Mono"/>
                <a:cs typeface="Roboto Mono"/>
                <a:sym typeface="Roboto Mono"/>
              </a:rPr>
              <a:t>            footer=DivLAligned(*[UkIconLink(icon,href=url) for icon,url in socials])))</a:t>
            </a:r>
            <a:endParaRPr sz="9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9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a:solidFill>
                  <a:srgbClr val="3C78D8"/>
                </a:solidFill>
                <a:latin typeface="Roboto Mono"/>
                <a:ea typeface="Roboto Mono"/>
                <a:cs typeface="Roboto Mono"/>
                <a:sym typeface="Roboto Mono"/>
              </a:rPr>
              <a:t>serve()</a:t>
            </a:r>
            <a:endParaRPr sz="900">
              <a:solidFill>
                <a:srgbClr val="3C78D8"/>
              </a:solidFill>
              <a:latin typeface="Roboto Mono"/>
              <a:ea typeface="Roboto Mono"/>
              <a:cs typeface="Roboto Mono"/>
              <a:sym typeface="Roboto Mono"/>
            </a:endParaRPr>
          </a:p>
        </p:txBody>
      </p:sp>
      <p:pic>
        <p:nvPicPr>
          <p:cNvPr id="237" name="Google Shape;237;p2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223275" y="2097502"/>
            <a:ext cx="2745251" cy="12492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9"/>
          <p:cNvSpPr txBox="1"/>
          <p:nvPr/>
        </p:nvSpPr>
        <p:spPr>
          <a:xfrm>
            <a:off x="55075" y="52750"/>
            <a:ext cx="4485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Test AI Agents using "Judge" Agent</a:t>
            </a:r>
            <a:endParaRPr sz="2000" b="1" i="0" u="none" strike="noStrike" cap="none">
              <a:solidFill>
                <a:schemeClr val="dk1"/>
              </a:solidFill>
              <a:latin typeface="Calibri"/>
              <a:ea typeface="Calibri"/>
              <a:cs typeface="Calibri"/>
              <a:sym typeface="Calibri"/>
            </a:endParaRPr>
          </a:p>
        </p:txBody>
      </p:sp>
      <p:sp>
        <p:nvSpPr>
          <p:cNvPr id="243" name="Google Shape;243;p29"/>
          <p:cNvSpPr txBox="1"/>
          <p:nvPr/>
        </p:nvSpPr>
        <p:spPr>
          <a:xfrm>
            <a:off x="75025" y="455350"/>
            <a:ext cx="4446000" cy="315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Scenario Testing</a:t>
            </a:r>
            <a:r>
              <a:rPr lang="en" sz="1200">
                <a:solidFill>
                  <a:schemeClr val="dk1"/>
                </a:solidFill>
                <a:latin typeface="Calibri"/>
                <a:ea typeface="Calibri"/>
                <a:cs typeface="Calibri"/>
                <a:sym typeface="Calibri"/>
              </a:rPr>
              <a:t> to solve the fundamental challenge of </a:t>
            </a:r>
            <a:r>
              <a:rPr lang="en" sz="1200" b="1">
                <a:solidFill>
                  <a:srgbClr val="FF0000"/>
                </a:solidFill>
                <a:latin typeface="Calibri"/>
                <a:ea typeface="Calibri"/>
                <a:cs typeface="Calibri"/>
                <a:sym typeface="Calibri"/>
              </a:rPr>
              <a:t>testing non-deterministic systems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Traditional software testing relies on deterministic behavior: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given input X, expect output Y.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But this doesn't work with Agents where variability is itself is a feature, allowing agents to adapt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Human testing miss long tail of unexpected interactions. Fixing in one place can break things in many other places. The combinatorial explosion of possible interactions with multiple workflows and tools makes manual testing absolutely impractical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LLM-as-a-judge - using 3-agents architecture: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Your agent (the AI system being tested)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User agent - simulates a human user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Judge agen - evaluates the interaction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approach transforms testing from manual execution to automatic scenario definition and testing.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https://substack.com/home/post/p-167152592</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0"/>
          <p:cNvSpPr txBox="1"/>
          <p:nvPr/>
        </p:nvSpPr>
        <p:spPr>
          <a:xfrm>
            <a:off x="55075" y="52750"/>
            <a:ext cx="4446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Speech-to-Text Systems</a:t>
            </a:r>
            <a:endParaRPr sz="2000" b="1" i="0" u="none" strike="noStrike" cap="none">
              <a:solidFill>
                <a:schemeClr val="dk1"/>
              </a:solidFill>
              <a:latin typeface="Calibri"/>
              <a:ea typeface="Calibri"/>
              <a:cs typeface="Calibri"/>
              <a:sym typeface="Calibri"/>
            </a:endParaRPr>
          </a:p>
        </p:txBody>
      </p:sp>
      <p:sp>
        <p:nvSpPr>
          <p:cNvPr id="249" name="Google Shape;249;p30"/>
          <p:cNvSpPr txBox="1"/>
          <p:nvPr/>
        </p:nvSpPr>
        <p:spPr>
          <a:xfrm>
            <a:off x="101450" y="525525"/>
            <a:ext cx="44460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OpenAI's Whisper (via API) - best accuracy, fast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Google Cloud Speech-to-text (Gemini)</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AssemblyAI Universal-2 - developer friendly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Amazon transcribe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Microsoft Azure Speech to Text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Groq-distil-Whisper (English only)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Deepgram - fast (for real time)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Pixno (photes.io) 98%</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Aiko (Whisper-based)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Otter.ai  96%</a:t>
            </a:r>
            <a:endParaRPr sz="1200">
              <a:solidFill>
                <a:schemeClr val="dk1"/>
              </a:solidFill>
              <a:latin typeface="Calibri"/>
              <a:ea typeface="Calibri"/>
              <a:cs typeface="Calibri"/>
              <a:sym typeface="Calibri"/>
            </a:endParaRPr>
          </a:p>
        </p:txBody>
      </p:sp>
      <p:sp>
        <p:nvSpPr>
          <p:cNvPr id="250" name="Google Shape;250;p30"/>
          <p:cNvSpPr txBox="1"/>
          <p:nvPr/>
        </p:nvSpPr>
        <p:spPr>
          <a:xfrm>
            <a:off x="101450" y="2589300"/>
            <a:ext cx="44460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Kyutai Labs Speech-to-Text Model</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ranked 1st among streaming models on the Open ASR Leaderboard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runs on devices like Macs and iPhones</a:t>
            </a:r>
            <a:endParaRPr sz="12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1"/>
          <p:cNvSpPr txBox="1"/>
          <p:nvPr/>
        </p:nvSpPr>
        <p:spPr>
          <a:xfrm>
            <a:off x="55075" y="0"/>
            <a:ext cx="3519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Largest Quantum Computers</a:t>
            </a:r>
            <a:endParaRPr sz="2000" b="1" i="0" u="none" strike="noStrike" cap="none">
              <a:solidFill>
                <a:schemeClr val="dk1"/>
              </a:solidFill>
              <a:latin typeface="Calibri"/>
              <a:ea typeface="Calibri"/>
              <a:cs typeface="Calibri"/>
              <a:sym typeface="Calibri"/>
            </a:endParaRPr>
          </a:p>
        </p:txBody>
      </p:sp>
      <p:sp>
        <p:nvSpPr>
          <p:cNvPr id="256" name="Google Shape;256;p31"/>
          <p:cNvSpPr txBox="1"/>
          <p:nvPr/>
        </p:nvSpPr>
        <p:spPr>
          <a:xfrm>
            <a:off x="117550" y="448400"/>
            <a:ext cx="59145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133350" algn="l" rtl="0">
              <a:lnSpc>
                <a:spcPct val="100000"/>
              </a:lnSpc>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&gt;4,400 qubits - Advantage2 by D-Wave (Canada/US/Germany) - quantum annealer</a:t>
            </a: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1,180 qubits - Phoenix by Atom Computing (US)</a:t>
            </a: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1,121 qubits - Condor by IBM (US,Germany,Japan)</a:t>
            </a: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1,000-Qubit - ez-Q Engine 2.0 by QuantumCTek (tested on 504 qubit) - China</a:t>
            </a: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255 "photons" - Jiuzhang 3.0 - photonic quantum computing prototype - China</a:t>
            </a: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216 qubits - Borealis - Xanadu (Canada)</a:t>
            </a: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105 qubits - Willow - Google Quantum AI (US)</a:t>
            </a: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105-qubit - Zuchongzhi 3.0 - University of Science and Technology of China (USTC) - China</a:t>
            </a: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72-qubit - Origin Wukong by Origin Quantum, China</a:t>
            </a: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56 qubits - H2 - Quantinuum (US/UK)</a:t>
            </a: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36 qubits - Forte - IonQ (US)</a:t>
            </a:r>
            <a:endParaRPr sz="1200">
              <a:solidFill>
                <a:schemeClr val="dk1"/>
              </a:solidFill>
              <a:latin typeface="Calibri"/>
              <a:ea typeface="Calibri"/>
              <a:cs typeface="Calibri"/>
              <a:sym typeface="Calibri"/>
            </a:endParaRPr>
          </a:p>
        </p:txBody>
      </p:sp>
      <p:sp>
        <p:nvSpPr>
          <p:cNvPr id="257" name="Google Shape;257;p31"/>
          <p:cNvSpPr txBox="1"/>
          <p:nvPr/>
        </p:nvSpPr>
        <p:spPr>
          <a:xfrm>
            <a:off x="117550" y="3486425"/>
            <a:ext cx="49770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Microsoft is working on "topological qubit" that is theoretically less noisy.</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The Goal: A "Logical Qubit". Quality over Quantity.</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In early 2025, Microsoft demonstrated a *"Majorana 1" processor.</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Azure Quantum: The Hybrid Ecosystem, hardware from partners like Quantinuum and Ion*, alongside Microsoft's own systems</a:t>
            </a:r>
            <a:endParaRPr sz="1200">
              <a:solidFill>
                <a:schemeClr val="dk1"/>
              </a:solidFill>
              <a:latin typeface="Calibri"/>
              <a:ea typeface="Calibri"/>
              <a:cs typeface="Calibri"/>
              <a:sym typeface="Calibri"/>
            </a:endParaRPr>
          </a:p>
        </p:txBody>
      </p:sp>
      <p:sp>
        <p:nvSpPr>
          <p:cNvPr id="258" name="Google Shape;258;p31"/>
          <p:cNvSpPr txBox="1"/>
          <p:nvPr/>
        </p:nvSpPr>
        <p:spPr>
          <a:xfrm>
            <a:off x="107992" y="2590925"/>
            <a:ext cx="44745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path to the first million-qubit processor for quantum computers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https://www.livescience.com/technology/computing/this-result-has-been-more-than-a-decade-in-the-making-millions-of-qubits-on-a-single-chip-now-possible-after-cryogenic-breakthrough</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259" name="Google Shape;259;p31"/>
          <p:cNvSpPr txBox="1"/>
          <p:nvPr/>
        </p:nvSpPr>
        <p:spPr>
          <a:xfrm>
            <a:off x="6108375" y="455225"/>
            <a:ext cx="2965200" cy="334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D-Wave recently achieved a major quantum computing breakthrough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Their annealing quantum computer, the Advantage2 prototype, solved complex simulations of magnetic materials in minutes as opposed to million years it would take by a classical computer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Published in Science (peer-reviewed)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quantum computer's performance was not only faster but also highly accurate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Advantage2 system features over 1,200 qubits in the prototype and a full-scale system with more than 4,400 qubits, improved qubit connectivity (20-way connections), doubled coherence time, and enhanced energy scale</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4"/>
              </a:rPr>
              <a:t>https://ir.dwavesys.com/news/news-details/2025/Beyond-Classical-D-Wave-First-to-Demonstrate-Quantum-Supremacy-on-Useful-Real-World-Problem/default.aspx</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2"/>
          <p:cNvSpPr txBox="1"/>
          <p:nvPr/>
        </p:nvSpPr>
        <p:spPr>
          <a:xfrm>
            <a:off x="44483" y="76200"/>
            <a:ext cx="3519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First Computer Bug</a:t>
            </a:r>
            <a:endParaRPr sz="2000" b="1" i="0" u="none" strike="noStrike" cap="none">
              <a:solidFill>
                <a:schemeClr val="dk1"/>
              </a:solidFill>
              <a:latin typeface="Calibri"/>
              <a:ea typeface="Calibri"/>
              <a:cs typeface="Calibri"/>
              <a:sym typeface="Calibri"/>
            </a:endParaRPr>
          </a:p>
        </p:txBody>
      </p:sp>
      <p:sp>
        <p:nvSpPr>
          <p:cNvPr id="265" name="Google Shape;265;p32"/>
          <p:cNvSpPr txBox="1"/>
          <p:nvPr/>
        </p:nvSpPr>
        <p:spPr>
          <a:xfrm>
            <a:off x="55075" y="480750"/>
            <a:ext cx="44430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There is a famous story about </a:t>
            </a:r>
            <a:r>
              <a:rPr lang="en" sz="1200" b="1">
                <a:solidFill>
                  <a:srgbClr val="FF0000"/>
                </a:solidFill>
                <a:latin typeface="Calibri"/>
                <a:ea typeface="Calibri"/>
                <a:cs typeface="Calibri"/>
                <a:sym typeface="Calibri"/>
              </a:rPr>
              <a:t>Grace Hopper </a:t>
            </a:r>
            <a:r>
              <a:rPr lang="en" sz="1200">
                <a:solidFill>
                  <a:schemeClr val="dk1"/>
                </a:solidFill>
                <a:latin typeface="Calibri"/>
                <a:ea typeface="Calibri"/>
                <a:cs typeface="Calibri"/>
                <a:sym typeface="Calibri"/>
              </a:rPr>
              <a:t>pulling a moth out of the Mark II computer (1947). Engineers discovered </a:t>
            </a:r>
            <a:r>
              <a:rPr lang="en" sz="1200" b="1">
                <a:solidFill>
                  <a:srgbClr val="3C78D8"/>
                </a:solidFill>
                <a:latin typeface="Calibri"/>
                <a:ea typeface="Calibri"/>
                <a:cs typeface="Calibri"/>
                <a:sym typeface="Calibri"/>
              </a:rPr>
              <a:t>a moth trapped in one of the relays, which was causing the computer malfunction</a:t>
            </a:r>
            <a:r>
              <a:rPr lang="en" sz="1200">
                <a:solidFill>
                  <a:schemeClr val="dk1"/>
                </a:solidFill>
                <a:latin typeface="Calibri"/>
                <a:ea typeface="Calibri"/>
                <a:cs typeface="Calibri"/>
                <a:sym typeface="Calibri"/>
              </a:rPr>
              <a:t>. The moth was removed and taped into the computer’s logbook with the note: “first actual case of bug being found.”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Grace Hopper</a:t>
            </a:r>
            <a:r>
              <a:rPr lang="en" sz="1200">
                <a:solidFill>
                  <a:schemeClr val="dk1"/>
                </a:solidFill>
                <a:latin typeface="Calibri"/>
                <a:ea typeface="Calibri"/>
                <a:cs typeface="Calibri"/>
                <a:sym typeface="Calibri"/>
              </a:rPr>
              <a:t>, a pioneering computer scientist and U.S. Navy officer, is often credited with discovering or popularizing this incident. She was telling this story in her many public lectures.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story has become legendary, and the terms “</a:t>
            </a:r>
            <a:r>
              <a:rPr lang="en" sz="1200" b="1">
                <a:solidFill>
                  <a:srgbClr val="FF0000"/>
                </a:solidFill>
                <a:latin typeface="Calibri"/>
                <a:ea typeface="Calibri"/>
                <a:cs typeface="Calibri"/>
                <a:sym typeface="Calibri"/>
              </a:rPr>
              <a:t>bug</a:t>
            </a:r>
            <a:r>
              <a:rPr lang="en" sz="1200">
                <a:solidFill>
                  <a:schemeClr val="dk1"/>
                </a:solidFill>
                <a:latin typeface="Calibri"/>
                <a:ea typeface="Calibri"/>
                <a:cs typeface="Calibri"/>
                <a:sym typeface="Calibri"/>
              </a:rPr>
              <a:t>” (for a technical error) and “</a:t>
            </a:r>
            <a:r>
              <a:rPr lang="en" sz="1200" b="1">
                <a:solidFill>
                  <a:srgbClr val="FF0000"/>
                </a:solidFill>
                <a:latin typeface="Calibri"/>
                <a:ea typeface="Calibri"/>
                <a:cs typeface="Calibri"/>
                <a:sym typeface="Calibri"/>
              </a:rPr>
              <a:t>debugging</a:t>
            </a:r>
            <a:r>
              <a:rPr lang="en" sz="1200">
                <a:solidFill>
                  <a:schemeClr val="dk1"/>
                </a:solidFill>
                <a:latin typeface="Calibri"/>
                <a:ea typeface="Calibri"/>
                <a:cs typeface="Calibri"/>
                <a:sym typeface="Calibri"/>
              </a:rPr>
              <a:t>” (for fixing such errors) entered the lexicon of computer science.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However, the use of “</a:t>
            </a:r>
            <a:r>
              <a:rPr lang="en" sz="1200" b="1">
                <a:solidFill>
                  <a:srgbClr val="FF0000"/>
                </a:solidFill>
                <a:latin typeface="Calibri"/>
                <a:ea typeface="Calibri"/>
                <a:cs typeface="Calibri"/>
                <a:sym typeface="Calibri"/>
              </a:rPr>
              <a:t>bug</a:t>
            </a:r>
            <a:r>
              <a:rPr lang="en" sz="1200">
                <a:solidFill>
                  <a:schemeClr val="dk1"/>
                </a:solidFill>
                <a:latin typeface="Calibri"/>
                <a:ea typeface="Calibri"/>
                <a:cs typeface="Calibri"/>
                <a:sym typeface="Calibri"/>
              </a:rPr>
              <a:t>” to describe technical problems predates this incident, with </a:t>
            </a:r>
            <a:r>
              <a:rPr lang="en" sz="1200" b="1">
                <a:solidFill>
                  <a:srgbClr val="FF0000"/>
                </a:solidFill>
                <a:latin typeface="Calibri"/>
                <a:ea typeface="Calibri"/>
                <a:cs typeface="Calibri"/>
                <a:sym typeface="Calibri"/>
              </a:rPr>
              <a:t>Thomas Edison using the term in the 1800</a:t>
            </a:r>
            <a:r>
              <a:rPr lang="en" sz="1200">
                <a:solidFill>
                  <a:schemeClr val="dk1"/>
                </a:solidFill>
                <a:latin typeface="Calibri"/>
                <a:ea typeface="Calibri"/>
                <a:cs typeface="Calibri"/>
                <a:sym typeface="Calibri"/>
              </a:rPr>
              <a:t>s.</a:t>
            </a:r>
            <a:endParaRPr sz="1200">
              <a:solidFill>
                <a:schemeClr val="dk1"/>
              </a:solidFill>
              <a:latin typeface="Calibri"/>
              <a:ea typeface="Calibri"/>
              <a:cs typeface="Calibri"/>
              <a:sym typeface="Calibri"/>
            </a:endParaRPr>
          </a:p>
        </p:txBody>
      </p:sp>
      <p:pic>
        <p:nvPicPr>
          <p:cNvPr id="266" name="Google Shape;266;p32"/>
          <p:cNvPicPr preferRelativeResize="0"/>
          <p:nvPr/>
        </p:nvPicPr>
        <p:blipFill>
          <a:blip r:embed="rId3">
            <a:alphaModFix/>
          </a:blip>
          <a:stretch>
            <a:fillRect/>
          </a:stretch>
        </p:blipFill>
        <p:spPr>
          <a:xfrm>
            <a:off x="6322650" y="226475"/>
            <a:ext cx="2143125" cy="2143125"/>
          </a:xfrm>
          <a:prstGeom prst="rect">
            <a:avLst/>
          </a:prstGeom>
          <a:noFill/>
          <a:ln w="9525" cap="flat" cmpd="sng">
            <a:solidFill>
              <a:srgbClr val="FF0000"/>
            </a:solidFill>
            <a:prstDash val="solid"/>
            <a:round/>
            <a:headEnd type="none" w="sm" len="sm"/>
            <a:tailEnd type="none" w="sm" len="sm"/>
          </a:ln>
        </p:spPr>
      </p:pic>
      <p:pic>
        <p:nvPicPr>
          <p:cNvPr id="267" name="Google Shape;267;p3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592400" y="2500825"/>
            <a:ext cx="3390900" cy="25431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3"/>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273" name="Google Shape;273;p33"/>
          <p:cNvSpPr txBox="1"/>
          <p:nvPr/>
        </p:nvSpPr>
        <p:spPr>
          <a:xfrm>
            <a:off x="2102050" y="77475"/>
            <a:ext cx="1800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0" i="0" u="sng" strike="noStrike" cap="none">
                <a:solidFill>
                  <a:schemeClr val="hlink"/>
                </a:solidFill>
                <a:latin typeface="Calibri"/>
                <a:ea typeface="Calibri"/>
                <a:cs typeface="Calibri"/>
                <a:sym typeface="Calibri"/>
                <a:hlinkClick r:id="rId3"/>
              </a:rPr>
              <a:t>https://layoffs.fyi</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https://trueup.io/layoffs</a:t>
            </a:r>
            <a:r>
              <a:rPr lang="en" sz="1200">
                <a:latin typeface="Calibri"/>
                <a:ea typeface="Calibri"/>
                <a:cs typeface="Calibri"/>
                <a:sym typeface="Calibri"/>
              </a:rPr>
              <a:t> </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pic>
        <p:nvPicPr>
          <p:cNvPr id="274" name="Google Shape;274;p3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7350" y="557944"/>
            <a:ext cx="5059152" cy="1876055"/>
          </a:xfrm>
          <a:prstGeom prst="rect">
            <a:avLst/>
          </a:prstGeom>
          <a:noFill/>
          <a:ln w="9525" cap="flat" cmpd="sng">
            <a:solidFill>
              <a:srgbClr val="FF0000"/>
            </a:solidFill>
            <a:prstDash val="solid"/>
            <a:round/>
            <a:headEnd type="none" w="sm" len="sm"/>
            <a:tailEnd type="none" w="sm" len="sm"/>
          </a:ln>
        </p:spPr>
      </p:pic>
      <p:pic>
        <p:nvPicPr>
          <p:cNvPr id="275" name="Google Shape;275;p33"/>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7350" y="2526575"/>
            <a:ext cx="5059149" cy="2574795"/>
          </a:xfrm>
          <a:prstGeom prst="rect">
            <a:avLst/>
          </a:prstGeom>
          <a:noFill/>
          <a:ln w="9525" cap="flat" cmpd="sng">
            <a:solidFill>
              <a:srgbClr val="FF0000"/>
            </a:solidFill>
            <a:prstDash val="solid"/>
            <a:round/>
            <a:headEnd type="none" w="sm" len="sm"/>
            <a:tailEnd type="none" w="sm" len="sm"/>
          </a:ln>
        </p:spPr>
      </p:pic>
      <p:sp>
        <p:nvSpPr>
          <p:cNvPr id="276" name="Google Shape;276;p33"/>
          <p:cNvSpPr txBox="1"/>
          <p:nvPr/>
        </p:nvSpPr>
        <p:spPr>
          <a:xfrm>
            <a:off x="5300575" y="557950"/>
            <a:ext cx="3631800" cy="634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a:t>Tech Layoffs in 2025: 63,443 people</a:t>
            </a:r>
            <a:endParaRPr/>
          </a:p>
          <a:p>
            <a:pPr marL="171450" marR="0" lvl="0" indent="-146050" algn="l" rtl="0">
              <a:lnSpc>
                <a:spcPct val="100000"/>
              </a:lnSpc>
              <a:spcBef>
                <a:spcPts val="0"/>
              </a:spcBef>
              <a:spcAft>
                <a:spcPts val="0"/>
              </a:spcAft>
              <a:buSzPts val="1400"/>
              <a:buChar char="●"/>
            </a:pPr>
            <a:r>
              <a:rPr lang="en"/>
              <a:t>Compared to 2024: 152,922 people</a:t>
            </a:r>
            <a:endParaRPr/>
          </a:p>
          <a:p>
            <a:pPr marL="171450" marR="0" lvl="0" indent="-133350" algn="r" rtl="0">
              <a:lnSpc>
                <a:spcPct val="100000"/>
              </a:lnSpc>
              <a:spcBef>
                <a:spcPts val="0"/>
              </a:spcBef>
              <a:spcAft>
                <a:spcPts val="0"/>
              </a:spcAft>
              <a:buSzPts val="1200"/>
              <a:buFont typeface="Calibri"/>
              <a:buChar char="●"/>
            </a:pPr>
            <a:r>
              <a:rPr lang="en" sz="1200" b="0" i="0" u="sng" strike="noStrike" cap="none">
                <a:solidFill>
                  <a:schemeClr val="hlink"/>
                </a:solidFill>
                <a:latin typeface="Calibri"/>
                <a:ea typeface="Calibri"/>
                <a:cs typeface="Calibri"/>
                <a:sym typeface="Calibri"/>
                <a:hlinkClick r:id="rId3"/>
              </a:rPr>
              <a:t>https://layoffs</a:t>
            </a:r>
            <a:endParaRPr sz="1200" b="0" i="0" u="none" strike="noStrike" cap="non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p:nvPr/>
        </p:nvSpPr>
        <p:spPr>
          <a:xfrm>
            <a:off x="6736325" y="52350"/>
            <a:ext cx="23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3" name="Google Shape;73;p16"/>
          <p:cNvSpPr txBox="1"/>
          <p:nvPr/>
        </p:nvSpPr>
        <p:spPr>
          <a:xfrm>
            <a:off x="38150" y="30938"/>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74" name="Google Shape;74;p16"/>
          <p:cNvSpPr txBox="1"/>
          <p:nvPr/>
        </p:nvSpPr>
        <p:spPr>
          <a:xfrm>
            <a:off x="4446375" y="121650"/>
            <a:ext cx="2130000" cy="172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000" b="1" i="0" u="sng" strike="noStrike" cap="none">
                <a:solidFill>
                  <a:schemeClr val="hlink"/>
                </a:solidFill>
                <a:latin typeface="Calibri"/>
                <a:ea typeface="Calibri"/>
                <a:cs typeface="Calibri"/>
                <a:sym typeface="Calibri"/>
                <a:hlinkClick r:id="rId4"/>
              </a:rPr>
              <a:t>https://lmarena.ai/?leaderboard</a:t>
            </a:r>
            <a:r>
              <a:rPr lang="en" sz="1000" b="1" i="0" u="none" strike="noStrike" cap="none">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75" name="Google Shape;75;p16"/>
          <p:cNvSpPr txBox="1"/>
          <p:nvPr/>
        </p:nvSpPr>
        <p:spPr>
          <a:xfrm>
            <a:off x="1024139" y="531301"/>
            <a:ext cx="11061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Text - June 25</a:t>
            </a:r>
            <a:endParaRPr sz="1200" b="0" i="0" u="none" strike="noStrike" cap="none">
              <a:solidFill>
                <a:schemeClr val="dk1"/>
              </a:solidFill>
              <a:latin typeface="Calibri"/>
              <a:ea typeface="Calibri"/>
              <a:cs typeface="Calibri"/>
              <a:sym typeface="Calibri"/>
            </a:endParaRPr>
          </a:p>
        </p:txBody>
      </p:sp>
      <p:sp>
        <p:nvSpPr>
          <p:cNvPr id="76" name="Google Shape;76;p16"/>
          <p:cNvSpPr txBox="1"/>
          <p:nvPr/>
        </p:nvSpPr>
        <p:spPr>
          <a:xfrm>
            <a:off x="4131274" y="531301"/>
            <a:ext cx="13056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Webdev - June 16</a:t>
            </a:r>
            <a:endParaRPr sz="1200" b="0" i="0" u="none" strike="noStrike" cap="none">
              <a:solidFill>
                <a:schemeClr val="dk1"/>
              </a:solidFill>
              <a:latin typeface="Calibri"/>
              <a:ea typeface="Calibri"/>
              <a:cs typeface="Calibri"/>
              <a:sym typeface="Calibri"/>
            </a:endParaRPr>
          </a:p>
        </p:txBody>
      </p:sp>
      <p:sp>
        <p:nvSpPr>
          <p:cNvPr id="77" name="Google Shape;77;p16"/>
          <p:cNvSpPr/>
          <p:nvPr/>
        </p:nvSpPr>
        <p:spPr>
          <a:xfrm>
            <a:off x="3663755" y="243615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6"/>
          <p:cNvSpPr txBox="1"/>
          <p:nvPr/>
        </p:nvSpPr>
        <p:spPr>
          <a:xfrm>
            <a:off x="3358556" y="281923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79" name="Google Shape;79;p16"/>
          <p:cNvSpPr/>
          <p:nvPr/>
        </p:nvSpPr>
        <p:spPr>
          <a:xfrm>
            <a:off x="3659013" y="283052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6"/>
          <p:cNvSpPr/>
          <p:nvPr/>
        </p:nvSpPr>
        <p:spPr>
          <a:xfrm>
            <a:off x="3661223" y="463176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a:off x="485139" y="121976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p:nvPr/>
        </p:nvSpPr>
        <p:spPr>
          <a:xfrm>
            <a:off x="493761" y="102854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6"/>
          <p:cNvSpPr/>
          <p:nvPr/>
        </p:nvSpPr>
        <p:spPr>
          <a:xfrm>
            <a:off x="3663758" y="1832182"/>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6"/>
          <p:cNvSpPr/>
          <p:nvPr/>
        </p:nvSpPr>
        <p:spPr>
          <a:xfrm>
            <a:off x="3666330" y="142809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6"/>
          <p:cNvSpPr/>
          <p:nvPr/>
        </p:nvSpPr>
        <p:spPr>
          <a:xfrm>
            <a:off x="3667426" y="342652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6"/>
          <p:cNvSpPr txBox="1"/>
          <p:nvPr/>
        </p:nvSpPr>
        <p:spPr>
          <a:xfrm>
            <a:off x="6317400" y="2233550"/>
            <a:ext cx="2775000" cy="23889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https://openlm.ai/chatbot-arena/</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6"/>
              </a:rPr>
              <a:t>https://beta.lmarena.ai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Web Leaderboard</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7"/>
              </a:rPr>
              <a:t>https://web.lmarena.ai/leaderboard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@LlmStats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8"/>
              </a:rPr>
              <a:t>https://llmworld.net/llm_leaderboards/</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StackAI</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9"/>
              </a:rPr>
              <a:t>https://www.stack-ai.com/llm-leaderboard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Artificial Analysis</a:t>
            </a:r>
            <a:r>
              <a:rPr lang="en" sz="10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0"/>
              </a:rPr>
              <a:t>https://artificialanalysis.ai/leaderboards/models</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Open LLM Leaderboard - by Hugging Face</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1"/>
              </a:rPr>
              <a:t>https://huggingface.co/open-llm-leaderboard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Vellum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2"/>
              </a:rPr>
              <a:t>https://www.vellum.ai/llm-leaderboard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AI Benchmarking Hub</a:t>
            </a:r>
            <a:br>
              <a:rPr lang="en" sz="10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13"/>
              </a:rPr>
              <a:t>https://epoch.ai/data/ai-benchmarking-dashboard</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87" name="Google Shape;87;p16"/>
          <p:cNvSpPr txBox="1"/>
          <p:nvPr/>
        </p:nvSpPr>
        <p:spPr>
          <a:xfrm>
            <a:off x="3377711" y="3622344"/>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88" name="Google Shape;88;p16"/>
          <p:cNvSpPr/>
          <p:nvPr/>
        </p:nvSpPr>
        <p:spPr>
          <a:xfrm>
            <a:off x="3668580" y="363073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6"/>
          <p:cNvSpPr/>
          <p:nvPr/>
        </p:nvSpPr>
        <p:spPr>
          <a:xfrm>
            <a:off x="3674764" y="321400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6"/>
          <p:cNvSpPr/>
          <p:nvPr/>
        </p:nvSpPr>
        <p:spPr>
          <a:xfrm>
            <a:off x="3660759" y="422661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6"/>
          <p:cNvSpPr txBox="1"/>
          <p:nvPr/>
        </p:nvSpPr>
        <p:spPr>
          <a:xfrm flipH="1">
            <a:off x="3598336" y="3826965"/>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M</a:t>
            </a:r>
            <a:endParaRPr sz="800" b="0" i="0" u="none" strike="noStrike" cap="none">
              <a:solidFill>
                <a:srgbClr val="1F2937"/>
              </a:solidFill>
              <a:latin typeface="Calibri"/>
              <a:ea typeface="Calibri"/>
              <a:cs typeface="Calibri"/>
              <a:sym typeface="Calibri"/>
            </a:endParaRPr>
          </a:p>
        </p:txBody>
      </p:sp>
      <p:sp>
        <p:nvSpPr>
          <p:cNvPr id="92" name="Google Shape;92;p16"/>
          <p:cNvSpPr txBox="1"/>
          <p:nvPr/>
        </p:nvSpPr>
        <p:spPr>
          <a:xfrm>
            <a:off x="6736325" y="438010"/>
            <a:ext cx="2356200" cy="357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LM Arena secures $100M to expand AI benchmarking (at $600M valuation)</a:t>
            </a:r>
            <a:endParaRPr sz="800" b="0" i="0" u="none" strike="noStrike" cap="none">
              <a:solidFill>
                <a:schemeClr val="dk1"/>
              </a:solidFill>
              <a:latin typeface="Calibri"/>
              <a:ea typeface="Calibri"/>
              <a:cs typeface="Calibri"/>
              <a:sym typeface="Calibri"/>
            </a:endParaRPr>
          </a:p>
        </p:txBody>
      </p:sp>
      <p:sp>
        <p:nvSpPr>
          <p:cNvPr id="93" name="Google Shape;93;p16"/>
          <p:cNvSpPr/>
          <p:nvPr/>
        </p:nvSpPr>
        <p:spPr>
          <a:xfrm>
            <a:off x="3674780" y="103119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6"/>
          <p:cNvSpPr/>
          <p:nvPr/>
        </p:nvSpPr>
        <p:spPr>
          <a:xfrm>
            <a:off x="3674780" y="203286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6"/>
          <p:cNvSpPr/>
          <p:nvPr/>
        </p:nvSpPr>
        <p:spPr>
          <a:xfrm>
            <a:off x="3667411" y="1635151"/>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6"/>
          <p:cNvSpPr/>
          <p:nvPr/>
        </p:nvSpPr>
        <p:spPr>
          <a:xfrm>
            <a:off x="3660986" y="263175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6"/>
          <p:cNvSpPr txBox="1"/>
          <p:nvPr/>
        </p:nvSpPr>
        <p:spPr>
          <a:xfrm>
            <a:off x="3365925" y="302369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8" name="Google Shape;98;p16"/>
          <p:cNvSpPr/>
          <p:nvPr/>
        </p:nvSpPr>
        <p:spPr>
          <a:xfrm>
            <a:off x="3666382" y="303497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6"/>
          <p:cNvSpPr/>
          <p:nvPr/>
        </p:nvSpPr>
        <p:spPr>
          <a:xfrm>
            <a:off x="3666330" y="443005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6"/>
          <p:cNvSpPr/>
          <p:nvPr/>
        </p:nvSpPr>
        <p:spPr>
          <a:xfrm>
            <a:off x="3666330" y="4024308"/>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6"/>
          <p:cNvSpPr txBox="1"/>
          <p:nvPr/>
        </p:nvSpPr>
        <p:spPr>
          <a:xfrm>
            <a:off x="192998" y="361185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2" name="Google Shape;102;p16"/>
          <p:cNvSpPr/>
          <p:nvPr/>
        </p:nvSpPr>
        <p:spPr>
          <a:xfrm>
            <a:off x="492264" y="361910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6"/>
          <p:cNvSpPr txBox="1"/>
          <p:nvPr/>
        </p:nvSpPr>
        <p:spPr>
          <a:xfrm>
            <a:off x="192998" y="240932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4" name="Google Shape;104;p16"/>
          <p:cNvSpPr/>
          <p:nvPr/>
        </p:nvSpPr>
        <p:spPr>
          <a:xfrm>
            <a:off x="492264" y="241657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6"/>
          <p:cNvSpPr/>
          <p:nvPr/>
        </p:nvSpPr>
        <p:spPr>
          <a:xfrm>
            <a:off x="3666330" y="223353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6"/>
          <p:cNvSpPr/>
          <p:nvPr/>
        </p:nvSpPr>
        <p:spPr>
          <a:xfrm>
            <a:off x="487836" y="141795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6"/>
          <p:cNvSpPr/>
          <p:nvPr/>
        </p:nvSpPr>
        <p:spPr>
          <a:xfrm>
            <a:off x="485139" y="161868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6"/>
          <p:cNvSpPr/>
          <p:nvPr/>
        </p:nvSpPr>
        <p:spPr>
          <a:xfrm>
            <a:off x="485139" y="182202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6"/>
          <p:cNvSpPr/>
          <p:nvPr/>
        </p:nvSpPr>
        <p:spPr>
          <a:xfrm>
            <a:off x="493761" y="221968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6"/>
          <p:cNvSpPr/>
          <p:nvPr/>
        </p:nvSpPr>
        <p:spPr>
          <a:xfrm>
            <a:off x="486869" y="201416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6"/>
          <p:cNvSpPr/>
          <p:nvPr/>
        </p:nvSpPr>
        <p:spPr>
          <a:xfrm>
            <a:off x="494510" y="260698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6"/>
          <p:cNvSpPr/>
          <p:nvPr/>
        </p:nvSpPr>
        <p:spPr>
          <a:xfrm>
            <a:off x="484609" y="301845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6"/>
          <p:cNvSpPr txBox="1"/>
          <p:nvPr/>
        </p:nvSpPr>
        <p:spPr>
          <a:xfrm flipH="1">
            <a:off x="430788" y="2812401"/>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14" name="Google Shape;114;p16"/>
          <p:cNvSpPr/>
          <p:nvPr/>
        </p:nvSpPr>
        <p:spPr>
          <a:xfrm>
            <a:off x="494493" y="4223216"/>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6"/>
          <p:cNvSpPr/>
          <p:nvPr/>
        </p:nvSpPr>
        <p:spPr>
          <a:xfrm>
            <a:off x="478437" y="322164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6"/>
          <p:cNvSpPr/>
          <p:nvPr/>
        </p:nvSpPr>
        <p:spPr>
          <a:xfrm>
            <a:off x="481154" y="341463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17" name="Google Shape;117;p16"/>
          <p:cNvGraphicFramePr/>
          <p:nvPr/>
        </p:nvGraphicFramePr>
        <p:xfrm>
          <a:off x="3810000" y="796927"/>
          <a:ext cx="3000000" cy="3000000"/>
        </p:xfrm>
        <a:graphic>
          <a:graphicData uri="http://schemas.openxmlformats.org/drawingml/2006/table">
            <a:tbl>
              <a:tblPr>
                <a:noFill/>
                <a:tableStyleId>{FEC6D80B-DE89-4261-8637-941623E9A984}</a:tableStyleId>
              </a:tblPr>
              <a:tblGrid>
                <a:gridCol w="1809750">
                  <a:extLst>
                    <a:ext uri="{9D8B030D-6E8A-4147-A177-3AD203B41FA5}">
                      <a16:colId xmlns:a16="http://schemas.microsoft.com/office/drawing/2014/main" val="20000"/>
                    </a:ext>
                  </a:extLst>
                </a:gridCol>
                <a:gridCol w="400050">
                  <a:extLst>
                    <a:ext uri="{9D8B030D-6E8A-4147-A177-3AD203B41FA5}">
                      <a16:colId xmlns:a16="http://schemas.microsoft.com/office/drawing/2014/main" val="20001"/>
                    </a:ext>
                  </a:extLst>
                </a:gridCol>
              </a:tblGrid>
              <a:tr h="200025">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Model</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Score</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4">
                            <a:extLst>
                              <a:ext uri="{A12FA001-AC4F-418D-AE19-62706E023703}">
                                <ahyp:hlinkClr xmlns:ahyp="http://schemas.microsoft.com/office/drawing/2018/hyperlinkcolor" val="tx"/>
                              </a:ext>
                            </a:extLst>
                          </a:hlinkClick>
                        </a:rPr>
                        <a:t>Gemini-2.5-Pro-Preview-06-05</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1433</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5">
                            <a:extLst>
                              <a:ext uri="{A12FA001-AC4F-418D-AE19-62706E023703}">
                                <ahyp:hlinkClr xmlns:ahyp="http://schemas.microsoft.com/office/drawing/2018/hyperlinkcolor" val="tx"/>
                              </a:ext>
                            </a:extLst>
                          </a:hlinkClick>
                        </a:rPr>
                        <a:t>DeepSeek-R1-0528</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1409</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6">
                            <a:extLst>
                              <a:ext uri="{A12FA001-AC4F-418D-AE19-62706E023703}">
                                <ahyp:hlinkClr xmlns:ahyp="http://schemas.microsoft.com/office/drawing/2018/hyperlinkcolor" val="tx"/>
                              </a:ext>
                            </a:extLst>
                          </a:hlinkClick>
                        </a:rPr>
                        <a:t>Gemini-2.5-Pro-Preview-05-06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1408</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Claude Opus 4 (20250514)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1406</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Claude Sonnet 4 (20250514)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1382</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 3.7 Sonnet (20250219)</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1357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Gemini-2.5-Flash-Preview-05-20</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1305</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GPT-4.1-2025-04-14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1257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Claude 3.5 Sonnet (20241022)</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1238</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9"/>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DeepSeek-V3-0324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1207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0"/>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DeepSeek-R1</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1198</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1"/>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o3-2025-04-16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1190</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2"/>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GPT-4.1-mini-2025-04-14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1189</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3"/>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Qwen3-235B-A22B</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1187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4"/>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Mistral Medium 3</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1174</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5"/>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Gemini-2.5-Flash-Preview-04-17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1157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6"/>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o3-mini-high (20250131)</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1136</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7"/>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Claude 3.5 Haiku (20241022)</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1133</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8"/>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o4-mini-2025-04-16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1102</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9"/>
                  </a:ext>
                </a:extLst>
              </a:tr>
              <a:tr h="200025">
                <a:tc>
                  <a:txBody>
                    <a:bodyPr/>
                    <a:lstStyle/>
                    <a:p>
                      <a:pPr marL="0" lvl="0" indent="0" algn="l" rtl="0">
                        <a:lnSpc>
                          <a:spcPct val="115000"/>
                        </a:lnSpc>
                        <a:spcBef>
                          <a:spcPts val="0"/>
                        </a:spcBef>
                        <a:spcAft>
                          <a:spcPts val="0"/>
                        </a:spcAft>
                        <a:buNone/>
                      </a:pPr>
                      <a:r>
                        <a:rPr lang="en" sz="900" u="sng">
                          <a:solidFill>
                            <a:schemeClr val="hlink"/>
                          </a:solidFill>
                          <a:latin typeface="Calibri"/>
                          <a:ea typeface="Calibri"/>
                          <a:cs typeface="Calibri"/>
                          <a:sym typeface="Calibri"/>
                          <a:hlinkClick r:id="rId28"/>
                        </a:rPr>
                        <a:t>o3-mini (20250131)</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1092</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20"/>
                  </a:ext>
                </a:extLst>
              </a:tr>
            </a:tbl>
          </a:graphicData>
        </a:graphic>
      </p:graphicFrame>
      <p:sp>
        <p:nvSpPr>
          <p:cNvPr id="118" name="Google Shape;118;p16"/>
          <p:cNvSpPr txBox="1"/>
          <p:nvPr/>
        </p:nvSpPr>
        <p:spPr>
          <a:xfrm>
            <a:off x="192998" y="381251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9" name="Google Shape;119;p16"/>
          <p:cNvSpPr/>
          <p:nvPr/>
        </p:nvSpPr>
        <p:spPr>
          <a:xfrm>
            <a:off x="492264" y="381976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6"/>
          <p:cNvSpPr txBox="1"/>
          <p:nvPr/>
        </p:nvSpPr>
        <p:spPr>
          <a:xfrm>
            <a:off x="192998" y="402119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1" name="Google Shape;121;p16"/>
          <p:cNvSpPr/>
          <p:nvPr/>
        </p:nvSpPr>
        <p:spPr>
          <a:xfrm>
            <a:off x="492264" y="402844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6"/>
          <p:cNvSpPr/>
          <p:nvPr/>
        </p:nvSpPr>
        <p:spPr>
          <a:xfrm>
            <a:off x="494493" y="4812346"/>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6"/>
          <p:cNvSpPr/>
          <p:nvPr/>
        </p:nvSpPr>
        <p:spPr>
          <a:xfrm>
            <a:off x="484609" y="462410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6"/>
          <p:cNvSpPr txBox="1"/>
          <p:nvPr/>
        </p:nvSpPr>
        <p:spPr>
          <a:xfrm>
            <a:off x="3358556" y="122474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5" name="Google Shape;125;p16"/>
          <p:cNvSpPr/>
          <p:nvPr/>
        </p:nvSpPr>
        <p:spPr>
          <a:xfrm>
            <a:off x="3659013" y="123602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26" name="Google Shape;126;p16"/>
          <p:cNvGraphicFramePr/>
          <p:nvPr/>
        </p:nvGraphicFramePr>
        <p:xfrm>
          <a:off x="637948" y="790121"/>
          <a:ext cx="3000000" cy="3000000"/>
        </p:xfrm>
        <a:graphic>
          <a:graphicData uri="http://schemas.openxmlformats.org/drawingml/2006/table">
            <a:tbl>
              <a:tblPr>
                <a:noFill/>
                <a:tableStyleId>{FEC6D80B-DE89-4261-8637-941623E9A984}</a:tableStyleId>
              </a:tblPr>
              <a:tblGrid>
                <a:gridCol w="2112775">
                  <a:extLst>
                    <a:ext uri="{9D8B030D-6E8A-4147-A177-3AD203B41FA5}">
                      <a16:colId xmlns:a16="http://schemas.microsoft.com/office/drawing/2014/main" val="20000"/>
                    </a:ext>
                  </a:extLst>
                </a:gridCol>
                <a:gridCol w="349675">
                  <a:extLst>
                    <a:ext uri="{9D8B030D-6E8A-4147-A177-3AD203B41FA5}">
                      <a16:colId xmlns:a16="http://schemas.microsoft.com/office/drawing/2014/main" val="20001"/>
                    </a:ext>
                  </a:extLst>
                </a:gridCol>
              </a:tblGrid>
              <a:tr h="152400">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Model</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Score</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gemini-2.5-pro</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1467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1"/>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o3-2025-04-16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1451</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2"/>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6">
                            <a:extLst>
                              <a:ext uri="{A12FA001-AC4F-418D-AE19-62706E023703}">
                                <ahyp:hlinkClr xmlns:ahyp="http://schemas.microsoft.com/office/drawing/2018/hyperlinkcolor" val="tx"/>
                              </a:ext>
                            </a:extLst>
                          </a:hlinkClick>
                        </a:rPr>
                        <a:t>gemini-2.5-pro-preview-05-06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1446</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3"/>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chatgpt-4o-latest-20250326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1442</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4"/>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gpt-4.5-preview-2025-02-27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1437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5"/>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claude-opus-4-20250514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1418</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6"/>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gemini-2.5-flash</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1418</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7"/>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5">
                            <a:extLst>
                              <a:ext uri="{A12FA001-AC4F-418D-AE19-62706E023703}">
                                <ahyp:hlinkClr xmlns:ahyp="http://schemas.microsoft.com/office/drawing/2018/hyperlinkcolor" val="tx"/>
                              </a:ext>
                            </a:extLst>
                          </a:hlinkClick>
                        </a:rPr>
                        <a:t>deepseek-r1-0528</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1413</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8"/>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gpt-4.1-2025-04-14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1411</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9"/>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grok-3-preview-02-24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1409</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0"/>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gemini-2.5-flash-preview-04-17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1407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1"/>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o4-mini-2025-04-16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1398</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2"/>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o1-2024-12-17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1399</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3"/>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6">
                            <a:extLst>
                              <a:ext uri="{A12FA001-AC4F-418D-AE19-62706E023703}">
                                <ahyp:hlinkClr xmlns:ahyp="http://schemas.microsoft.com/office/drawing/2018/hyperlinkcolor" val="tx"/>
                              </a:ext>
                            </a:extLst>
                          </a:hlinkClick>
                        </a:rPr>
                        <a:t>deepseek-v3-0324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4"/>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qwen3-235b-a22b-no-thinking</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1396</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5"/>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deepseek-r1</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1395</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6"/>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claude-sonnet-4-20250514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1393</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7"/>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7">
                            <a:extLst>
                              <a:ext uri="{A12FA001-AC4F-418D-AE19-62706E023703}">
                                <ahyp:hlinkClr xmlns:ahyp="http://schemas.microsoft.com/office/drawing/2018/hyperlinkcolor" val="tx"/>
                              </a:ext>
                            </a:extLst>
                          </a:hlinkClick>
                        </a:rPr>
                        <a:t>minimax-m1</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1391</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8"/>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8">
                            <a:extLst>
                              <a:ext uri="{A12FA001-AC4F-418D-AE19-62706E023703}">
                                <ahyp:hlinkClr xmlns:ahyp="http://schemas.microsoft.com/office/drawing/2018/hyperlinkcolor" val="tx"/>
                              </a:ext>
                            </a:extLst>
                          </a:hlinkClick>
                        </a:rPr>
                        <a:t>gemini-2.5-flash-lite-preview-06-17-thinking</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1387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9"/>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claude-3-7-sonnet-20250219-thinking-32k</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1387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20"/>
                  </a:ext>
                </a:extLst>
              </a:tr>
            </a:tbl>
          </a:graphicData>
        </a:graphic>
      </p:graphicFrame>
      <p:sp>
        <p:nvSpPr>
          <p:cNvPr id="127" name="Google Shape;127;p16"/>
          <p:cNvSpPr txBox="1"/>
          <p:nvPr/>
        </p:nvSpPr>
        <p:spPr>
          <a:xfrm>
            <a:off x="330408" y="441718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281" name="Google Shape;281;p34"/>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282" name="Google Shape;282;p34"/>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83" name="Google Shape;283;p34"/>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84" name="Google Shape;284;p34"/>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285" name="Google Shape;285;p34"/>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86" name="Google Shape;286;p34"/>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5"/>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7"/>
          <p:cNvSpPr txBox="1"/>
          <p:nvPr/>
        </p:nvSpPr>
        <p:spPr>
          <a:xfrm>
            <a:off x="55075" y="52750"/>
            <a:ext cx="4393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Baidu Ernie 4.5 Open-Sourced </a:t>
            </a:r>
            <a:endParaRPr sz="2000" b="1" i="0" u="none" strike="noStrike" cap="none">
              <a:solidFill>
                <a:schemeClr val="dk1"/>
              </a:solidFill>
              <a:latin typeface="Calibri"/>
              <a:ea typeface="Calibri"/>
              <a:cs typeface="Calibri"/>
              <a:sym typeface="Calibri"/>
            </a:endParaRPr>
          </a:p>
        </p:txBody>
      </p:sp>
      <p:sp>
        <p:nvSpPr>
          <p:cNvPr id="133" name="Google Shape;133;p17"/>
          <p:cNvSpPr txBox="1"/>
          <p:nvPr/>
        </p:nvSpPr>
        <p:spPr>
          <a:xfrm>
            <a:off x="94475" y="428375"/>
            <a:ext cx="4446000" cy="4590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Chinese search giant Baidu ("Chinese Google") has open-sourced a family of SOTA multi-modal LLMs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There are 10 models (sizes from 300 Mln params small dense model to 424 Bln params MoE)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Dense Models: ERNIE 4.5-0.3B, 0.5B, 1.8B, and 4B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MoE Models: ERNIE 4.5-MoE-3B, 4B, 6B, 15B, 47B, and 424B total parameters (with varying active parameters)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Multimodal - can handle text and images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Novel "heterogeneous modality structure" that allows parameter sharing across different modalities (text/image) while maintaining dedicated parameters for each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largest Ernie 4.5 model beats DeepSeek v3, Qwen 3 from Alibaba, and competitive with OpenAI's o1 performance levels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Apache 2.0 license (fully permissive), completely free to use and modify; Comes with dev toolkit "Ernie Kit" for training, fine-tuning, and optimization; comes with "Fast Deploy" multi-hardware deployment solution for easy inference setup</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Uses specialized post-training methods including supervised fine-tuning, direct preference optimization, and a proprietary method called UPO (Unified Preference Optimization)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Supports both "thinking" and "non-thinking" model variants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https://ernie.baidu.com/blog/posts/ernie4.5/</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https://www.youtube.com/watch?v=cE951f15hPs</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https://www.marktechpost.com/2025/07/01/baidu-open-sources-ernie-4-5-llm-series-scaling-from-0-3b-to-424b-parameters/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https://huggingface.co/collections/baidu/ernie-45-6861cd4c9be84540645f35c9</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34" name="Google Shape;134;p17"/>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4668526" y="151904"/>
            <a:ext cx="1831200" cy="616625"/>
          </a:xfrm>
          <a:prstGeom prst="rect">
            <a:avLst/>
          </a:prstGeom>
          <a:noFill/>
          <a:ln w="9525" cap="flat" cmpd="sng">
            <a:solidFill>
              <a:srgbClr val="FF0000"/>
            </a:solidFill>
            <a:prstDash val="solid"/>
            <a:round/>
            <a:headEnd type="none" w="sm" len="sm"/>
            <a:tailEnd type="none" w="sm" len="sm"/>
          </a:ln>
        </p:spPr>
      </p:pic>
      <p:pic>
        <p:nvPicPr>
          <p:cNvPr id="135" name="Google Shape;135;p17"/>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618375" y="2925960"/>
            <a:ext cx="4445998" cy="1953814"/>
          </a:xfrm>
          <a:prstGeom prst="rect">
            <a:avLst/>
          </a:prstGeom>
          <a:noFill/>
          <a:ln w="9525" cap="flat" cmpd="sng">
            <a:solidFill>
              <a:srgbClr val="FF0000"/>
            </a:solidFill>
            <a:prstDash val="solid"/>
            <a:round/>
            <a:headEnd type="none" w="sm" len="sm"/>
            <a:tailEnd type="none" w="sm" len="sm"/>
          </a:ln>
        </p:spPr>
      </p:pic>
      <p:pic>
        <p:nvPicPr>
          <p:cNvPr id="136" name="Google Shape;136;p17"/>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668526" y="833404"/>
            <a:ext cx="1831200" cy="718589"/>
          </a:xfrm>
          <a:prstGeom prst="rect">
            <a:avLst/>
          </a:prstGeom>
          <a:noFill/>
          <a:ln w="9525" cap="flat" cmpd="sng">
            <a:solidFill>
              <a:srgbClr val="FF0000"/>
            </a:solidFill>
            <a:prstDash val="solid"/>
            <a:round/>
            <a:headEnd type="none" w="sm" len="sm"/>
            <a:tailEnd type="none" w="sm" len="sm"/>
          </a:ln>
        </p:spPr>
      </p:pic>
      <p:pic>
        <p:nvPicPr>
          <p:cNvPr id="137" name="Google Shape;137;p17"/>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6719376" y="52750"/>
            <a:ext cx="2339475" cy="1749799"/>
          </a:xfrm>
          <a:prstGeom prst="rect">
            <a:avLst/>
          </a:prstGeom>
          <a:noFill/>
          <a:ln w="9525" cap="flat" cmpd="sng">
            <a:solidFill>
              <a:srgbClr val="FF0000"/>
            </a:solidFill>
            <a:prstDash val="solid"/>
            <a:round/>
            <a:headEnd type="none" w="sm" len="sm"/>
            <a:tailEnd type="none" w="sm" len="sm"/>
          </a:ln>
        </p:spPr>
      </p:pic>
      <p:sp>
        <p:nvSpPr>
          <p:cNvPr id="138" name="Google Shape;138;p17"/>
          <p:cNvSpPr txBox="1"/>
          <p:nvPr/>
        </p:nvSpPr>
        <p:spPr>
          <a:xfrm>
            <a:off x="6870050" y="1881175"/>
            <a:ext cx="19077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Ernie (left) &amp; Bert (right)</a:t>
            </a:r>
            <a:endParaRPr sz="120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Sesame Street, 1977</a:t>
            </a:r>
            <a:endParaRPr sz="12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p:nvPr/>
        </p:nvSpPr>
        <p:spPr>
          <a:xfrm>
            <a:off x="55075" y="10425"/>
            <a:ext cx="4557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Huawei's Pangu ProE MoGE Architecture</a:t>
            </a:r>
            <a:endParaRPr sz="2000" b="1" i="0" u="none" strike="noStrike" cap="none">
              <a:solidFill>
                <a:schemeClr val="dk1"/>
              </a:solidFill>
              <a:latin typeface="Calibri"/>
              <a:ea typeface="Calibri"/>
              <a:cs typeface="Calibri"/>
              <a:sym typeface="Calibri"/>
            </a:endParaRPr>
          </a:p>
        </p:txBody>
      </p:sp>
      <p:sp>
        <p:nvSpPr>
          <p:cNvPr id="144" name="Google Shape;144;p18"/>
          <p:cNvSpPr txBox="1"/>
          <p:nvPr/>
        </p:nvSpPr>
        <p:spPr>
          <a:xfrm>
            <a:off x="55075" y="362542"/>
            <a:ext cx="44460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Huawei's Pangu ProE MoGE Archiotecture</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MoGE = Mixture of Grouped Experts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Experts are divided into equal groups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For each token, experts are selected from each group rather than individually. This ensures balanced computational load across all participating devices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72B params, 16B active params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Trained on Huawei's own </a:t>
            </a:r>
            <a:r>
              <a:rPr lang="en" sz="1200" b="1">
                <a:solidFill>
                  <a:srgbClr val="FF0000"/>
                </a:solidFill>
                <a:latin typeface="Calibri"/>
                <a:ea typeface="Calibri"/>
                <a:cs typeface="Calibri"/>
                <a:sym typeface="Calibri"/>
              </a:rPr>
              <a:t>Ascend NPU</a:t>
            </a:r>
            <a:r>
              <a:rPr lang="en" sz="1200">
                <a:solidFill>
                  <a:schemeClr val="dk1"/>
                </a:solidFill>
                <a:latin typeface="Calibri"/>
                <a:ea typeface="Calibri"/>
                <a:cs typeface="Calibri"/>
                <a:sym typeface="Calibri"/>
              </a:rPr>
              <a:t> chips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Competitive with Qwen 2.5, GLM4, Jamba 3, and Llama 4 Scout</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4,828 tokens/second</a:t>
            </a:r>
            <a:r>
              <a:rPr lang="en" sz="1200">
                <a:solidFill>
                  <a:schemeClr val="dk1"/>
                </a:solidFill>
                <a:latin typeface="Calibri"/>
                <a:ea typeface="Calibri"/>
                <a:cs typeface="Calibri"/>
                <a:sym typeface="Calibri"/>
              </a:rPr>
              <a:t> (on their hardware)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This positions Huawei as a potential challenger to Nvidia's dominance in the AI hardware space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https://www.youtube.com/watch?v=RdT7A20SaG8</a:t>
            </a:r>
            <a:r>
              <a:rPr lang="en" sz="1200">
                <a:solidFill>
                  <a:schemeClr val="dk1"/>
                </a:solidFill>
                <a:latin typeface="Calibri"/>
                <a:ea typeface="Calibri"/>
                <a:cs typeface="Calibri"/>
                <a:sym typeface="Calibri"/>
              </a:rPr>
              <a:t> - video</a:t>
            </a:r>
            <a:endParaRPr sz="1200">
              <a:solidFill>
                <a:schemeClr val="dk1"/>
              </a:solidFill>
              <a:latin typeface="Calibri"/>
              <a:ea typeface="Calibri"/>
              <a:cs typeface="Calibri"/>
              <a:sym typeface="Calibri"/>
            </a:endParaRPr>
          </a:p>
        </p:txBody>
      </p:sp>
      <p:sp>
        <p:nvSpPr>
          <p:cNvPr id="145" name="Google Shape;145;p18"/>
          <p:cNvSpPr txBox="1"/>
          <p:nvPr/>
        </p:nvSpPr>
        <p:spPr>
          <a:xfrm>
            <a:off x="55075" y="2962892"/>
            <a:ext cx="44460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Huawei's Ascend NPU (Neural Processing Unit) is a series of AI chips designed by Huawei to accelerate machine learning tasks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These NPUs, like the Ascend 910 and 910C, are built on the Da Vinci architecture and are specifically designed for deep learning workloads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They offer high performance for both training and inference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They are a key component of Huawei's full-stack Ascend AI infrastructure, aiming to compete with Nvidia's GPUs in the AI chip market</a:t>
            </a:r>
            <a:endParaRPr sz="1200">
              <a:solidFill>
                <a:schemeClr val="dk1"/>
              </a:solidFill>
              <a:latin typeface="Calibri"/>
              <a:ea typeface="Calibri"/>
              <a:cs typeface="Calibri"/>
              <a:sym typeface="Calibri"/>
            </a:endParaRPr>
          </a:p>
        </p:txBody>
      </p:sp>
      <p:pic>
        <p:nvPicPr>
          <p:cNvPr id="146" name="Google Shape;146;p18"/>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612976" y="2962900"/>
            <a:ext cx="1680901" cy="1680901"/>
          </a:xfrm>
          <a:prstGeom prst="rect">
            <a:avLst/>
          </a:prstGeom>
          <a:noFill/>
          <a:ln w="9525" cap="flat" cmpd="sng">
            <a:solidFill>
              <a:srgbClr val="FF0000"/>
            </a:solidFill>
            <a:prstDash val="solid"/>
            <a:round/>
            <a:headEnd type="none" w="sm" len="sm"/>
            <a:tailEnd type="none" w="sm" len="sm"/>
          </a:ln>
        </p:spPr>
      </p:pic>
      <p:pic>
        <p:nvPicPr>
          <p:cNvPr id="147" name="Google Shape;147;p18"/>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6475075" y="2962900"/>
            <a:ext cx="1964590" cy="1680900"/>
          </a:xfrm>
          <a:prstGeom prst="rect">
            <a:avLst/>
          </a:prstGeom>
          <a:noFill/>
          <a:ln w="9525" cap="flat" cmpd="sng">
            <a:solidFill>
              <a:srgbClr val="FF0000"/>
            </a:solidFill>
            <a:prstDash val="solid"/>
            <a:round/>
            <a:headEnd type="none" w="sm" len="sm"/>
            <a:tailEnd type="none" w="sm" len="sm"/>
          </a:ln>
        </p:spPr>
      </p:pic>
      <p:pic>
        <p:nvPicPr>
          <p:cNvPr id="148" name="Google Shape;148;p1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12975" y="122975"/>
            <a:ext cx="1548325" cy="867050"/>
          </a:xfrm>
          <a:prstGeom prst="rect">
            <a:avLst/>
          </a:prstGeom>
          <a:noFill/>
          <a:ln w="9525" cap="flat" cmpd="sng">
            <a:solidFill>
              <a:srgbClr val="FF0000"/>
            </a:solidFill>
            <a:prstDash val="solid"/>
            <a:round/>
            <a:headEnd type="none" w="sm" len="sm"/>
            <a:tailEnd type="none" w="sm" len="sm"/>
          </a:ln>
        </p:spPr>
      </p:pic>
      <p:pic>
        <p:nvPicPr>
          <p:cNvPr id="149" name="Google Shape;149;p18"/>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273200" y="122963"/>
            <a:ext cx="1548325" cy="867063"/>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9"/>
          <p:cNvSpPr txBox="1"/>
          <p:nvPr/>
        </p:nvSpPr>
        <p:spPr>
          <a:xfrm>
            <a:off x="55075" y="52750"/>
            <a:ext cx="4446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Terminal-Based AI</a:t>
            </a:r>
            <a:endParaRPr sz="2000" b="1" i="0" u="none" strike="noStrike" cap="none">
              <a:solidFill>
                <a:schemeClr val="dk1"/>
              </a:solidFill>
              <a:latin typeface="Calibri"/>
              <a:ea typeface="Calibri"/>
              <a:cs typeface="Calibri"/>
              <a:sym typeface="Calibri"/>
            </a:endParaRPr>
          </a:p>
        </p:txBody>
      </p:sp>
      <p:sp>
        <p:nvSpPr>
          <p:cNvPr id="155" name="Google Shape;155;p19"/>
          <p:cNvSpPr txBox="1"/>
          <p:nvPr/>
        </p:nvSpPr>
        <p:spPr>
          <a:xfrm>
            <a:off x="111650" y="749625"/>
            <a:ext cx="33948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Gemini CLI</a:t>
            </a:r>
            <a:r>
              <a:rPr lang="en" sz="1200">
                <a:solidFill>
                  <a:schemeClr val="dk1"/>
                </a:solidFill>
                <a:latin typeface="Calibri"/>
                <a:ea typeface="Calibri"/>
                <a:cs typeface="Calibri"/>
                <a:sym typeface="Calibri"/>
              </a:rPr>
              <a:t> open-sourced agentic</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Gained 30K+ GitHub stars quickly; coding, debugging, automation; users get 1000 Gemini 2.5 Pro requests per day for free, which comes down to the equivalent of Claude Code’s $200/month plan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Anthropic Claude Code</a:t>
            </a:r>
            <a:r>
              <a:rPr lang="en" sz="1200">
                <a:solidFill>
                  <a:schemeClr val="dk1"/>
                </a:solidFill>
                <a:latin typeface="Calibri"/>
                <a:ea typeface="Calibri"/>
                <a:cs typeface="Calibri"/>
                <a:sym typeface="Calibri"/>
              </a:rPr>
              <a:t> - terminal based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OpenAI Codex CLI </a:t>
            </a:r>
            <a:r>
              <a:rPr lang="en" sz="1200">
                <a:solidFill>
                  <a:schemeClr val="dk1"/>
                </a:solidFill>
                <a:latin typeface="Calibri"/>
                <a:ea typeface="Calibri"/>
                <a:cs typeface="Calibri"/>
                <a:sym typeface="Calibri"/>
              </a:rPr>
              <a:t>- terminal based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Open Interpreter</a:t>
            </a:r>
            <a:r>
              <a:rPr lang="en" sz="1200">
                <a:solidFill>
                  <a:schemeClr val="dk1"/>
                </a:solidFill>
                <a:latin typeface="Calibri"/>
                <a:ea typeface="Calibri"/>
                <a:cs typeface="Calibri"/>
                <a:sym typeface="Calibri"/>
              </a:rPr>
              <a:t> - popular open-source project that brings a ChatGPT-like interface to the terminal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Warp</a:t>
            </a:r>
            <a:r>
              <a:rPr lang="en" sz="1200">
                <a:solidFill>
                  <a:schemeClr val="dk1"/>
                </a:solidFill>
                <a:latin typeface="Calibri"/>
                <a:ea typeface="Calibri"/>
                <a:cs typeface="Calibri"/>
                <a:sym typeface="Calibri"/>
              </a:rPr>
              <a:t> - modern terminal app that integrates AI-powered suggestions, command completions, and reusable workflows, aiming to make terminal usage more efficient and collaborative</a:t>
            </a:r>
            <a:endParaRPr sz="1200">
              <a:solidFill>
                <a:schemeClr val="dk1"/>
              </a:solidFill>
              <a:latin typeface="Calibri"/>
              <a:ea typeface="Calibri"/>
              <a:cs typeface="Calibri"/>
              <a:sym typeface="Calibri"/>
            </a:endParaRPr>
          </a:p>
        </p:txBody>
      </p:sp>
      <p:pic>
        <p:nvPicPr>
          <p:cNvPr id="156" name="Google Shape;156;p1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335725" y="102275"/>
            <a:ext cx="2743200" cy="1536192"/>
          </a:xfrm>
          <a:prstGeom prst="rect">
            <a:avLst/>
          </a:prstGeom>
          <a:noFill/>
          <a:ln w="9525" cap="flat" cmpd="sng">
            <a:solidFill>
              <a:srgbClr val="FF0000"/>
            </a:solidFill>
            <a:prstDash val="solid"/>
            <a:round/>
            <a:headEnd type="none" w="sm" len="sm"/>
            <a:tailEnd type="none" w="sm" len="sm"/>
          </a:ln>
        </p:spPr>
      </p:pic>
      <p:pic>
        <p:nvPicPr>
          <p:cNvPr id="157" name="Google Shape;157;p19"/>
          <p:cNvPicPr preferRelativeResize="0"/>
          <p:nvPr/>
        </p:nvPicPr>
        <p:blipFill>
          <a:blip r:embed="rId4">
            <a:alphaModFix/>
          </a:blip>
          <a:stretch>
            <a:fillRect/>
          </a:stretch>
        </p:blipFill>
        <p:spPr>
          <a:xfrm>
            <a:off x="6335725" y="1738313"/>
            <a:ext cx="2743200" cy="1666875"/>
          </a:xfrm>
          <a:prstGeom prst="rect">
            <a:avLst/>
          </a:prstGeom>
          <a:noFill/>
          <a:ln w="9525" cap="flat" cmpd="sng">
            <a:solidFill>
              <a:srgbClr val="FF0000"/>
            </a:solidFill>
            <a:prstDash val="solid"/>
            <a:round/>
            <a:headEnd type="none" w="sm" len="sm"/>
            <a:tailEnd type="none" w="sm" len="sm"/>
          </a:ln>
        </p:spPr>
      </p:pic>
      <p:pic>
        <p:nvPicPr>
          <p:cNvPr id="158" name="Google Shape;158;p1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3729709" y="102275"/>
            <a:ext cx="2486341" cy="1536201"/>
          </a:xfrm>
          <a:prstGeom prst="rect">
            <a:avLst/>
          </a:prstGeom>
          <a:noFill/>
          <a:ln w="9525" cap="flat" cmpd="sng">
            <a:solidFill>
              <a:srgbClr val="FF0000"/>
            </a:solidFill>
            <a:prstDash val="solid"/>
            <a:round/>
            <a:headEnd type="none" w="sm" len="sm"/>
            <a:tailEnd type="none" w="sm" len="sm"/>
          </a:ln>
        </p:spPr>
      </p:pic>
      <p:pic>
        <p:nvPicPr>
          <p:cNvPr id="159" name="Google Shape;159;p1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3729700" y="1738325"/>
            <a:ext cx="2486350" cy="1397013"/>
          </a:xfrm>
          <a:prstGeom prst="rect">
            <a:avLst/>
          </a:prstGeom>
          <a:noFill/>
          <a:ln w="9525" cap="flat" cmpd="sng">
            <a:solidFill>
              <a:srgbClr val="FF0000"/>
            </a:solidFill>
            <a:prstDash val="solid"/>
            <a:round/>
            <a:headEnd type="none" w="sm" len="sm"/>
            <a:tailEnd type="none" w="sm" len="sm"/>
          </a:ln>
        </p:spPr>
      </p:pic>
      <p:pic>
        <p:nvPicPr>
          <p:cNvPr id="160" name="Google Shape;160;p19"/>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3729700" y="3235200"/>
            <a:ext cx="2486349" cy="139856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txBox="1"/>
          <p:nvPr/>
        </p:nvSpPr>
        <p:spPr>
          <a:xfrm>
            <a:off x="457200" y="1047750"/>
            <a:ext cx="4337700" cy="2431405"/>
          </a:xfrm>
          <a:prstGeom prst="rect">
            <a:avLst/>
          </a:prstGeom>
          <a:solidFill>
            <a:srgbClr val="D9EAD3"/>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2500"/>
              <a:buFont typeface="Arial"/>
              <a:buNone/>
            </a:pPr>
            <a:r>
              <a:rPr lang="en" sz="2200" b="0" i="0" u="none" strike="noStrike" cap="none" dirty="0">
                <a:solidFill>
                  <a:schemeClr val="dk1"/>
                </a:solidFill>
                <a:latin typeface="Calibri"/>
                <a:ea typeface="Calibri"/>
                <a:cs typeface="Calibri"/>
                <a:sym typeface="Calibri"/>
              </a:rPr>
              <a:t>Subscribe to this channel:</a:t>
            </a:r>
          </a:p>
          <a:p>
            <a:pPr>
              <a:buClr>
                <a:schemeClr val="dk1"/>
              </a:buClr>
              <a:buSzPts val="2500"/>
            </a:pPr>
            <a:r>
              <a:rPr lang="en-US" sz="1800" b="1" u="sng" dirty="0">
                <a:solidFill>
                  <a:schemeClr val="hlink"/>
                </a:solidFill>
                <a:latin typeface="Calibri"/>
                <a:ea typeface="Calibri"/>
                <a:cs typeface="Calibri"/>
                <a:sym typeface="Calibri"/>
                <a:hlinkClick r:id="rId3"/>
              </a:rPr>
              <a:t>https://www.youtube.com/@lev-selector</a:t>
            </a:r>
            <a:r>
              <a:rPr lang="en-US" sz="1800" b="1" dirty="0">
                <a:solidFill>
                  <a:schemeClr val="dk1"/>
                </a:solidFill>
                <a:latin typeface="Calibri"/>
                <a:ea typeface="Calibri"/>
                <a:cs typeface="Calibri"/>
                <a:sym typeface="Calibri"/>
              </a:rPr>
              <a:t> </a:t>
            </a:r>
          </a:p>
          <a:p>
            <a:pPr marL="0" marR="0" lvl="0" indent="0" algn="l" rtl="0">
              <a:lnSpc>
                <a:spcPct val="100000"/>
              </a:lnSpc>
              <a:spcBef>
                <a:spcPts val="0"/>
              </a:spcBef>
              <a:spcAft>
                <a:spcPts val="0"/>
              </a:spcAft>
              <a:buClr>
                <a:schemeClr val="dk1"/>
              </a:buClr>
              <a:buSzPts val="2500"/>
              <a:buFont typeface="Arial"/>
              <a:buNone/>
            </a:pPr>
            <a:endParaRPr lang="en" sz="18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b="0" i="0" u="none" strike="noStrike" cap="none" dirty="0">
                <a:solidFill>
                  <a:schemeClr val="dk1"/>
                </a:solidFill>
                <a:latin typeface="Calibri"/>
                <a:ea typeface="Calibri"/>
                <a:cs typeface="Calibri"/>
                <a:sym typeface="Calibri"/>
              </a:rPr>
              <a:t>to get notified about new videos</a:t>
            </a:r>
            <a:endParaRPr sz="2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2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dirty="0">
                <a:solidFill>
                  <a:srgbClr val="000000"/>
                </a:solidFill>
                <a:latin typeface="Calibri"/>
                <a:ea typeface="Calibri"/>
                <a:cs typeface="Calibri"/>
                <a:sym typeface="Calibri"/>
              </a:rPr>
              <a:t>We post a video every Friday</a:t>
            </a:r>
            <a:endParaRPr sz="22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dirty="0">
                <a:solidFill>
                  <a:srgbClr val="000000"/>
                </a:solidFill>
                <a:latin typeface="Calibri"/>
                <a:ea typeface="Calibri"/>
                <a:cs typeface="Calibri"/>
                <a:sym typeface="Calibri"/>
              </a:rPr>
              <a:t>Links to slides are under the videos</a:t>
            </a:r>
            <a:endParaRPr sz="1800" b="1" i="0" u="none" strike="noStrike" cap="none" dirty="0">
              <a:solidFill>
                <a:srgbClr val="000000"/>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A84B377F-7B0C-607E-983D-C1DB6B31FED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300371" y="57150"/>
            <a:ext cx="3816415" cy="504281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1"/>
          <p:cNvSpPr txBox="1"/>
          <p:nvPr/>
        </p:nvSpPr>
        <p:spPr>
          <a:xfrm>
            <a:off x="55075" y="52750"/>
            <a:ext cx="4446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Agents for Coding</a:t>
            </a:r>
            <a:endParaRPr sz="2000" b="1" i="0" u="none" strike="noStrike" cap="none">
              <a:solidFill>
                <a:schemeClr val="dk1"/>
              </a:solidFill>
              <a:latin typeface="Calibri"/>
              <a:ea typeface="Calibri"/>
              <a:cs typeface="Calibri"/>
              <a:sym typeface="Calibri"/>
            </a:endParaRPr>
          </a:p>
        </p:txBody>
      </p:sp>
      <p:graphicFrame>
        <p:nvGraphicFramePr>
          <p:cNvPr id="172" name="Google Shape;172;p21"/>
          <p:cNvGraphicFramePr/>
          <p:nvPr/>
        </p:nvGraphicFramePr>
        <p:xfrm>
          <a:off x="1141450" y="664900"/>
          <a:ext cx="3000000" cy="3000000"/>
        </p:xfrm>
        <a:graphic>
          <a:graphicData uri="http://schemas.openxmlformats.org/drawingml/2006/table">
            <a:tbl>
              <a:tblPr>
                <a:noFill/>
                <a:tableStyleId>{FEC6D80B-DE89-4261-8637-941623E9A984}</a:tableStyleId>
              </a:tblPr>
              <a:tblGrid>
                <a:gridCol w="892125">
                  <a:extLst>
                    <a:ext uri="{9D8B030D-6E8A-4147-A177-3AD203B41FA5}">
                      <a16:colId xmlns:a16="http://schemas.microsoft.com/office/drawing/2014/main" val="20000"/>
                    </a:ext>
                  </a:extLst>
                </a:gridCol>
                <a:gridCol w="918375">
                  <a:extLst>
                    <a:ext uri="{9D8B030D-6E8A-4147-A177-3AD203B41FA5}">
                      <a16:colId xmlns:a16="http://schemas.microsoft.com/office/drawing/2014/main" val="20001"/>
                    </a:ext>
                  </a:extLst>
                </a:gridCol>
                <a:gridCol w="533525">
                  <a:extLst>
                    <a:ext uri="{9D8B030D-6E8A-4147-A177-3AD203B41FA5}">
                      <a16:colId xmlns:a16="http://schemas.microsoft.com/office/drawing/2014/main" val="20002"/>
                    </a:ext>
                  </a:extLst>
                </a:gridCol>
                <a:gridCol w="874650">
                  <a:extLst>
                    <a:ext uri="{9D8B030D-6E8A-4147-A177-3AD203B41FA5}">
                      <a16:colId xmlns:a16="http://schemas.microsoft.com/office/drawing/2014/main" val="20003"/>
                    </a:ext>
                  </a:extLst>
                </a:gridCol>
                <a:gridCol w="1460675">
                  <a:extLst>
                    <a:ext uri="{9D8B030D-6E8A-4147-A177-3AD203B41FA5}">
                      <a16:colId xmlns:a16="http://schemas.microsoft.com/office/drawing/2014/main" val="20004"/>
                    </a:ext>
                  </a:extLst>
                </a:gridCol>
                <a:gridCol w="1583100">
                  <a:extLst>
                    <a:ext uri="{9D8B030D-6E8A-4147-A177-3AD203B41FA5}">
                      <a16:colId xmlns:a16="http://schemas.microsoft.com/office/drawing/2014/main" val="20005"/>
                    </a:ext>
                  </a:extLst>
                </a:gridCol>
              </a:tblGrid>
              <a:tr h="323850">
                <a:tc>
                  <a:txBody>
                    <a:bodyPr/>
                    <a:lstStyle/>
                    <a:p>
                      <a:pPr marL="0" lvl="0" indent="0" algn="l" rtl="0">
                        <a:lnSpc>
                          <a:spcPct val="115000"/>
                        </a:lnSpc>
                        <a:spcBef>
                          <a:spcPts val="0"/>
                        </a:spcBef>
                        <a:spcAft>
                          <a:spcPts val="0"/>
                        </a:spcAft>
                        <a:buNone/>
                      </a:pPr>
                      <a:r>
                        <a:rPr lang="en" sz="900" b="1">
                          <a:solidFill>
                            <a:srgbClr val="6B7B80"/>
                          </a:solidFill>
                          <a:latin typeface="Calibri"/>
                          <a:ea typeface="Calibri"/>
                          <a:cs typeface="Calibri"/>
                          <a:sym typeface="Calibri"/>
                        </a:rPr>
                        <a:t>AI Agent</a:t>
                      </a:r>
                      <a:endParaRPr sz="900" b="1">
                        <a:solidFill>
                          <a:srgbClr val="6B7B80"/>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19050" cap="flat" cmpd="sng">
                      <a:solidFill>
                        <a:srgbClr val="CCD7D9"/>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b="1">
                          <a:solidFill>
                            <a:srgbClr val="6B7B80"/>
                          </a:solidFill>
                          <a:latin typeface="Calibri"/>
                          <a:ea typeface="Calibri"/>
                          <a:cs typeface="Calibri"/>
                          <a:sym typeface="Calibri"/>
                        </a:rPr>
                        <a:t>Deployable Locally</a:t>
                      </a:r>
                      <a:endParaRPr sz="900" b="1">
                        <a:solidFill>
                          <a:srgbClr val="6B7B80"/>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19050" cap="flat" cmpd="sng">
                      <a:solidFill>
                        <a:srgbClr val="CCD7D9"/>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b="1">
                          <a:solidFill>
                            <a:srgbClr val="6B7B80"/>
                          </a:solidFill>
                          <a:latin typeface="Calibri"/>
                          <a:ea typeface="Calibri"/>
                          <a:cs typeface="Calibri"/>
                          <a:sym typeface="Calibri"/>
                        </a:rPr>
                        <a:t>Open Source</a:t>
                      </a:r>
                      <a:endParaRPr sz="900" b="1">
                        <a:solidFill>
                          <a:srgbClr val="6B7B80"/>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19050" cap="flat" cmpd="sng">
                      <a:solidFill>
                        <a:srgbClr val="CCD7D9"/>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b="1">
                          <a:solidFill>
                            <a:srgbClr val="6B7B80"/>
                          </a:solidFill>
                          <a:latin typeface="Calibri"/>
                          <a:ea typeface="Calibri"/>
                          <a:cs typeface="Calibri"/>
                          <a:sym typeface="Calibri"/>
                        </a:rPr>
                        <a:t>Free Tier Available</a:t>
                      </a:r>
                      <a:endParaRPr sz="900" b="1">
                        <a:solidFill>
                          <a:srgbClr val="6B7B80"/>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19050" cap="flat" cmpd="sng">
                      <a:solidFill>
                        <a:srgbClr val="CCD7D9"/>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b="1">
                          <a:solidFill>
                            <a:srgbClr val="6B7B80"/>
                          </a:solidFill>
                          <a:latin typeface="Calibri"/>
                          <a:ea typeface="Calibri"/>
                          <a:cs typeface="Calibri"/>
                          <a:sym typeface="Calibri"/>
                        </a:rPr>
                        <a:t>Key Strengths</a:t>
                      </a:r>
                      <a:endParaRPr sz="900" b="1">
                        <a:solidFill>
                          <a:srgbClr val="6B7B80"/>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19050" cap="flat" cmpd="sng">
                      <a:solidFill>
                        <a:srgbClr val="CCD7D9"/>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b="1">
                          <a:solidFill>
                            <a:srgbClr val="6B7B80"/>
                          </a:solidFill>
                          <a:latin typeface="Calibri"/>
                          <a:ea typeface="Calibri"/>
                          <a:cs typeface="Calibri"/>
                          <a:sym typeface="Calibri"/>
                        </a:rPr>
                        <a:t>Ideal Use Case</a:t>
                      </a:r>
                      <a:endParaRPr sz="900" b="1">
                        <a:solidFill>
                          <a:srgbClr val="6B7B80"/>
                        </a:solidFill>
                        <a:latin typeface="Calibri"/>
                        <a:ea typeface="Calibri"/>
                        <a:cs typeface="Calibri"/>
                        <a:sym typeface="Calibri"/>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19050" cap="flat" cmpd="sng">
                      <a:solidFill>
                        <a:srgbClr val="CCD7D9"/>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323850">
                <a:tc>
                  <a:txBody>
                    <a:bodyPr/>
                    <a:lstStyle/>
                    <a:p>
                      <a:pPr marL="0" lvl="0" indent="0" algn="l" rtl="0">
                        <a:lnSpc>
                          <a:spcPct val="115000"/>
                        </a:lnSpc>
                        <a:spcBef>
                          <a:spcPts val="0"/>
                        </a:spcBef>
                        <a:spcAft>
                          <a:spcPts val="0"/>
                        </a:spcAft>
                        <a:buNone/>
                      </a:pPr>
                      <a:r>
                        <a:rPr lang="en" sz="900">
                          <a:solidFill>
                            <a:srgbClr val="6B7B80"/>
                          </a:solidFill>
                          <a:latin typeface="Calibri"/>
                          <a:ea typeface="Calibri"/>
                          <a:cs typeface="Calibri"/>
                          <a:sym typeface="Calibri"/>
                        </a:rPr>
                        <a:t>IBM watsonx Code Assistant</a:t>
                      </a:r>
                      <a:endParaRPr sz="900">
                        <a:solidFill>
                          <a:srgbClr val="6B7B80"/>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19050" cap="flat" cmpd="sng">
                      <a:solidFill>
                        <a:srgbClr val="CCD7D9"/>
                      </a:solidFill>
                      <a:prstDash val="solid"/>
                      <a:round/>
                      <a:headEnd type="none" w="sm" len="sm"/>
                      <a:tailEnd type="none" w="sm" len="sm"/>
                    </a:lnT>
                    <a:lnB w="9525" cap="flat" cmpd="sng">
                      <a:solidFill>
                        <a:srgbClr val="CCD7D9"/>
                      </a:solidFill>
                      <a:prstDash val="solid"/>
                      <a:round/>
                      <a:headEnd type="none" w="sm" len="sm"/>
                      <a:tailEnd type="none" w="sm" len="sm"/>
                    </a:lnB>
                    <a:solidFill>
                      <a:srgbClr val="F5F9FA"/>
                    </a:solidFill>
                  </a:tcPr>
                </a:tc>
                <a:tc>
                  <a:txBody>
                    <a:bodyPr/>
                    <a:lstStyle/>
                    <a:p>
                      <a:pPr marL="0" lvl="0" indent="0" algn="l" rtl="0">
                        <a:lnSpc>
                          <a:spcPct val="115000"/>
                        </a:lnSpc>
                        <a:spcBef>
                          <a:spcPts val="0"/>
                        </a:spcBef>
                        <a:spcAft>
                          <a:spcPts val="0"/>
                        </a:spcAft>
                        <a:buNone/>
                      </a:pPr>
                      <a:r>
                        <a:rPr lang="en" sz="900">
                          <a:solidFill>
                            <a:srgbClr val="6B7B80"/>
                          </a:solidFill>
                          <a:latin typeface="Calibri"/>
                          <a:ea typeface="Calibri"/>
                          <a:cs typeface="Calibri"/>
                          <a:sym typeface="Calibri"/>
                        </a:rPr>
                        <a:t>No</a:t>
                      </a:r>
                      <a:endParaRPr sz="900">
                        <a:solidFill>
                          <a:srgbClr val="6B7B80"/>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19050" cap="flat" cmpd="sng">
                      <a:solidFill>
                        <a:srgbClr val="CCD7D9"/>
                      </a:solidFill>
                      <a:prstDash val="solid"/>
                      <a:round/>
                      <a:headEnd type="none" w="sm" len="sm"/>
                      <a:tailEnd type="none" w="sm" len="sm"/>
                    </a:lnT>
                    <a:lnB w="9525" cap="flat" cmpd="sng">
                      <a:solidFill>
                        <a:srgbClr val="CCD7D9"/>
                      </a:solidFill>
                      <a:prstDash val="solid"/>
                      <a:round/>
                      <a:headEnd type="none" w="sm" len="sm"/>
                      <a:tailEnd type="none" w="sm" len="sm"/>
                    </a:lnB>
                    <a:solidFill>
                      <a:srgbClr val="F5F9FA"/>
                    </a:solidFill>
                  </a:tcPr>
                </a:tc>
                <a:tc>
                  <a:txBody>
                    <a:bodyPr/>
                    <a:lstStyle/>
                    <a:p>
                      <a:pPr marL="0" lvl="0" indent="0" algn="l" rtl="0">
                        <a:lnSpc>
                          <a:spcPct val="115000"/>
                        </a:lnSpc>
                        <a:spcBef>
                          <a:spcPts val="0"/>
                        </a:spcBef>
                        <a:spcAft>
                          <a:spcPts val="0"/>
                        </a:spcAft>
                        <a:buNone/>
                      </a:pPr>
                      <a:r>
                        <a:rPr lang="en" sz="900">
                          <a:solidFill>
                            <a:srgbClr val="6B7B80"/>
                          </a:solidFill>
                          <a:latin typeface="Calibri"/>
                          <a:ea typeface="Calibri"/>
                          <a:cs typeface="Calibri"/>
                          <a:sym typeface="Calibri"/>
                        </a:rPr>
                        <a:t>No</a:t>
                      </a:r>
                      <a:endParaRPr sz="900">
                        <a:solidFill>
                          <a:srgbClr val="6B7B80"/>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19050" cap="flat" cmpd="sng">
                      <a:solidFill>
                        <a:srgbClr val="CCD7D9"/>
                      </a:solidFill>
                      <a:prstDash val="solid"/>
                      <a:round/>
                      <a:headEnd type="none" w="sm" len="sm"/>
                      <a:tailEnd type="none" w="sm" len="sm"/>
                    </a:lnT>
                    <a:lnB w="9525" cap="flat" cmpd="sng">
                      <a:solidFill>
                        <a:srgbClr val="CCD7D9"/>
                      </a:solidFill>
                      <a:prstDash val="solid"/>
                      <a:round/>
                      <a:headEnd type="none" w="sm" len="sm"/>
                      <a:tailEnd type="none" w="sm" len="sm"/>
                    </a:lnB>
                    <a:solidFill>
                      <a:srgbClr val="F5F9FA"/>
                    </a:solidFill>
                  </a:tcPr>
                </a:tc>
                <a:tc>
                  <a:txBody>
                    <a:bodyPr/>
                    <a:lstStyle/>
                    <a:p>
                      <a:pPr marL="0" lvl="0" indent="0" algn="l" rtl="0">
                        <a:lnSpc>
                          <a:spcPct val="115000"/>
                        </a:lnSpc>
                        <a:spcBef>
                          <a:spcPts val="0"/>
                        </a:spcBef>
                        <a:spcAft>
                          <a:spcPts val="0"/>
                        </a:spcAft>
                        <a:buNone/>
                      </a:pPr>
                      <a:r>
                        <a:rPr lang="en" sz="900">
                          <a:solidFill>
                            <a:srgbClr val="6B7B80"/>
                          </a:solidFill>
                          <a:latin typeface="Calibri"/>
                          <a:ea typeface="Calibri"/>
                          <a:cs typeface="Calibri"/>
                          <a:sym typeface="Calibri"/>
                        </a:rPr>
                        <a:t>Limited (via IBM trial)</a:t>
                      </a:r>
                      <a:endParaRPr sz="900">
                        <a:solidFill>
                          <a:srgbClr val="6B7B80"/>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19050" cap="flat" cmpd="sng">
                      <a:solidFill>
                        <a:srgbClr val="CCD7D9"/>
                      </a:solidFill>
                      <a:prstDash val="solid"/>
                      <a:round/>
                      <a:headEnd type="none" w="sm" len="sm"/>
                      <a:tailEnd type="none" w="sm" len="sm"/>
                    </a:lnT>
                    <a:lnB w="9525" cap="flat" cmpd="sng">
                      <a:solidFill>
                        <a:srgbClr val="CCD7D9"/>
                      </a:solidFill>
                      <a:prstDash val="solid"/>
                      <a:round/>
                      <a:headEnd type="none" w="sm" len="sm"/>
                      <a:tailEnd type="none" w="sm" len="sm"/>
                    </a:lnB>
                    <a:solidFill>
                      <a:srgbClr val="F5F9FA"/>
                    </a:solidFill>
                  </a:tcPr>
                </a:tc>
                <a:tc>
                  <a:txBody>
                    <a:bodyPr/>
                    <a:lstStyle/>
                    <a:p>
                      <a:pPr marL="0" lvl="0" indent="0" algn="l" rtl="0">
                        <a:lnSpc>
                          <a:spcPct val="115000"/>
                        </a:lnSpc>
                        <a:spcBef>
                          <a:spcPts val="0"/>
                        </a:spcBef>
                        <a:spcAft>
                          <a:spcPts val="0"/>
                        </a:spcAft>
                        <a:buNone/>
                      </a:pPr>
                      <a:r>
                        <a:rPr lang="en" sz="900">
                          <a:solidFill>
                            <a:srgbClr val="6B7B80"/>
                          </a:solidFill>
                          <a:latin typeface="Calibri"/>
                          <a:ea typeface="Calibri"/>
                          <a:cs typeface="Calibri"/>
                          <a:sym typeface="Calibri"/>
                        </a:rPr>
                        <a:t>Legacy code modernization, enterprise integration</a:t>
                      </a:r>
                      <a:endParaRPr sz="900">
                        <a:solidFill>
                          <a:srgbClr val="6B7B80"/>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19050" cap="flat" cmpd="sng">
                      <a:solidFill>
                        <a:srgbClr val="CCD7D9"/>
                      </a:solidFill>
                      <a:prstDash val="solid"/>
                      <a:round/>
                      <a:headEnd type="none" w="sm" len="sm"/>
                      <a:tailEnd type="none" w="sm" len="sm"/>
                    </a:lnT>
                    <a:lnB w="9525" cap="flat" cmpd="sng">
                      <a:solidFill>
                        <a:srgbClr val="CCD7D9"/>
                      </a:solidFill>
                      <a:prstDash val="solid"/>
                      <a:round/>
                      <a:headEnd type="none" w="sm" len="sm"/>
                      <a:tailEnd type="none" w="sm" len="sm"/>
                    </a:lnB>
                    <a:solidFill>
                      <a:srgbClr val="F5F9FA"/>
                    </a:solidFill>
                  </a:tcPr>
                </a:tc>
                <a:tc>
                  <a:txBody>
                    <a:bodyPr/>
                    <a:lstStyle/>
                    <a:p>
                      <a:pPr marL="0" lvl="0" indent="0" algn="l" rtl="0">
                        <a:lnSpc>
                          <a:spcPct val="115000"/>
                        </a:lnSpc>
                        <a:spcBef>
                          <a:spcPts val="0"/>
                        </a:spcBef>
                        <a:spcAft>
                          <a:spcPts val="0"/>
                        </a:spcAft>
                        <a:buNone/>
                      </a:pPr>
                      <a:r>
                        <a:rPr lang="en" sz="900">
                          <a:solidFill>
                            <a:srgbClr val="6B7B80"/>
                          </a:solidFill>
                          <a:latin typeface="Calibri"/>
                          <a:ea typeface="Calibri"/>
                          <a:cs typeface="Calibri"/>
                          <a:sym typeface="Calibri"/>
                        </a:rPr>
                        <a:t>Large organizations modernizing mainframe/COBOL apps</a:t>
                      </a:r>
                      <a:endParaRPr sz="900">
                        <a:solidFill>
                          <a:srgbClr val="6B7B80"/>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19050" cap="flat" cmpd="sng">
                      <a:solidFill>
                        <a:srgbClr val="CCD7D9"/>
                      </a:solidFill>
                      <a:prstDash val="solid"/>
                      <a:round/>
                      <a:headEnd type="none" w="sm" len="sm"/>
                      <a:tailEnd type="none" w="sm" len="sm"/>
                    </a:lnT>
                    <a:lnB w="9525" cap="flat" cmpd="sng">
                      <a:solidFill>
                        <a:srgbClr val="CCD7D9"/>
                      </a:solidFill>
                      <a:prstDash val="solid"/>
                      <a:round/>
                      <a:headEnd type="none" w="sm" len="sm"/>
                      <a:tailEnd type="none" w="sm" len="sm"/>
                    </a:lnB>
                    <a:solidFill>
                      <a:srgbClr val="F5F9FA"/>
                    </a:solidFill>
                  </a:tcPr>
                </a:tc>
                <a:extLst>
                  <a:ext uri="{0D108BD9-81ED-4DB2-BD59-A6C34878D82A}">
                    <a16:rowId xmlns:a16="http://schemas.microsoft.com/office/drawing/2014/main" val="10001"/>
                  </a:ext>
                </a:extLst>
              </a:tr>
              <a:tr h="314325">
                <a:tc>
                  <a:txBody>
                    <a:bodyPr/>
                    <a:lstStyle/>
                    <a:p>
                      <a:pPr marL="0" lvl="0" indent="0" algn="l" rtl="0">
                        <a:lnSpc>
                          <a:spcPct val="115000"/>
                        </a:lnSpc>
                        <a:spcBef>
                          <a:spcPts val="0"/>
                        </a:spcBef>
                        <a:spcAft>
                          <a:spcPts val="0"/>
                        </a:spcAft>
                        <a:buNone/>
                      </a:pPr>
                      <a:r>
                        <a:rPr lang="en" sz="900">
                          <a:solidFill>
                            <a:srgbClr val="6B7B80"/>
                          </a:solidFill>
                          <a:latin typeface="Calibri"/>
                          <a:ea typeface="Calibri"/>
                          <a:cs typeface="Calibri"/>
                          <a:sym typeface="Calibri"/>
                        </a:rPr>
                        <a:t>Cursor</a:t>
                      </a:r>
                      <a:endParaRPr sz="900">
                        <a:solidFill>
                          <a:srgbClr val="6B7B80"/>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D7D9"/>
                      </a:solidFill>
                      <a:prstDash val="solid"/>
                      <a:round/>
                      <a:headEnd type="none" w="sm" len="sm"/>
                      <a:tailEnd type="none" w="sm" len="sm"/>
                    </a:lnT>
                    <a:lnB w="9525" cap="flat" cmpd="sng">
                      <a:solidFill>
                        <a:srgbClr val="CCD7D9"/>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solidFill>
                            <a:srgbClr val="6B7B80"/>
                          </a:solidFill>
                          <a:latin typeface="Calibri"/>
                          <a:ea typeface="Calibri"/>
                          <a:cs typeface="Calibri"/>
                          <a:sym typeface="Calibri"/>
                        </a:rPr>
                        <a:t>Yes (via app)</a:t>
                      </a:r>
                      <a:endParaRPr sz="900">
                        <a:solidFill>
                          <a:srgbClr val="6B7B80"/>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D7D9"/>
                      </a:solidFill>
                      <a:prstDash val="solid"/>
                      <a:round/>
                      <a:headEnd type="none" w="sm" len="sm"/>
                      <a:tailEnd type="none" w="sm" len="sm"/>
                    </a:lnT>
                    <a:lnB w="9525" cap="flat" cmpd="sng">
                      <a:solidFill>
                        <a:srgbClr val="CCD7D9"/>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solidFill>
                            <a:srgbClr val="6B7B80"/>
                          </a:solidFill>
                          <a:latin typeface="Calibri"/>
                          <a:ea typeface="Calibri"/>
                          <a:cs typeface="Calibri"/>
                          <a:sym typeface="Calibri"/>
                        </a:rPr>
                        <a:t>No</a:t>
                      </a:r>
                      <a:endParaRPr sz="900">
                        <a:solidFill>
                          <a:srgbClr val="6B7B80"/>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D7D9"/>
                      </a:solidFill>
                      <a:prstDash val="solid"/>
                      <a:round/>
                      <a:headEnd type="none" w="sm" len="sm"/>
                      <a:tailEnd type="none" w="sm" len="sm"/>
                    </a:lnT>
                    <a:lnB w="9525" cap="flat" cmpd="sng">
                      <a:solidFill>
                        <a:srgbClr val="CCD7D9"/>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solidFill>
                            <a:srgbClr val="6B7B80"/>
                          </a:solidFill>
                          <a:latin typeface="Calibri"/>
                          <a:ea typeface="Calibri"/>
                          <a:cs typeface="Calibri"/>
                          <a:sym typeface="Calibri"/>
                        </a:rPr>
                        <a:t>Yes</a:t>
                      </a:r>
                      <a:endParaRPr sz="900">
                        <a:solidFill>
                          <a:srgbClr val="6B7B80"/>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D7D9"/>
                      </a:solidFill>
                      <a:prstDash val="solid"/>
                      <a:round/>
                      <a:headEnd type="none" w="sm" len="sm"/>
                      <a:tailEnd type="none" w="sm" len="sm"/>
                    </a:lnT>
                    <a:lnB w="9525" cap="flat" cmpd="sng">
                      <a:solidFill>
                        <a:srgbClr val="CCD7D9"/>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solidFill>
                            <a:srgbClr val="6B7B80"/>
                          </a:solidFill>
                          <a:latin typeface="Calibri"/>
                          <a:ea typeface="Calibri"/>
                          <a:cs typeface="Calibri"/>
                          <a:sym typeface="Calibri"/>
                        </a:rPr>
                        <a:t>Lightweight, fast code completion in custom editor</a:t>
                      </a:r>
                      <a:endParaRPr sz="900">
                        <a:solidFill>
                          <a:srgbClr val="6B7B80"/>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D7D9"/>
                      </a:solidFill>
                      <a:prstDash val="solid"/>
                      <a:round/>
                      <a:headEnd type="none" w="sm" len="sm"/>
                      <a:tailEnd type="none" w="sm" len="sm"/>
                    </a:lnT>
                    <a:lnB w="9525" cap="flat" cmpd="sng">
                      <a:solidFill>
                        <a:srgbClr val="CCD7D9"/>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solidFill>
                            <a:srgbClr val="6B7B80"/>
                          </a:solidFill>
                          <a:latin typeface="Calibri"/>
                          <a:ea typeface="Calibri"/>
                          <a:cs typeface="Calibri"/>
                          <a:sym typeface="Calibri"/>
                        </a:rPr>
                        <a:t>Individual developers seeking a focused code editor</a:t>
                      </a:r>
                      <a:endParaRPr sz="900">
                        <a:solidFill>
                          <a:srgbClr val="6B7B80"/>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D7D9"/>
                      </a:solidFill>
                      <a:prstDash val="solid"/>
                      <a:round/>
                      <a:headEnd type="none" w="sm" len="sm"/>
                      <a:tailEnd type="none" w="sm" len="sm"/>
                    </a:lnT>
                    <a:lnB w="9525" cap="flat" cmpd="sng">
                      <a:solidFill>
                        <a:srgbClr val="CCD7D9"/>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314325">
                <a:tc>
                  <a:txBody>
                    <a:bodyPr/>
                    <a:lstStyle/>
                    <a:p>
                      <a:pPr marL="0" lvl="0" indent="0" algn="l" rtl="0">
                        <a:lnSpc>
                          <a:spcPct val="115000"/>
                        </a:lnSpc>
                        <a:spcBef>
                          <a:spcPts val="0"/>
                        </a:spcBef>
                        <a:spcAft>
                          <a:spcPts val="0"/>
                        </a:spcAft>
                        <a:buNone/>
                      </a:pPr>
                      <a:r>
                        <a:rPr lang="en" sz="900">
                          <a:solidFill>
                            <a:srgbClr val="6B7B80"/>
                          </a:solidFill>
                          <a:latin typeface="Calibri"/>
                          <a:ea typeface="Calibri"/>
                          <a:cs typeface="Calibri"/>
                          <a:sym typeface="Calibri"/>
                        </a:rPr>
                        <a:t>Windsurf</a:t>
                      </a:r>
                      <a:endParaRPr sz="900">
                        <a:solidFill>
                          <a:srgbClr val="6B7B80"/>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D7D9"/>
                      </a:solidFill>
                      <a:prstDash val="solid"/>
                      <a:round/>
                      <a:headEnd type="none" w="sm" len="sm"/>
                      <a:tailEnd type="none" w="sm" len="sm"/>
                    </a:lnT>
                    <a:lnB w="9525" cap="flat" cmpd="sng">
                      <a:solidFill>
                        <a:srgbClr val="CCD7D9"/>
                      </a:solidFill>
                      <a:prstDash val="solid"/>
                      <a:round/>
                      <a:headEnd type="none" w="sm" len="sm"/>
                      <a:tailEnd type="none" w="sm" len="sm"/>
                    </a:lnB>
                    <a:solidFill>
                      <a:srgbClr val="F5F9FA"/>
                    </a:solidFill>
                  </a:tcPr>
                </a:tc>
                <a:tc>
                  <a:txBody>
                    <a:bodyPr/>
                    <a:lstStyle/>
                    <a:p>
                      <a:pPr marL="0" lvl="0" indent="0" algn="l" rtl="0">
                        <a:lnSpc>
                          <a:spcPct val="115000"/>
                        </a:lnSpc>
                        <a:spcBef>
                          <a:spcPts val="0"/>
                        </a:spcBef>
                        <a:spcAft>
                          <a:spcPts val="0"/>
                        </a:spcAft>
                        <a:buNone/>
                      </a:pPr>
                      <a:r>
                        <a:rPr lang="en" sz="900">
                          <a:solidFill>
                            <a:srgbClr val="6B7B80"/>
                          </a:solidFill>
                          <a:latin typeface="Calibri"/>
                          <a:ea typeface="Calibri"/>
                          <a:cs typeface="Calibri"/>
                          <a:sym typeface="Calibri"/>
                        </a:rPr>
                        <a:t>Unknown</a:t>
                      </a:r>
                      <a:endParaRPr sz="900">
                        <a:solidFill>
                          <a:srgbClr val="6B7B80"/>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D7D9"/>
                      </a:solidFill>
                      <a:prstDash val="solid"/>
                      <a:round/>
                      <a:headEnd type="none" w="sm" len="sm"/>
                      <a:tailEnd type="none" w="sm" len="sm"/>
                    </a:lnT>
                    <a:lnB w="9525" cap="flat" cmpd="sng">
                      <a:solidFill>
                        <a:srgbClr val="CCD7D9"/>
                      </a:solidFill>
                      <a:prstDash val="solid"/>
                      <a:round/>
                      <a:headEnd type="none" w="sm" len="sm"/>
                      <a:tailEnd type="none" w="sm" len="sm"/>
                    </a:lnB>
                    <a:solidFill>
                      <a:srgbClr val="F5F9FA"/>
                    </a:solidFill>
                  </a:tcPr>
                </a:tc>
                <a:tc>
                  <a:txBody>
                    <a:bodyPr/>
                    <a:lstStyle/>
                    <a:p>
                      <a:pPr marL="0" lvl="0" indent="0" algn="l" rtl="0">
                        <a:lnSpc>
                          <a:spcPct val="115000"/>
                        </a:lnSpc>
                        <a:spcBef>
                          <a:spcPts val="0"/>
                        </a:spcBef>
                        <a:spcAft>
                          <a:spcPts val="0"/>
                        </a:spcAft>
                        <a:buNone/>
                      </a:pPr>
                      <a:r>
                        <a:rPr lang="en" sz="900">
                          <a:solidFill>
                            <a:srgbClr val="6B7B80"/>
                          </a:solidFill>
                          <a:latin typeface="Calibri"/>
                          <a:ea typeface="Calibri"/>
                          <a:cs typeface="Calibri"/>
                          <a:sym typeface="Calibri"/>
                        </a:rPr>
                        <a:t>No</a:t>
                      </a:r>
                      <a:endParaRPr sz="900">
                        <a:solidFill>
                          <a:srgbClr val="6B7B80"/>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D7D9"/>
                      </a:solidFill>
                      <a:prstDash val="solid"/>
                      <a:round/>
                      <a:headEnd type="none" w="sm" len="sm"/>
                      <a:tailEnd type="none" w="sm" len="sm"/>
                    </a:lnT>
                    <a:lnB w="9525" cap="flat" cmpd="sng">
                      <a:solidFill>
                        <a:srgbClr val="CCD7D9"/>
                      </a:solidFill>
                      <a:prstDash val="solid"/>
                      <a:round/>
                      <a:headEnd type="none" w="sm" len="sm"/>
                      <a:tailEnd type="none" w="sm" len="sm"/>
                    </a:lnB>
                    <a:solidFill>
                      <a:srgbClr val="F5F9FA"/>
                    </a:solidFill>
                  </a:tcPr>
                </a:tc>
                <a:tc>
                  <a:txBody>
                    <a:bodyPr/>
                    <a:lstStyle/>
                    <a:p>
                      <a:pPr marL="0" lvl="0" indent="0" algn="l" rtl="0">
                        <a:lnSpc>
                          <a:spcPct val="115000"/>
                        </a:lnSpc>
                        <a:spcBef>
                          <a:spcPts val="0"/>
                        </a:spcBef>
                        <a:spcAft>
                          <a:spcPts val="0"/>
                        </a:spcAft>
                        <a:buNone/>
                      </a:pPr>
                      <a:r>
                        <a:rPr lang="en" sz="900">
                          <a:solidFill>
                            <a:srgbClr val="6B7B80"/>
                          </a:solidFill>
                          <a:latin typeface="Calibri"/>
                          <a:ea typeface="Calibri"/>
                          <a:cs typeface="Calibri"/>
                          <a:sym typeface="Calibri"/>
                        </a:rPr>
                        <a:t>Yes</a:t>
                      </a:r>
                      <a:endParaRPr sz="900">
                        <a:solidFill>
                          <a:srgbClr val="6B7B80"/>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D7D9"/>
                      </a:solidFill>
                      <a:prstDash val="solid"/>
                      <a:round/>
                      <a:headEnd type="none" w="sm" len="sm"/>
                      <a:tailEnd type="none" w="sm" len="sm"/>
                    </a:lnT>
                    <a:lnB w="9525" cap="flat" cmpd="sng">
                      <a:solidFill>
                        <a:srgbClr val="CCD7D9"/>
                      </a:solidFill>
                      <a:prstDash val="solid"/>
                      <a:round/>
                      <a:headEnd type="none" w="sm" len="sm"/>
                      <a:tailEnd type="none" w="sm" len="sm"/>
                    </a:lnB>
                    <a:solidFill>
                      <a:srgbClr val="F5F9FA"/>
                    </a:solidFill>
                  </a:tcPr>
                </a:tc>
                <a:tc>
                  <a:txBody>
                    <a:bodyPr/>
                    <a:lstStyle/>
                    <a:p>
                      <a:pPr marL="0" lvl="0" indent="0" algn="l" rtl="0">
                        <a:lnSpc>
                          <a:spcPct val="115000"/>
                        </a:lnSpc>
                        <a:spcBef>
                          <a:spcPts val="0"/>
                        </a:spcBef>
                        <a:spcAft>
                          <a:spcPts val="0"/>
                        </a:spcAft>
                        <a:buNone/>
                      </a:pPr>
                      <a:r>
                        <a:rPr lang="en" sz="900">
                          <a:solidFill>
                            <a:srgbClr val="6B7B80"/>
                          </a:solidFill>
                          <a:latin typeface="Calibri"/>
                          <a:ea typeface="Calibri"/>
                          <a:cs typeface="Calibri"/>
                          <a:sym typeface="Calibri"/>
                        </a:rPr>
                        <a:t>Simple, fast code suggestions</a:t>
                      </a:r>
                      <a:endParaRPr sz="900">
                        <a:solidFill>
                          <a:srgbClr val="6B7B80"/>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D7D9"/>
                      </a:solidFill>
                      <a:prstDash val="solid"/>
                      <a:round/>
                      <a:headEnd type="none" w="sm" len="sm"/>
                      <a:tailEnd type="none" w="sm" len="sm"/>
                    </a:lnT>
                    <a:lnB w="9525" cap="flat" cmpd="sng">
                      <a:solidFill>
                        <a:srgbClr val="CCD7D9"/>
                      </a:solidFill>
                      <a:prstDash val="solid"/>
                      <a:round/>
                      <a:headEnd type="none" w="sm" len="sm"/>
                      <a:tailEnd type="none" w="sm" len="sm"/>
                    </a:lnB>
                    <a:solidFill>
                      <a:srgbClr val="F5F9FA"/>
                    </a:solidFill>
                  </a:tcPr>
                </a:tc>
                <a:tc>
                  <a:txBody>
                    <a:bodyPr/>
                    <a:lstStyle/>
                    <a:p>
                      <a:pPr marL="0" lvl="0" indent="0" algn="l" rtl="0">
                        <a:lnSpc>
                          <a:spcPct val="115000"/>
                        </a:lnSpc>
                        <a:spcBef>
                          <a:spcPts val="0"/>
                        </a:spcBef>
                        <a:spcAft>
                          <a:spcPts val="0"/>
                        </a:spcAft>
                        <a:buNone/>
                      </a:pPr>
                      <a:r>
                        <a:rPr lang="en" sz="900">
                          <a:solidFill>
                            <a:srgbClr val="6B7B80"/>
                          </a:solidFill>
                          <a:latin typeface="Calibri"/>
                          <a:ea typeface="Calibri"/>
                          <a:cs typeface="Calibri"/>
                          <a:sym typeface="Calibri"/>
                        </a:rPr>
                        <a:t>Lightweight projects needing quick AI input</a:t>
                      </a:r>
                      <a:endParaRPr sz="900">
                        <a:solidFill>
                          <a:srgbClr val="6B7B80"/>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D7D9"/>
                      </a:solidFill>
                      <a:prstDash val="solid"/>
                      <a:round/>
                      <a:headEnd type="none" w="sm" len="sm"/>
                      <a:tailEnd type="none" w="sm" len="sm"/>
                    </a:lnT>
                    <a:lnB w="9525" cap="flat" cmpd="sng">
                      <a:solidFill>
                        <a:srgbClr val="CCD7D9"/>
                      </a:solidFill>
                      <a:prstDash val="solid"/>
                      <a:round/>
                      <a:headEnd type="none" w="sm" len="sm"/>
                      <a:tailEnd type="none" w="sm" len="sm"/>
                    </a:lnB>
                    <a:solidFill>
                      <a:srgbClr val="F5F9FA"/>
                    </a:solidFill>
                  </a:tcPr>
                </a:tc>
                <a:extLst>
                  <a:ext uri="{0D108BD9-81ED-4DB2-BD59-A6C34878D82A}">
                    <a16:rowId xmlns:a16="http://schemas.microsoft.com/office/drawing/2014/main" val="10003"/>
                  </a:ext>
                </a:extLst>
              </a:tr>
              <a:tr h="314325">
                <a:tc>
                  <a:txBody>
                    <a:bodyPr/>
                    <a:lstStyle/>
                    <a:p>
                      <a:pPr marL="0" lvl="0" indent="0" algn="l" rtl="0">
                        <a:lnSpc>
                          <a:spcPct val="115000"/>
                        </a:lnSpc>
                        <a:spcBef>
                          <a:spcPts val="0"/>
                        </a:spcBef>
                        <a:spcAft>
                          <a:spcPts val="0"/>
                        </a:spcAft>
                        <a:buNone/>
                      </a:pPr>
                      <a:r>
                        <a:rPr lang="en" sz="900">
                          <a:solidFill>
                            <a:srgbClr val="6B7B80"/>
                          </a:solidFill>
                          <a:latin typeface="Calibri"/>
                          <a:ea typeface="Calibri"/>
                          <a:cs typeface="Calibri"/>
                          <a:sym typeface="Calibri"/>
                        </a:rPr>
                        <a:t>Claude</a:t>
                      </a:r>
                      <a:endParaRPr sz="900">
                        <a:solidFill>
                          <a:srgbClr val="6B7B80"/>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D7D9"/>
                      </a:solidFill>
                      <a:prstDash val="solid"/>
                      <a:round/>
                      <a:headEnd type="none" w="sm" len="sm"/>
                      <a:tailEnd type="none" w="sm" len="sm"/>
                    </a:lnT>
                    <a:lnB w="9525" cap="flat" cmpd="sng">
                      <a:solidFill>
                        <a:srgbClr val="CCD7D9"/>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solidFill>
                            <a:srgbClr val="6B7B80"/>
                          </a:solidFill>
                          <a:latin typeface="Calibri"/>
                          <a:ea typeface="Calibri"/>
                          <a:cs typeface="Calibri"/>
                          <a:sym typeface="Calibri"/>
                        </a:rPr>
                        <a:t>No (cloud-only)</a:t>
                      </a:r>
                      <a:endParaRPr sz="900">
                        <a:solidFill>
                          <a:srgbClr val="6B7B80"/>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D7D9"/>
                      </a:solidFill>
                      <a:prstDash val="solid"/>
                      <a:round/>
                      <a:headEnd type="none" w="sm" len="sm"/>
                      <a:tailEnd type="none" w="sm" len="sm"/>
                    </a:lnT>
                    <a:lnB w="9525" cap="flat" cmpd="sng">
                      <a:solidFill>
                        <a:srgbClr val="CCD7D9"/>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solidFill>
                            <a:srgbClr val="6B7B80"/>
                          </a:solidFill>
                          <a:latin typeface="Calibri"/>
                          <a:ea typeface="Calibri"/>
                          <a:cs typeface="Calibri"/>
                          <a:sym typeface="Calibri"/>
                        </a:rPr>
                        <a:t>No</a:t>
                      </a:r>
                      <a:endParaRPr sz="900">
                        <a:solidFill>
                          <a:srgbClr val="6B7B80"/>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D7D9"/>
                      </a:solidFill>
                      <a:prstDash val="solid"/>
                      <a:round/>
                      <a:headEnd type="none" w="sm" len="sm"/>
                      <a:tailEnd type="none" w="sm" len="sm"/>
                    </a:lnT>
                    <a:lnB w="9525" cap="flat" cmpd="sng">
                      <a:solidFill>
                        <a:srgbClr val="CCD7D9"/>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solidFill>
                            <a:srgbClr val="6B7B80"/>
                          </a:solidFill>
                          <a:latin typeface="Calibri"/>
                          <a:ea typeface="Calibri"/>
                          <a:cs typeface="Calibri"/>
                          <a:sym typeface="Calibri"/>
                        </a:rPr>
                        <a:t>Yes (limited usage)</a:t>
                      </a:r>
                      <a:endParaRPr sz="900">
                        <a:solidFill>
                          <a:srgbClr val="6B7B80"/>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D7D9"/>
                      </a:solidFill>
                      <a:prstDash val="solid"/>
                      <a:round/>
                      <a:headEnd type="none" w="sm" len="sm"/>
                      <a:tailEnd type="none" w="sm" len="sm"/>
                    </a:lnT>
                    <a:lnB w="9525" cap="flat" cmpd="sng">
                      <a:solidFill>
                        <a:srgbClr val="CCD7D9"/>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solidFill>
                            <a:srgbClr val="6B7B80"/>
                          </a:solidFill>
                          <a:latin typeface="Calibri"/>
                          <a:ea typeface="Calibri"/>
                          <a:cs typeface="Calibri"/>
                          <a:sym typeface="Calibri"/>
                        </a:rPr>
                        <a:t>Natural language understanding, multi-step logic</a:t>
                      </a:r>
                      <a:endParaRPr sz="900">
                        <a:solidFill>
                          <a:srgbClr val="6B7B80"/>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D7D9"/>
                      </a:solidFill>
                      <a:prstDash val="solid"/>
                      <a:round/>
                      <a:headEnd type="none" w="sm" len="sm"/>
                      <a:tailEnd type="none" w="sm" len="sm"/>
                    </a:lnT>
                    <a:lnB w="9525" cap="flat" cmpd="sng">
                      <a:solidFill>
                        <a:srgbClr val="CCD7D9"/>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solidFill>
                            <a:srgbClr val="6B7B80"/>
                          </a:solidFill>
                          <a:latin typeface="Calibri"/>
                          <a:ea typeface="Calibri"/>
                          <a:cs typeface="Calibri"/>
                          <a:sym typeface="Calibri"/>
                        </a:rPr>
                        <a:t>Conversational debugging and algorithm explanation</a:t>
                      </a:r>
                      <a:endParaRPr sz="900">
                        <a:solidFill>
                          <a:srgbClr val="6B7B80"/>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D7D9"/>
                      </a:solidFill>
                      <a:prstDash val="solid"/>
                      <a:round/>
                      <a:headEnd type="none" w="sm" len="sm"/>
                      <a:tailEnd type="none" w="sm" len="sm"/>
                    </a:lnT>
                    <a:lnB w="9525" cap="flat" cmpd="sng">
                      <a:solidFill>
                        <a:srgbClr val="CCD7D9"/>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314325">
                <a:tc>
                  <a:txBody>
                    <a:bodyPr/>
                    <a:lstStyle/>
                    <a:p>
                      <a:pPr marL="0" lvl="0" indent="0" algn="l" rtl="0">
                        <a:lnSpc>
                          <a:spcPct val="115000"/>
                        </a:lnSpc>
                        <a:spcBef>
                          <a:spcPts val="0"/>
                        </a:spcBef>
                        <a:spcAft>
                          <a:spcPts val="0"/>
                        </a:spcAft>
                        <a:buNone/>
                      </a:pPr>
                      <a:r>
                        <a:rPr lang="en" sz="900">
                          <a:solidFill>
                            <a:srgbClr val="6B7B80"/>
                          </a:solidFill>
                          <a:latin typeface="Calibri"/>
                          <a:ea typeface="Calibri"/>
                          <a:cs typeface="Calibri"/>
                          <a:sym typeface="Calibri"/>
                        </a:rPr>
                        <a:t>GitHub Copilot</a:t>
                      </a:r>
                      <a:endParaRPr sz="900">
                        <a:solidFill>
                          <a:srgbClr val="6B7B80"/>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D7D9"/>
                      </a:solidFill>
                      <a:prstDash val="solid"/>
                      <a:round/>
                      <a:headEnd type="none" w="sm" len="sm"/>
                      <a:tailEnd type="none" w="sm" len="sm"/>
                    </a:lnT>
                    <a:lnB w="9525" cap="flat" cmpd="sng">
                      <a:solidFill>
                        <a:srgbClr val="CCD7D9"/>
                      </a:solidFill>
                      <a:prstDash val="solid"/>
                      <a:round/>
                      <a:headEnd type="none" w="sm" len="sm"/>
                      <a:tailEnd type="none" w="sm" len="sm"/>
                    </a:lnB>
                    <a:solidFill>
                      <a:srgbClr val="F5F9FA"/>
                    </a:solidFill>
                  </a:tcPr>
                </a:tc>
                <a:tc>
                  <a:txBody>
                    <a:bodyPr/>
                    <a:lstStyle/>
                    <a:p>
                      <a:pPr marL="0" lvl="0" indent="0" algn="l" rtl="0">
                        <a:lnSpc>
                          <a:spcPct val="115000"/>
                        </a:lnSpc>
                        <a:spcBef>
                          <a:spcPts val="0"/>
                        </a:spcBef>
                        <a:spcAft>
                          <a:spcPts val="0"/>
                        </a:spcAft>
                        <a:buNone/>
                      </a:pPr>
                      <a:r>
                        <a:rPr lang="en" sz="900">
                          <a:solidFill>
                            <a:srgbClr val="6B7B80"/>
                          </a:solidFill>
                          <a:latin typeface="Calibri"/>
                          <a:ea typeface="Calibri"/>
                          <a:cs typeface="Calibri"/>
                          <a:sym typeface="Calibri"/>
                        </a:rPr>
                        <a:t>No (cloud-based)</a:t>
                      </a:r>
                      <a:endParaRPr sz="900">
                        <a:solidFill>
                          <a:srgbClr val="6B7B80"/>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D7D9"/>
                      </a:solidFill>
                      <a:prstDash val="solid"/>
                      <a:round/>
                      <a:headEnd type="none" w="sm" len="sm"/>
                      <a:tailEnd type="none" w="sm" len="sm"/>
                    </a:lnT>
                    <a:lnB w="9525" cap="flat" cmpd="sng">
                      <a:solidFill>
                        <a:srgbClr val="CCD7D9"/>
                      </a:solidFill>
                      <a:prstDash val="solid"/>
                      <a:round/>
                      <a:headEnd type="none" w="sm" len="sm"/>
                      <a:tailEnd type="none" w="sm" len="sm"/>
                    </a:lnB>
                    <a:solidFill>
                      <a:srgbClr val="F5F9FA"/>
                    </a:solidFill>
                  </a:tcPr>
                </a:tc>
                <a:tc>
                  <a:txBody>
                    <a:bodyPr/>
                    <a:lstStyle/>
                    <a:p>
                      <a:pPr marL="0" lvl="0" indent="0" algn="l" rtl="0">
                        <a:lnSpc>
                          <a:spcPct val="115000"/>
                        </a:lnSpc>
                        <a:spcBef>
                          <a:spcPts val="0"/>
                        </a:spcBef>
                        <a:spcAft>
                          <a:spcPts val="0"/>
                        </a:spcAft>
                        <a:buNone/>
                      </a:pPr>
                      <a:r>
                        <a:rPr lang="en" sz="900">
                          <a:solidFill>
                            <a:srgbClr val="6B7B80"/>
                          </a:solidFill>
                          <a:latin typeface="Calibri"/>
                          <a:ea typeface="Calibri"/>
                          <a:cs typeface="Calibri"/>
                          <a:sym typeface="Calibri"/>
                        </a:rPr>
                        <a:t>No</a:t>
                      </a:r>
                      <a:endParaRPr sz="900">
                        <a:solidFill>
                          <a:srgbClr val="6B7B80"/>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D7D9"/>
                      </a:solidFill>
                      <a:prstDash val="solid"/>
                      <a:round/>
                      <a:headEnd type="none" w="sm" len="sm"/>
                      <a:tailEnd type="none" w="sm" len="sm"/>
                    </a:lnT>
                    <a:lnB w="9525" cap="flat" cmpd="sng">
                      <a:solidFill>
                        <a:srgbClr val="CCD7D9"/>
                      </a:solidFill>
                      <a:prstDash val="solid"/>
                      <a:round/>
                      <a:headEnd type="none" w="sm" len="sm"/>
                      <a:tailEnd type="none" w="sm" len="sm"/>
                    </a:lnB>
                    <a:solidFill>
                      <a:srgbClr val="F5F9FA"/>
                    </a:solidFill>
                  </a:tcPr>
                </a:tc>
                <a:tc>
                  <a:txBody>
                    <a:bodyPr/>
                    <a:lstStyle/>
                    <a:p>
                      <a:pPr marL="0" lvl="0" indent="0" algn="l" rtl="0">
                        <a:lnSpc>
                          <a:spcPct val="115000"/>
                        </a:lnSpc>
                        <a:spcBef>
                          <a:spcPts val="0"/>
                        </a:spcBef>
                        <a:spcAft>
                          <a:spcPts val="0"/>
                        </a:spcAft>
                        <a:buNone/>
                      </a:pPr>
                      <a:r>
                        <a:rPr lang="en" sz="900">
                          <a:solidFill>
                            <a:srgbClr val="6B7B80"/>
                          </a:solidFill>
                          <a:latin typeface="Calibri"/>
                          <a:ea typeface="Calibri"/>
                          <a:cs typeface="Calibri"/>
                          <a:sym typeface="Calibri"/>
                        </a:rPr>
                        <a:t>Yes (trial available)</a:t>
                      </a:r>
                      <a:endParaRPr sz="900">
                        <a:solidFill>
                          <a:srgbClr val="6B7B80"/>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D7D9"/>
                      </a:solidFill>
                      <a:prstDash val="solid"/>
                      <a:round/>
                      <a:headEnd type="none" w="sm" len="sm"/>
                      <a:tailEnd type="none" w="sm" len="sm"/>
                    </a:lnT>
                    <a:lnB w="9525" cap="flat" cmpd="sng">
                      <a:solidFill>
                        <a:srgbClr val="CCD7D9"/>
                      </a:solidFill>
                      <a:prstDash val="solid"/>
                      <a:round/>
                      <a:headEnd type="none" w="sm" len="sm"/>
                      <a:tailEnd type="none" w="sm" len="sm"/>
                    </a:lnB>
                    <a:solidFill>
                      <a:srgbClr val="F5F9FA"/>
                    </a:solidFill>
                  </a:tcPr>
                </a:tc>
                <a:tc>
                  <a:txBody>
                    <a:bodyPr/>
                    <a:lstStyle/>
                    <a:p>
                      <a:pPr marL="0" lvl="0" indent="0" algn="l" rtl="0">
                        <a:lnSpc>
                          <a:spcPct val="115000"/>
                        </a:lnSpc>
                        <a:spcBef>
                          <a:spcPts val="0"/>
                        </a:spcBef>
                        <a:spcAft>
                          <a:spcPts val="0"/>
                        </a:spcAft>
                        <a:buNone/>
                      </a:pPr>
                      <a:r>
                        <a:rPr lang="en" sz="900">
                          <a:solidFill>
                            <a:srgbClr val="6B7B80"/>
                          </a:solidFill>
                          <a:latin typeface="Calibri"/>
                          <a:ea typeface="Calibri"/>
                          <a:cs typeface="Calibri"/>
                          <a:sym typeface="Calibri"/>
                        </a:rPr>
                        <a:t>Deep GitHub integration, context-aware coding</a:t>
                      </a:r>
                      <a:endParaRPr sz="900">
                        <a:solidFill>
                          <a:srgbClr val="6B7B80"/>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D7D9"/>
                      </a:solidFill>
                      <a:prstDash val="solid"/>
                      <a:round/>
                      <a:headEnd type="none" w="sm" len="sm"/>
                      <a:tailEnd type="none" w="sm" len="sm"/>
                    </a:lnT>
                    <a:lnB w="9525" cap="flat" cmpd="sng">
                      <a:solidFill>
                        <a:srgbClr val="CCD7D9"/>
                      </a:solidFill>
                      <a:prstDash val="solid"/>
                      <a:round/>
                      <a:headEnd type="none" w="sm" len="sm"/>
                      <a:tailEnd type="none" w="sm" len="sm"/>
                    </a:lnB>
                    <a:solidFill>
                      <a:srgbClr val="F5F9FA"/>
                    </a:solidFill>
                  </a:tcPr>
                </a:tc>
                <a:tc>
                  <a:txBody>
                    <a:bodyPr/>
                    <a:lstStyle/>
                    <a:p>
                      <a:pPr marL="0" lvl="0" indent="0" algn="l" rtl="0">
                        <a:lnSpc>
                          <a:spcPct val="115000"/>
                        </a:lnSpc>
                        <a:spcBef>
                          <a:spcPts val="0"/>
                        </a:spcBef>
                        <a:spcAft>
                          <a:spcPts val="0"/>
                        </a:spcAft>
                        <a:buNone/>
                      </a:pPr>
                      <a:r>
                        <a:rPr lang="en" sz="900">
                          <a:solidFill>
                            <a:srgbClr val="6B7B80"/>
                          </a:solidFill>
                          <a:latin typeface="Calibri"/>
                          <a:ea typeface="Calibri"/>
                          <a:cs typeface="Calibri"/>
                          <a:sym typeface="Calibri"/>
                        </a:rPr>
                        <a:t>Developers using GitHub + VS Code or Codespaces</a:t>
                      </a:r>
                      <a:endParaRPr sz="900">
                        <a:solidFill>
                          <a:srgbClr val="6B7B80"/>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D7D9"/>
                      </a:solidFill>
                      <a:prstDash val="solid"/>
                      <a:round/>
                      <a:headEnd type="none" w="sm" len="sm"/>
                      <a:tailEnd type="none" w="sm" len="sm"/>
                    </a:lnT>
                    <a:lnB w="9525" cap="flat" cmpd="sng">
                      <a:solidFill>
                        <a:srgbClr val="CCD7D9"/>
                      </a:solidFill>
                      <a:prstDash val="solid"/>
                      <a:round/>
                      <a:headEnd type="none" w="sm" len="sm"/>
                      <a:tailEnd type="none" w="sm" len="sm"/>
                    </a:lnB>
                    <a:solidFill>
                      <a:srgbClr val="F5F9FA"/>
                    </a:solidFill>
                  </a:tcPr>
                </a:tc>
                <a:extLst>
                  <a:ext uri="{0D108BD9-81ED-4DB2-BD59-A6C34878D82A}">
                    <a16:rowId xmlns:a16="http://schemas.microsoft.com/office/drawing/2014/main" val="10005"/>
                  </a:ext>
                </a:extLst>
              </a:tr>
              <a:tr h="314325">
                <a:tc>
                  <a:txBody>
                    <a:bodyPr/>
                    <a:lstStyle/>
                    <a:p>
                      <a:pPr marL="0" lvl="0" indent="0" algn="l" rtl="0">
                        <a:lnSpc>
                          <a:spcPct val="115000"/>
                        </a:lnSpc>
                        <a:spcBef>
                          <a:spcPts val="0"/>
                        </a:spcBef>
                        <a:spcAft>
                          <a:spcPts val="0"/>
                        </a:spcAft>
                        <a:buNone/>
                      </a:pPr>
                      <a:r>
                        <a:rPr lang="en" sz="900">
                          <a:solidFill>
                            <a:srgbClr val="6B7B80"/>
                          </a:solidFill>
                          <a:latin typeface="Calibri"/>
                          <a:ea typeface="Calibri"/>
                          <a:cs typeface="Calibri"/>
                          <a:sym typeface="Calibri"/>
                        </a:rPr>
                        <a:t>TabNine</a:t>
                      </a:r>
                      <a:endParaRPr sz="900">
                        <a:solidFill>
                          <a:srgbClr val="6B7B80"/>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D7D9"/>
                      </a:solidFill>
                      <a:prstDash val="solid"/>
                      <a:round/>
                      <a:headEnd type="none" w="sm" len="sm"/>
                      <a:tailEnd type="none" w="sm" len="sm"/>
                    </a:lnT>
                    <a:lnB w="9525" cap="flat" cmpd="sng">
                      <a:solidFill>
                        <a:srgbClr val="CCD7D9"/>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solidFill>
                            <a:srgbClr val="6B7B80"/>
                          </a:solidFill>
                          <a:latin typeface="Calibri"/>
                          <a:ea typeface="Calibri"/>
                          <a:cs typeface="Calibri"/>
                          <a:sym typeface="Calibri"/>
                        </a:rPr>
                        <a:t>Yes</a:t>
                      </a:r>
                      <a:endParaRPr sz="900">
                        <a:solidFill>
                          <a:srgbClr val="6B7B80"/>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D7D9"/>
                      </a:solidFill>
                      <a:prstDash val="solid"/>
                      <a:round/>
                      <a:headEnd type="none" w="sm" len="sm"/>
                      <a:tailEnd type="none" w="sm" len="sm"/>
                    </a:lnT>
                    <a:lnB w="9525" cap="flat" cmpd="sng">
                      <a:solidFill>
                        <a:srgbClr val="CCD7D9"/>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solidFill>
                            <a:srgbClr val="6B7B80"/>
                          </a:solidFill>
                          <a:latin typeface="Calibri"/>
                          <a:ea typeface="Calibri"/>
                          <a:cs typeface="Calibri"/>
                          <a:sym typeface="Calibri"/>
                        </a:rPr>
                        <a:t>Partial</a:t>
                      </a:r>
                      <a:endParaRPr sz="900">
                        <a:solidFill>
                          <a:srgbClr val="6B7B80"/>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D7D9"/>
                      </a:solidFill>
                      <a:prstDash val="solid"/>
                      <a:round/>
                      <a:headEnd type="none" w="sm" len="sm"/>
                      <a:tailEnd type="none" w="sm" len="sm"/>
                    </a:lnT>
                    <a:lnB w="9525" cap="flat" cmpd="sng">
                      <a:solidFill>
                        <a:srgbClr val="CCD7D9"/>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solidFill>
                            <a:srgbClr val="6B7B80"/>
                          </a:solidFill>
                          <a:latin typeface="Calibri"/>
                          <a:ea typeface="Calibri"/>
                          <a:cs typeface="Calibri"/>
                          <a:sym typeface="Calibri"/>
                        </a:rPr>
                        <a:t>Yes</a:t>
                      </a:r>
                      <a:endParaRPr sz="900">
                        <a:solidFill>
                          <a:srgbClr val="6B7B80"/>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D7D9"/>
                      </a:solidFill>
                      <a:prstDash val="solid"/>
                      <a:round/>
                      <a:headEnd type="none" w="sm" len="sm"/>
                      <a:tailEnd type="none" w="sm" len="sm"/>
                    </a:lnT>
                    <a:lnB w="9525" cap="flat" cmpd="sng">
                      <a:solidFill>
                        <a:srgbClr val="CCD7D9"/>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solidFill>
                            <a:srgbClr val="6B7B80"/>
                          </a:solidFill>
                          <a:latin typeface="Calibri"/>
                          <a:ea typeface="Calibri"/>
                          <a:cs typeface="Calibri"/>
                          <a:sym typeface="Calibri"/>
                        </a:rPr>
                        <a:t>Fast autocomplete, editor support</a:t>
                      </a:r>
                      <a:endParaRPr sz="900">
                        <a:solidFill>
                          <a:srgbClr val="6B7B80"/>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D7D9"/>
                      </a:solidFill>
                      <a:prstDash val="solid"/>
                      <a:round/>
                      <a:headEnd type="none" w="sm" len="sm"/>
                      <a:tailEnd type="none" w="sm" len="sm"/>
                    </a:lnT>
                    <a:lnB w="9525" cap="flat" cmpd="sng">
                      <a:solidFill>
                        <a:srgbClr val="CCD7D9"/>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solidFill>
                            <a:srgbClr val="6B7B80"/>
                          </a:solidFill>
                          <a:latin typeface="Calibri"/>
                          <a:ea typeface="Calibri"/>
                          <a:cs typeface="Calibri"/>
                          <a:sym typeface="Calibri"/>
                        </a:rPr>
                        <a:t>Coders wanting speed and local code completion</a:t>
                      </a:r>
                      <a:endParaRPr sz="900">
                        <a:solidFill>
                          <a:srgbClr val="6B7B80"/>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D7D9"/>
                      </a:solidFill>
                      <a:prstDash val="solid"/>
                      <a:round/>
                      <a:headEnd type="none" w="sm" len="sm"/>
                      <a:tailEnd type="none" w="sm" len="sm"/>
                    </a:lnT>
                    <a:lnB w="9525" cap="flat" cmpd="sng">
                      <a:solidFill>
                        <a:srgbClr val="CCD7D9"/>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314325">
                <a:tc>
                  <a:txBody>
                    <a:bodyPr/>
                    <a:lstStyle/>
                    <a:p>
                      <a:pPr marL="0" lvl="0" indent="0" algn="l" rtl="0">
                        <a:lnSpc>
                          <a:spcPct val="115000"/>
                        </a:lnSpc>
                        <a:spcBef>
                          <a:spcPts val="0"/>
                        </a:spcBef>
                        <a:spcAft>
                          <a:spcPts val="0"/>
                        </a:spcAft>
                        <a:buNone/>
                      </a:pPr>
                      <a:r>
                        <a:rPr lang="en" sz="900">
                          <a:solidFill>
                            <a:srgbClr val="6B7B80"/>
                          </a:solidFill>
                          <a:latin typeface="Calibri"/>
                          <a:ea typeface="Calibri"/>
                          <a:cs typeface="Calibri"/>
                          <a:sym typeface="Calibri"/>
                        </a:rPr>
                        <a:t>Google Gemini</a:t>
                      </a:r>
                      <a:endParaRPr sz="900">
                        <a:solidFill>
                          <a:srgbClr val="6B7B80"/>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D7D9"/>
                      </a:solidFill>
                      <a:prstDash val="solid"/>
                      <a:round/>
                      <a:headEnd type="none" w="sm" len="sm"/>
                      <a:tailEnd type="none" w="sm" len="sm"/>
                    </a:lnT>
                    <a:lnB w="9525" cap="flat" cmpd="sng">
                      <a:solidFill>
                        <a:srgbClr val="CCD7D9"/>
                      </a:solidFill>
                      <a:prstDash val="solid"/>
                      <a:round/>
                      <a:headEnd type="none" w="sm" len="sm"/>
                      <a:tailEnd type="none" w="sm" len="sm"/>
                    </a:lnB>
                    <a:solidFill>
                      <a:srgbClr val="F5F9FA"/>
                    </a:solidFill>
                  </a:tcPr>
                </a:tc>
                <a:tc>
                  <a:txBody>
                    <a:bodyPr/>
                    <a:lstStyle/>
                    <a:p>
                      <a:pPr marL="0" lvl="0" indent="0" algn="l" rtl="0">
                        <a:lnSpc>
                          <a:spcPct val="115000"/>
                        </a:lnSpc>
                        <a:spcBef>
                          <a:spcPts val="0"/>
                        </a:spcBef>
                        <a:spcAft>
                          <a:spcPts val="0"/>
                        </a:spcAft>
                        <a:buNone/>
                      </a:pPr>
                      <a:r>
                        <a:rPr lang="en" sz="900">
                          <a:solidFill>
                            <a:srgbClr val="6B7B80"/>
                          </a:solidFill>
                          <a:latin typeface="Calibri"/>
                          <a:ea typeface="Calibri"/>
                          <a:cs typeface="Calibri"/>
                          <a:sym typeface="Calibri"/>
                        </a:rPr>
                        <a:t>No (cloud-only)</a:t>
                      </a:r>
                      <a:endParaRPr sz="900">
                        <a:solidFill>
                          <a:srgbClr val="6B7B80"/>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D7D9"/>
                      </a:solidFill>
                      <a:prstDash val="solid"/>
                      <a:round/>
                      <a:headEnd type="none" w="sm" len="sm"/>
                      <a:tailEnd type="none" w="sm" len="sm"/>
                    </a:lnT>
                    <a:lnB w="9525" cap="flat" cmpd="sng">
                      <a:solidFill>
                        <a:srgbClr val="CCD7D9"/>
                      </a:solidFill>
                      <a:prstDash val="solid"/>
                      <a:round/>
                      <a:headEnd type="none" w="sm" len="sm"/>
                      <a:tailEnd type="none" w="sm" len="sm"/>
                    </a:lnB>
                    <a:solidFill>
                      <a:srgbClr val="F5F9FA"/>
                    </a:solidFill>
                  </a:tcPr>
                </a:tc>
                <a:tc>
                  <a:txBody>
                    <a:bodyPr/>
                    <a:lstStyle/>
                    <a:p>
                      <a:pPr marL="0" lvl="0" indent="0" algn="l" rtl="0">
                        <a:lnSpc>
                          <a:spcPct val="115000"/>
                        </a:lnSpc>
                        <a:spcBef>
                          <a:spcPts val="0"/>
                        </a:spcBef>
                        <a:spcAft>
                          <a:spcPts val="0"/>
                        </a:spcAft>
                        <a:buNone/>
                      </a:pPr>
                      <a:r>
                        <a:rPr lang="en" sz="900">
                          <a:solidFill>
                            <a:srgbClr val="6B7B80"/>
                          </a:solidFill>
                          <a:latin typeface="Calibri"/>
                          <a:ea typeface="Calibri"/>
                          <a:cs typeface="Calibri"/>
                          <a:sym typeface="Calibri"/>
                        </a:rPr>
                        <a:t>No</a:t>
                      </a:r>
                      <a:endParaRPr sz="900">
                        <a:solidFill>
                          <a:srgbClr val="6B7B80"/>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D7D9"/>
                      </a:solidFill>
                      <a:prstDash val="solid"/>
                      <a:round/>
                      <a:headEnd type="none" w="sm" len="sm"/>
                      <a:tailEnd type="none" w="sm" len="sm"/>
                    </a:lnT>
                    <a:lnB w="9525" cap="flat" cmpd="sng">
                      <a:solidFill>
                        <a:srgbClr val="CCD7D9"/>
                      </a:solidFill>
                      <a:prstDash val="solid"/>
                      <a:round/>
                      <a:headEnd type="none" w="sm" len="sm"/>
                      <a:tailEnd type="none" w="sm" len="sm"/>
                    </a:lnB>
                    <a:solidFill>
                      <a:srgbClr val="F5F9FA"/>
                    </a:solidFill>
                  </a:tcPr>
                </a:tc>
                <a:tc>
                  <a:txBody>
                    <a:bodyPr/>
                    <a:lstStyle/>
                    <a:p>
                      <a:pPr marL="0" lvl="0" indent="0" algn="l" rtl="0">
                        <a:lnSpc>
                          <a:spcPct val="115000"/>
                        </a:lnSpc>
                        <a:spcBef>
                          <a:spcPts val="0"/>
                        </a:spcBef>
                        <a:spcAft>
                          <a:spcPts val="0"/>
                        </a:spcAft>
                        <a:buNone/>
                      </a:pPr>
                      <a:r>
                        <a:rPr lang="en" sz="900">
                          <a:solidFill>
                            <a:srgbClr val="6B7B80"/>
                          </a:solidFill>
                          <a:latin typeface="Calibri"/>
                          <a:ea typeface="Calibri"/>
                          <a:cs typeface="Calibri"/>
                          <a:sym typeface="Calibri"/>
                        </a:rPr>
                        <a:t>Yes</a:t>
                      </a:r>
                      <a:endParaRPr sz="900">
                        <a:solidFill>
                          <a:srgbClr val="6B7B80"/>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D7D9"/>
                      </a:solidFill>
                      <a:prstDash val="solid"/>
                      <a:round/>
                      <a:headEnd type="none" w="sm" len="sm"/>
                      <a:tailEnd type="none" w="sm" len="sm"/>
                    </a:lnT>
                    <a:lnB w="9525" cap="flat" cmpd="sng">
                      <a:solidFill>
                        <a:srgbClr val="CCD7D9"/>
                      </a:solidFill>
                      <a:prstDash val="solid"/>
                      <a:round/>
                      <a:headEnd type="none" w="sm" len="sm"/>
                      <a:tailEnd type="none" w="sm" len="sm"/>
                    </a:lnB>
                    <a:solidFill>
                      <a:srgbClr val="F5F9FA"/>
                    </a:solidFill>
                  </a:tcPr>
                </a:tc>
                <a:tc>
                  <a:txBody>
                    <a:bodyPr/>
                    <a:lstStyle/>
                    <a:p>
                      <a:pPr marL="0" lvl="0" indent="0" algn="l" rtl="0">
                        <a:lnSpc>
                          <a:spcPct val="115000"/>
                        </a:lnSpc>
                        <a:spcBef>
                          <a:spcPts val="0"/>
                        </a:spcBef>
                        <a:spcAft>
                          <a:spcPts val="0"/>
                        </a:spcAft>
                        <a:buNone/>
                      </a:pPr>
                      <a:r>
                        <a:rPr lang="en" sz="900">
                          <a:solidFill>
                            <a:srgbClr val="6B7B80"/>
                          </a:solidFill>
                          <a:latin typeface="Calibri"/>
                          <a:ea typeface="Calibri"/>
                          <a:cs typeface="Calibri"/>
                          <a:sym typeface="Calibri"/>
                        </a:rPr>
                        <a:t>Versatile, multi-modal assistance</a:t>
                      </a:r>
                      <a:endParaRPr sz="900">
                        <a:solidFill>
                          <a:srgbClr val="6B7B80"/>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D7D9"/>
                      </a:solidFill>
                      <a:prstDash val="solid"/>
                      <a:round/>
                      <a:headEnd type="none" w="sm" len="sm"/>
                      <a:tailEnd type="none" w="sm" len="sm"/>
                    </a:lnT>
                    <a:lnB w="9525" cap="flat" cmpd="sng">
                      <a:solidFill>
                        <a:srgbClr val="CCD7D9"/>
                      </a:solidFill>
                      <a:prstDash val="solid"/>
                      <a:round/>
                      <a:headEnd type="none" w="sm" len="sm"/>
                      <a:tailEnd type="none" w="sm" len="sm"/>
                    </a:lnB>
                    <a:solidFill>
                      <a:srgbClr val="F5F9FA"/>
                    </a:solidFill>
                  </a:tcPr>
                </a:tc>
                <a:tc>
                  <a:txBody>
                    <a:bodyPr/>
                    <a:lstStyle/>
                    <a:p>
                      <a:pPr marL="0" lvl="0" indent="0" algn="l" rtl="0">
                        <a:lnSpc>
                          <a:spcPct val="115000"/>
                        </a:lnSpc>
                        <a:spcBef>
                          <a:spcPts val="0"/>
                        </a:spcBef>
                        <a:spcAft>
                          <a:spcPts val="0"/>
                        </a:spcAft>
                        <a:buNone/>
                      </a:pPr>
                      <a:r>
                        <a:rPr lang="en" sz="900">
                          <a:solidFill>
                            <a:srgbClr val="6B7B80"/>
                          </a:solidFill>
                          <a:latin typeface="Calibri"/>
                          <a:ea typeface="Calibri"/>
                          <a:cs typeface="Calibri"/>
                          <a:sym typeface="Calibri"/>
                        </a:rPr>
                        <a:t>Developers needing code help, search, and generation</a:t>
                      </a:r>
                      <a:endParaRPr sz="900">
                        <a:solidFill>
                          <a:srgbClr val="6B7B80"/>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D7D9"/>
                      </a:solidFill>
                      <a:prstDash val="solid"/>
                      <a:round/>
                      <a:headEnd type="none" w="sm" len="sm"/>
                      <a:tailEnd type="none" w="sm" len="sm"/>
                    </a:lnT>
                    <a:lnB w="9525" cap="flat" cmpd="sng">
                      <a:solidFill>
                        <a:srgbClr val="CCD7D9"/>
                      </a:solidFill>
                      <a:prstDash val="solid"/>
                      <a:round/>
                      <a:headEnd type="none" w="sm" len="sm"/>
                      <a:tailEnd type="none" w="sm" len="sm"/>
                    </a:lnB>
                    <a:solidFill>
                      <a:srgbClr val="F5F9FA"/>
                    </a:solidFill>
                  </a:tcPr>
                </a:tc>
                <a:extLst>
                  <a:ext uri="{0D108BD9-81ED-4DB2-BD59-A6C34878D82A}">
                    <a16:rowId xmlns:a16="http://schemas.microsoft.com/office/drawing/2014/main" val="10007"/>
                  </a:ext>
                </a:extLst>
              </a:tr>
              <a:tr h="314325">
                <a:tc>
                  <a:txBody>
                    <a:bodyPr/>
                    <a:lstStyle/>
                    <a:p>
                      <a:pPr marL="0" lvl="0" indent="0" algn="l" rtl="0">
                        <a:lnSpc>
                          <a:spcPct val="115000"/>
                        </a:lnSpc>
                        <a:spcBef>
                          <a:spcPts val="0"/>
                        </a:spcBef>
                        <a:spcAft>
                          <a:spcPts val="0"/>
                        </a:spcAft>
                        <a:buNone/>
                      </a:pPr>
                      <a:r>
                        <a:rPr lang="en" sz="900">
                          <a:solidFill>
                            <a:srgbClr val="6B7B80"/>
                          </a:solidFill>
                          <a:latin typeface="Calibri"/>
                          <a:ea typeface="Calibri"/>
                          <a:cs typeface="Calibri"/>
                          <a:sym typeface="Calibri"/>
                        </a:rPr>
                        <a:t>Devin</a:t>
                      </a:r>
                      <a:endParaRPr sz="900">
                        <a:solidFill>
                          <a:srgbClr val="6B7B80"/>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D7D9"/>
                      </a:solidFill>
                      <a:prstDash val="solid"/>
                      <a:round/>
                      <a:headEnd type="none" w="sm" len="sm"/>
                      <a:tailEnd type="none" w="sm" len="sm"/>
                    </a:lnT>
                    <a:lnB w="9525" cap="flat" cmpd="sng">
                      <a:solidFill>
                        <a:srgbClr val="CCD7D9"/>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solidFill>
                            <a:srgbClr val="6B7B80"/>
                          </a:solidFill>
                          <a:latin typeface="Calibri"/>
                          <a:ea typeface="Calibri"/>
                          <a:cs typeface="Calibri"/>
                          <a:sym typeface="Calibri"/>
                        </a:rPr>
                        <a:t>No (cloud-only)</a:t>
                      </a:r>
                      <a:endParaRPr sz="900">
                        <a:solidFill>
                          <a:srgbClr val="6B7B80"/>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D7D9"/>
                      </a:solidFill>
                      <a:prstDash val="solid"/>
                      <a:round/>
                      <a:headEnd type="none" w="sm" len="sm"/>
                      <a:tailEnd type="none" w="sm" len="sm"/>
                    </a:lnT>
                    <a:lnB w="9525" cap="flat" cmpd="sng">
                      <a:solidFill>
                        <a:srgbClr val="CCD7D9"/>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solidFill>
                            <a:srgbClr val="6B7B80"/>
                          </a:solidFill>
                          <a:latin typeface="Calibri"/>
                          <a:ea typeface="Calibri"/>
                          <a:cs typeface="Calibri"/>
                          <a:sym typeface="Calibri"/>
                        </a:rPr>
                        <a:t>No</a:t>
                      </a:r>
                      <a:endParaRPr sz="900">
                        <a:solidFill>
                          <a:srgbClr val="6B7B80"/>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D7D9"/>
                      </a:solidFill>
                      <a:prstDash val="solid"/>
                      <a:round/>
                      <a:headEnd type="none" w="sm" len="sm"/>
                      <a:tailEnd type="none" w="sm" len="sm"/>
                    </a:lnT>
                    <a:lnB w="9525" cap="flat" cmpd="sng">
                      <a:solidFill>
                        <a:srgbClr val="CCD7D9"/>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solidFill>
                            <a:srgbClr val="6B7B80"/>
                          </a:solidFill>
                          <a:latin typeface="Calibri"/>
                          <a:ea typeface="Calibri"/>
                          <a:cs typeface="Calibri"/>
                          <a:sym typeface="Calibri"/>
                        </a:rPr>
                        <a:t>No (waitlist only)</a:t>
                      </a:r>
                      <a:endParaRPr sz="900">
                        <a:solidFill>
                          <a:srgbClr val="6B7B80"/>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D7D9"/>
                      </a:solidFill>
                      <a:prstDash val="solid"/>
                      <a:round/>
                      <a:headEnd type="none" w="sm" len="sm"/>
                      <a:tailEnd type="none" w="sm" len="sm"/>
                    </a:lnT>
                    <a:lnB w="9525" cap="flat" cmpd="sng">
                      <a:solidFill>
                        <a:srgbClr val="CCD7D9"/>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solidFill>
                            <a:srgbClr val="6B7B80"/>
                          </a:solidFill>
                          <a:latin typeface="Calibri"/>
                          <a:ea typeface="Calibri"/>
                          <a:cs typeface="Calibri"/>
                          <a:sym typeface="Calibri"/>
                        </a:rPr>
                        <a:t>Autonomous agent, task execution</a:t>
                      </a:r>
                      <a:endParaRPr sz="900">
                        <a:solidFill>
                          <a:srgbClr val="6B7B80"/>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D7D9"/>
                      </a:solidFill>
                      <a:prstDash val="solid"/>
                      <a:round/>
                      <a:headEnd type="none" w="sm" len="sm"/>
                      <a:tailEnd type="none" w="sm" len="sm"/>
                    </a:lnT>
                    <a:lnB w="9525" cap="flat" cmpd="sng">
                      <a:solidFill>
                        <a:srgbClr val="CCD7D9"/>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solidFill>
                            <a:srgbClr val="6B7B80"/>
                          </a:solidFill>
                          <a:latin typeface="Calibri"/>
                          <a:ea typeface="Calibri"/>
                          <a:cs typeface="Calibri"/>
                          <a:sym typeface="Calibri"/>
                        </a:rPr>
                        <a:t>AI-driven prototyping and autonomous workflows</a:t>
                      </a:r>
                      <a:endParaRPr sz="900">
                        <a:solidFill>
                          <a:srgbClr val="6B7B80"/>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D7D9"/>
                      </a:solidFill>
                      <a:prstDash val="solid"/>
                      <a:round/>
                      <a:headEnd type="none" w="sm" len="sm"/>
                      <a:tailEnd type="none" w="sm" len="sm"/>
                    </a:lnT>
                    <a:lnB w="9525" cap="flat" cmpd="sng">
                      <a:solidFill>
                        <a:srgbClr val="CCD7D9"/>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r h="314325">
                <a:tc>
                  <a:txBody>
                    <a:bodyPr/>
                    <a:lstStyle/>
                    <a:p>
                      <a:pPr marL="0" lvl="0" indent="0" algn="l" rtl="0">
                        <a:lnSpc>
                          <a:spcPct val="115000"/>
                        </a:lnSpc>
                        <a:spcBef>
                          <a:spcPts val="0"/>
                        </a:spcBef>
                        <a:spcAft>
                          <a:spcPts val="0"/>
                        </a:spcAft>
                        <a:buNone/>
                      </a:pPr>
                      <a:r>
                        <a:rPr lang="en" sz="900">
                          <a:solidFill>
                            <a:srgbClr val="6B7B80"/>
                          </a:solidFill>
                          <a:latin typeface="Calibri"/>
                          <a:ea typeface="Calibri"/>
                          <a:cs typeface="Calibri"/>
                          <a:sym typeface="Calibri"/>
                        </a:rPr>
                        <a:t>Replit AI</a:t>
                      </a:r>
                      <a:endParaRPr sz="900">
                        <a:solidFill>
                          <a:srgbClr val="6B7B80"/>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D7D9"/>
                      </a:solidFill>
                      <a:prstDash val="solid"/>
                      <a:round/>
                      <a:headEnd type="none" w="sm" len="sm"/>
                      <a:tailEnd type="none" w="sm" len="sm"/>
                    </a:lnT>
                    <a:lnB w="9525" cap="flat" cmpd="sng">
                      <a:solidFill>
                        <a:srgbClr val="CCD7D9"/>
                      </a:solidFill>
                      <a:prstDash val="solid"/>
                      <a:round/>
                      <a:headEnd type="none" w="sm" len="sm"/>
                      <a:tailEnd type="none" w="sm" len="sm"/>
                    </a:lnB>
                    <a:solidFill>
                      <a:srgbClr val="F5F9FA"/>
                    </a:solidFill>
                  </a:tcPr>
                </a:tc>
                <a:tc>
                  <a:txBody>
                    <a:bodyPr/>
                    <a:lstStyle/>
                    <a:p>
                      <a:pPr marL="0" lvl="0" indent="0" algn="l" rtl="0">
                        <a:lnSpc>
                          <a:spcPct val="115000"/>
                        </a:lnSpc>
                        <a:spcBef>
                          <a:spcPts val="0"/>
                        </a:spcBef>
                        <a:spcAft>
                          <a:spcPts val="0"/>
                        </a:spcAft>
                        <a:buNone/>
                      </a:pPr>
                      <a:r>
                        <a:rPr lang="en" sz="900">
                          <a:solidFill>
                            <a:srgbClr val="6B7B80"/>
                          </a:solidFill>
                          <a:latin typeface="Calibri"/>
                          <a:ea typeface="Calibri"/>
                          <a:cs typeface="Calibri"/>
                          <a:sym typeface="Calibri"/>
                        </a:rPr>
                        <a:t>No (browser IDE)</a:t>
                      </a:r>
                      <a:endParaRPr sz="900">
                        <a:solidFill>
                          <a:srgbClr val="6B7B80"/>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D7D9"/>
                      </a:solidFill>
                      <a:prstDash val="solid"/>
                      <a:round/>
                      <a:headEnd type="none" w="sm" len="sm"/>
                      <a:tailEnd type="none" w="sm" len="sm"/>
                    </a:lnT>
                    <a:lnB w="9525" cap="flat" cmpd="sng">
                      <a:solidFill>
                        <a:srgbClr val="CCD7D9"/>
                      </a:solidFill>
                      <a:prstDash val="solid"/>
                      <a:round/>
                      <a:headEnd type="none" w="sm" len="sm"/>
                      <a:tailEnd type="none" w="sm" len="sm"/>
                    </a:lnB>
                    <a:solidFill>
                      <a:srgbClr val="F5F9FA"/>
                    </a:solidFill>
                  </a:tcPr>
                </a:tc>
                <a:tc>
                  <a:txBody>
                    <a:bodyPr/>
                    <a:lstStyle/>
                    <a:p>
                      <a:pPr marL="0" lvl="0" indent="0" algn="l" rtl="0">
                        <a:lnSpc>
                          <a:spcPct val="115000"/>
                        </a:lnSpc>
                        <a:spcBef>
                          <a:spcPts val="0"/>
                        </a:spcBef>
                        <a:spcAft>
                          <a:spcPts val="0"/>
                        </a:spcAft>
                        <a:buNone/>
                      </a:pPr>
                      <a:r>
                        <a:rPr lang="en" sz="900">
                          <a:solidFill>
                            <a:srgbClr val="6B7B80"/>
                          </a:solidFill>
                          <a:latin typeface="Calibri"/>
                          <a:ea typeface="Calibri"/>
                          <a:cs typeface="Calibri"/>
                          <a:sym typeface="Calibri"/>
                        </a:rPr>
                        <a:t>No</a:t>
                      </a:r>
                      <a:endParaRPr sz="900">
                        <a:solidFill>
                          <a:srgbClr val="6B7B80"/>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D7D9"/>
                      </a:solidFill>
                      <a:prstDash val="solid"/>
                      <a:round/>
                      <a:headEnd type="none" w="sm" len="sm"/>
                      <a:tailEnd type="none" w="sm" len="sm"/>
                    </a:lnT>
                    <a:lnB w="9525" cap="flat" cmpd="sng">
                      <a:solidFill>
                        <a:srgbClr val="CCD7D9"/>
                      </a:solidFill>
                      <a:prstDash val="solid"/>
                      <a:round/>
                      <a:headEnd type="none" w="sm" len="sm"/>
                      <a:tailEnd type="none" w="sm" len="sm"/>
                    </a:lnB>
                    <a:solidFill>
                      <a:srgbClr val="F5F9FA"/>
                    </a:solidFill>
                  </a:tcPr>
                </a:tc>
                <a:tc>
                  <a:txBody>
                    <a:bodyPr/>
                    <a:lstStyle/>
                    <a:p>
                      <a:pPr marL="0" lvl="0" indent="0" algn="l" rtl="0">
                        <a:lnSpc>
                          <a:spcPct val="115000"/>
                        </a:lnSpc>
                        <a:spcBef>
                          <a:spcPts val="0"/>
                        </a:spcBef>
                        <a:spcAft>
                          <a:spcPts val="0"/>
                        </a:spcAft>
                        <a:buNone/>
                      </a:pPr>
                      <a:r>
                        <a:rPr lang="en" sz="900">
                          <a:solidFill>
                            <a:srgbClr val="6B7B80"/>
                          </a:solidFill>
                          <a:latin typeface="Calibri"/>
                          <a:ea typeface="Calibri"/>
                          <a:cs typeface="Calibri"/>
                          <a:sym typeface="Calibri"/>
                        </a:rPr>
                        <a:t>Yes</a:t>
                      </a:r>
                      <a:endParaRPr sz="900">
                        <a:solidFill>
                          <a:srgbClr val="6B7B80"/>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D7D9"/>
                      </a:solidFill>
                      <a:prstDash val="solid"/>
                      <a:round/>
                      <a:headEnd type="none" w="sm" len="sm"/>
                      <a:tailEnd type="none" w="sm" len="sm"/>
                    </a:lnT>
                    <a:lnB w="9525" cap="flat" cmpd="sng">
                      <a:solidFill>
                        <a:srgbClr val="CCD7D9"/>
                      </a:solidFill>
                      <a:prstDash val="solid"/>
                      <a:round/>
                      <a:headEnd type="none" w="sm" len="sm"/>
                      <a:tailEnd type="none" w="sm" len="sm"/>
                    </a:lnB>
                    <a:solidFill>
                      <a:srgbClr val="F5F9FA"/>
                    </a:solidFill>
                  </a:tcPr>
                </a:tc>
                <a:tc>
                  <a:txBody>
                    <a:bodyPr/>
                    <a:lstStyle/>
                    <a:p>
                      <a:pPr marL="0" lvl="0" indent="0" algn="l" rtl="0">
                        <a:lnSpc>
                          <a:spcPct val="115000"/>
                        </a:lnSpc>
                        <a:spcBef>
                          <a:spcPts val="0"/>
                        </a:spcBef>
                        <a:spcAft>
                          <a:spcPts val="0"/>
                        </a:spcAft>
                        <a:buNone/>
                      </a:pPr>
                      <a:r>
                        <a:rPr lang="en" sz="900">
                          <a:solidFill>
                            <a:srgbClr val="6B7B80"/>
                          </a:solidFill>
                          <a:latin typeface="Calibri"/>
                          <a:ea typeface="Calibri"/>
                          <a:cs typeface="Calibri"/>
                          <a:sym typeface="Calibri"/>
                        </a:rPr>
                        <a:t>Learning support, in-IDE code help</a:t>
                      </a:r>
                      <a:endParaRPr sz="900">
                        <a:solidFill>
                          <a:srgbClr val="6B7B80"/>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D7D9"/>
                      </a:solidFill>
                      <a:prstDash val="solid"/>
                      <a:round/>
                      <a:headEnd type="none" w="sm" len="sm"/>
                      <a:tailEnd type="none" w="sm" len="sm"/>
                    </a:lnT>
                    <a:lnB w="9525" cap="flat" cmpd="sng">
                      <a:solidFill>
                        <a:srgbClr val="CCD7D9"/>
                      </a:solidFill>
                      <a:prstDash val="solid"/>
                      <a:round/>
                      <a:headEnd type="none" w="sm" len="sm"/>
                      <a:tailEnd type="none" w="sm" len="sm"/>
                    </a:lnB>
                    <a:solidFill>
                      <a:srgbClr val="F5F9FA"/>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Students and educators using</a:t>
                      </a:r>
                      <a:r>
                        <a:rPr lang="en" sz="900">
                          <a:uFill>
                            <a:noFill/>
                          </a:uFill>
                          <a:latin typeface="Calibri"/>
                          <a:ea typeface="Calibri"/>
                          <a:cs typeface="Calibri"/>
                          <a:sym typeface="Calibri"/>
                          <a:hlinkClick r:id="rId3"/>
                        </a:rPr>
                        <a:t> </a:t>
                      </a:r>
                      <a:r>
                        <a:rPr lang="en" sz="900" u="sng">
                          <a:solidFill>
                            <a:schemeClr val="hlink"/>
                          </a:solidFill>
                          <a:latin typeface="Calibri"/>
                          <a:ea typeface="Calibri"/>
                          <a:cs typeface="Calibri"/>
                          <a:sym typeface="Calibri"/>
                          <a:hlinkClick r:id="rId3"/>
                        </a:rPr>
                        <a:t>Replit.com</a:t>
                      </a:r>
                      <a:endParaRPr sz="900" u="sng">
                        <a:solidFill>
                          <a:schemeClr val="hlink"/>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D7D9"/>
                      </a:solidFill>
                      <a:prstDash val="solid"/>
                      <a:round/>
                      <a:headEnd type="none" w="sm" len="sm"/>
                      <a:tailEnd type="none" w="sm" len="sm"/>
                    </a:lnT>
                    <a:lnB w="9525" cap="flat" cmpd="sng">
                      <a:solidFill>
                        <a:srgbClr val="CCD7D9"/>
                      </a:solidFill>
                      <a:prstDash val="solid"/>
                      <a:round/>
                      <a:headEnd type="none" w="sm" len="sm"/>
                      <a:tailEnd type="none" w="sm" len="sm"/>
                    </a:lnB>
                  </a:tcPr>
                </a:tc>
                <a:extLst>
                  <a:ext uri="{0D108BD9-81ED-4DB2-BD59-A6C34878D82A}">
                    <a16:rowId xmlns:a16="http://schemas.microsoft.com/office/drawing/2014/main" val="10009"/>
                  </a:ext>
                </a:extLst>
              </a:tr>
              <a:tr h="314325">
                <a:tc>
                  <a:txBody>
                    <a:bodyPr/>
                    <a:lstStyle/>
                    <a:p>
                      <a:pPr marL="0" lvl="0" indent="0" algn="l" rtl="0">
                        <a:lnSpc>
                          <a:spcPct val="115000"/>
                        </a:lnSpc>
                        <a:spcBef>
                          <a:spcPts val="0"/>
                        </a:spcBef>
                        <a:spcAft>
                          <a:spcPts val="0"/>
                        </a:spcAft>
                        <a:buNone/>
                      </a:pPr>
                      <a:r>
                        <a:rPr lang="en" sz="900">
                          <a:solidFill>
                            <a:srgbClr val="6B7B80"/>
                          </a:solidFill>
                          <a:latin typeface="Calibri"/>
                          <a:ea typeface="Calibri"/>
                          <a:cs typeface="Calibri"/>
                          <a:sym typeface="Calibri"/>
                        </a:rPr>
                        <a:t>Zencoder</a:t>
                      </a:r>
                      <a:endParaRPr sz="900">
                        <a:solidFill>
                          <a:srgbClr val="6B7B80"/>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D7D9"/>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solidFill>
                            <a:srgbClr val="6B7B80"/>
                          </a:solidFill>
                          <a:latin typeface="Calibri"/>
                          <a:ea typeface="Calibri"/>
                          <a:cs typeface="Calibri"/>
                          <a:sym typeface="Calibri"/>
                        </a:rPr>
                        <a:t>No (API-based)</a:t>
                      </a:r>
                      <a:endParaRPr sz="900">
                        <a:solidFill>
                          <a:srgbClr val="6B7B80"/>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D7D9"/>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solidFill>
                            <a:srgbClr val="6B7B80"/>
                          </a:solidFill>
                          <a:latin typeface="Calibri"/>
                          <a:ea typeface="Calibri"/>
                          <a:cs typeface="Calibri"/>
                          <a:sym typeface="Calibri"/>
                        </a:rPr>
                        <a:t>No</a:t>
                      </a:r>
                      <a:endParaRPr sz="900">
                        <a:solidFill>
                          <a:srgbClr val="6B7B80"/>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D7D9"/>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solidFill>
                            <a:srgbClr val="6B7B80"/>
                          </a:solidFill>
                          <a:latin typeface="Calibri"/>
                          <a:ea typeface="Calibri"/>
                          <a:cs typeface="Calibri"/>
                          <a:sym typeface="Calibri"/>
                        </a:rPr>
                        <a:t>Yes (trial tier)</a:t>
                      </a:r>
                      <a:endParaRPr sz="900">
                        <a:solidFill>
                          <a:srgbClr val="6B7B80"/>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D7D9"/>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solidFill>
                            <a:srgbClr val="6B7B80"/>
                          </a:solidFill>
                          <a:latin typeface="Calibri"/>
                          <a:ea typeface="Calibri"/>
                          <a:cs typeface="Calibri"/>
                          <a:sym typeface="Calibri"/>
                        </a:rPr>
                        <a:t>AI-powered coding assistant</a:t>
                      </a:r>
                      <a:endParaRPr sz="900">
                        <a:solidFill>
                          <a:srgbClr val="6B7B80"/>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D7D9"/>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solidFill>
                            <a:srgbClr val="6B7B80"/>
                          </a:solidFill>
                          <a:latin typeface="Calibri"/>
                          <a:ea typeface="Calibri"/>
                          <a:cs typeface="Calibri"/>
                          <a:sym typeface="Calibri"/>
                        </a:rPr>
                        <a:t>Customizing AI agents for specific tasks and IDE support.</a:t>
                      </a:r>
                      <a:endParaRPr sz="900">
                        <a:solidFill>
                          <a:srgbClr val="6B7B80"/>
                        </a:solidFill>
                        <a:latin typeface="Calibri"/>
                        <a:ea typeface="Calibri"/>
                        <a:cs typeface="Calibri"/>
                        <a:sym typeface="Calibri"/>
                      </a:endParaRPr>
                    </a:p>
                  </a:txBody>
                  <a:tcPr marL="28575" marR="28575" marT="19050" marB="19050">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D7D9"/>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2"/>
          <p:cNvSpPr txBox="1"/>
          <p:nvPr/>
        </p:nvSpPr>
        <p:spPr>
          <a:xfrm>
            <a:off x="55075" y="10425"/>
            <a:ext cx="4181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Dr. Ilya Sutskever, Open Univ. 2025</a:t>
            </a:r>
            <a:endParaRPr sz="2000" b="1" i="0" u="none" strike="noStrike" cap="none">
              <a:solidFill>
                <a:schemeClr val="dk1"/>
              </a:solidFill>
              <a:latin typeface="Calibri"/>
              <a:ea typeface="Calibri"/>
              <a:cs typeface="Calibri"/>
              <a:sym typeface="Calibri"/>
            </a:endParaRPr>
          </a:p>
        </p:txBody>
      </p:sp>
      <p:sp>
        <p:nvSpPr>
          <p:cNvPr id="178" name="Google Shape;178;p22"/>
          <p:cNvSpPr txBox="1"/>
          <p:nvPr/>
        </p:nvSpPr>
        <p:spPr>
          <a:xfrm>
            <a:off x="55075" y="362550"/>
            <a:ext cx="4181100" cy="466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Dr. Ilya Sutskever, Honorary Doctor of Philosophy Degree, 2025</a:t>
            </a:r>
            <a:endParaRPr sz="1200" b="1">
              <a:solidFill>
                <a:srgbClr val="FF0000"/>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3"/>
              </a:rPr>
              <a:t>https://www.youtube.com/watch?v=t3TfmU0l5vM</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I was born in Russia and my parents immigrated to Israel when I was five. I was going to school and I was a good student, and my parents were looking for an environment where I could learn more. At some point by sheer chance we stumbled upon the Open University and I started taking classes in the 8th grade.</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It was the best experience possible. I got my books - by the way, the Open University books are very clearly written. I just got those books and I read them and I understood to the point where I remember there being a before and an after. I became confident that if I just read something very slowly I would eventually understand it, so that was very helpful. Also, I studied math and computer science and got a very strong foundation.</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When my parents moved to Toronto, one of the first things I did was to go to the Toronto Public Library and try to find a book on machine learning rather than finishing high school. Once again, what I tried to do was to become a transfer student to the University of Toronto. The great stroke of luck of being in Toronto is that Jeff Hinton was there. This was the place to be - those were the most forward-looking ideas in AI in the world back then. So I was able to join the University of Toronto as a transfer student in 2002.</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Computers could play computer games a little bit and they could play chess and checkers, and that was it. I remember thinking a very big computer could play chess no problem, but how can it learn? How is learning possible at all? Can computers learn? Somehow I felt that if you had the answer to the learning question, then everything else would follow.</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As a result of the AlexNet paper that we wrote in grad school, some companies expressed a desire to acquire our company, which didn't exist, so we needed to create a company. Eventually Google acquired us and so I joined Google. The idea that the large neural network can do anything was further supported by some of the research we've done at Google.</a:t>
            </a:r>
            <a:endParaRPr sz="1200">
              <a:solidFill>
                <a:schemeClr val="dk1"/>
              </a:solidFill>
              <a:latin typeface="Calibri"/>
              <a:ea typeface="Calibri"/>
              <a:cs typeface="Calibri"/>
              <a:sym typeface="Calibri"/>
            </a:endParaRPr>
          </a:p>
        </p:txBody>
      </p:sp>
      <p:sp>
        <p:nvSpPr>
          <p:cNvPr id="179" name="Google Shape;179;p22"/>
          <p:cNvSpPr txBox="1"/>
          <p:nvPr/>
        </p:nvSpPr>
        <p:spPr>
          <a:xfrm>
            <a:off x="5420475" y="355942"/>
            <a:ext cx="3669000" cy="4697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Then the opportunity to start OpenAI presented itself. I was in the Bay Area and it felt like how can I be here and not really try a real, serious startup with all these illustrious people that came together? So I decided to go for it. We continued working at OpenAI.</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Deep learning is a big idea and quite a few people contributed to it, and I'm happy that I was able to contribute to it as well. But with AI, unfortunately the future is not so simple. AI is exciting because it's powerful - you have the power to do stuff. What kind of stuff would you imagine the AI would do if the AI became powerful enough? If the AI became capable enough, we'll have incredible healthcare. What if an AI was doing medical research? That would be amazing. You could do so much more, you could cure so many diseases and maybe extend life. I think those are really wonderful things.</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1">
                <a:solidFill>
                  <a:srgbClr val="FF0000"/>
                </a:solidFill>
                <a:latin typeface="Calibri"/>
                <a:ea typeface="Calibri"/>
                <a:cs typeface="Calibri"/>
                <a:sym typeface="Calibri"/>
              </a:rPr>
              <a:t>But if an AI can do this, what else can it do? And ultimately the answer is going to be everything. </a:t>
            </a:r>
            <a:r>
              <a:rPr lang="en" sz="1000">
                <a:solidFill>
                  <a:schemeClr val="dk1"/>
                </a:solidFill>
                <a:latin typeface="Calibri"/>
                <a:ea typeface="Calibri"/>
                <a:cs typeface="Calibri"/>
                <a:sym typeface="Calibri"/>
              </a:rPr>
              <a:t>One of the challenges is that AI is going to be both extremely unpredictable and unimaginable. It's unimaginable. How can we prepare? We need to prepare. It's not clear how. And then eventually the power of AI is going to be so vast - the idea that an </a:t>
            </a:r>
            <a:r>
              <a:rPr lang="en" sz="1000" b="1">
                <a:solidFill>
                  <a:srgbClr val="3C78D8"/>
                </a:solidFill>
                <a:latin typeface="Calibri"/>
                <a:ea typeface="Calibri"/>
                <a:cs typeface="Calibri"/>
                <a:sym typeface="Calibri"/>
              </a:rPr>
              <a:t>AI can build the next generation of AI, the intelligence explosion - holy moly, what do you do about that?</a:t>
            </a:r>
            <a:endParaRPr sz="1000" b="1">
              <a:solidFill>
                <a:srgbClr val="3C78D8"/>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The problem with AI is that it is so impactful, it is so powerful. It can solve everything, but it can also do everything. And all these questions don't have answers right now.</a:t>
            </a:r>
            <a:endParaRPr sz="10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000">
                <a:solidFill>
                  <a:schemeClr val="dk1"/>
                </a:solidFill>
                <a:latin typeface="Calibri"/>
                <a:ea typeface="Calibri"/>
                <a:cs typeface="Calibri"/>
                <a:sym typeface="Calibri"/>
              </a:rPr>
              <a:t>I want to express my deepest gratitude to the Open University for giving me this honorary degree. I find it so meaningful because for quite some time, </a:t>
            </a:r>
            <a:r>
              <a:rPr lang="en" sz="1000" b="1">
                <a:solidFill>
                  <a:srgbClr val="FF0000"/>
                </a:solidFill>
                <a:latin typeface="Calibri"/>
                <a:ea typeface="Calibri"/>
                <a:cs typeface="Calibri"/>
                <a:sym typeface="Calibri"/>
              </a:rPr>
              <a:t>Open University</a:t>
            </a:r>
            <a:r>
              <a:rPr lang="en" sz="1000">
                <a:solidFill>
                  <a:schemeClr val="dk1"/>
                </a:solidFill>
                <a:latin typeface="Calibri"/>
                <a:ea typeface="Calibri"/>
                <a:cs typeface="Calibri"/>
                <a:sym typeface="Calibri"/>
              </a:rPr>
              <a:t> for me represented all of academia and all of interesting learning. It's really closing a circle in a way that's very meaningf</a:t>
            </a:r>
            <a:r>
              <a:rPr lang="en" sz="1200">
                <a:solidFill>
                  <a:schemeClr val="dk1"/>
                </a:solidFill>
                <a:latin typeface="Calibri"/>
                <a:ea typeface="Calibri"/>
                <a:cs typeface="Calibri"/>
                <a:sym typeface="Calibri"/>
              </a:rPr>
              <a:t>ul.</a:t>
            </a:r>
            <a:endParaRPr sz="1200">
              <a:solidFill>
                <a:schemeClr val="dk1"/>
              </a:solidFill>
              <a:latin typeface="Calibri"/>
              <a:ea typeface="Calibri"/>
              <a:cs typeface="Calibri"/>
              <a:sym typeface="Calibri"/>
            </a:endParaRPr>
          </a:p>
        </p:txBody>
      </p:sp>
      <p:pic>
        <p:nvPicPr>
          <p:cNvPr id="180" name="Google Shape;180;p2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236175" y="358619"/>
            <a:ext cx="1184300" cy="124905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3"/>
          <p:cNvSpPr txBox="1"/>
          <p:nvPr/>
        </p:nvSpPr>
        <p:spPr>
          <a:xfrm>
            <a:off x="55075" y="10417"/>
            <a:ext cx="1722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i="0" u="none" strike="noStrike" cap="none">
              <a:solidFill>
                <a:schemeClr val="dk1"/>
              </a:solidFill>
              <a:latin typeface="Calibri"/>
              <a:ea typeface="Calibri"/>
              <a:cs typeface="Calibri"/>
              <a:sym typeface="Calibri"/>
            </a:endParaRPr>
          </a:p>
        </p:txBody>
      </p:sp>
      <p:sp>
        <p:nvSpPr>
          <p:cNvPr id="186" name="Google Shape;186;p23"/>
          <p:cNvSpPr txBox="1"/>
          <p:nvPr/>
        </p:nvSpPr>
        <p:spPr>
          <a:xfrm>
            <a:off x="55075" y="362542"/>
            <a:ext cx="4446000" cy="2558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Google Gemma 3n</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for mobile, multimodal (text, audio, image, video) AI model</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only 3GB of RAM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effective parameters: E2B and E4B (raw parameter counts is 5B and 8B respectively), architectural innovations allow them to run with a memory footprint comparable to traditional 2B and 4B models, operating with as little as 2GB (E2B) and 3GB (E4B) of memory</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first &lt;10B model to score over 1300 on the LMSys Arena</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new MatFormer architecture, making it natively flexible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open ecosystem support, with day-zero integration from partners like @huggingface, @ollama, @awnihannun for MLX, @UnslothAI, and @ggerganov for llama.cpp/GGUFs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also image encoder for Gemma 3n</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https://www.youtube.com/watch?v=eJFJRyXEHZ0&amp;t=1s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87" name="Google Shape;187;p23"/>
          <p:cNvSpPr txBox="1"/>
          <p:nvPr/>
        </p:nvSpPr>
        <p:spPr>
          <a:xfrm>
            <a:off x="55075" y="2960817"/>
            <a:ext cx="4446000" cy="66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Go-Browse from CMU</a:t>
            </a:r>
            <a:r>
              <a:rPr lang="en" sz="1200">
                <a:latin typeface="Calibri"/>
                <a:ea typeface="Calibri"/>
                <a:cs typeface="Calibri"/>
                <a:sym typeface="Calibri"/>
              </a:rPr>
              <a:t> - Graph-Based Framework for Scalable Web Agent Training</a:t>
            </a:r>
            <a:endParaRPr sz="12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https://www.marktechpost.com/2025/06/24/cmu-researchers-introduce-go-browse-a-graph-based-framework-for-scalable-web-agent-training/</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88" name="Google Shape;188;p23"/>
          <p:cNvSpPr txBox="1"/>
          <p:nvPr/>
        </p:nvSpPr>
        <p:spPr>
          <a:xfrm>
            <a:off x="55075" y="3682600"/>
            <a:ext cx="44460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Polaris Math Reasoning Models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University of Hong Kong, Bytedance Seed, and Fudan University unveil </a:t>
            </a:r>
            <a:r>
              <a:rPr lang="en" sz="1200" b="1">
                <a:solidFill>
                  <a:srgbClr val="FF0000"/>
                </a:solidFill>
                <a:latin typeface="Calibri"/>
                <a:ea typeface="Calibri"/>
                <a:cs typeface="Calibri"/>
                <a:sym typeface="Calibri"/>
              </a:rPr>
              <a:t>Polaris-4B and Polaris-7B</a:t>
            </a:r>
            <a:r>
              <a:rPr lang="en" sz="1200">
                <a:latin typeface="Calibri"/>
                <a:ea typeface="Calibri"/>
                <a:cs typeface="Calibri"/>
                <a:sym typeface="Calibri"/>
              </a:rPr>
              <a:t> - post-training RL-tuned models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Outperform larger counterparts in math and logic reasoning tasks</a:t>
            </a:r>
            <a:endParaRPr sz="1200">
              <a:latin typeface="Calibri"/>
              <a:ea typeface="Calibri"/>
              <a:cs typeface="Calibri"/>
              <a:sym typeface="Calibri"/>
            </a:endParaRPr>
          </a:p>
        </p:txBody>
      </p:sp>
      <p:sp>
        <p:nvSpPr>
          <p:cNvPr id="189" name="Google Shape;189;p23"/>
          <p:cNvSpPr txBox="1"/>
          <p:nvPr/>
        </p:nvSpPr>
        <p:spPr>
          <a:xfrm>
            <a:off x="55075" y="4496775"/>
            <a:ext cx="44460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TOWER+ - Multilingual LLM Framework</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Open-weight LLM (2B ... 72B), high-fidelity translation</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Robust instruction-following</a:t>
            </a:r>
            <a:endParaRPr sz="12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4241</Words>
  <Application>Microsoft Macintosh PowerPoint</Application>
  <PresentationFormat>On-screen Show (16:9)</PresentationFormat>
  <Paragraphs>465</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Calibri</vt:lpstr>
      <vt:lpstr>Roboto Mono</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2</cp:revision>
  <dcterms:modified xsi:type="dcterms:W3CDTF">2025-07-02T21:29:09Z</dcterms:modified>
</cp:coreProperties>
</file>