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3" d="100"/>
          <a:sy n="143" d="100"/>
        </p:scale>
        <p:origin x="13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75751d1d0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d75751d1d0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26db4ee265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26db4ee265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5078c951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g2a5078c951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5565d4bf1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25565d4bf1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7d0d6a4f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2d7d0d6a4f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26cb4a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a526cb4a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5228d07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a5228d07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d7ee23889e_2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2d7ee23889e_2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7aec7aa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g2d7aec7aa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hat.lmsys.org/?leaderboar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rueup.io/job-tren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www.coursera.org/articles/artificial-intelligence-salary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arxiv.org/abs/2501.08313" TargetMode="External"/><Relationship Id="rId7" Type="http://schemas.openxmlformats.org/officeDocument/2006/relationships/hyperlink" Target="https://www.hailuo.a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inimaxi.com/en/news/minimax-01-series-2" TargetMode="External"/><Relationship Id="rId5" Type="http://schemas.openxmlformats.org/officeDocument/2006/relationships/hyperlink" Target="https://huggingface.co/MiniMaxAI/MiniMax-Text-01" TargetMode="External"/><Relationship Id="rId10" Type="http://schemas.openxmlformats.org/officeDocument/2006/relationships/image" Target="../media/image3.png"/><Relationship Id="rId4" Type="http://schemas.openxmlformats.org/officeDocument/2006/relationships/hyperlink" Target="https://github.com/MiniMax-AI" TargetMode="External"/><Relationship Id="rId9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v4H2fTgHGuc" TargetMode="External"/><Relationship Id="rId13" Type="http://schemas.openxmlformats.org/officeDocument/2006/relationships/hyperlink" Target="https://mistral.ai/news/codestral-2501/" TargetMode="External"/><Relationship Id="rId3" Type="http://schemas.openxmlformats.org/officeDocument/2006/relationships/hyperlink" Target="https://www.zdnet.com/article/ai-agents-may-soon-surpass-people-as-primary-application-users/" TargetMode="External"/><Relationship Id="rId7" Type="http://schemas.openxmlformats.org/officeDocument/2006/relationships/hyperlink" Target="https://mer.vin/2025/01/ai-agents-with-memory/" TargetMode="External"/><Relationship Id="rId12" Type="http://schemas.openxmlformats.org/officeDocument/2006/relationships/hyperlink" Target="https://docs.mistral.ai/capabilities/code_generatio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praison.ai/concepts/memory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s://github.com/MervinPraison/PraisonAI/" TargetMode="External"/><Relationship Id="rId15" Type="http://schemas.openxmlformats.org/officeDocument/2006/relationships/image" Target="../media/image7.png"/><Relationship Id="rId10" Type="http://schemas.openxmlformats.org/officeDocument/2006/relationships/image" Target="../media/image5.jpeg"/><Relationship Id="rId4" Type="http://schemas.openxmlformats.org/officeDocument/2006/relationships/hyperlink" Target="https://www.youtube.com/watch?v=1hVfVxvPnnQ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s://ollama.com/library/codestral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github.com/mbzuai-oryx/LlamaV-o1" TargetMode="External"/><Relationship Id="rId7" Type="http://schemas.openxmlformats.org/officeDocument/2006/relationships/hyperlink" Target="https://www.threads.net/@mr.sojib13/post/DEqq0XTtBT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ZGtoXQw3Lo4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arxiv.org/abs/2501.06186" TargetMode="External"/><Relationship Id="rId9" Type="http://schemas.openxmlformats.org/officeDocument/2006/relationships/hyperlink" Target="https://www.youtube.com/watch?v=UeXOOYYAiis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x.com/kalinowski007/status/1877809579154948223" TargetMode="External"/><Relationship Id="rId3" Type="http://schemas.openxmlformats.org/officeDocument/2006/relationships/hyperlink" Target="https://metagene.ai" TargetMode="External"/><Relationship Id="rId7" Type="http://schemas.openxmlformats.org/officeDocument/2006/relationships/hyperlink" Target="https://openai.com/index/solving-rubiks-cube/" TargetMode="Externa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ai.com/index/learning-dexterity/" TargetMode="External"/><Relationship Id="rId11" Type="http://schemas.openxmlformats.org/officeDocument/2006/relationships/hyperlink" Target="https://github.com/SonyResearch/micro_diffusion/tree/main" TargetMode="External"/><Relationship Id="rId5" Type="http://schemas.openxmlformats.org/officeDocument/2006/relationships/hyperlink" Target="https://openai.com/global-affairs/openais-economic-blueprint/" TargetMode="External"/><Relationship Id="rId10" Type="http://schemas.openxmlformats.org/officeDocument/2006/relationships/hyperlink" Target="https://arxiv.org/abs/2407.15811" TargetMode="External"/><Relationship Id="rId4" Type="http://schemas.openxmlformats.org/officeDocument/2006/relationships/hyperlink" Target="https://www.youtube.com/watch?v=wAJ7WIszJrg" TargetMode="External"/><Relationship Id="rId9" Type="http://schemas.openxmlformats.org/officeDocument/2006/relationships/hyperlink" Target="https://openai.com/careers/mechanical-product-engineer-robotics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sakana.ai/transformer-squared/" TargetMode="External"/><Relationship Id="rId3" Type="http://schemas.openxmlformats.org/officeDocument/2006/relationships/hyperlink" Target="https://huggingface.co/jinaai/ReaderLM-v2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yWXPV3bsC2c" TargetMode="External"/><Relationship Id="rId5" Type="http://schemas.openxmlformats.org/officeDocument/2006/relationships/hyperlink" Target="https://www.microsoft.com/en-us/research/publication/mattergen-a-generative-model-for-inorganic-materials-design/" TargetMode="External"/><Relationship Id="rId10" Type="http://schemas.openxmlformats.org/officeDocument/2006/relationships/image" Target="../media/image12.jpeg"/><Relationship Id="rId4" Type="http://schemas.openxmlformats.org/officeDocument/2006/relationships/hyperlink" Target="https://x.com/AndrewYNg/status/1879939058211971420" TargetMode="External"/><Relationship Id="rId9" Type="http://schemas.openxmlformats.org/officeDocument/2006/relationships/hyperlink" Target="https://arxiv.org/abs/2501.06252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1.00663v1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hyperlink" Target="https://ndea.com" TargetMode="External"/><Relationship Id="rId4" Type="http://schemas.openxmlformats.org/officeDocument/2006/relationships/hyperlink" Target="https://www.youtube.com/watch?v=x8jFFhCLDJY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stepfun.com/" TargetMode="External"/><Relationship Id="rId3" Type="http://schemas.openxmlformats.org/officeDocument/2006/relationships/hyperlink" Target="http://lumalabs.ai/ray" TargetMode="External"/><Relationship Id="rId7" Type="http://schemas.openxmlformats.org/officeDocument/2006/relationships/hyperlink" Target="https://www.stepfu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hyperlink" Target="https://blogs.worldbank.org/en/education/From-chalkboards-to-chatbots-Transforming-learning-in-Nigeria" TargetMode="External"/><Relationship Id="rId10" Type="http://schemas.openxmlformats.org/officeDocument/2006/relationships/hyperlink" Target="https://www.theverge.com/2025/1/15/24343794/google-workspace-ai-features-free" TargetMode="External"/><Relationship Id="rId4" Type="http://schemas.openxmlformats.org/officeDocument/2006/relationships/hyperlink" Target="https://x.com/LumaLabsAI/status/1879592852151558258" TargetMode="Externa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_Capitan_(supercomputer)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114621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MiniMax-01 - 4M tokens Context Length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Sky-T1-32B-Preview 32b - trained for $450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Fireship Code Report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Agents with Memory (Mervin Praison)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agents as primary application users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Codestral 25.01 22b Coding Model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LlamaV-o1 - Visual Reasoning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LLMs - numbers of parameters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 Tasks - schedule tasks or reminders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AGI ROBOTS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Metagene.ai - Detect Bio Threats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"Core AI Platform and Tools"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Sony Economical Text-to-Image Model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OpenAI's Economic Blueprint 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Re-enters Robotics Development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2838900" y="124339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January 17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20152" y="1114621"/>
            <a:ext cx="4420200" cy="363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ReaderLM-v2 - HTML to markdown or JSON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Andrew Ng - PMs to write software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Sakana.ai Transformer Squared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MatterGen - Generate Inorganic Materials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Titans - Memorize at Test Time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NDEA (François Chollet &amp; Mike Knoop)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Luma AI Ray 2 Video Generation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for Education - Great Results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2025 - Year of Agents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Workspace now includes AI features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Step-2 LLM from StepFun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 Capitan supercomputer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Font typeface="Calibri"/>
              <a:buChar char="●"/>
            </a:pPr>
            <a:r>
              <a:rPr lang="en" sz="16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6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868525" y="436175"/>
            <a:ext cx="2963400" cy="29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2025 - year of AI Agents</a:t>
            </a:r>
            <a:endParaRPr sz="18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061974" y="65625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192.    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2,541,965.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2025-01-15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4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 flipH="1">
            <a:off x="622171" y="3491068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372576" y="2305496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66871" y="118217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674234" y="15699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24"/>
          <p:cNvSpPr/>
          <p:nvPr/>
        </p:nvSpPr>
        <p:spPr>
          <a:xfrm>
            <a:off x="666875" y="36814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685211" y="45801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676500" y="437456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656685" y="311496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4651403" y="272700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962712" y="312630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4953937" y="352970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4943677" y="27325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4946466" y="119154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4953954" y="235303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4936541" y="429818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4943029" y="3914672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4"/>
          <p:cNvSpPr/>
          <p:nvPr/>
        </p:nvSpPr>
        <p:spPr>
          <a:xfrm>
            <a:off x="4960419" y="2547089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4"/>
          <p:cNvSpPr/>
          <p:nvPr/>
        </p:nvSpPr>
        <p:spPr>
          <a:xfrm>
            <a:off x="674078" y="414856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4"/>
          <p:cNvSpPr/>
          <p:nvPr/>
        </p:nvSpPr>
        <p:spPr>
          <a:xfrm>
            <a:off x="4953929" y="2173945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4952308" y="44856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519323" y="3319774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677323" y="480316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4"/>
          <p:cNvSpPr txBox="1"/>
          <p:nvPr/>
        </p:nvSpPr>
        <p:spPr>
          <a:xfrm>
            <a:off x="4786247" y="332062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519329" y="290564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4668803" y="448563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372576" y="437075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675587" y="175230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675584" y="273783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4"/>
          <p:cNvSpPr/>
          <p:nvPr/>
        </p:nvSpPr>
        <p:spPr>
          <a:xfrm>
            <a:off x="674232" y="387770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4"/>
          <p:cNvSpPr/>
          <p:nvPr/>
        </p:nvSpPr>
        <p:spPr>
          <a:xfrm>
            <a:off x="665524" y="137025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"/>
          <p:cNvSpPr/>
          <p:nvPr/>
        </p:nvSpPr>
        <p:spPr>
          <a:xfrm>
            <a:off x="4955127" y="197314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4"/>
          <p:cNvSpPr/>
          <p:nvPr/>
        </p:nvSpPr>
        <p:spPr>
          <a:xfrm>
            <a:off x="4946352" y="138066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/>
          <p:nvPr/>
        </p:nvSpPr>
        <p:spPr>
          <a:xfrm>
            <a:off x="4946352" y="157166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4"/>
          <p:cNvSpPr/>
          <p:nvPr/>
        </p:nvSpPr>
        <p:spPr>
          <a:xfrm>
            <a:off x="4946352" y="177231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4943032" y="410411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4953930" y="486718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>
            <a:off x="675587" y="2131266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74221" y="233459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041" y="869975"/>
            <a:ext cx="3017251" cy="41642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8015" y="873540"/>
            <a:ext cx="3017251" cy="41642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3" name="Google Shape;203;p24"/>
          <p:cNvSpPr/>
          <p:nvPr/>
        </p:nvSpPr>
        <p:spPr>
          <a:xfrm>
            <a:off x="674234" y="196839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4"/>
          <p:cNvSpPr txBox="1"/>
          <p:nvPr/>
        </p:nvSpPr>
        <p:spPr>
          <a:xfrm>
            <a:off x="4651403" y="3700203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4943677" y="370571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4"/>
          <p:cNvSpPr txBox="1"/>
          <p:nvPr/>
        </p:nvSpPr>
        <p:spPr>
          <a:xfrm>
            <a:off x="4786397" y="292950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18422" y="253681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/>
        </p:nvSpPr>
        <p:spPr>
          <a:xfrm>
            <a:off x="72300" y="76200"/>
            <a:ext cx="386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Jobs - in demand and pay well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 txBox="1"/>
          <p:nvPr/>
        </p:nvSpPr>
        <p:spPr>
          <a:xfrm>
            <a:off x="112175" y="575975"/>
            <a:ext cx="4414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https://trueup.io/job-trend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https://www.coursera.org/articles/artificial-intelligence-salary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7698" y="730650"/>
            <a:ext cx="4312225" cy="192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6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55075" y="-23450"/>
            <a:ext cx="446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MiniMax-01 - 4M tokens Context Length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55075" y="382400"/>
            <a:ext cx="3305100" cy="2635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MiniMax-01 - open source, 4M Context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https://arxiv.org/abs/2501.08313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https://github.com/MiniMax-AI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https://huggingface.co/MiniMaxAI/MiniMax-Text-01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https://www.minimaxi.com/en/news/minimax-01-series-2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https://www.hailuo.ai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try the chat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456B parameters, Mixture of Experts (MoE),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experts, 45.9B activated for each token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 4M tokens during inference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Source, can download or use via 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Pricing (in/out per 1m) : $0.2 / $1.1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Matches the performance of GPT-4o and Claude-3.5-Sonnet while x32 longer context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MiniMax-VL-01  - vision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 is located in Shanghai, China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18075" y="1389675"/>
            <a:ext cx="5703823" cy="37375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4" name="Google Shape;74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5900" y="65969"/>
            <a:ext cx="2817300" cy="6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3152900"/>
            <a:ext cx="2419001" cy="19179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6634075" y="1914225"/>
            <a:ext cx="24327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agents may soon surpass people as primary application users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https://www.zdnet.com/article/ai-agents-may-soon-surpass-people-as-primary-application-users/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by Joe McKendrick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4600075" y="134475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Agents with Memory (Mervin Praison)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https://www.youtube.com/watch?v=1hVfVxvPnnQ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https://github.com/MervinPraison/PraisonAI/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https://docs.praison.ai/concepts/memory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https://mer.vin/2025/01/ai-agents-with-memory/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5075" y="2468875"/>
            <a:ext cx="44667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amazing, but unsettling future of technology ...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(Fireship - the code report)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https://www.youtube.com/watch?v=v4H2fTgHGuc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AI, reasoning models like Open AI o3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agents - LLMs which can access and analyze data - and take action.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Rise of robots (Tesla's Optimus and Nvidia's army of robots, ...).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job market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demand for programmers who can use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 chips - first installed in real humans in 2024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Apple Vision Pro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Quantum computing, Willow chip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of Rust in the military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Slowdown in the development of new JavaScript Frameworks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Cryptocurrencies - Bitcoin is at $100,000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Growing anti-Cloud movement among many businesses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36175" y="885750"/>
            <a:ext cx="1351471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27374" y="1719150"/>
            <a:ext cx="742675" cy="742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3875" y="2694600"/>
            <a:ext cx="1351474" cy="13514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7" name="Google Shape;87;p17"/>
          <p:cNvSpPr txBox="1"/>
          <p:nvPr/>
        </p:nvSpPr>
        <p:spPr>
          <a:xfrm>
            <a:off x="55075" y="302950"/>
            <a:ext cx="4466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Sky-T1-32B-Preview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open source reasoning model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UC BERKELEY (team NovaSky)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matches or exceeds an earlier version of OpenAI's o1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several benchmarks, particularly excelling in math and 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challenges competes with earlier versions of OpenAI’s o1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Sky-T1 is a fine-tuned version of Alibaba’s Qwen2.5-32-Instruct, with training data generated using the open-source reasoning model QwQ-32B-Preview.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took just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19 hours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8 H100 GPUs,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cost was around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$450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131550" y="4124025"/>
            <a:ext cx="3011400" cy="1003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Codestral 25.01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https://docs.mistral.ai/capabilities/code_generation/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https://mistral.ai/news/codestral-2501/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latest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https://ollama.com/library/codestral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SOTA coding model, 80+ languages, 256K context length, fast response, 22b params (also Codestral Mamba 7.3b)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1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9012" y="3448728"/>
            <a:ext cx="1498640" cy="644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55075" y="302950"/>
            <a:ext cx="4466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LlamaV-o1 - Visual Reasoning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https://github.com/mbzuai-oryx/LlamaV-o1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https://arxiv.org/abs/2501.06186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Mohamed bin Zayed University of Artificial Intelligence, UAE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LlamaV-o1 uses step-by-step reasoning for general visual question answering, mathematical and scientific reasoning, handling language hallucinations and visual illusions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fine-tuned from  Llama-3.2-11B-Vision-Instruct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9925" y="101100"/>
            <a:ext cx="696501" cy="1067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7" name="Google Shape;97;p18"/>
          <p:cNvSpPr txBox="1"/>
          <p:nvPr/>
        </p:nvSpPr>
        <p:spPr>
          <a:xfrm>
            <a:off x="55075" y="1839125"/>
            <a:ext cx="31962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- numbers of parameters (estimates):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GPT-2 - 1.5b 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GPT-3 - 175b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GPT-4 - 1,760b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GPT-4o - 200b+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o1-mini    - 100b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o1-preview - 300b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1.5 Pro - over 200b+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Sonnet - 180b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Llama3 - 405b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Qwen1.5-110B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Qwen2-72B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Minimax-01 - 456b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DeepSeek V3 - 671B</a:t>
            </a:r>
            <a:endParaRPr sz="120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262725" y="118775"/>
            <a:ext cx="37899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Tasks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schedule reminders and actions. Tell ChatGPT what you want and when. Simply type in your request, like "Remind me to buy groceries tomorrow at 10 AM" or "Give me a daily weather report every morning at 7 AM." ChatGPT will interpret your request and create a task accordingly. You can view and manage your tasks in a dedicated section in the profile menu. ChatGPT will send you push notifications via its website or app when a task is due.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4521775" y="2829075"/>
            <a:ext cx="44667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Humanoid Robot EngineAI's SE01 Walked Outside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https://www.youtube.com/watch?v=ZGtoXQw3Lo4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https://www.threads.net/@mr.sojib13/post/DEqq0XTtBTr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8721" y="3420550"/>
            <a:ext cx="2659754" cy="14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/>
        </p:nvSpPr>
        <p:spPr>
          <a:xfrm>
            <a:off x="4521775" y="2415850"/>
            <a:ext cx="44667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CEO's Shocking Prediction: "AGI ROBOTS"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https://www.youtube.com/watch?v=UeXOOYYAiis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5075" y="302950"/>
            <a:ext cx="44667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Metagene.ai - Detect Bio Threats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https://metagene.ai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https://www.youtube.com/watch?v=wAJ7WIszJrg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AI can be used for Bioweapon Development. A company "Prime Intellect" has developed an AI system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Metagene-1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designed to detect and monitor biological threats in wastewater samples (identify emerging pathogens and anomalies in genetic data).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55075" y="1679250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formed a new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“Core AI Platform and Tools” division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(developer and AI teams)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Microsoft open-sourced its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Phi-4  14b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LLM on Hugging Face under the MIT license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4611425" y="302950"/>
            <a:ext cx="4466700" cy="2235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released their economic blueprint (policy proposals)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https://openai.com/global-affairs/openais-economic-blueprint/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blueprint emphasizes the importance of the US winning the race against China in AI development.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It highlights the need for the U.S. to attract global funds that are waiting to be invested in AI projects.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blueprint suggests that AI companies should work closely with the government, particularly on matters of national security, to streamline regulations and ensure that AI is developed safely and responsibly.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It also stresses the importance of investing in AI infrastructure, including energy and chips, to support the growing industry.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4611425" y="2669775"/>
            <a:ext cx="4466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Re-enters Robotics Development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 former Meta employee is leading the project. The company is hiring engineers to build these robots, which will be designed to work in various real-world situations.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OpenAI had a robotics team before, but it closed in 2020. This new effort suggests they believe controlling both the physical and digital sides of AI is key to achieving their goals.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https://openai.com/index/learning-dexterity/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 - hand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https://openai.com/index/solving-rubiks-cube/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solving rubik's cube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https://x.com/kalinowski007/status/1877809579154948223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jobs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https://openai.com/careers/mechanical-product-engineer-robotics/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jobs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5075" y="2501450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Sony Research economical text-to-image model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1.16b parameters, budget less than $2K (x100 cost reduction)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https://arxiv.org/abs/2407.15811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https://github.com/SonyResearch/micro_diffusion/tree/main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3323650"/>
            <a:ext cx="3527613" cy="1765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55075" y="349375"/>
            <a:ext cx="44667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ReaderLM-v2 - HTML to markdown or JSON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1.5B parameter language model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converts raw HTML into markdown or JSON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parsing, transformation, and text extraction.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accurate,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long content (512K tokens in+out)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29 languages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https://huggingface.co/jinaai/ReaderLM-v2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55075" y="1930000"/>
            <a:ext cx="4466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Andrew Ng - writing software - what to build vs how to build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software, especially prototypes, is becoming cheaper. This will lead to increased demand for people who can decide what to build. AI Product Management has a bright future! The demand for good AI Product Managers will be huge.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https://x.com/AndrewYNg/status/1879939058211971420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4629225" y="44575"/>
            <a:ext cx="44667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MatterGen - generate inorganic materials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the periodic table, stable, fine-tuned to fit property constraints.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https://www.microsoft.com/en-us/research/publication/mattergen-a-generative-model-for-inorganic-materials-design/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https://www.youtube.com/watch?v=yWXPV3bsC2c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88000" y="657925"/>
            <a:ext cx="1207925" cy="1360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2" name="Google Shape;122;p20"/>
          <p:cNvSpPr txBox="1"/>
          <p:nvPr/>
        </p:nvSpPr>
        <p:spPr>
          <a:xfrm>
            <a:off x="55075" y="3141325"/>
            <a:ext cx="44667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Sakana.AI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new AI research company based in Tokyo, Japan.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were founded in 2023.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Their main focus is on developing new kinds of foundation models based on nature-inspired intelligence.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known for project "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Scientist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paper: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Transformer</a:t>
            </a:r>
            <a:r>
              <a:rPr lang="en" sz="1200" b="1" baseline="30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:Self-adaptive LLMs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https://sakana.ai/transformer-squared/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https://arxiv.org/abs/2501.06252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novel self-adaptation framework that adapts LLMs for unseen tasks in real-time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175" y="3125700"/>
            <a:ext cx="2108725" cy="186539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55075" y="-23450"/>
            <a:ext cx="446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107425" y="364675"/>
            <a:ext cx="44667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Titans: Learning to Memorize at Test Time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new research from Google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https://arxiv.org/pdf/2501.00663v1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https://www.youtube.com/watch?v=x8jFFhCLDJY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video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idea - improve attention mechanism in Transformers by giving models a more human-like memory</a:t>
            </a:r>
            <a:b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Current Transformer models have limited context windows due to quadratic cost, hindering their performance with longer sequences.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Titans Solution: Inspired by the human brain, Titans introduces multiple memory modules (short-term, long-term, meta-memory) that work together, enabling the model to learn and memorize information at test time (inference time).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Surprise Mechanism:  A core innovation is the "surprise mechanism," where the model prioritizes memorizing events that violate its expectations, similar to how humans remember unusual or surprising occurrences.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Forgetting Mechanism: To manage memory and avoid over-memorization, Titans incorporates an adaptive forgetting mechanism that discards less important information over time.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Memory Incorporation: The paper explores three ways to incorporate memory into the model: as a context (Mac), as a gate (Mac Mag), and as a layer, each with its own trade-offs.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Performance: Titans outperforms current Transformer models, especially with long context windows ("needle in a haystack" test)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677300" y="364675"/>
            <a:ext cx="44667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NDEA - new research lab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founders -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François Chollet &amp; Mike Knoop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https://ndea.com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Ndea is building frontier AI systems that blend intuitive pattern recognition and formal reasoning into a unified architecture.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Ndea's core strategy is to create AI that can learn and adapt with human-level efficiency.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Ndea plans to build what they call a "factory for rapid scientific advancement," focusing on both known frontiers like drug discovery and unexplored territories.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Chollet also recently launched the ARC Prize Foundation, a nonprofit that is developing benchmarks to evaluate human-level AI capabilities.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825" y="2859375"/>
            <a:ext cx="2739368" cy="205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/>
        </p:nvSpPr>
        <p:spPr>
          <a:xfrm>
            <a:off x="55075" y="-23450"/>
            <a:ext cx="4466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6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07425" y="364675"/>
            <a:ext cx="44667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Luma AI Ray2 - video generative model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Ray2 creates realistic videos with natural and coherent motion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http://lumalabs.ai/ray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https://x.com/LumaLabsAI/status/1879592852151558258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107425" y="1416525"/>
            <a:ext cx="44667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for Education - Great Results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https://blogs.worldbank.org/en/education/From-chalkboards-to-chatbots-Transforming-learning-in-Nigeria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 new study in Nigeria: students using AI as an after-school tutor made learning gains equivalent to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two years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of traditional education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just six weeks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!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9325" y="1412475"/>
            <a:ext cx="2016999" cy="113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0" name="Google Shape;140;p22"/>
          <p:cNvSpPr txBox="1"/>
          <p:nvPr/>
        </p:nvSpPr>
        <p:spPr>
          <a:xfrm>
            <a:off x="107425" y="2803075"/>
            <a:ext cx="44667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2025 is shaping up to be a pivotal year for AI agents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AI models have advanced significantly (better NLP, Enhanced Reasoning and Decision-Making, Greater Personalization, better Integration with Existing Systems)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tools and platforms for developing and deploying AI agents are becoming more user-friendly and accessible to businesses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Businesses are increasingly looking for ways to automate processes, improve efficiency, and reduce costs.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The focus is shifting from experimental AI agent projects to real-world deployments that solve specific business problems and deliver tangible value.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649325" y="2924725"/>
            <a:ext cx="44667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Step-2 LLM from StepFun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https://www.stepfun.com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StepFun is a Chinese AI startup based in Shanghai.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Developing LLMs and other AI models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Step-2 - A trillion-parameter Mixture of Experts (MoE) language model that ranked 5th on Livebench, a global AI model benchmarking platform. 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This is notable as the first trillion-parameter MoE model from a Chinese company and a top performer in China.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Step-1.5V: A powerful multimodal large model.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Step-1V: An innovative image generation model.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1B1C1D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https://platform.stepfun.com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71149" y="1416526"/>
            <a:ext cx="1644875" cy="13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4773525" y="132650"/>
            <a:ext cx="42183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Workspace now includes AI features</a:t>
            </a:r>
            <a:r>
              <a:rPr lang="en" sz="12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inside Gmail, Docs, Sheets, Meet, and the rest of the Workspace suite. The monthly price increased by ~ $2 (for example from $12 to $14 per user)</a:t>
            </a:r>
            <a:endParaRPr sz="12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https://www.theverge.com/2025/1/15/24343794/google-workspace-ai-features-free</a:t>
            </a:r>
            <a:r>
              <a:rPr lang="en" sz="900">
                <a:solidFill>
                  <a:srgbClr val="1B1C1D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rgbClr val="1B1C1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/>
        </p:nvSpPr>
        <p:spPr>
          <a:xfrm>
            <a:off x="55075" y="-23450"/>
            <a:ext cx="3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supercomputer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5075" y="475225"/>
            <a:ext cx="4466700" cy="4389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Hewlett Packard Enterprise El Capitan Supercomputer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Sponsored by 	U.S. Department of Energy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https://en.wikipedia.org/wiki/El_Capitan_(supercomputer)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exascale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supercomputer, hosted at the Lawrence Livermore National Laboratory in Livermore, United States and becoming operational in 2024. It is based on the 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Cray EX Shasta architecture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combined 11,039,616 CPU and GPU cores consisting of 43,808 AMD 4th Gen EPYC 24C "Genoa" 24 core 1.8 GHz CPUs (1,051,392 cores) and 43,808 AMD Instinct MI300A GPUs (9,988,224 cores).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MI300A consists of 24 Zen4 based CPU cores and a CDNA3 based GPU integrated onto a single organic package, along with 128GB of HBM3 memory.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Blades are interconnected by an HPE Slingshot 64-port switch that provides 12.8 terabits/second of bandwidth.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Groups of blades are linked in a dragonfly topology with at most three hops between any two nodes.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Cabling is either optical or copper, customized to minimize cable length. Total cabling runs 145 km (90 mi).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uses an APU architecture, where the CPU and GPU share an internal on-chip coherent interconnect.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takes up 7,500 square feet of floor space, similar to two tennis courts.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made up of at least 87 compute racks, including the "Rabbit" NVM-Express fast storage arrays and compute nodes.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Capitan has a total of 11,136 nodes in liquid-cooled Cray EX racks, with four MI300A compute engines per node and a total of 44,544 devices across the system.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device has 128 GB of HBM3 main memory shared across the CPU and GPU chiplets, which runs at 5.2 GHz and delivers an aggregate 5.3 TB/sec of aggregate bandwidth into and out of the CPU and GPU chiplets.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621" y="67750"/>
            <a:ext cx="2410826" cy="26046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96625" y="2728225"/>
            <a:ext cx="4211350" cy="235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2" name="Google Shape;152;p23"/>
          <p:cNvSpPr/>
          <p:nvPr/>
        </p:nvSpPr>
        <p:spPr>
          <a:xfrm>
            <a:off x="5816425" y="1283688"/>
            <a:ext cx="172800" cy="1728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2718</Words>
  <Application>Microsoft Macintosh PowerPoint</Application>
  <PresentationFormat>On-screen Show (16:9)</PresentationFormat>
  <Paragraphs>246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2025-01-17T20:17:58Z</dcterms:modified>
</cp:coreProperties>
</file>