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15A4CB-9128-447C-9A9E-AF83C93DC233}">
  <a:tblStyle styleId="{7B15A4CB-9128-447C-9A9E-AF83C93DC2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15dd03e98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315dd03e98c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5d4b746c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15d4b746c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d5bd4912ae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2d5bd4912ae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d5b5822cd1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d5b5822cd1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69d97e0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169d97e04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5dd03e98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15dd03e98c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738227e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1738227ee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69d97e04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169d97e04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16f69d483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16f69d483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4e9a980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14e9a9806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15d4b746cf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09" name="Google Shape;109;g315d4b746cf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153a030b3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153a030b3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5d4b746c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15d4b746c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x.com/withneo/status/1857448521617592631" TargetMode="External"/><Relationship Id="rId7" Type="http://schemas.openxmlformats.org/officeDocument/2006/relationships/hyperlink" Target="https://www.linkedin.com/in/vij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heyneo.so/blog" TargetMode="External"/><Relationship Id="rId5" Type="http://schemas.openxmlformats.org/officeDocument/2006/relationships/hyperlink" Target="https://heyneo.so/waitlist" TargetMode="External"/><Relationship Id="rId10" Type="http://schemas.openxmlformats.org/officeDocument/2006/relationships/image" Target="../media/image12.png"/><Relationship Id="rId4" Type="http://schemas.openxmlformats.org/officeDocument/2006/relationships/hyperlink" Target="https://heyneo.so" TargetMode="Externa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icrosoft/BitNe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6Y3Gh5spBV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developers.googleblog.com/en/farewell-and-thank-you-for-the-continued-partnership-francois-chollet/" TargetMode="External"/><Relationship Id="rId5" Type="http://schemas.openxmlformats.org/officeDocument/2006/relationships/hyperlink" Target="https://fchollet.com" TargetMode="Externa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8" Type="http://schemas.openxmlformats.org/officeDocument/2006/relationships/hyperlink" Target="https://buttondown.com/ainews" TargetMode="External"/><Relationship Id="rId13" Type="http://schemas.openxmlformats.org/officeDocument/2006/relationships/image" Target="../media/image17.png"/><Relationship Id="rId3" Type="http://schemas.openxmlformats.org/officeDocument/2006/relationships/hyperlink" Target="https://www.anthropic.com/customers/stackblitz" TargetMode="External"/><Relationship Id="rId7" Type="http://schemas.openxmlformats.org/officeDocument/2006/relationships/hyperlink" Target="https://smol.ai" TargetMode="External"/><Relationship Id="rId12"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swyx.io" TargetMode="External"/><Relationship Id="rId11" Type="http://schemas.openxmlformats.org/officeDocument/2006/relationships/hyperlink" Target="https://www.youtube.com/@swyxTV/videos" TargetMode="External"/><Relationship Id="rId5" Type="http://schemas.openxmlformats.org/officeDocument/2006/relationships/image" Target="../media/image15.jpeg"/><Relationship Id="rId10" Type="http://schemas.openxmlformats.org/officeDocument/2006/relationships/hyperlink" Target="https://www.latent.space/p/ai-engineer" TargetMode="External"/><Relationship Id="rId4" Type="http://schemas.openxmlformats.org/officeDocument/2006/relationships/hyperlink" Target="https://www.youtube.com/watch?v=PkHjoihjo6U" TargetMode="External"/><Relationship Id="rId9" Type="http://schemas.openxmlformats.org/officeDocument/2006/relationships/hyperlink" Target="https://x.com/intent/user?screen_name=swyx" TargetMode="External"/><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vtB1J_zCv8I" TargetMode="External"/><Relationship Id="rId7" Type="http://schemas.openxmlformats.org/officeDocument/2006/relationships/hyperlink" Target="https://www.youtube.com/watch?v=DzNmUNvnB04"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tmuxcheatsheet.com" TargetMode="External"/><Relationship Id="rId5" Type="http://schemas.openxmlformats.org/officeDocument/2006/relationships/hyperlink" Target="https://www.youtube.com/watch?v=nTqu6w2wc68" TargetMode="External"/><Relationship Id="rId4" Type="http://schemas.openxmlformats.org/officeDocument/2006/relationships/hyperlink" Target="https://www.youtube.com/watch?v=0eHZRPzbiJ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youtube.com/watch?v=LwZeHaQxNsU&amp;pp=ygUOQmVuZWRpY3QgRXZhbnM%3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papers.ssrn.com/sol3/papers.cfm?abstract_id=4991774" TargetMode="External"/><Relationship Id="rId4" Type="http://schemas.openxmlformats.org/officeDocument/2006/relationships/hyperlink" Target="https://layoffs.fyi"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chat.deepseek.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huggingface.co/deepseek-ai" TargetMode="External"/><Relationship Id="rId4" Type="http://schemas.openxmlformats.org/officeDocument/2006/relationships/hyperlink" Target="https://api-docs.deepseek.com/news/news1120"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qwenlm.github.io/blog/qwen2.5-turbo/" TargetMode="External"/><Relationship Id="rId3" Type="http://schemas.openxmlformats.org/officeDocument/2006/relationships/hyperlink" Target="https://mistral.ai/news/le-chat-mistral/" TargetMode="External"/><Relationship Id="rId7" Type="http://schemas.openxmlformats.org/officeDocument/2006/relationships/hyperlink" Target="https://blackforestlabs.ai/flux-1-tool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figure.ai" TargetMode="External"/><Relationship Id="rId11" Type="http://schemas.openxmlformats.org/officeDocument/2006/relationships/hyperlink" Target="https://suno.com/blog/v4" TargetMode="External"/><Relationship Id="rId5" Type="http://schemas.openxmlformats.org/officeDocument/2006/relationships/hyperlink" Target="https://huggingface.co/mistralai/Mistral-Large-Instruct-2411" TargetMode="External"/><Relationship Id="rId10" Type="http://schemas.openxmlformats.org/officeDocument/2006/relationships/hyperlink" Target="https://arxiv.org/abs/2411.10109" TargetMode="External"/><Relationship Id="rId4" Type="http://schemas.openxmlformats.org/officeDocument/2006/relationships/hyperlink" Target="https://huggingface.co/mistralai/Pixtral-Large-Instruct-2411" TargetMode="External"/><Relationship Id="rId9" Type="http://schemas.openxmlformats.org/officeDocument/2006/relationships/hyperlink" Target="https://elevenlabs.i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blogs.microsoft.com/blog/2024/10/21/new-autonomous-agents-scale-your-team-like-never-befor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extropic.ai" TargetMode="External"/><Relationship Id="rId7"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youtube.com/watch?v=hJUHrrihzOQ" TargetMode="External"/><Relationship Id="rId4" Type="http://schemas.openxmlformats.org/officeDocument/2006/relationships/hyperlink" Target="https://www.extropic.ai/accelerat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fujitsu.com/us/services/business-services/digital-annealer/what-is-digital-annealer/"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411.07279"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youtube.com/watch?v=_jDDAxB1UP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961096"/>
            <a:ext cx="44202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Exp 1114 - new LLM Champion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R1-Lite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Mistral Le Chat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Pixtral Large, Mistral Large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Autogen evolves into AG2</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Figure Robotics - x4 times faster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Qwen2.5-Turbo - 1 Mln context length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Perplexity introduces AI shopping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Stanford University Agents with Personality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Ignite 2024 Event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Autonomous Agents, AI Foundry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Extropic - Probabilistic Computing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Fujitsu Digital Annealer</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22</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961096"/>
            <a:ext cx="44202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test time training - surpassing humans on ARC</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Solutions - Fastest Growing Market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HeyNeo - Automate Machine Learning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Trend Towards Lower Precision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François Chollet has left Google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Gemma Scope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ChatGPT Mac OS desktop app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Shawn Wang - aka @swyx</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 Wrappers are doing really good financially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TMUX - Terminal Multiplexor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Benedict Evans - trends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p:nvPr/>
        </p:nvSpPr>
        <p:spPr>
          <a:xfrm>
            <a:off x="91750" y="22650"/>
            <a:ext cx="4432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HeyNeo - Automate Machine Learning</a:t>
            </a:r>
            <a:endParaRPr sz="2000" b="1">
              <a:solidFill>
                <a:schemeClr val="dk1"/>
              </a:solidFill>
              <a:latin typeface="Calibri"/>
              <a:ea typeface="Calibri"/>
              <a:cs typeface="Calibri"/>
              <a:sym typeface="Calibri"/>
            </a:endParaRPr>
          </a:p>
        </p:txBody>
      </p:sp>
      <p:sp>
        <p:nvSpPr>
          <p:cNvPr id="139" name="Google Shape;139;p24"/>
          <p:cNvSpPr txBox="1"/>
          <p:nvPr/>
        </p:nvSpPr>
        <p:spPr>
          <a:xfrm>
            <a:off x="91750" y="422200"/>
            <a:ext cx="44328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Neo AI - Autonomous ML Engineer</a:t>
            </a:r>
            <a:r>
              <a:rPr lang="en" sz="1200">
                <a:solidFill>
                  <a:schemeClr val="dk1"/>
                </a:solidFill>
                <a:latin typeface="Calibri"/>
                <a:ea typeface="Calibri"/>
                <a:cs typeface="Calibri"/>
                <a:sym typeface="Calibri"/>
              </a:rPr>
              <a:t> ( coming soon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https://x.com/withneo/status/1857448521617592631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"Introducing NEO: The first Autonomous Machine Learning Engineer. NEO is a multi-agent system that automates the entire ML workflow, saving engineers thousands of hours of grunt work."</a:t>
            </a:r>
            <a:endParaRPr sz="1200">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NEO was </a:t>
            </a:r>
            <a:r>
              <a:rPr lang="en" sz="1200" b="1">
                <a:solidFill>
                  <a:srgbClr val="FF0000"/>
                </a:solidFill>
                <a:latin typeface="Calibri"/>
                <a:ea typeface="Calibri"/>
                <a:cs typeface="Calibri"/>
                <a:sym typeface="Calibri"/>
              </a:rPr>
              <a:t>tested against 50 Kaggle competitions and scored a medal in 26% of them</a:t>
            </a:r>
            <a:r>
              <a:rPr lang="en" sz="1200">
                <a:solidFill>
                  <a:schemeClr val="dk1"/>
                </a:solidFill>
                <a:latin typeface="Calibri"/>
                <a:ea typeface="Calibri"/>
                <a:cs typeface="Calibri"/>
                <a:sym typeface="Calibri"/>
              </a:rPr>
              <a:t>, far superior than the previous state of the art performance of 16.9% by Open AI’s o1 with AIDE scaffolding on the MLE bench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https://heyneo.so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https://heyneo.so/waitlist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https://heyneo.so/blog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Neo </a:t>
            </a:r>
            <a:r>
              <a:rPr lang="en" sz="1200" b="1">
                <a:solidFill>
                  <a:srgbClr val="FF0000"/>
                </a:solidFill>
                <a:latin typeface="Calibri"/>
                <a:ea typeface="Calibri"/>
                <a:cs typeface="Calibri"/>
                <a:sym typeface="Calibri"/>
              </a:rPr>
              <a:t>automates data preparation, model selection, training and deployment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Examples: typical machine learning workflow, Credit Card Fraud Detection, Goodreads Data Set Challenge (analyzing book reviews, converting subjective opinions into numerical data for analysis and prediction), etc.</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https://www.linkedin.com/in/vijs/</a:t>
            </a:r>
            <a:r>
              <a:rPr lang="en" sz="1200">
                <a:solidFill>
                  <a:schemeClr val="dk1"/>
                </a:solidFill>
                <a:latin typeface="Calibri"/>
                <a:ea typeface="Calibri"/>
                <a:cs typeface="Calibri"/>
                <a:sym typeface="Calibri"/>
              </a:rPr>
              <a:t> - Saurabh Vij - Founder &amp; CEO</a:t>
            </a:r>
            <a:endParaRPr sz="1200">
              <a:solidFill>
                <a:schemeClr val="dk1"/>
              </a:solidFill>
              <a:latin typeface="Calibri"/>
              <a:ea typeface="Calibri"/>
              <a:cs typeface="Calibri"/>
              <a:sym typeface="Calibri"/>
            </a:endParaRPr>
          </a:p>
        </p:txBody>
      </p:sp>
      <p:pic>
        <p:nvPicPr>
          <p:cNvPr id="140" name="Google Shape;14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53800" y="2659750"/>
            <a:ext cx="1324849" cy="1336375"/>
          </a:xfrm>
          <a:prstGeom prst="rect">
            <a:avLst/>
          </a:prstGeom>
          <a:noFill/>
          <a:ln>
            <a:noFill/>
          </a:ln>
        </p:spPr>
      </p:pic>
      <p:pic>
        <p:nvPicPr>
          <p:cNvPr id="141" name="Google Shape;141;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53800" y="105650"/>
            <a:ext cx="4314650" cy="2426990"/>
          </a:xfrm>
          <a:prstGeom prst="rect">
            <a:avLst/>
          </a:prstGeom>
          <a:noFill/>
          <a:ln>
            <a:noFill/>
          </a:ln>
        </p:spPr>
      </p:pic>
      <p:pic>
        <p:nvPicPr>
          <p:cNvPr id="142" name="Google Shape;142;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65350" y="2659749"/>
            <a:ext cx="1845475" cy="2021775"/>
          </a:xfrm>
          <a:prstGeom prst="rect">
            <a:avLst/>
          </a:prstGeom>
          <a:noFill/>
          <a:ln>
            <a:noFill/>
          </a:ln>
        </p:spPr>
      </p:pic>
      <p:sp>
        <p:nvSpPr>
          <p:cNvPr id="143" name="Google Shape;143;p24"/>
          <p:cNvSpPr txBox="1"/>
          <p:nvPr/>
        </p:nvSpPr>
        <p:spPr>
          <a:xfrm>
            <a:off x="7165350" y="4752775"/>
            <a:ext cx="184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Saurabh Vij - Founder &amp; CEO</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p:nvPr/>
        </p:nvSpPr>
        <p:spPr>
          <a:xfrm>
            <a:off x="91750" y="22650"/>
            <a:ext cx="5553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Trend Towards Lower Precision</a:t>
            </a:r>
            <a:endParaRPr sz="2000" b="1">
              <a:solidFill>
                <a:schemeClr val="dk1"/>
              </a:solidFill>
              <a:latin typeface="Calibri"/>
              <a:ea typeface="Calibri"/>
              <a:cs typeface="Calibri"/>
              <a:sym typeface="Calibri"/>
            </a:endParaRPr>
          </a:p>
        </p:txBody>
      </p:sp>
      <p:sp>
        <p:nvSpPr>
          <p:cNvPr id="149" name="Google Shape;149;p25"/>
          <p:cNvSpPr txBox="1"/>
          <p:nvPr/>
        </p:nvSpPr>
        <p:spPr>
          <a:xfrm>
            <a:off x="91750" y="422200"/>
            <a:ext cx="44328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 LLMs are initially trained using full 32-bit precision.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inference the precision is often decreased to 16-bit.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precision needs less CPU and memory, runs faster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local models, the precision is decreased even more - to 4-bit.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Quantization below 4 bits causes instability.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Active research area - pretrain the model at low precision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Different formats: FP4, INT4, BF4 (BF = Brain Floating Point - format developed by Google that prioritizes dynamic range over precision)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BitNet - 1.5 bit - </a:t>
            </a:r>
            <a:r>
              <a:rPr lang="en" sz="1200" u="sng">
                <a:solidFill>
                  <a:schemeClr val="hlink"/>
                </a:solidFill>
                <a:latin typeface="Calibri"/>
                <a:ea typeface="Calibri"/>
                <a:cs typeface="Calibri"/>
                <a:sym typeface="Calibri"/>
                <a:hlinkClick r:id="rId3"/>
              </a:rPr>
              <a:t>https://github.com/microsoft/BitNet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 hardware support for 4bit -  </a:t>
            </a:r>
            <a:r>
              <a:rPr lang="en" sz="1200" b="1">
                <a:solidFill>
                  <a:srgbClr val="FF0000"/>
                </a:solidFill>
                <a:latin typeface="Calibri"/>
                <a:ea typeface="Calibri"/>
                <a:cs typeface="Calibri"/>
                <a:sym typeface="Calibri"/>
              </a:rPr>
              <a:t>Nvidia  Blackwell</a:t>
            </a:r>
            <a:endParaRPr sz="1200">
              <a:solidFill>
                <a:schemeClr val="dk1"/>
              </a:solidFill>
              <a:latin typeface="Calibri"/>
              <a:ea typeface="Calibri"/>
              <a:cs typeface="Calibri"/>
              <a:sym typeface="Calibri"/>
            </a:endParaRPr>
          </a:p>
        </p:txBody>
      </p:sp>
      <p:pic>
        <p:nvPicPr>
          <p:cNvPr id="150" name="Google Shape;150;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14650" y="2738375"/>
            <a:ext cx="6084975" cy="2228550"/>
          </a:xfrm>
          <a:prstGeom prst="rect">
            <a:avLst/>
          </a:prstGeom>
          <a:noFill/>
          <a:ln w="9525" cap="flat" cmpd="sng">
            <a:solidFill>
              <a:srgbClr val="FF0000"/>
            </a:solidFill>
            <a:prstDash val="solid"/>
            <a:round/>
            <a:headEnd type="none" w="sm" len="sm"/>
            <a:tailEnd type="none" w="sm" len="sm"/>
          </a:ln>
        </p:spPr>
      </p:pic>
      <p:graphicFrame>
        <p:nvGraphicFramePr>
          <p:cNvPr id="151" name="Google Shape;151;p25"/>
          <p:cNvGraphicFramePr/>
          <p:nvPr/>
        </p:nvGraphicFramePr>
        <p:xfrm>
          <a:off x="5138075" y="697400"/>
          <a:ext cx="3000000" cy="3000000"/>
        </p:xfrm>
        <a:graphic>
          <a:graphicData uri="http://schemas.openxmlformats.org/drawingml/2006/table">
            <a:tbl>
              <a:tblPr>
                <a:noFill/>
                <a:tableStyleId>{7B15A4CB-9128-447C-9A9E-AF83C93DC233}</a:tableStyleId>
              </a:tblPr>
              <a:tblGrid>
                <a:gridCol w="951100">
                  <a:extLst>
                    <a:ext uri="{9D8B030D-6E8A-4147-A177-3AD203B41FA5}">
                      <a16:colId xmlns:a16="http://schemas.microsoft.com/office/drawing/2014/main" val="20000"/>
                    </a:ext>
                  </a:extLst>
                </a:gridCol>
                <a:gridCol w="351700">
                  <a:extLst>
                    <a:ext uri="{9D8B030D-6E8A-4147-A177-3AD203B41FA5}">
                      <a16:colId xmlns:a16="http://schemas.microsoft.com/office/drawing/2014/main" val="20001"/>
                    </a:ext>
                  </a:extLst>
                </a:gridCol>
                <a:gridCol w="321325">
                  <a:extLst>
                    <a:ext uri="{9D8B030D-6E8A-4147-A177-3AD203B41FA5}">
                      <a16:colId xmlns:a16="http://schemas.microsoft.com/office/drawing/2014/main" val="20002"/>
                    </a:ext>
                  </a:extLst>
                </a:gridCol>
                <a:gridCol w="300800">
                  <a:extLst>
                    <a:ext uri="{9D8B030D-6E8A-4147-A177-3AD203B41FA5}">
                      <a16:colId xmlns:a16="http://schemas.microsoft.com/office/drawing/2014/main" val="20003"/>
                    </a:ext>
                  </a:extLst>
                </a:gridCol>
                <a:gridCol w="436625">
                  <a:extLst>
                    <a:ext uri="{9D8B030D-6E8A-4147-A177-3AD203B41FA5}">
                      <a16:colId xmlns:a16="http://schemas.microsoft.com/office/drawing/2014/main" val="20004"/>
                    </a:ext>
                  </a:extLst>
                </a:gridCol>
              </a:tblGrid>
              <a:tr h="100000">
                <a:tc>
                  <a:txBody>
                    <a:bodyPr/>
                    <a:lstStyle/>
                    <a:p>
                      <a:pPr marL="0" lvl="0" indent="0" algn="l" rtl="0">
                        <a:spcBef>
                          <a:spcPts val="0"/>
                        </a:spcBef>
                        <a:spcAft>
                          <a:spcPts val="0"/>
                        </a:spcAft>
                        <a:buNone/>
                      </a:pPr>
                      <a:r>
                        <a:rPr lang="en" sz="1000">
                          <a:latin typeface="Calibri"/>
                          <a:ea typeface="Calibri"/>
                          <a:cs typeface="Calibri"/>
                          <a:sym typeface="Calibri"/>
                        </a:rPr>
                        <a:t>Hardware</a:t>
                      </a:r>
                      <a:endParaRPr sz="1000">
                        <a:latin typeface="Calibri"/>
                        <a:ea typeface="Calibri"/>
                        <a:cs typeface="Calibri"/>
                        <a:sym typeface="Calibri"/>
                      </a:endParaRPr>
                    </a:p>
                  </a:txBody>
                  <a:tcPr marL="9125" marR="9125" marT="9125" marB="9125">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FP8</a:t>
                      </a:r>
                      <a:endParaRPr sz="1000">
                        <a:latin typeface="Calibri"/>
                        <a:ea typeface="Calibri"/>
                        <a:cs typeface="Calibri"/>
                        <a:sym typeface="Calibri"/>
                      </a:endParaRPr>
                    </a:p>
                  </a:txBody>
                  <a:tcPr marL="9125" marR="9125" marT="9125" marB="9125">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INT8</a:t>
                      </a:r>
                      <a:endParaRPr sz="1000">
                        <a:latin typeface="Calibri"/>
                        <a:ea typeface="Calibri"/>
                        <a:cs typeface="Calibri"/>
                        <a:sym typeface="Calibri"/>
                      </a:endParaRPr>
                    </a:p>
                  </a:txBody>
                  <a:tcPr marL="9125" marR="9125" marT="9125" marB="9125">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FP4</a:t>
                      </a:r>
                      <a:endParaRPr sz="1000">
                        <a:latin typeface="Calibri"/>
                        <a:ea typeface="Calibri"/>
                        <a:cs typeface="Calibri"/>
                        <a:sym typeface="Calibri"/>
                      </a:endParaRPr>
                    </a:p>
                  </a:txBody>
                  <a:tcPr marL="9125" marR="9125" marT="9125" marB="9125">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INT4</a:t>
                      </a:r>
                      <a:endParaRPr sz="1000">
                        <a:latin typeface="Calibri"/>
                        <a:ea typeface="Calibri"/>
                        <a:cs typeface="Calibri"/>
                        <a:sym typeface="Calibri"/>
                      </a:endParaRPr>
                    </a:p>
                  </a:txBody>
                  <a:tcPr marL="9125" marR="9125" marT="9125" marB="9125">
                    <a:solidFill>
                      <a:srgbClr val="FFF2CC"/>
                    </a:solidFill>
                  </a:tcPr>
                </a:tc>
                <a:extLst>
                  <a:ext uri="{0D108BD9-81ED-4DB2-BD59-A6C34878D82A}">
                    <a16:rowId xmlns:a16="http://schemas.microsoft.com/office/drawing/2014/main" val="10000"/>
                  </a:ext>
                </a:extLst>
              </a:tr>
              <a:tr h="228875">
                <a:tc>
                  <a:txBody>
                    <a:bodyPr/>
                    <a:lstStyle/>
                    <a:p>
                      <a:pPr marL="0" lvl="0" indent="0" algn="l" rtl="0">
                        <a:spcBef>
                          <a:spcPts val="0"/>
                        </a:spcBef>
                        <a:spcAft>
                          <a:spcPts val="0"/>
                        </a:spcAft>
                        <a:buNone/>
                      </a:pPr>
                      <a:r>
                        <a:rPr lang="en" sz="1000">
                          <a:latin typeface="Calibri"/>
                          <a:ea typeface="Calibri"/>
                          <a:cs typeface="Calibri"/>
                          <a:sym typeface="Calibri"/>
                        </a:rPr>
                        <a:t>Nvidia H100</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extLst>
                  <a:ext uri="{0D108BD9-81ED-4DB2-BD59-A6C34878D82A}">
                    <a16:rowId xmlns:a16="http://schemas.microsoft.com/office/drawing/2014/main" val="10001"/>
                  </a:ext>
                </a:extLst>
              </a:tr>
              <a:tr h="228875">
                <a:tc>
                  <a:txBody>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Nvidia Blackwell</a:t>
                      </a:r>
                      <a:endParaRPr sz="1000" b="1">
                        <a:solidFill>
                          <a:srgbClr val="FF0000"/>
                        </a:solidFill>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b="1">
                          <a:solidFill>
                            <a:srgbClr val="FF0000"/>
                          </a:solidFill>
                          <a:latin typeface="Calibri"/>
                          <a:ea typeface="Calibri"/>
                          <a:cs typeface="Calibri"/>
                          <a:sym typeface="Calibri"/>
                        </a:rPr>
                        <a:t>yes</a:t>
                      </a:r>
                      <a:endParaRPr sz="1000" b="1">
                        <a:solidFill>
                          <a:srgbClr val="FF0000"/>
                        </a:solidFill>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b="1">
                          <a:solidFill>
                            <a:srgbClr val="FF0000"/>
                          </a:solidFill>
                          <a:latin typeface="Calibri"/>
                          <a:ea typeface="Calibri"/>
                          <a:cs typeface="Calibri"/>
                          <a:sym typeface="Calibri"/>
                        </a:rPr>
                        <a:t>yes</a:t>
                      </a:r>
                      <a:endParaRPr sz="1000" b="1">
                        <a:solidFill>
                          <a:srgbClr val="FF0000"/>
                        </a:solidFill>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b="1">
                          <a:solidFill>
                            <a:srgbClr val="FF0000"/>
                          </a:solidFill>
                          <a:latin typeface="Calibri"/>
                          <a:ea typeface="Calibri"/>
                          <a:cs typeface="Calibri"/>
                          <a:sym typeface="Calibri"/>
                        </a:rPr>
                        <a:t>yes</a:t>
                      </a:r>
                      <a:endParaRPr sz="1000" b="1">
                        <a:solidFill>
                          <a:srgbClr val="FF0000"/>
                        </a:solidFill>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b="1">
                          <a:solidFill>
                            <a:srgbClr val="FF0000"/>
                          </a:solidFill>
                          <a:latin typeface="Calibri"/>
                          <a:ea typeface="Calibri"/>
                          <a:cs typeface="Calibri"/>
                          <a:sym typeface="Calibri"/>
                        </a:rPr>
                        <a:t>yes</a:t>
                      </a:r>
                      <a:endParaRPr sz="1000" b="1">
                        <a:solidFill>
                          <a:srgbClr val="FF0000"/>
                        </a:solidFill>
                        <a:latin typeface="Calibri"/>
                        <a:ea typeface="Calibri"/>
                        <a:cs typeface="Calibri"/>
                        <a:sym typeface="Calibri"/>
                      </a:endParaRPr>
                    </a:p>
                  </a:txBody>
                  <a:tcPr marL="9125" marR="9125" marT="9125" marB="9125"/>
                </a:tc>
                <a:extLst>
                  <a:ext uri="{0D108BD9-81ED-4DB2-BD59-A6C34878D82A}">
                    <a16:rowId xmlns:a16="http://schemas.microsoft.com/office/drawing/2014/main" val="10002"/>
                  </a:ext>
                </a:extLst>
              </a:tr>
              <a:tr h="228875">
                <a:tc>
                  <a:txBody>
                    <a:bodyPr/>
                    <a:lstStyle/>
                    <a:p>
                      <a:pPr marL="0" lvl="0" indent="0" algn="l" rtl="0">
                        <a:spcBef>
                          <a:spcPts val="0"/>
                        </a:spcBef>
                        <a:spcAft>
                          <a:spcPts val="0"/>
                        </a:spcAft>
                        <a:buNone/>
                      </a:pPr>
                      <a:r>
                        <a:rPr lang="en" sz="1000">
                          <a:latin typeface="Calibri"/>
                          <a:ea typeface="Calibri"/>
                          <a:cs typeface="Calibri"/>
                          <a:sym typeface="Calibri"/>
                        </a:rPr>
                        <a:t>AMD MI300X</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extLst>
                  <a:ext uri="{0D108BD9-81ED-4DB2-BD59-A6C34878D82A}">
                    <a16:rowId xmlns:a16="http://schemas.microsoft.com/office/drawing/2014/main" val="10003"/>
                  </a:ext>
                </a:extLst>
              </a:tr>
              <a:tr h="228875">
                <a:tc>
                  <a:txBody>
                    <a:bodyPr/>
                    <a:lstStyle/>
                    <a:p>
                      <a:pPr marL="0" lvl="0" indent="0" algn="l" rtl="0">
                        <a:spcBef>
                          <a:spcPts val="0"/>
                        </a:spcBef>
                        <a:spcAft>
                          <a:spcPts val="0"/>
                        </a:spcAft>
                        <a:buNone/>
                      </a:pPr>
                      <a:r>
                        <a:rPr lang="en" sz="1000">
                          <a:latin typeface="Calibri"/>
                          <a:ea typeface="Calibri"/>
                          <a:cs typeface="Calibri"/>
                          <a:sym typeface="Calibri"/>
                        </a:rPr>
                        <a:t>Groq</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extLst>
                  <a:ext uri="{0D108BD9-81ED-4DB2-BD59-A6C34878D82A}">
                    <a16:rowId xmlns:a16="http://schemas.microsoft.com/office/drawing/2014/main" val="10004"/>
                  </a:ext>
                </a:extLst>
              </a:tr>
              <a:tr h="228875">
                <a:tc>
                  <a:txBody>
                    <a:bodyPr/>
                    <a:lstStyle/>
                    <a:p>
                      <a:pPr marL="0" lvl="0" indent="0" algn="l" rtl="0">
                        <a:spcBef>
                          <a:spcPts val="0"/>
                        </a:spcBef>
                        <a:spcAft>
                          <a:spcPts val="0"/>
                        </a:spcAft>
                        <a:buNone/>
                      </a:pPr>
                      <a:r>
                        <a:rPr lang="en" sz="1000">
                          <a:latin typeface="Calibri"/>
                          <a:ea typeface="Calibri"/>
                          <a:cs typeface="Calibri"/>
                          <a:sym typeface="Calibri"/>
                        </a:rPr>
                        <a:t>Apple M4</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yes</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tc>
                  <a:txBody>
                    <a:bodyPr/>
                    <a:lstStyle/>
                    <a:p>
                      <a:pPr marL="0" lvl="0" indent="0" algn="ctr" rtl="0">
                        <a:spcBef>
                          <a:spcPts val="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txBody>
                  <a:tcPr marL="9125" marR="9125" marT="9125" marB="91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rgbClr val="000000"/>
              </a:solidFill>
              <a:latin typeface="Calibri"/>
              <a:ea typeface="Calibri"/>
              <a:cs typeface="Calibri"/>
              <a:sym typeface="Calibri"/>
            </a:endParaRPr>
          </a:p>
        </p:txBody>
      </p:sp>
      <p:sp>
        <p:nvSpPr>
          <p:cNvPr id="157" name="Google Shape;157;p26"/>
          <p:cNvSpPr txBox="1"/>
          <p:nvPr/>
        </p:nvSpPr>
        <p:spPr>
          <a:xfrm>
            <a:off x="72275" y="3712800"/>
            <a:ext cx="44997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71450"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ChatGPT Mac OS desktop app</a:t>
            </a:r>
            <a:r>
              <a:rPr lang="en" sz="1300">
                <a:solidFill>
                  <a:schemeClr val="dk1"/>
                </a:solidFill>
                <a:latin typeface="Calibri"/>
                <a:ea typeface="Calibri"/>
                <a:cs typeface="Calibri"/>
                <a:sym typeface="Calibri"/>
              </a:rPr>
              <a:t> now can read </a:t>
            </a:r>
            <a:r>
              <a:rPr lang="en" sz="1300">
                <a:latin typeface="Calibri"/>
                <a:ea typeface="Calibri"/>
                <a:cs typeface="Calibri"/>
                <a:sym typeface="Calibri"/>
              </a:rPr>
              <a:t>from various developer apps (VS Code, Xcode, TextEdit, Terminal, and Item 2).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This feature allows developers to use ChatGPT as a coding co-pilot without copy/paste. It is available to Plus and Teams users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https://www.youtube.com/watch?v=6Y3Gh5spBVs</a:t>
            </a:r>
            <a:endParaRPr sz="1000">
              <a:latin typeface="Calibri"/>
              <a:ea typeface="Calibri"/>
              <a:cs typeface="Calibri"/>
              <a:sym typeface="Calibri"/>
            </a:endParaRPr>
          </a:p>
        </p:txBody>
      </p:sp>
      <p:pic>
        <p:nvPicPr>
          <p:cNvPr id="158" name="Google Shape;158;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91525" y="472700"/>
            <a:ext cx="1080600" cy="1080600"/>
          </a:xfrm>
          <a:prstGeom prst="rect">
            <a:avLst/>
          </a:prstGeom>
          <a:noFill/>
          <a:ln>
            <a:noFill/>
          </a:ln>
        </p:spPr>
      </p:pic>
      <p:sp>
        <p:nvSpPr>
          <p:cNvPr id="159" name="Google Shape;159;p26"/>
          <p:cNvSpPr txBox="1"/>
          <p:nvPr/>
        </p:nvSpPr>
        <p:spPr>
          <a:xfrm>
            <a:off x="72300" y="472700"/>
            <a:ext cx="3357900" cy="128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71450"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François Chollet has left Google</a:t>
            </a:r>
            <a:r>
              <a:rPr lang="en" sz="1300">
                <a:latin typeface="Calibri"/>
                <a:ea typeface="Calibri"/>
                <a:cs typeface="Calibri"/>
                <a:sym typeface="Calibri"/>
              </a:rPr>
              <a:t> after ~10 years. He is known for creating Keras and for creating ARC benchmark for AI models. He is planning to start a new AI company.</a:t>
            </a:r>
            <a:endParaRPr sz="1300">
              <a:latin typeface="Calibri"/>
              <a:ea typeface="Calibri"/>
              <a:cs typeface="Calibri"/>
              <a:sym typeface="Calibri"/>
            </a:endParaRPr>
          </a:p>
          <a:p>
            <a:pPr marL="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https://fchollet.com</a:t>
            </a:r>
            <a:endParaRPr sz="1000">
              <a:latin typeface="Calibri"/>
              <a:ea typeface="Calibri"/>
              <a:cs typeface="Calibri"/>
              <a:sym typeface="Calibri"/>
            </a:endParaRPr>
          </a:p>
          <a:p>
            <a:pPr marL="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https://developers.googleblog.com/en/farewell-and-thank-you-for-the-continued-partnership-francois-chollet/</a:t>
            </a:r>
            <a:r>
              <a:rPr lang="en" sz="1000">
                <a:latin typeface="Calibri"/>
                <a:ea typeface="Calibri"/>
                <a:cs typeface="Calibri"/>
                <a:sym typeface="Calibri"/>
              </a:rPr>
              <a:t> </a:t>
            </a:r>
            <a:endParaRPr sz="1000">
              <a:latin typeface="Calibri"/>
              <a:ea typeface="Calibri"/>
              <a:cs typeface="Calibri"/>
              <a:sym typeface="Calibri"/>
            </a:endParaRPr>
          </a:p>
        </p:txBody>
      </p:sp>
      <p:sp>
        <p:nvSpPr>
          <p:cNvPr id="160" name="Google Shape;160;p26"/>
          <p:cNvSpPr txBox="1"/>
          <p:nvPr/>
        </p:nvSpPr>
        <p:spPr>
          <a:xfrm>
            <a:off x="72300" y="1823500"/>
            <a:ext cx="44997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71450" tIns="9125" rIns="9125" bIns="9125" anchor="t" anchorCtr="0">
            <a:spAutoFit/>
          </a:bodyPr>
          <a:lstStyle/>
          <a:p>
            <a:pPr marL="0" lvl="0" indent="-120650" algn="l" rtl="0">
              <a:spcBef>
                <a:spcPts val="0"/>
              </a:spcBef>
              <a:spcAft>
                <a:spcPts val="0"/>
              </a:spcAft>
              <a:buSzPts val="1000"/>
              <a:buFont typeface="Calibri"/>
              <a:buChar char="●"/>
            </a:pPr>
            <a:r>
              <a:rPr lang="en" sz="1300" b="1">
                <a:solidFill>
                  <a:srgbClr val="FF0000"/>
                </a:solidFill>
                <a:latin typeface="Calibri"/>
                <a:ea typeface="Calibri"/>
                <a:cs typeface="Calibri"/>
                <a:sym typeface="Calibri"/>
              </a:rPr>
              <a:t>Gemma Scope</a:t>
            </a:r>
            <a:r>
              <a:rPr lang="en" sz="1300">
                <a:latin typeface="Calibri"/>
                <a:ea typeface="Calibri"/>
                <a:cs typeface="Calibri"/>
                <a:sym typeface="Calibri"/>
              </a:rPr>
              <a:t> - a tool developed by Google AI to provides </a:t>
            </a:r>
            <a:r>
              <a:rPr lang="en" sz="1300" b="1">
                <a:solidFill>
                  <a:srgbClr val="3C78D8"/>
                </a:solidFill>
                <a:latin typeface="Calibri"/>
                <a:ea typeface="Calibri"/>
                <a:cs typeface="Calibri"/>
                <a:sym typeface="Calibri"/>
              </a:rPr>
              <a:t>insights into their Gemma 2 language models inner workings</a:t>
            </a:r>
            <a:r>
              <a:rPr lang="en" sz="1300">
                <a:latin typeface="Calibri"/>
                <a:ea typeface="Calibri"/>
                <a:cs typeface="Calibri"/>
                <a:sym typeface="Calibri"/>
              </a:rPr>
              <a:t>. How it identifies key concepts and uses them to understand and generate text.</a:t>
            </a:r>
            <a:endParaRPr sz="1300">
              <a:latin typeface="Calibri"/>
              <a:ea typeface="Calibri"/>
              <a:cs typeface="Calibri"/>
              <a:sym typeface="Calibri"/>
            </a:endParaRPr>
          </a:p>
          <a:p>
            <a:pPr marL="0" lvl="0" indent="-120650" algn="l" rtl="0">
              <a:spcBef>
                <a:spcPts val="0"/>
              </a:spcBef>
              <a:spcAft>
                <a:spcPts val="0"/>
              </a:spcAft>
              <a:buSzPts val="1000"/>
              <a:buFont typeface="Calibri"/>
              <a:buChar char="●"/>
            </a:pPr>
            <a:r>
              <a:rPr lang="en" sz="1300" b="1">
                <a:solidFill>
                  <a:srgbClr val="3C78D8"/>
                </a:solidFill>
                <a:latin typeface="Calibri"/>
                <a:ea typeface="Calibri"/>
                <a:cs typeface="Calibri"/>
                <a:sym typeface="Calibri"/>
              </a:rPr>
              <a:t>Gemma Scope uses Sparse Autoencoders</a:t>
            </a:r>
            <a:r>
              <a:rPr lang="en" sz="1300">
                <a:latin typeface="Calibri"/>
                <a:ea typeface="Calibri"/>
                <a:cs typeface="Calibri"/>
                <a:sym typeface="Calibri"/>
              </a:rPr>
              <a:t>. When you input text, Gemma Scope highlights the specific concepts the AI is focusing on and shows you which words or phrases triggered them. This offers a detailed look into how the AI understands and interprets the text.</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rgbClr val="000000"/>
              </a:solidFill>
              <a:latin typeface="Calibri"/>
              <a:ea typeface="Calibri"/>
              <a:cs typeface="Calibri"/>
              <a:sym typeface="Calibri"/>
            </a:endParaRPr>
          </a:p>
        </p:txBody>
      </p:sp>
      <p:sp>
        <p:nvSpPr>
          <p:cNvPr id="166" name="Google Shape;166;p27"/>
          <p:cNvSpPr txBox="1"/>
          <p:nvPr/>
        </p:nvSpPr>
        <p:spPr>
          <a:xfrm>
            <a:off x="127925" y="516175"/>
            <a:ext cx="3023100" cy="349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71450"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GPT Wrappers are doing really good financially.</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Despite the fact that OpenAI provides tools so anyone can create their own GPTs.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5715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Model wrappers like Perplexity, Harvey, Cognition and Cursor are valued &gt;$2B</a:t>
            </a:r>
            <a:endParaRPr sz="1300" b="1">
              <a:solidFill>
                <a:srgbClr val="FF0000"/>
              </a:solidFill>
              <a:latin typeface="Calibri"/>
              <a:ea typeface="Calibri"/>
              <a:cs typeface="Calibri"/>
              <a:sym typeface="Calibri"/>
            </a:endParaRPr>
          </a:p>
          <a:p>
            <a:pPr marL="5715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Model training startups are surviving: Character, Adept, Inflection, and Stability</a:t>
            </a:r>
            <a:endParaRPr sz="1300" b="1">
              <a:solidFill>
                <a:srgbClr val="3C78D8"/>
              </a:solidFill>
              <a:latin typeface="Calibri"/>
              <a:ea typeface="Calibri"/>
              <a:cs typeface="Calibri"/>
              <a:sym typeface="Calibri"/>
            </a:endParaRPr>
          </a:p>
          <a:p>
            <a:pPr marL="571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Codeium</a:t>
            </a:r>
            <a:r>
              <a:rPr lang="en" sz="1300">
                <a:solidFill>
                  <a:schemeClr val="dk1"/>
                </a:solidFill>
                <a:latin typeface="Calibri"/>
                <a:ea typeface="Calibri"/>
                <a:cs typeface="Calibri"/>
                <a:sym typeface="Calibri"/>
              </a:rPr>
              <a:t> (now $1.25B) now considers the strategy of training their own first party models a mistake</a:t>
            </a:r>
            <a:endParaRPr sz="1300">
              <a:solidFill>
                <a:schemeClr val="dk1"/>
              </a:solidFill>
              <a:latin typeface="Calibri"/>
              <a:ea typeface="Calibri"/>
              <a:cs typeface="Calibri"/>
              <a:sym typeface="Calibri"/>
            </a:endParaRPr>
          </a:p>
          <a:p>
            <a:pPr marL="571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Bolt.new</a:t>
            </a:r>
            <a:r>
              <a:rPr lang="en" sz="1300">
                <a:solidFill>
                  <a:schemeClr val="dk1"/>
                </a:solidFill>
                <a:latin typeface="Calibri"/>
                <a:ea typeface="Calibri"/>
                <a:cs typeface="Calibri"/>
                <a:sym typeface="Calibri"/>
              </a:rPr>
              <a:t> went from $0 to &gt;$4m ARR in 1 month wrapping Claude Sonnet.</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https://www.anthropic.com/customers/stackblitz</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571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works in AI UX</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https://www.youtube.com/watch?v=PkHjoihjo6U</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67" name="Google Shape;167;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278950" y="169650"/>
            <a:ext cx="1237475" cy="1403650"/>
          </a:xfrm>
          <a:prstGeom prst="rect">
            <a:avLst/>
          </a:prstGeom>
          <a:noFill/>
          <a:ln w="9525" cap="flat" cmpd="sng">
            <a:solidFill>
              <a:srgbClr val="FF0000"/>
            </a:solidFill>
            <a:prstDash val="solid"/>
            <a:round/>
            <a:headEnd type="none" w="sm" len="sm"/>
            <a:tailEnd type="none" w="sm" len="sm"/>
          </a:ln>
        </p:spPr>
      </p:pic>
      <p:sp>
        <p:nvSpPr>
          <p:cNvPr id="168" name="Google Shape;168;p27"/>
          <p:cNvSpPr txBox="1"/>
          <p:nvPr/>
        </p:nvSpPr>
        <p:spPr>
          <a:xfrm>
            <a:off x="3273230" y="1624900"/>
            <a:ext cx="24525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71450"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Shawn Wang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aka @swyx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b="1">
                <a:solidFill>
                  <a:srgbClr val="FF0000"/>
                </a:solidFill>
                <a:latin typeface="Calibri"/>
                <a:ea typeface="Calibri"/>
                <a:cs typeface="Calibri"/>
                <a:sym typeface="Calibri"/>
              </a:rPr>
              <a:t>..</a:t>
            </a:r>
            <a:r>
              <a:rPr lang="en" sz="900" b="1" u="sng">
                <a:solidFill>
                  <a:schemeClr val="hlink"/>
                </a:solidFill>
                <a:latin typeface="Calibri"/>
                <a:ea typeface="Calibri"/>
                <a:cs typeface="Calibri"/>
                <a:sym typeface="Calibri"/>
                <a:hlinkClick r:id="rId6"/>
              </a:rPr>
              <a:t>https://www.swyx.io</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900" b="1">
                <a:solidFill>
                  <a:srgbClr val="FF0000"/>
                </a:solidFill>
                <a:latin typeface="Calibri"/>
                <a:ea typeface="Calibri"/>
                <a:cs typeface="Calibri"/>
                <a:sym typeface="Calibri"/>
              </a:rPr>
              <a:t>..</a:t>
            </a:r>
            <a:r>
              <a:rPr lang="en" sz="900" b="1" u="sng">
                <a:solidFill>
                  <a:schemeClr val="hlink"/>
                </a:solidFill>
                <a:latin typeface="Calibri"/>
                <a:ea typeface="Calibri"/>
                <a:cs typeface="Calibri"/>
                <a:sym typeface="Calibri"/>
                <a:hlinkClick r:id="rId7"/>
              </a:rPr>
              <a:t>https://smol.ai</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900" b="1">
                <a:solidFill>
                  <a:srgbClr val="FF0000"/>
                </a:solidFill>
                <a:latin typeface="Calibri"/>
                <a:ea typeface="Calibri"/>
                <a:cs typeface="Calibri"/>
                <a:sym typeface="Calibri"/>
              </a:rPr>
              <a:t>..</a:t>
            </a:r>
            <a:r>
              <a:rPr lang="en" sz="900" b="1" u="sng">
                <a:solidFill>
                  <a:schemeClr val="hlink"/>
                </a:solidFill>
                <a:latin typeface="Calibri"/>
                <a:ea typeface="Calibri"/>
                <a:cs typeface="Calibri"/>
                <a:sym typeface="Calibri"/>
                <a:hlinkClick r:id="rId8"/>
              </a:rPr>
              <a:t>https://buttondown.com/ainews</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900" b="1">
                <a:solidFill>
                  <a:srgbClr val="FF0000"/>
                </a:solidFill>
                <a:latin typeface="Calibri"/>
                <a:ea typeface="Calibri"/>
                <a:cs typeface="Calibri"/>
                <a:sym typeface="Calibri"/>
              </a:rPr>
              <a:t>..</a:t>
            </a:r>
            <a:r>
              <a:rPr lang="en" sz="900" b="1" u="sng">
                <a:solidFill>
                  <a:schemeClr val="hlink"/>
                </a:solidFill>
                <a:latin typeface="Calibri"/>
                <a:ea typeface="Calibri"/>
                <a:cs typeface="Calibri"/>
                <a:sym typeface="Calibri"/>
                <a:hlinkClick r:id="rId9"/>
              </a:rPr>
              <a:t>https://x.com/intent/user?screen_name=swyx</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900" b="1">
                <a:solidFill>
                  <a:srgbClr val="FF0000"/>
                </a:solidFill>
                <a:latin typeface="Calibri"/>
                <a:ea typeface="Calibri"/>
                <a:cs typeface="Calibri"/>
                <a:sym typeface="Calibri"/>
              </a:rPr>
              <a:t>..</a:t>
            </a:r>
            <a:r>
              <a:rPr lang="en" sz="900" b="1" u="sng">
                <a:solidFill>
                  <a:schemeClr val="hlink"/>
                </a:solidFill>
                <a:latin typeface="Calibri"/>
                <a:ea typeface="Calibri"/>
                <a:cs typeface="Calibri"/>
                <a:sym typeface="Calibri"/>
                <a:hlinkClick r:id="rId10"/>
              </a:rPr>
              <a:t>https://www.latent.space/p/ai-engineer</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900" b="1">
                <a:solidFill>
                  <a:srgbClr val="FF0000"/>
                </a:solidFill>
                <a:latin typeface="Calibri"/>
                <a:ea typeface="Calibri"/>
                <a:cs typeface="Calibri"/>
                <a:sym typeface="Calibri"/>
              </a:rPr>
              <a:t>..</a:t>
            </a:r>
            <a:r>
              <a:rPr lang="en" sz="900" b="1" u="sng">
                <a:solidFill>
                  <a:schemeClr val="hlink"/>
                </a:solidFill>
                <a:latin typeface="Calibri"/>
                <a:ea typeface="Calibri"/>
                <a:cs typeface="Calibri"/>
                <a:sym typeface="Calibri"/>
                <a:hlinkClick r:id="rId11"/>
              </a:rPr>
              <a:t>https://www.youtube.com/@swyxTV/videos</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pic>
        <p:nvPicPr>
          <p:cNvPr id="169" name="Google Shape;169;p2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032525" y="169650"/>
            <a:ext cx="1865848" cy="1196475"/>
          </a:xfrm>
          <a:prstGeom prst="rect">
            <a:avLst/>
          </a:prstGeom>
          <a:noFill/>
          <a:ln w="9525" cap="flat" cmpd="sng">
            <a:solidFill>
              <a:srgbClr val="FF0000"/>
            </a:solidFill>
            <a:prstDash val="solid"/>
            <a:round/>
            <a:headEnd type="none" w="sm" len="sm"/>
            <a:tailEnd type="none" w="sm" len="sm"/>
          </a:ln>
        </p:spPr>
      </p:pic>
      <p:pic>
        <p:nvPicPr>
          <p:cNvPr id="170" name="Google Shape;170;p27"/>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953877" y="1624899"/>
            <a:ext cx="3108825" cy="3441201"/>
          </a:xfrm>
          <a:prstGeom prst="rect">
            <a:avLst/>
          </a:prstGeom>
          <a:noFill/>
          <a:ln w="9525" cap="flat" cmpd="sng">
            <a:solidFill>
              <a:srgbClr val="FF0000"/>
            </a:solidFill>
            <a:prstDash val="solid"/>
            <a:round/>
            <a:headEnd type="none" w="sm" len="sm"/>
            <a:tailEnd type="none" w="sm" len="sm"/>
          </a:ln>
        </p:spPr>
      </p:pic>
      <p:pic>
        <p:nvPicPr>
          <p:cNvPr id="171" name="Google Shape;171;p27"/>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3278950" y="3027100"/>
            <a:ext cx="2089310" cy="1963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p:nvPr/>
        </p:nvSpPr>
        <p:spPr>
          <a:xfrm>
            <a:off x="72300" y="76200"/>
            <a:ext cx="440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TMUX: Terminal Multiplexor</a:t>
            </a:r>
            <a:endParaRPr sz="2000" b="1" i="0" u="none" strike="noStrike" cap="none">
              <a:solidFill>
                <a:srgbClr val="000000"/>
              </a:solidFill>
              <a:latin typeface="Calibri"/>
              <a:ea typeface="Calibri"/>
              <a:cs typeface="Calibri"/>
              <a:sym typeface="Calibri"/>
            </a:endParaRPr>
          </a:p>
        </p:txBody>
      </p:sp>
      <p:sp>
        <p:nvSpPr>
          <p:cNvPr id="177" name="Google Shape;177;p28"/>
          <p:cNvSpPr txBox="1"/>
          <p:nvPr/>
        </p:nvSpPr>
        <p:spPr>
          <a:xfrm>
            <a:off x="4844198" y="76200"/>
            <a:ext cx="42165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 - split horizontally (add to right)</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 - split vertically (add pane below)</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arrows - navigate between panes</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q - to show panels' indexes (0,1,2,...)</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q 1 - switch to pane 1</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arrows - resize current pane</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Alt arrows - resize in bigger steps</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Alt 0 - change to layout 0 (there are 5 predefined layouts)</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c - create new window</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n - next window</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p - previous window</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1 - go to window #1</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 - rename window</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w - shows a visual menu of all windows</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f - find a window by name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 - enter command model</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 select window -t number</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If mouse enabled, click on window name in the status bar</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exit or C-d - exit pane</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x - force-exit pane (with confirmation)</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&amp; - kill whole window with all panes</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tmux kill-server - kill everything</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~/.tmux.conf - config file</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set -g mouse on</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setw -g mode-keys vi</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 - copy,   C-B ] - paste</a:t>
            </a:r>
            <a:endParaRPr sz="900">
              <a:solidFill>
                <a:schemeClr val="dk1"/>
              </a:solidFill>
              <a:latin typeface="Roboto Mono"/>
              <a:ea typeface="Roboto Mono"/>
              <a:cs typeface="Roboto Mono"/>
              <a:sym typeface="Roboto Mono"/>
            </a:endParaRPr>
          </a:p>
        </p:txBody>
      </p:sp>
      <p:sp>
        <p:nvSpPr>
          <p:cNvPr id="178" name="Google Shape;178;p28"/>
          <p:cNvSpPr txBox="1"/>
          <p:nvPr/>
        </p:nvSpPr>
        <p:spPr>
          <a:xfrm>
            <a:off x="72300" y="464625"/>
            <a:ext cx="3622200" cy="455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TMUX: Terminal Multiplexor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TMUX in 100 seconds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https://www.youtube.com/watch?v=vtB1J_zCv8I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TMUX in 100 seconds | Prime Reacts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https://www.youtube.com/watch?v=0eHZRPzbiJ0</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TMUX Beginner Tutorial</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5"/>
              </a:rPr>
              <a:t>https://www.youtube.com/watch?v=nTqu6w2wc68</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TMUX</a:t>
            </a:r>
            <a:r>
              <a:rPr lang="en" sz="1100">
                <a:latin typeface="Calibri"/>
                <a:ea typeface="Calibri"/>
                <a:cs typeface="Calibri"/>
                <a:sym typeface="Calibri"/>
              </a:rPr>
              <a:t> cheatsheet</a:t>
            </a:r>
            <a:br>
              <a:rPr lang="en" sz="1100">
                <a:latin typeface="Calibri"/>
                <a:ea typeface="Calibri"/>
                <a:cs typeface="Calibri"/>
                <a:sym typeface="Calibri"/>
              </a:rPr>
            </a:br>
            <a:r>
              <a:rPr lang="en" sz="1100" u="sng">
                <a:solidFill>
                  <a:schemeClr val="hlink"/>
                </a:solidFill>
                <a:latin typeface="Calibri"/>
                <a:ea typeface="Calibri"/>
                <a:cs typeface="Calibri"/>
                <a:sym typeface="Calibri"/>
                <a:hlinkClick r:id="rId6"/>
              </a:rPr>
              <a:t>https://tmuxcheatsheet.com</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TMUX config and packages</a:t>
            </a:r>
            <a:endParaRPr sz="1100">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7"/>
              </a:rPr>
              <a:t>https://www.youtube.com/watch?v=DzNmUNvnB04</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endParaRPr sz="1100">
              <a:latin typeface="Calibri"/>
              <a:ea typeface="Calibri"/>
              <a:cs typeface="Calibri"/>
              <a:sym typeface="Calibri"/>
            </a:endParaRPr>
          </a:p>
          <a:p>
            <a:pPr marL="0" lvl="0" indent="0" algn="l" rtl="0">
              <a:spcBef>
                <a:spcPts val="0"/>
              </a:spcBef>
              <a:spcAft>
                <a:spcPts val="0"/>
              </a:spcAft>
              <a:buNone/>
            </a:pPr>
            <a:r>
              <a:rPr lang="en" sz="900">
                <a:latin typeface="Roboto Mono"/>
                <a:ea typeface="Roboto Mono"/>
                <a:cs typeface="Roboto Mono"/>
                <a:sym typeface="Roboto Mono"/>
              </a:rPr>
              <a:t>brew install tmux</a:t>
            </a:r>
            <a:endParaRPr sz="900">
              <a:latin typeface="Roboto Mono"/>
              <a:ea typeface="Roboto Mono"/>
              <a:cs typeface="Roboto Mono"/>
              <a:sym typeface="Roboto Mono"/>
            </a:endParaRPr>
          </a:p>
          <a:p>
            <a:pPr marL="0" lvl="0" indent="0" algn="l" rtl="0">
              <a:spcBef>
                <a:spcPts val="0"/>
              </a:spcBef>
              <a:spcAft>
                <a:spcPts val="0"/>
              </a:spcAft>
              <a:buNone/>
            </a:pPr>
            <a:r>
              <a:rPr lang="en" sz="900">
                <a:latin typeface="Roboto Mono"/>
                <a:ea typeface="Roboto Mono"/>
                <a:cs typeface="Roboto Mono"/>
                <a:sym typeface="Roboto Mono"/>
              </a:rPr>
              <a:t>sudo apt install tmux</a:t>
            </a:r>
            <a:endParaRPr sz="900">
              <a:latin typeface="Roboto Mono"/>
              <a:ea typeface="Roboto Mono"/>
              <a:cs typeface="Roboto Mono"/>
              <a:sym typeface="Roboto Mono"/>
            </a:endParaRPr>
          </a:p>
          <a:p>
            <a:pPr marL="0" lvl="0" indent="0" algn="l" rtl="0">
              <a:spcBef>
                <a:spcPts val="0"/>
              </a:spcBef>
              <a:spcAft>
                <a:spcPts val="0"/>
              </a:spcAft>
              <a:buNone/>
            </a:pPr>
            <a:endParaRPr sz="900">
              <a:latin typeface="Roboto Mono"/>
              <a:ea typeface="Roboto Mono"/>
              <a:cs typeface="Roboto Mono"/>
              <a:sym typeface="Roboto Mono"/>
            </a:endParaRPr>
          </a:p>
          <a:p>
            <a:pPr marL="0" lvl="0" indent="0" algn="l" rtl="0">
              <a:spcBef>
                <a:spcPts val="0"/>
              </a:spcBef>
              <a:spcAft>
                <a:spcPts val="0"/>
              </a:spcAft>
              <a:buNone/>
            </a:pPr>
            <a:r>
              <a:rPr lang="en" sz="900">
                <a:latin typeface="Roboto Mono"/>
                <a:ea typeface="Roboto Mono"/>
                <a:cs typeface="Roboto Mono"/>
                <a:sym typeface="Roboto Mono"/>
              </a:rPr>
              <a:t>tmux</a:t>
            </a:r>
            <a:endParaRPr sz="900">
              <a:latin typeface="Roboto Mono"/>
              <a:ea typeface="Roboto Mono"/>
              <a:cs typeface="Roboto Mono"/>
              <a:sym typeface="Roboto Mono"/>
            </a:endParaRPr>
          </a:p>
          <a:p>
            <a:pPr marL="0" lvl="0" indent="0" algn="l" rtl="0">
              <a:spcBef>
                <a:spcPts val="0"/>
              </a:spcBef>
              <a:spcAft>
                <a:spcPts val="0"/>
              </a:spcAft>
              <a:buNone/>
            </a:pPr>
            <a:r>
              <a:rPr lang="en" sz="900">
                <a:latin typeface="Roboto Mono"/>
                <a:ea typeface="Roboto Mono"/>
                <a:cs typeface="Roboto Mono"/>
                <a:sym typeface="Roboto Mono"/>
              </a:rPr>
              <a:t>C-B D - detach     (C-B == ctrl-B)</a:t>
            </a:r>
            <a:endParaRPr sz="900">
              <a:latin typeface="Roboto Mono"/>
              <a:ea typeface="Roboto Mono"/>
              <a:cs typeface="Roboto Mono"/>
              <a:sym typeface="Roboto Mono"/>
            </a:endParaRPr>
          </a:p>
          <a:p>
            <a:pPr marL="0" lvl="0" indent="0" algn="l" rtl="0">
              <a:spcBef>
                <a:spcPts val="0"/>
              </a:spcBef>
              <a:spcAft>
                <a:spcPts val="0"/>
              </a:spcAft>
              <a:buNone/>
            </a:pPr>
            <a:endParaRPr sz="900">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tmux new -s bob</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Cl-b d</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tmux a</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C-b d</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tmux ls</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tmux a -t bob</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C-b d</a:t>
            </a: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chemeClr val="dk1"/>
                </a:solidFill>
                <a:latin typeface="Roboto Mono"/>
                <a:ea typeface="Roboto Mono"/>
                <a:cs typeface="Roboto Mono"/>
                <a:sym typeface="Roboto Mono"/>
              </a:rPr>
              <a:t>tmux kill-session -t bob</a:t>
            </a: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9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session (bottom left) </a:t>
            </a: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windows (bottom, *-active)</a:t>
            </a:r>
            <a:endParaRPr sz="900">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6AA84F"/>
                </a:solidFill>
                <a:latin typeface="Roboto Mono"/>
                <a:ea typeface="Roboto Mono"/>
                <a:cs typeface="Roboto Mono"/>
                <a:sym typeface="Roboto Mono"/>
              </a:rPr>
              <a:t>panes</a:t>
            </a:r>
            <a:endParaRPr sz="900">
              <a:solidFill>
                <a:srgbClr val="6AA84F"/>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p:nvPr/>
        </p:nvSpPr>
        <p:spPr>
          <a:xfrm>
            <a:off x="72300" y="76200"/>
            <a:ext cx="440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Benedict Evans</a:t>
            </a:r>
            <a:endParaRPr sz="2000" b="1" i="0" u="none" strike="noStrike" cap="none">
              <a:solidFill>
                <a:srgbClr val="000000"/>
              </a:solidFill>
              <a:latin typeface="Calibri"/>
              <a:ea typeface="Calibri"/>
              <a:cs typeface="Calibri"/>
              <a:sym typeface="Calibri"/>
            </a:endParaRPr>
          </a:p>
        </p:txBody>
      </p:sp>
      <p:sp>
        <p:nvSpPr>
          <p:cNvPr id="184" name="Google Shape;184;p29"/>
          <p:cNvSpPr txBox="1"/>
          <p:nvPr/>
        </p:nvSpPr>
        <p:spPr>
          <a:xfrm>
            <a:off x="72300" y="464625"/>
            <a:ext cx="35214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Benedict Evans is a well-known technology analyst and former partner at Andreessen Horowitz (a16z).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He's primarily known for his analysis of technology trends, mobile computing, and the broader tech industry.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writes extensively about tech strategy and publishes a widely-read newsletter that discusses trends in technology, media, and business.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Prior to a16z, Evans worked at Enders Analysis and other firms analyzing mobile and digital media. After leaving a16z in 2020, he began operating independently as a tech analyst and consultant based in London. He's particularly known for his annual "Big Tech and What's Next" presentations that analyze major trends in technology.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Evans is also active on social media (particularly Twitter/X) where he regularly shares insights about technology trends, market analysis, and industry developments. His work often focuses on understanding how technology changes business models and markets.</a:t>
            </a:r>
            <a:endParaRPr sz="1100">
              <a:solidFill>
                <a:schemeClr val="dk1"/>
              </a:solidFill>
              <a:latin typeface="Calibri"/>
              <a:ea typeface="Calibri"/>
              <a:cs typeface="Calibri"/>
              <a:sym typeface="Calibri"/>
            </a:endParaRPr>
          </a:p>
        </p:txBody>
      </p:sp>
      <p:pic>
        <p:nvPicPr>
          <p:cNvPr id="185" name="Google Shape;185;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78100" y="118075"/>
            <a:ext cx="1435550" cy="1479762"/>
          </a:xfrm>
          <a:prstGeom prst="rect">
            <a:avLst/>
          </a:prstGeom>
          <a:noFill/>
          <a:ln>
            <a:noFill/>
          </a:ln>
        </p:spPr>
      </p:pic>
      <p:sp>
        <p:nvSpPr>
          <p:cNvPr id="186" name="Google Shape;186;p29"/>
          <p:cNvSpPr txBox="1"/>
          <p:nvPr/>
        </p:nvSpPr>
        <p:spPr>
          <a:xfrm>
            <a:off x="5416550" y="118075"/>
            <a:ext cx="3606000" cy="492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46050" algn="l" rtl="0">
              <a:spcBef>
                <a:spcPts val="0"/>
              </a:spcBef>
              <a:spcAft>
                <a:spcPts val="0"/>
              </a:spcAft>
              <a:buSzPts val="1400"/>
              <a:buFont typeface="Calibri"/>
              <a:buChar char="●"/>
            </a:pPr>
            <a:r>
              <a:rPr lang="en" sz="1200">
                <a:solidFill>
                  <a:schemeClr val="dk1"/>
                </a:solidFill>
                <a:latin typeface="Calibri"/>
                <a:ea typeface="Calibri"/>
                <a:cs typeface="Calibri"/>
                <a:sym typeface="Calibri"/>
              </a:rPr>
              <a:t>Here is a summary of his recent presentation about AI in customer service - </a:t>
            </a:r>
            <a:r>
              <a:rPr lang="en" sz="11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https://www.youtube.com/watch?v=LwZeHaQxNsU</a:t>
            </a:r>
            <a:endParaRPr sz="1200">
              <a:solidFill>
                <a:schemeClr val="dk1"/>
              </a:solidFill>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solidFill>
                  <a:schemeClr val="dk1"/>
                </a:solidFill>
                <a:latin typeface="Calibri"/>
                <a:ea typeface="Calibri"/>
                <a:cs typeface="Calibri"/>
                <a:sym typeface="Calibri"/>
              </a:rPr>
              <a:t>Benedict Evans uses the movie "The Apartment" to illustrate how workers were like "cells in a spreadsheet" before computers. </a:t>
            </a:r>
            <a:endParaRPr sz="1200">
              <a:solidFill>
                <a:schemeClr val="dk1"/>
              </a:solidFill>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solidFill>
                  <a:schemeClr val="dk1"/>
                </a:solidFill>
                <a:latin typeface="Calibri"/>
                <a:ea typeface="Calibri"/>
                <a:cs typeface="Calibri"/>
                <a:sym typeface="Calibri"/>
              </a:rPr>
              <a:t>He then traces the history of technology from mainframes to PCs, the web, smartphones, and now generative AI</a:t>
            </a:r>
            <a:endParaRPr sz="1200">
              <a:solidFill>
                <a:schemeClr val="dk1"/>
              </a:solidFill>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solidFill>
                  <a:schemeClr val="dk1"/>
                </a:solidFill>
                <a:latin typeface="Calibri"/>
                <a:ea typeface="Calibri"/>
                <a:cs typeface="Calibri"/>
                <a:sym typeface="Calibri"/>
              </a:rPr>
              <a:t>AI's potential is huge, but its application is unclear. Finding the right patterns for AI is key. Find problems that can be solved with it, like fraud detection or customer service.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Products should be built around AI, managing its limitations and ensuring users don't encounter errors.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Chatbots for customer service: real-time translation, access to knowledge, better self-service.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Importance of adapting to new technologies, staying curious, explore new solutions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role as an PIT that enhances existing products and services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assistants as a new interface. Consumers interacting with AI assistants instead of websites.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envisions a future where AI can analyze bills, optimize expenses, and even make purchases on behalf of users.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2" name="Google Shape;192;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3" name="Google Shape;193;p30"/>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4" name="Google Shape;194;p30"/>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5" name="Google Shape;195;p30"/>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167.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2,280,672.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2024-11-20.</a:t>
            </a:r>
            <a:endParaRPr sz="1100">
              <a:solidFill>
                <a:srgbClr val="1F2937"/>
              </a:solidFill>
              <a:highlight>
                <a:srgbClr val="FFFFFF"/>
              </a:highlight>
              <a:latin typeface="Calibri"/>
              <a:ea typeface="Calibri"/>
              <a:cs typeface="Calibri"/>
              <a:sym typeface="Calibri"/>
            </a:endParaRPr>
          </a:p>
        </p:txBody>
      </p:sp>
      <p:pic>
        <p:nvPicPr>
          <p:cNvPr id="196" name="Google Shape;196;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83305" y="852000"/>
            <a:ext cx="3114044" cy="4205565"/>
          </a:xfrm>
          <a:prstGeom prst="rect">
            <a:avLst/>
          </a:prstGeom>
          <a:noFill/>
          <a:ln w="9525" cap="flat" cmpd="sng">
            <a:solidFill>
              <a:srgbClr val="FF0000"/>
            </a:solidFill>
            <a:prstDash val="solid"/>
            <a:round/>
            <a:headEnd type="none" w="sm" len="sm"/>
            <a:tailEnd type="none" w="sm" len="sm"/>
          </a:ln>
        </p:spPr>
      </p:pic>
      <p:pic>
        <p:nvPicPr>
          <p:cNvPr id="197" name="Google Shape;197;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15555" y="810450"/>
            <a:ext cx="3114044" cy="4205565"/>
          </a:xfrm>
          <a:prstGeom prst="rect">
            <a:avLst/>
          </a:prstGeom>
          <a:noFill/>
          <a:ln w="9525" cap="flat" cmpd="sng">
            <a:solidFill>
              <a:srgbClr val="FF0000"/>
            </a:solidFill>
            <a:prstDash val="solid"/>
            <a:round/>
            <a:headEnd type="none" w="sm" len="sm"/>
            <a:tailEnd type="none" w="sm" len="sm"/>
          </a:ln>
        </p:spPr>
      </p:pic>
      <p:sp>
        <p:nvSpPr>
          <p:cNvPr id="198" name="Google Shape;198;p30"/>
          <p:cNvSpPr txBox="1"/>
          <p:nvPr/>
        </p:nvSpPr>
        <p:spPr>
          <a:xfrm>
            <a:off x="4624306" y="581838"/>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00" y="535520"/>
            <a:ext cx="5879207" cy="2537875"/>
          </a:xfrm>
          <a:prstGeom prst="rect">
            <a:avLst/>
          </a:prstGeom>
          <a:noFill/>
          <a:ln w="9525" cap="flat" cmpd="sng">
            <a:solidFill>
              <a:srgbClr val="FF0000"/>
            </a:solidFill>
            <a:prstDash val="solid"/>
            <a:round/>
            <a:headEnd type="none" w="sm" len="sm"/>
            <a:tailEnd type="none" w="sm" len="sm"/>
          </a:ln>
        </p:spPr>
      </p:pic>
      <p:sp>
        <p:nvSpPr>
          <p:cNvPr id="204" name="Google Shape;204;p31"/>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05" name="Google Shape;205;p31"/>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06" name="Google Shape;206;p31"/>
          <p:cNvCxnSpPr/>
          <p:nvPr/>
        </p:nvCxnSpPr>
        <p:spPr>
          <a:xfrm rot="10800000">
            <a:off x="2907511" y="1229600"/>
            <a:ext cx="0" cy="1102800"/>
          </a:xfrm>
          <a:prstGeom prst="straightConnector1">
            <a:avLst/>
          </a:prstGeom>
          <a:noFill/>
          <a:ln w="38100" cap="flat" cmpd="sng">
            <a:solidFill>
              <a:schemeClr val="dk2"/>
            </a:solidFill>
            <a:prstDash val="solid"/>
            <a:round/>
            <a:headEnd type="none" w="med" len="med"/>
            <a:tailEnd type="none" w="med" len="med"/>
          </a:ln>
        </p:spPr>
      </p:cxnSp>
      <p:sp>
        <p:nvSpPr>
          <p:cNvPr id="207" name="Google Shape;207;p31"/>
          <p:cNvSpPr txBox="1"/>
          <p:nvPr/>
        </p:nvSpPr>
        <p:spPr>
          <a:xfrm>
            <a:off x="72300" y="31568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08" name="Google Shape;208;p31"/>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09" name="Google Shape;209;p31"/>
          <p:cNvSpPr txBox="1"/>
          <p:nvPr/>
        </p:nvSpPr>
        <p:spPr>
          <a:xfrm>
            <a:off x="5998150" y="31568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2"/>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15" name="Google Shape;215;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16" name="Google Shape;216;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17" name="Google Shape;217;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18" name="Google Shape;218;p32"/>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19" name="Google Shape;219;p32"/>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91750" y="22650"/>
            <a:ext cx="4432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Exp 1114 - New LLM Champion</a:t>
            </a:r>
            <a:endParaRPr sz="2000" b="1">
              <a:solidFill>
                <a:schemeClr val="dk1"/>
              </a:solidFill>
              <a:latin typeface="Calibri"/>
              <a:ea typeface="Calibri"/>
              <a:cs typeface="Calibri"/>
              <a:sym typeface="Calibri"/>
            </a:endParaRPr>
          </a:p>
        </p:txBody>
      </p:sp>
      <p:sp>
        <p:nvSpPr>
          <p:cNvPr id="71" name="Google Shape;71;p16"/>
          <p:cNvSpPr txBox="1"/>
          <p:nvPr/>
        </p:nvSpPr>
        <p:spPr>
          <a:xfrm>
            <a:off x="91750" y="727000"/>
            <a:ext cx="4432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 Gemini Exp 1114 - new experimental model that is Ranked #1 overall on the Chatbot Arena, thus officially surpassing  o1-Preview and Claude 3.5 Sonnet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new Gemini model excels in various tasks, including mathematics, creative writing, and instruction following, demonstrating its proficiency in both language and visual AI.</a:t>
            </a:r>
            <a:endParaRPr sz="1300">
              <a:solidFill>
                <a:schemeClr val="dk1"/>
              </a:solidFill>
              <a:latin typeface="Calibri"/>
              <a:ea typeface="Calibri"/>
              <a:cs typeface="Calibri"/>
              <a:sym typeface="Calibri"/>
            </a:endParaRPr>
          </a:p>
        </p:txBody>
      </p:sp>
      <p:pic>
        <p:nvPicPr>
          <p:cNvPr id="72" name="Google Shape;72;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6950" y="457200"/>
            <a:ext cx="4314651" cy="34265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91750" y="22650"/>
            <a:ext cx="4432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R1-Lite</a:t>
            </a:r>
            <a:endParaRPr sz="2000" b="1">
              <a:solidFill>
                <a:schemeClr val="dk1"/>
              </a:solidFill>
              <a:latin typeface="Calibri"/>
              <a:ea typeface="Calibri"/>
              <a:cs typeface="Calibri"/>
              <a:sym typeface="Calibri"/>
            </a:endParaRPr>
          </a:p>
        </p:txBody>
      </p:sp>
      <p:sp>
        <p:nvSpPr>
          <p:cNvPr id="78" name="Google Shape;78;p17"/>
          <p:cNvSpPr txBox="1"/>
          <p:nvPr/>
        </p:nvSpPr>
        <p:spPr>
          <a:xfrm>
            <a:off x="396050" y="861600"/>
            <a:ext cx="44328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DeepSeek R1-Lite - new reasoning model from China</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3"/>
              </a:rPr>
              <a:t>http://chat.deepseek.com</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https://api-docs.deepseek.com/news/news1120</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5"/>
              </a:rPr>
              <a:t>https://huggingface.co/deepseek-ai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open source, should be available on huggingface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thinks longer about the prompts with a transparent, step-by-step reasoning process - and gives more concise results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a lightweight model, can run on a few smaller GPUs.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performs on par with OpenAI's o1-preview model on some benchmarks, especially math benchmarks. It is very good at solving logic puzzles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interface for DeepSeek R1-Lite is different from other models because it shows the thought process behind the answer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DeepSeek R1-Lite is now the default coding model on hugging face</a:t>
            </a:r>
            <a:endParaRPr sz="1300">
              <a:solidFill>
                <a:schemeClr val="dk1"/>
              </a:solidFill>
              <a:latin typeface="Calibri"/>
              <a:ea typeface="Calibri"/>
              <a:cs typeface="Calibri"/>
              <a:sym typeface="Calibri"/>
            </a:endParaRPr>
          </a:p>
        </p:txBody>
      </p:sp>
      <p:pic>
        <p:nvPicPr>
          <p:cNvPr id="79" name="Google Shape;79;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94225" y="444200"/>
            <a:ext cx="2865851" cy="60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91750" y="22650"/>
            <a:ext cx="1952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85" name="Google Shape;85;p18"/>
          <p:cNvSpPr txBox="1"/>
          <p:nvPr/>
        </p:nvSpPr>
        <p:spPr>
          <a:xfrm>
            <a:off x="91750" y="402300"/>
            <a:ext cx="44328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Le Chat </a:t>
            </a:r>
            <a:r>
              <a:rPr lang="en" sz="1200">
                <a:solidFill>
                  <a:schemeClr val="dk1"/>
                </a:solidFill>
                <a:latin typeface="Calibri"/>
                <a:ea typeface="Calibri"/>
                <a:cs typeface="Calibri"/>
                <a:sym typeface="Calibri"/>
              </a:rPr>
              <a:t>- free ChatGPT competitor - with web search, citations, image generation, and custom agents</a:t>
            </a:r>
            <a:br>
              <a:rPr lang="en" sz="12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https://mistral.ai/news/le-chat-mistral/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Pixtral Large</a:t>
            </a:r>
            <a:r>
              <a:rPr lang="en" sz="1200">
                <a:solidFill>
                  <a:schemeClr val="dk1"/>
                </a:solidFill>
                <a:latin typeface="Calibri"/>
                <a:ea typeface="Calibri"/>
                <a:cs typeface="Calibri"/>
                <a:sym typeface="Calibri"/>
              </a:rPr>
              <a:t> - a 124 Bln parameter, open-weight, multimodal AI model for vision and language tasks. 128k context length. Great for math and image generation</a:t>
            </a:r>
            <a:br>
              <a:rPr lang="en" sz="12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https://huggingface.co/mistralai/Pixtral-Large-Instruct-2411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Large</a:t>
            </a:r>
            <a:r>
              <a:rPr lang="en" sz="1200">
                <a:solidFill>
                  <a:schemeClr val="dk1"/>
                </a:solidFill>
                <a:latin typeface="Calibri"/>
                <a:ea typeface="Calibri"/>
                <a:cs typeface="Calibri"/>
                <a:sym typeface="Calibri"/>
              </a:rPr>
              <a:t> - updated, 128k context window, improved long context understanding, new system prompt, more accurate function calling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5"/>
              </a:rPr>
              <a:t>https://huggingface.co/mistralai/Mistral-Large-Instruct-2411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ChatGPT's desktop app</a:t>
            </a:r>
            <a:r>
              <a:rPr lang="en" sz="1200">
                <a:solidFill>
                  <a:schemeClr val="dk1"/>
                </a:solidFill>
                <a:latin typeface="Calibri"/>
                <a:ea typeface="Calibri"/>
                <a:cs typeface="Calibri"/>
                <a:sym typeface="Calibri"/>
              </a:rPr>
              <a:t> now reads code directly from various coding environments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Autogen evolves into AG2</a:t>
            </a:r>
            <a:r>
              <a:rPr lang="en" sz="1200">
                <a:solidFill>
                  <a:schemeClr val="dk1"/>
                </a:solidFill>
                <a:latin typeface="Calibri"/>
                <a:ea typeface="Calibri"/>
                <a:cs typeface="Calibri"/>
                <a:sym typeface="Calibri"/>
              </a:rPr>
              <a:t> - commercial product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 government </a:t>
            </a:r>
            <a:r>
              <a:rPr lang="en" sz="1200">
                <a:solidFill>
                  <a:schemeClr val="dk1"/>
                </a:solidFill>
                <a:latin typeface="Calibri"/>
                <a:ea typeface="Calibri"/>
                <a:cs typeface="Calibri"/>
                <a:sym typeface="Calibri"/>
              </a:rPr>
              <a:t>collaboration on AI safety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Figure Robotics</a:t>
            </a:r>
            <a:r>
              <a:rPr lang="en" sz="1200">
                <a:solidFill>
                  <a:schemeClr val="dk1"/>
                </a:solidFill>
                <a:latin typeface="Calibri"/>
                <a:ea typeface="Calibri"/>
                <a:cs typeface="Calibri"/>
                <a:sym typeface="Calibri"/>
              </a:rPr>
              <a:t>' humanoid robots are now 400% faster.</a:t>
            </a:r>
            <a:br>
              <a:rPr lang="en" sz="12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https://www.figure.ai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Flux.1 Tools (Black Forest Lab) </a:t>
            </a:r>
            <a:r>
              <a:rPr lang="en" sz="1200">
                <a:solidFill>
                  <a:schemeClr val="dk1"/>
                </a:solidFill>
                <a:latin typeface="Calibri"/>
                <a:ea typeface="Calibri"/>
                <a:cs typeface="Calibri"/>
                <a:sym typeface="Calibri"/>
              </a:rPr>
              <a:t>- new open-source image editing tools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7"/>
              </a:rPr>
              <a:t>https://blackforestlabs.ai/flux-1-tools/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Qwen2.5-Turbo</a:t>
            </a:r>
            <a:r>
              <a:rPr lang="en" sz="1200">
                <a:solidFill>
                  <a:schemeClr val="dk1"/>
                </a:solidFill>
                <a:latin typeface="Calibri"/>
                <a:ea typeface="Calibri"/>
                <a:cs typeface="Calibri"/>
                <a:sym typeface="Calibri"/>
              </a:rPr>
              <a:t> increases context length to 1 Mln tokens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https://qwenlm.github.io/blog/qwen2.5-turbo/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11 Labs - AI conversational bots</a:t>
            </a:r>
            <a:r>
              <a:rPr lang="en" sz="1200">
                <a:solidFill>
                  <a:schemeClr val="dk1"/>
                </a:solidFill>
                <a:latin typeface="Calibri"/>
                <a:ea typeface="Calibri"/>
                <a:cs typeface="Calibri"/>
                <a:sym typeface="Calibri"/>
              </a:rPr>
              <a:t> with customizable voices, tones, and response lengths. - </a:t>
            </a:r>
            <a:r>
              <a:rPr lang="en" sz="1200" u="sng">
                <a:solidFill>
                  <a:schemeClr val="hlink"/>
                </a:solidFill>
                <a:latin typeface="Calibri"/>
                <a:ea typeface="Calibri"/>
                <a:cs typeface="Calibri"/>
                <a:sym typeface="Calibri"/>
                <a:hlinkClick r:id="rId9"/>
              </a:rPr>
              <a:t>https://elevenlabs.io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86" name="Google Shape;86;p18"/>
          <p:cNvSpPr txBox="1"/>
          <p:nvPr/>
        </p:nvSpPr>
        <p:spPr>
          <a:xfrm>
            <a:off x="4630025" y="414675"/>
            <a:ext cx="44328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AI should not control nuclear weapons</a:t>
            </a:r>
            <a:r>
              <a:rPr lang="en" sz="1200">
                <a:solidFill>
                  <a:schemeClr val="dk1"/>
                </a:solidFill>
                <a:latin typeface="Calibri"/>
                <a:ea typeface="Calibri"/>
                <a:cs typeface="Calibri"/>
                <a:sym typeface="Calibri"/>
              </a:rPr>
              <a:t> - agreement between US &amp; China that human oversight is required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AI better than humans in medical diagnosis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Nvidia's Blackwell AI chips overheating</a:t>
            </a:r>
            <a:r>
              <a:rPr lang="en" sz="1200">
                <a:solidFill>
                  <a:schemeClr val="dk1"/>
                </a:solidFill>
                <a:latin typeface="Calibri"/>
                <a:ea typeface="Calibri"/>
                <a:cs typeface="Calibri"/>
                <a:sym typeface="Calibri"/>
              </a:rPr>
              <a:t> - potentially causing delays in data center deployments.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Perplexity introduces AI shopping</a:t>
            </a:r>
            <a:r>
              <a:rPr lang="en" sz="1200">
                <a:solidFill>
                  <a:schemeClr val="dk1"/>
                </a:solidFill>
                <a:latin typeface="Calibri"/>
                <a:ea typeface="Calibri"/>
                <a:cs typeface="Calibri"/>
                <a:sym typeface="Calibri"/>
              </a:rPr>
              <a:t>, allowing users to research and purchase products directly within its platform.</a:t>
            </a:r>
            <a:endParaRPr sz="1200">
              <a:solidFill>
                <a:schemeClr val="dk1"/>
              </a:solidFill>
              <a:latin typeface="Calibri"/>
              <a:ea typeface="Calibri"/>
              <a:cs typeface="Calibri"/>
              <a:sym typeface="Calibri"/>
            </a:endParaRPr>
          </a:p>
        </p:txBody>
      </p:sp>
      <p:sp>
        <p:nvSpPr>
          <p:cNvPr id="87" name="Google Shape;87;p18"/>
          <p:cNvSpPr txBox="1"/>
          <p:nvPr/>
        </p:nvSpPr>
        <p:spPr>
          <a:xfrm>
            <a:off x="4630025" y="1823709"/>
            <a:ext cx="4432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Stanford University new AI agent</a:t>
            </a:r>
            <a:r>
              <a:rPr lang="en" sz="1200">
                <a:solidFill>
                  <a:schemeClr val="dk1"/>
                </a:solidFill>
                <a:latin typeface="Calibri"/>
                <a:ea typeface="Calibri"/>
                <a:cs typeface="Calibri"/>
                <a:sym typeface="Calibri"/>
              </a:rPr>
              <a:t> can simulate the </a:t>
            </a:r>
            <a:r>
              <a:rPr lang="en" sz="1200" b="1">
                <a:solidFill>
                  <a:srgbClr val="3C78D8"/>
                </a:solidFill>
                <a:latin typeface="Calibri"/>
                <a:ea typeface="Calibri"/>
                <a:cs typeface="Calibri"/>
                <a:sym typeface="Calibri"/>
              </a:rPr>
              <a:t>personalities of real people</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10"/>
              </a:rPr>
              <a:t>https://arxiv.org/abs/2411.10109</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These agents are based on </a:t>
            </a:r>
            <a:r>
              <a:rPr lang="en" sz="1200" b="1">
                <a:solidFill>
                  <a:srgbClr val="3C78D8"/>
                </a:solidFill>
                <a:latin typeface="Calibri"/>
                <a:ea typeface="Calibri"/>
                <a:cs typeface="Calibri"/>
                <a:sym typeface="Calibri"/>
              </a:rPr>
              <a:t>two-hour interviews with real people</a:t>
            </a:r>
            <a:r>
              <a:rPr lang="en" sz="1200">
                <a:solidFill>
                  <a:schemeClr val="dk1"/>
                </a:solidFill>
                <a:latin typeface="Calibri"/>
                <a:ea typeface="Calibri"/>
                <a:cs typeface="Calibri"/>
                <a:sym typeface="Calibri"/>
              </a:rPr>
              <a:t>, and they are able to replicate the interviewees' attitudes and behaviors with 85% accuracy. These agents are also less biased than demographic-based agents.</a:t>
            </a:r>
            <a:endParaRPr sz="1200">
              <a:solidFill>
                <a:schemeClr val="dk1"/>
              </a:solidFill>
              <a:latin typeface="Calibri"/>
              <a:ea typeface="Calibri"/>
              <a:cs typeface="Calibri"/>
              <a:sym typeface="Calibri"/>
            </a:endParaRPr>
          </a:p>
        </p:txBody>
      </p:sp>
      <p:sp>
        <p:nvSpPr>
          <p:cNvPr id="88" name="Google Shape;88;p18"/>
          <p:cNvSpPr txBox="1"/>
          <p:nvPr/>
        </p:nvSpPr>
        <p:spPr>
          <a:xfrm>
            <a:off x="4630025" y="3048225"/>
            <a:ext cx="4432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Suno V4</a:t>
            </a:r>
            <a:r>
              <a:rPr lang="en" sz="1200">
                <a:solidFill>
                  <a:schemeClr val="dk1"/>
                </a:solidFill>
                <a:latin typeface="Calibri"/>
                <a:ea typeface="Calibri"/>
                <a:cs typeface="Calibri"/>
                <a:sym typeface="Calibri"/>
              </a:rPr>
              <a:t> improves AI music generation - </a:t>
            </a:r>
            <a:r>
              <a:rPr lang="en" sz="1200" u="sng">
                <a:solidFill>
                  <a:schemeClr val="hlink"/>
                </a:solidFill>
                <a:latin typeface="Calibri"/>
                <a:ea typeface="Calibri"/>
                <a:cs typeface="Calibri"/>
                <a:sym typeface="Calibri"/>
                <a:hlinkClick r:id="rId11"/>
              </a:rPr>
              <a:t>https://suno.com/blog/v4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Google's Gemini Advanced</a:t>
            </a:r>
            <a:r>
              <a:rPr lang="en" sz="1200">
                <a:solidFill>
                  <a:schemeClr val="dk1"/>
                </a:solidFill>
                <a:latin typeface="Calibri"/>
                <a:ea typeface="Calibri"/>
                <a:cs typeface="Calibri"/>
                <a:sym typeface="Calibri"/>
              </a:rPr>
              <a:t> remembers user interests and preferences based on user context to give more relevant responses.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 Turbo - better creative writing</a:t>
            </a:r>
            <a:r>
              <a:rPr lang="en" sz="1200">
                <a:solidFill>
                  <a:schemeClr val="dk1"/>
                </a:solidFill>
                <a:latin typeface="Calibri"/>
                <a:ea typeface="Calibri"/>
                <a:cs typeface="Calibri"/>
                <a:sym typeface="Calibri"/>
              </a:rPr>
              <a:t> - more natural, engaging, and tailored writing</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91750" y="22650"/>
            <a:ext cx="357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Ignite 2024 Event</a:t>
            </a:r>
            <a:endParaRPr sz="2000" b="1">
              <a:solidFill>
                <a:schemeClr val="dk1"/>
              </a:solidFill>
              <a:latin typeface="Calibri"/>
              <a:ea typeface="Calibri"/>
              <a:cs typeface="Calibri"/>
              <a:sym typeface="Calibri"/>
            </a:endParaRPr>
          </a:p>
        </p:txBody>
      </p:sp>
      <p:sp>
        <p:nvSpPr>
          <p:cNvPr id="94" name="Google Shape;94;p19"/>
          <p:cNvSpPr txBox="1"/>
          <p:nvPr/>
        </p:nvSpPr>
        <p:spPr>
          <a:xfrm>
            <a:off x="91750" y="1684582"/>
            <a:ext cx="44328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autonomous AI agents</a:t>
            </a:r>
            <a:r>
              <a:rPr lang="en" sz="1200">
                <a:solidFill>
                  <a:schemeClr val="dk1"/>
                </a:solidFill>
                <a:latin typeface="Calibri"/>
                <a:ea typeface="Calibri"/>
                <a:cs typeface="Calibri"/>
                <a:sym typeface="Calibri"/>
              </a:rPr>
              <a:t> which can use over 1,800 AI models. No-code and low-code options. Examples: HR agent, a facilitator agent, a project management agent, and an interpreter agent.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Azure AI Foundry</a:t>
            </a:r>
            <a:r>
              <a:rPr lang="en" sz="1200">
                <a:solidFill>
                  <a:schemeClr val="dk1"/>
                </a:solidFill>
                <a:latin typeface="Calibri"/>
                <a:ea typeface="Calibri"/>
                <a:cs typeface="Calibri"/>
                <a:sym typeface="Calibri"/>
              </a:rPr>
              <a:t> - simplifies AI development. New hardware - a security microprocessor and a data processing unit (DPU).</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https://blogs.microsoft.com/blog/2024/10/21/new-autonomous-agents-scale-your-team-like-never-before/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95" name="Google Shape;95;p19"/>
          <p:cNvSpPr txBox="1"/>
          <p:nvPr/>
        </p:nvSpPr>
        <p:spPr>
          <a:xfrm>
            <a:off x="1085675" y="781575"/>
            <a:ext cx="2207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Ignite Event</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November 19–21, 2024, Chicago</a:t>
            </a:r>
            <a:endParaRPr sz="1200" b="1">
              <a:solidFill>
                <a:srgbClr val="FF0000"/>
              </a:solidFill>
              <a:latin typeface="Calibri"/>
              <a:ea typeface="Calibri"/>
              <a:cs typeface="Calibri"/>
              <a:sym typeface="Calibri"/>
            </a:endParaRPr>
          </a:p>
        </p:txBody>
      </p:sp>
      <p:pic>
        <p:nvPicPr>
          <p:cNvPr id="96" name="Google Shape;96;p19"/>
          <p:cNvPicPr preferRelativeResize="0"/>
          <p:nvPr/>
        </p:nvPicPr>
        <p:blipFill>
          <a:blip r:embed="rId4">
            <a:alphaModFix/>
          </a:blip>
          <a:stretch>
            <a:fillRect/>
          </a:stretch>
        </p:blipFill>
        <p:spPr>
          <a:xfrm>
            <a:off x="5130421" y="196375"/>
            <a:ext cx="3741725" cy="196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p:nvPr/>
        </p:nvSpPr>
        <p:spPr>
          <a:xfrm>
            <a:off x="91750" y="22650"/>
            <a:ext cx="3864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Extropic - Probabilistic Computing</a:t>
            </a:r>
            <a:endParaRPr sz="2000" b="1">
              <a:solidFill>
                <a:schemeClr val="dk1"/>
              </a:solidFill>
              <a:latin typeface="Calibri"/>
              <a:ea typeface="Calibri"/>
              <a:cs typeface="Calibri"/>
              <a:sym typeface="Calibri"/>
            </a:endParaRPr>
          </a:p>
        </p:txBody>
      </p:sp>
      <p:sp>
        <p:nvSpPr>
          <p:cNvPr id="102" name="Google Shape;102;p20"/>
          <p:cNvSpPr txBox="1"/>
          <p:nvPr/>
        </p:nvSpPr>
        <p:spPr>
          <a:xfrm>
            <a:off x="91750" y="574600"/>
            <a:ext cx="44328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Extropic</a:t>
            </a:r>
            <a:r>
              <a:rPr lang="en" sz="1300">
                <a:solidFill>
                  <a:schemeClr val="dk1"/>
                </a:solidFill>
                <a:latin typeface="Calibri"/>
                <a:ea typeface="Calibri"/>
                <a:cs typeface="Calibri"/>
                <a:sym typeface="Calibri"/>
              </a:rPr>
              <a:t> - startup: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https://www.extropic.ai</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https://www.extropic.ai/accelerate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Probabilistic Computing</a:t>
            </a:r>
            <a:r>
              <a:rPr lang="en" sz="1300">
                <a:solidFill>
                  <a:schemeClr val="dk1"/>
                </a:solidFill>
                <a:latin typeface="Calibri"/>
                <a:ea typeface="Calibri"/>
                <a:cs typeface="Calibri"/>
                <a:sym typeface="Calibri"/>
              </a:rPr>
              <a:t> - using "probabilistic bits" (P-bits) that fluctuate between states, mimicking the uncertainty found in natural processes. This makes them well-suited for tasks like optimization, AI, and machine learning.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Thermodynamic Computing</a:t>
            </a:r>
            <a:r>
              <a:rPr lang="en" sz="1300">
                <a:solidFill>
                  <a:schemeClr val="dk1"/>
                </a:solidFill>
                <a:latin typeface="Calibri"/>
                <a:ea typeface="Calibri"/>
                <a:cs typeface="Calibri"/>
                <a:sym typeface="Calibri"/>
              </a:rPr>
              <a:t> - a type of probabilistic computing that harnesses noise and the tendency of systems to minimize energy to perform computations.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P-bits vs. Qubits: </a:t>
            </a:r>
            <a:r>
              <a:rPr lang="en" sz="1300" b="1">
                <a:solidFill>
                  <a:srgbClr val="FF0000"/>
                </a:solidFill>
                <a:latin typeface="Calibri"/>
                <a:ea typeface="Calibri"/>
                <a:cs typeface="Calibri"/>
                <a:sym typeface="Calibri"/>
              </a:rPr>
              <a:t>P-bits are purely classical and operate at room temperature.</a:t>
            </a:r>
            <a:r>
              <a:rPr lang="en" sz="1300">
                <a:solidFill>
                  <a:schemeClr val="dk1"/>
                </a:solidFill>
                <a:latin typeface="Calibri"/>
                <a:ea typeface="Calibri"/>
                <a:cs typeface="Calibri"/>
                <a:sym typeface="Calibri"/>
              </a:rPr>
              <a:t> P-bits can be built using various technologies, including superconducting Josephson junctions (JJs) and magnetic memory cells.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Probabilistic computers can be useful in some areas like AI, machine learning, and simulations. For some tasks they </a:t>
            </a:r>
            <a:r>
              <a:rPr lang="en" sz="1300" b="1">
                <a:solidFill>
                  <a:srgbClr val="FF0000"/>
                </a:solidFill>
                <a:latin typeface="Calibri"/>
                <a:ea typeface="Calibri"/>
                <a:cs typeface="Calibri"/>
                <a:sym typeface="Calibri"/>
              </a:rPr>
              <a:t>may be 100 million times more energy efficient</a:t>
            </a:r>
            <a:r>
              <a:rPr lang="en" sz="1300">
                <a:solidFill>
                  <a:schemeClr val="dk1"/>
                </a:solidFill>
                <a:latin typeface="Calibri"/>
                <a:ea typeface="Calibri"/>
                <a:cs typeface="Calibri"/>
                <a:sym typeface="Calibri"/>
              </a:rPr>
              <a:t> than GPUs.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Developing probabilistic computers involves overcoming hardware and software challenges.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https://www.youtube.com/watch?v=hJUHrrihzOQ</a:t>
            </a:r>
            <a:endParaRPr sz="1300">
              <a:solidFill>
                <a:schemeClr val="dk1"/>
              </a:solidFill>
              <a:latin typeface="Calibri"/>
              <a:ea typeface="Calibri"/>
              <a:cs typeface="Calibri"/>
              <a:sym typeface="Calibri"/>
            </a:endParaRPr>
          </a:p>
        </p:txBody>
      </p:sp>
      <p:pic>
        <p:nvPicPr>
          <p:cNvPr id="103" name="Google Shape;103;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4175" y="89925"/>
            <a:ext cx="1172338" cy="696950"/>
          </a:xfrm>
          <a:prstGeom prst="rect">
            <a:avLst/>
          </a:prstGeom>
          <a:noFill/>
          <a:ln w="9525" cap="flat" cmpd="sng">
            <a:solidFill>
              <a:srgbClr val="FF0000"/>
            </a:solidFill>
            <a:prstDash val="solid"/>
            <a:round/>
            <a:headEnd type="none" w="sm" len="sm"/>
            <a:tailEnd type="none" w="sm" len="sm"/>
          </a:ln>
        </p:spPr>
      </p:pic>
      <p:pic>
        <p:nvPicPr>
          <p:cNvPr id="104" name="Google Shape;104;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751475" y="89925"/>
            <a:ext cx="1325500" cy="696950"/>
          </a:xfrm>
          <a:prstGeom prst="rect">
            <a:avLst/>
          </a:prstGeom>
          <a:noFill/>
          <a:ln>
            <a:noFill/>
          </a:ln>
        </p:spPr>
      </p:pic>
      <p:sp>
        <p:nvSpPr>
          <p:cNvPr id="105" name="Google Shape;105;p20"/>
          <p:cNvSpPr txBox="1"/>
          <p:nvPr/>
        </p:nvSpPr>
        <p:spPr>
          <a:xfrm>
            <a:off x="4644175" y="885275"/>
            <a:ext cx="44328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Examples of where p-bit hardware would provide speedup:</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Optimization Problems</a:t>
            </a:r>
            <a:r>
              <a:rPr lang="en" sz="1300">
                <a:solidFill>
                  <a:schemeClr val="dk1"/>
                </a:solidFill>
                <a:latin typeface="Calibri"/>
                <a:ea typeface="Calibri"/>
                <a:cs typeface="Calibri"/>
                <a:sym typeface="Calibri"/>
              </a:rPr>
              <a:t> - model optimization, Combinatorial optimization, Traveling salesman problem, Maximum satisfiability (MAX-SAT). These problems map directly to p-bit networks and benefit from massive parallelization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Probabilistic Sampling</a:t>
            </a:r>
            <a:r>
              <a:rPr lang="en" sz="1300">
                <a:solidFill>
                  <a:schemeClr val="dk1"/>
                </a:solidFill>
                <a:latin typeface="Calibri"/>
                <a:ea typeface="Calibri"/>
                <a:cs typeface="Calibri"/>
                <a:sym typeface="Calibri"/>
              </a:rPr>
              <a:t> - Boltzmann machine sampling. Markov Chain Monte Carlo (MCMC), Random number generation, Statistical inference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Neural Networks</a:t>
            </a:r>
            <a:r>
              <a:rPr lang="en" sz="1300">
                <a:solidFill>
                  <a:schemeClr val="dk1"/>
                </a:solidFill>
                <a:latin typeface="Calibri"/>
                <a:ea typeface="Calibri"/>
                <a:cs typeface="Calibri"/>
                <a:sym typeface="Calibri"/>
              </a:rPr>
              <a:t> - Stochastic neural networks, Restricted Boltzmann Machines, Probabilistic deep learning. These problems can benefit from parallel updates and natural implementation of dropout/noise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Monte Carlo Methods</a:t>
            </a:r>
            <a:r>
              <a:rPr lang="en" sz="1300">
                <a:solidFill>
                  <a:schemeClr val="dk1"/>
                </a:solidFill>
                <a:latin typeface="Calibri"/>
                <a:ea typeface="Calibri"/>
                <a:cs typeface="Calibri"/>
                <a:sym typeface="Calibri"/>
              </a:rPr>
              <a:t> - Financial simulations, Particle physics simulations, Risk analysis.</a:t>
            </a:r>
            <a:endParaRPr sz="1300">
              <a:solidFill>
                <a:schemeClr val="dk1"/>
              </a:solidFill>
              <a:latin typeface="Calibri"/>
              <a:ea typeface="Calibri"/>
              <a:cs typeface="Calibri"/>
              <a:sym typeface="Calibri"/>
            </a:endParaRPr>
          </a:p>
        </p:txBody>
      </p:sp>
      <p:sp>
        <p:nvSpPr>
          <p:cNvPr id="106" name="Google Shape;106;p20"/>
          <p:cNvSpPr txBox="1"/>
          <p:nvPr/>
        </p:nvSpPr>
        <p:spPr>
          <a:xfrm>
            <a:off x="4644175" y="3796255"/>
            <a:ext cx="4432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Specialized Hardware: </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Stochastic Magnetic Tunnel Junctions (s-MTJs): These devices exploit the inherent randomness in the tunneling of electrons to generate probabilistic behavior.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Spintronic Devices - utilize the spin of electrons, can be engineered to exhibit stochastic behavior.</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88491" y="1410910"/>
            <a:ext cx="5696700" cy="238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sng" strike="noStrike" cap="none">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https://www.fujitsu.com/us/services/business-services/digital-annealer/what-is-digital-annealer/</a:t>
            </a:r>
            <a:r>
              <a:rPr lang="en" sz="1100" b="0" i="0" u="none" strike="noStrike" cap="none">
                <a:solidFill>
                  <a:srgbClr val="000000"/>
                </a:solidFill>
                <a:latin typeface="Calibri"/>
                <a:ea typeface="Calibri"/>
                <a:cs typeface="Calibri"/>
                <a:sym typeface="Calibri"/>
              </a:rPr>
              <a:t> </a:t>
            </a:r>
            <a:endParaRPr sz="1100" b="0" i="0" u="none" strike="noStrike" cap="none">
              <a:solidFill>
                <a:srgbClr val="000000"/>
              </a:solidFill>
              <a:latin typeface="Arial"/>
              <a:ea typeface="Arial"/>
              <a:cs typeface="Arial"/>
              <a:sym typeface="Arial"/>
            </a:endParaRPr>
          </a:p>
        </p:txBody>
      </p:sp>
      <p:sp>
        <p:nvSpPr>
          <p:cNvPr id="112" name="Google Shape;112;p21"/>
          <p:cNvSpPr txBox="1"/>
          <p:nvPr/>
        </p:nvSpPr>
        <p:spPr>
          <a:xfrm>
            <a:off x="0" y="0"/>
            <a:ext cx="5300700" cy="438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70C0"/>
                </a:solidFill>
                <a:latin typeface="Calibri"/>
                <a:ea typeface="Calibri"/>
                <a:cs typeface="Calibri"/>
                <a:sym typeface="Calibri"/>
              </a:rPr>
              <a:t>Fujitsu Digital Annealer (2018 - present)</a:t>
            </a:r>
            <a:endParaRPr sz="1100" b="0" i="0" u="none" strike="noStrike" cap="none">
              <a:solidFill>
                <a:srgbClr val="000000"/>
              </a:solidFill>
              <a:latin typeface="Arial"/>
              <a:ea typeface="Arial"/>
              <a:cs typeface="Arial"/>
              <a:sym typeface="Arial"/>
            </a:endParaRPr>
          </a:p>
        </p:txBody>
      </p:sp>
      <p:pic>
        <p:nvPicPr>
          <p:cNvPr id="113" name="Google Shape;113;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796033" y="143797"/>
            <a:ext cx="2259476" cy="2245442"/>
          </a:xfrm>
          <a:prstGeom prst="rect">
            <a:avLst/>
          </a:prstGeom>
          <a:noFill/>
          <a:ln>
            <a:noFill/>
          </a:ln>
        </p:spPr>
      </p:pic>
      <p:pic>
        <p:nvPicPr>
          <p:cNvPr id="114" name="Google Shape;114;p21" descr="Broad Practical Use diagram"/>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304390" y="2571750"/>
            <a:ext cx="2751119" cy="2340918"/>
          </a:xfrm>
          <a:prstGeom prst="rect">
            <a:avLst/>
          </a:prstGeom>
          <a:noFill/>
          <a:ln>
            <a:noFill/>
          </a:ln>
        </p:spPr>
      </p:pic>
      <p:sp>
        <p:nvSpPr>
          <p:cNvPr id="115" name="Google Shape;115;p21"/>
          <p:cNvSpPr txBox="1"/>
          <p:nvPr/>
        </p:nvSpPr>
        <p:spPr>
          <a:xfrm>
            <a:off x="96498" y="622355"/>
            <a:ext cx="4606800" cy="74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A specialized chip to solve massive combinatorial optimization problems.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Parallel, real-time optimization calculations. Faster than GPUs.</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100">
                <a:latin typeface="Calibri"/>
                <a:ea typeface="Calibri"/>
                <a:cs typeface="Calibri"/>
                <a:sym typeface="Calibri"/>
              </a:rPr>
              <a:t>Since 2018 grew from 1K bits to more than 100K bits scale, from 16-bit to 64-bit precision, Improved parallel processing.</a:t>
            </a:r>
            <a:endParaRPr sz="1100">
              <a:latin typeface="Calibri"/>
              <a:ea typeface="Calibri"/>
              <a:cs typeface="Calibri"/>
              <a:sym typeface="Calibri"/>
            </a:endParaRPr>
          </a:p>
        </p:txBody>
      </p:sp>
      <p:sp>
        <p:nvSpPr>
          <p:cNvPr id="116" name="Google Shape;116;p21"/>
          <p:cNvSpPr txBox="1"/>
          <p:nvPr/>
        </p:nvSpPr>
        <p:spPr>
          <a:xfrm>
            <a:off x="88491" y="1698128"/>
            <a:ext cx="5508600" cy="125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Fujitsu developed a “digital annealing unit” (DAU), a custom CMOS chip (similar to FPGA)  with an architecture designed for efficient solving large-scale optimization problems.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It uses a version of classical </a:t>
            </a:r>
            <a:r>
              <a:rPr lang="en" sz="1100" b="1" i="0" u="none" strike="noStrike" cap="none">
                <a:solidFill>
                  <a:srgbClr val="0070C0"/>
                </a:solidFill>
                <a:latin typeface="Calibri"/>
                <a:ea typeface="Calibri"/>
                <a:cs typeface="Calibri"/>
                <a:sym typeface="Calibri"/>
              </a:rPr>
              <a:t>simulated annealing</a:t>
            </a:r>
            <a:r>
              <a:rPr lang="en" sz="1100" b="0" i="0" u="none" strike="noStrike" cap="none">
                <a:solidFill>
                  <a:srgbClr val="000000"/>
                </a:solidFill>
                <a:latin typeface="Calibri"/>
                <a:ea typeface="Calibri"/>
                <a:cs typeface="Calibri"/>
                <a:sym typeface="Calibri"/>
              </a:rPr>
              <a:t> method.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But for marketing purposes they say that it is “quantum-inspired”,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because “quantum annealing” is a variant of "simulated annealing".</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But of course DAU is not "quantum".</a:t>
            </a:r>
            <a:endParaRPr sz="1100" b="0" i="0" u="none" strike="noStrike" cap="none">
              <a:solidFill>
                <a:srgbClr val="000000"/>
              </a:solidFill>
              <a:latin typeface="Arial"/>
              <a:ea typeface="Arial"/>
              <a:cs typeface="Arial"/>
              <a:sym typeface="Arial"/>
            </a:endParaRPr>
          </a:p>
        </p:txBody>
      </p:sp>
      <p:pic>
        <p:nvPicPr>
          <p:cNvPr id="117" name="Google Shape;117;p21" descr="Image result for fujitsu digital annealer vs gpu"/>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30657" y="3064463"/>
            <a:ext cx="3694779" cy="2079036"/>
          </a:xfrm>
          <a:prstGeom prst="rect">
            <a:avLst/>
          </a:prstGeom>
          <a:noFill/>
          <a:ln>
            <a:noFill/>
          </a:ln>
        </p:spPr>
      </p:pic>
      <p:sp>
        <p:nvSpPr>
          <p:cNvPr id="118" name="Google Shape;118;p21"/>
          <p:cNvSpPr txBox="1"/>
          <p:nvPr/>
        </p:nvSpPr>
        <p:spPr>
          <a:xfrm>
            <a:off x="4695031" y="4128731"/>
            <a:ext cx="995700" cy="408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Execution</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time</a:t>
            </a:r>
            <a:endParaRPr sz="1100" b="0" i="0" u="none" strike="noStrike" cap="none">
              <a:solidFill>
                <a:srgbClr val="000000"/>
              </a:solidFill>
              <a:latin typeface="Arial"/>
              <a:ea typeface="Arial"/>
              <a:cs typeface="Arial"/>
              <a:sym typeface="Arial"/>
            </a:endParaRPr>
          </a:p>
        </p:txBody>
      </p:sp>
      <p:sp>
        <p:nvSpPr>
          <p:cNvPr id="119" name="Google Shape;119;p21"/>
          <p:cNvSpPr/>
          <p:nvPr/>
        </p:nvSpPr>
        <p:spPr>
          <a:xfrm rot="10800000">
            <a:off x="4125300" y="4214336"/>
            <a:ext cx="446700" cy="196200"/>
          </a:xfrm>
          <a:prstGeom prst="rightArrow">
            <a:avLst>
              <a:gd name="adj1" fmla="val 50000"/>
              <a:gd name="adj2" fmla="val 50000"/>
            </a:avLst>
          </a:prstGeom>
          <a:solidFill>
            <a:schemeClr val="accent1"/>
          </a:solidFill>
          <a:ln w="25400" cap="flat" cmpd="sng">
            <a:solidFill>
              <a:srgbClr val="31538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91750" y="22650"/>
            <a:ext cx="3864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test time training</a:t>
            </a:r>
            <a:endParaRPr sz="2000" b="1">
              <a:solidFill>
                <a:schemeClr val="dk1"/>
              </a:solidFill>
              <a:latin typeface="Calibri"/>
              <a:ea typeface="Calibri"/>
              <a:cs typeface="Calibri"/>
              <a:sym typeface="Calibri"/>
            </a:endParaRPr>
          </a:p>
        </p:txBody>
      </p:sp>
      <p:sp>
        <p:nvSpPr>
          <p:cNvPr id="125" name="Google Shape;125;p22"/>
          <p:cNvSpPr txBox="1"/>
          <p:nvPr/>
        </p:nvSpPr>
        <p:spPr>
          <a:xfrm>
            <a:off x="91750" y="422200"/>
            <a:ext cx="44328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https://arxiv.org/pdf/2411.07279</a:t>
            </a:r>
            <a:r>
              <a:rPr lang="en" sz="1200">
                <a:solidFill>
                  <a:schemeClr val="dk1"/>
                </a:solidFill>
                <a:latin typeface="Calibri"/>
                <a:ea typeface="Calibri"/>
                <a:cs typeface="Calibri"/>
                <a:sym typeface="Calibri"/>
              </a:rPr>
              <a:t> - MIT paper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language model learning technique called “test time training” - x6 improvement in accuracy compared to base fine-tuned models, particularly excelling in solving novel problems and complex reasoning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big jump in AGI benchmarks.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 - updating model parameters temporarily during inference, using a method called Laura (low rank adaptation) to fine-tune models during test time.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 time training has three </a:t>
            </a:r>
            <a:r>
              <a:rPr lang="en" sz="1200" b="1">
                <a:solidFill>
                  <a:srgbClr val="6AA84F"/>
                </a:solidFill>
                <a:latin typeface="Calibri"/>
                <a:ea typeface="Calibri"/>
                <a:cs typeface="Calibri"/>
                <a:sym typeface="Calibri"/>
              </a:rPr>
              <a:t>(3) crucial components</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initial fine-tuning on similar tasks, auxiliary task format and augmentations, and per instance training</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key to solving novel reasoning problems may be the allocation of proper computational resources during test time, which could be achieved through test time training.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leverages test data structure to improve prediction, generating training data by creating variations of the problem and using that data to fine-tune itself.</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addition to test time training, other augmentation methods like augmented inference and ensembling predictions were used to further enhance the model’s performance.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results of this new technique have been impressive, </a:t>
            </a:r>
            <a:r>
              <a:rPr lang="en" sz="1200" b="1">
                <a:solidFill>
                  <a:srgbClr val="FF0000"/>
                </a:solidFill>
                <a:latin typeface="Calibri"/>
                <a:ea typeface="Calibri"/>
                <a:cs typeface="Calibri"/>
                <a:sym typeface="Calibri"/>
              </a:rPr>
              <a:t>surpassing the average human score on the ark prize</a:t>
            </a:r>
            <a:r>
              <a:rPr lang="en" sz="1200">
                <a:solidFill>
                  <a:schemeClr val="dk1"/>
                </a:solidFill>
                <a:latin typeface="Calibri"/>
                <a:ea typeface="Calibri"/>
                <a:cs typeface="Calibri"/>
                <a:sym typeface="Calibri"/>
              </a:rPr>
              <a:t>, a benchmark for artificial general intelligence.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https://www.youtube.com/watch?v=_jDDAxB1UPY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6" name="Google Shape;126;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2100" y="1001975"/>
            <a:ext cx="4320874" cy="1596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p:nvPr/>
        </p:nvSpPr>
        <p:spPr>
          <a:xfrm>
            <a:off x="91750" y="22650"/>
            <a:ext cx="7125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Solutions - Fastest Growing Market in History of Mankind</a:t>
            </a:r>
            <a:endParaRPr sz="2000" b="1">
              <a:solidFill>
                <a:schemeClr val="dk1"/>
              </a:solidFill>
              <a:latin typeface="Calibri"/>
              <a:ea typeface="Calibri"/>
              <a:cs typeface="Calibri"/>
              <a:sym typeface="Calibri"/>
            </a:endParaRPr>
          </a:p>
        </p:txBody>
      </p:sp>
      <p:sp>
        <p:nvSpPr>
          <p:cNvPr id="132" name="Google Shape;132;p23"/>
          <p:cNvSpPr txBox="1"/>
          <p:nvPr/>
        </p:nvSpPr>
        <p:spPr>
          <a:xfrm>
            <a:off x="91750" y="871978"/>
            <a:ext cx="44328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rapid rise of the AI market is remarkable.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Some even call it the </a:t>
            </a:r>
            <a:r>
              <a:rPr lang="en" sz="1300" b="1">
                <a:solidFill>
                  <a:srgbClr val="FF0000"/>
                </a:solidFill>
                <a:latin typeface="Calibri"/>
                <a:ea typeface="Calibri"/>
                <a:cs typeface="Calibri"/>
                <a:sym typeface="Calibri"/>
              </a:rPr>
              <a:t>fastest-growing technology in history</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Businesses across various sectors are recognizing the potential of AI to automate processes, improve decision-making, and create new products and services.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Key Growth Drivers: Advancements in AI Technology (Deep Learning, LLMs, NLP, Computer vision), Data Explosion - to fuel training of AI algorithms, Compute explosion - cloud, huge datacenters, specialized chips, energy (including nuclear)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global AI market size was valued at approximately $200 Bln in 2023, and is projected to grow at a compound annual </a:t>
            </a:r>
            <a:r>
              <a:rPr lang="en" sz="1300" b="1">
                <a:solidFill>
                  <a:srgbClr val="FF0000"/>
                </a:solidFill>
                <a:latin typeface="Calibri"/>
                <a:ea typeface="Calibri"/>
                <a:cs typeface="Calibri"/>
                <a:sym typeface="Calibri"/>
              </a:rPr>
              <a:t>growth rate of at least 36% year after year</a:t>
            </a:r>
            <a:r>
              <a:rPr lang="en" sz="1300">
                <a:solidFill>
                  <a:schemeClr val="dk1"/>
                </a:solidFill>
                <a:latin typeface="Calibri"/>
                <a:ea typeface="Calibri"/>
                <a:cs typeface="Calibri"/>
                <a:sym typeface="Calibri"/>
              </a:rPr>
              <a:t>. Probably will grow even faster.</a:t>
            </a:r>
            <a:endParaRPr sz="1300">
              <a:solidFill>
                <a:schemeClr val="dk1"/>
              </a:solidFill>
              <a:latin typeface="Calibri"/>
              <a:ea typeface="Calibri"/>
              <a:cs typeface="Calibri"/>
              <a:sym typeface="Calibri"/>
            </a:endParaRPr>
          </a:p>
        </p:txBody>
      </p:sp>
      <p:sp>
        <p:nvSpPr>
          <p:cNvPr id="133" name="Google Shape;133;p23"/>
          <p:cNvSpPr txBox="1"/>
          <p:nvPr/>
        </p:nvSpPr>
        <p:spPr>
          <a:xfrm>
            <a:off x="4630600" y="860125"/>
            <a:ext cx="44328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Context-aware AI is expected to be the fastest-growing segment </a:t>
            </a:r>
            <a:r>
              <a:rPr lang="en" sz="1300">
                <a:solidFill>
                  <a:schemeClr val="dk1"/>
                </a:solidFill>
                <a:latin typeface="Calibri"/>
                <a:ea typeface="Calibri"/>
                <a:cs typeface="Calibri"/>
                <a:sym typeface="Calibri"/>
              </a:rPr>
              <a:t>due to its ability to personalize and adapt user experiences.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healthcare and life sciences</a:t>
            </a:r>
            <a:r>
              <a:rPr lang="en" sz="1300">
                <a:solidFill>
                  <a:schemeClr val="dk1"/>
                </a:solidFill>
                <a:latin typeface="Calibri"/>
                <a:ea typeface="Calibri"/>
                <a:cs typeface="Calibri"/>
                <a:sym typeface="Calibri"/>
              </a:rPr>
              <a:t> industry is poised to be the fastest-growing market segment, driven by the increasing adoption of electronic health records and the digitization of medical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Key Players - </a:t>
            </a:r>
            <a:r>
              <a:rPr lang="en" sz="1300" b="1">
                <a:solidFill>
                  <a:srgbClr val="3C78D8"/>
                </a:solidFill>
                <a:latin typeface="Calibri"/>
                <a:ea typeface="Calibri"/>
                <a:cs typeface="Calibri"/>
                <a:sym typeface="Calibri"/>
              </a:rPr>
              <a:t>Google, Microsoft, Meta, Amazon, Apple, IBM, Mistral, Baidu ("Google of China"), Tencent (WeChat), Alibaba, Huawei, Google DeepMind, Graphcore, BenevolentAI: (drug discovery), Element AI (Canada), CIFAR (Canadian Institute for Advanced Research), Mobileye (Israel, computer vision), OrCam, Siemens, Bosch, INRIA (French National Institute for Research in Digital Science and Technology), Fanuc, SoftBank Robotics, Samsung, LG, etc. etc.</a:t>
            </a:r>
            <a:endParaRPr sz="1300" b="1">
              <a:solidFill>
                <a:srgbClr val="3C78D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3511</Words>
  <Application>Microsoft Macintosh PowerPoint</Application>
  <PresentationFormat>On-screen Show (16:9)</PresentationFormat>
  <Paragraphs>304</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2024-11-22T19:47:07Z</dcterms:modified>
</cp:coreProperties>
</file>