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Roboto Mono" pitchFamily="49"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414D47-7274-47CD-8CD2-5CE76CFFF132}">
  <a:tblStyle styleId="{E5414D47-7274-47CD-8CD2-5CE76CFFF13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6290bd58a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36290bd58a2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6290bd58a2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g36290bd58a2_2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6290bd58a2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g36290bd58a2_2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36de3673e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g336de3673e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6a65eaa20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g36a65eaa20d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36a65eaa20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g36a65eaa20d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627271775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36272717752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3627cf388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 name="Google Shape;264;g3627cf388fb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0" name="Google Shape;29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6a64a0ae3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g36a64a0ae39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62797a481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g362797a481a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62797a481a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362797a481a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5f406ef5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g35f406ef59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62797a481a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g362797a481a_1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62797a481a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g362797a481a_1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6ab427bab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g36ab427bab9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0.jpeg"/><Relationship Id="rId7" Type="http://schemas.openxmlformats.org/officeDocument/2006/relationships/hyperlink" Target="https://blog.google/technology/developers/introducing-gemini-cli-open-source-ai-agent/"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x.com/Google/status/1937861715061846241" TargetMode="External"/><Relationship Id="rId5" Type="http://schemas.openxmlformats.org/officeDocument/2006/relationships/image" Target="../media/image21.png"/><Relationship Id="rId4" Type="http://schemas.openxmlformats.org/officeDocument/2006/relationships/hyperlink" Target="https://chromewebstore.google.com/detail/alphaxiv-understand-resea/liihfcjialakefgidmaadhajjikbjjab"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hyperlink" Target="https://developers.googleblog.com/en/google-cloud-donates-a2a-to-linux-foundation/" TargetMode="External"/><Relationship Id="rId7" Type="http://schemas.openxmlformats.org/officeDocument/2006/relationships/image" Target="../media/image25.png"/><Relationship Id="rId12" Type="http://schemas.openxmlformats.org/officeDocument/2006/relationships/image" Target="../media/image28.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hyperlink" Target="https://docs.warp.dev/getting-started/what-is-warp" TargetMode="External"/><Relationship Id="rId5" Type="http://schemas.openxmlformats.org/officeDocument/2006/relationships/hyperlink" Target="https://blogs.windows.com/windowsexperience/2025/06/23/introducing-mu-language-model-and-how-it-enabled-the-agent-in-windows-settings/" TargetMode="External"/><Relationship Id="rId10" Type="http://schemas.openxmlformats.org/officeDocument/2006/relationships/hyperlink" Target="https://www.warp.dev" TargetMode="External"/><Relationship Id="rId4" Type="http://schemas.openxmlformats.org/officeDocument/2006/relationships/image" Target="../media/image23.png"/><Relationship Id="rId9" Type="http://schemas.openxmlformats.org/officeDocument/2006/relationships/image" Target="../media/image27.jpeg"/></Relationships>
</file>

<file path=ppt/slides/_rels/slide12.xml.rels><?xml version="1.0" encoding="UTF-8" standalone="yes"?>
<Relationships xmlns="http://schemas.openxmlformats.org/package/2006/relationships"><Relationship Id="rId3" Type="http://schemas.openxmlformats.org/officeDocument/2006/relationships/hyperlink" Target="https://techcrunch.com/2025/06/24/google-rolls-out-new-gemini-model-that-can-run-on-robots-locally/"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hyperlink" Target="https://elevenlabs.io/blog/introducing-11ai" TargetMode="External"/><Relationship Id="rId4" Type="http://schemas.openxmlformats.org/officeDocument/2006/relationships/image" Target="../media/image29.jpeg"/></Relationships>
</file>

<file path=ppt/slides/_rels/slide13.xml.rels><?xml version="1.0" encoding="UTF-8" standalone="yes"?>
<Relationships xmlns="http://schemas.openxmlformats.org/package/2006/relationships"><Relationship Id="rId3" Type="http://schemas.openxmlformats.org/officeDocument/2006/relationships/hyperlink" Target="https://www.cybergym.io" TargetMode="External"/><Relationship Id="rId7"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huggingface.co/datasets/sunblaze-ucb/cybergym" TargetMode="External"/><Relationship Id="rId5" Type="http://schemas.openxmlformats.org/officeDocument/2006/relationships/hyperlink" Target="https://github.com/sunblaze-ucb/cybergym" TargetMode="External"/><Relationship Id="rId4" Type="http://schemas.openxmlformats.org/officeDocument/2006/relationships/hyperlink" Target="https://arxiv.org/abs/2506.02548"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arxiv.org/pdf/2505.10819"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hyperlink" Target="https://github.com/topwasu/poe-world" TargetMode="External"/><Relationship Id="rId4" Type="http://schemas.openxmlformats.org/officeDocument/2006/relationships/hyperlink" Target="https://topwasu.github.io/poe-world"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medium.com/write-a-catalyst/i-asked-ai-to-build-me-a-business-heres-what-happened-in-30-days-c9b126db3c42"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3.jpeg"/></Relationships>
</file>

<file path=ppt/slides/_rels/slide16.xml.rels><?xml version="1.0" encoding="UTF-8" standalone="yes"?>
<Relationships xmlns="http://schemas.openxmlformats.org/package/2006/relationships"><Relationship Id="rId3" Type="http://schemas.openxmlformats.org/officeDocument/2006/relationships/hyperlink" Target="https://medium.com/data-science-collective/why-most-ai-agents-fail-in-production-and-how-to-build-ones-that-dont-f6f604bcd075"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4.jpeg"/></Relationships>
</file>

<file path=ppt/slides/_rels/slide17.xml.rels><?xml version="1.0" encoding="UTF-8" standalone="yes"?>
<Relationships xmlns="http://schemas.openxmlformats.org/package/2006/relationships"><Relationship Id="rId8" Type="http://schemas.openxmlformats.org/officeDocument/2006/relationships/hyperlink" Target="https://research.adobe.com/video/project-music-genai-control/" TargetMode="External"/><Relationship Id="rId3" Type="http://schemas.openxmlformats.org/officeDocument/2006/relationships/hyperlink" Target="https://musiclm.com" TargetMode="External"/><Relationship Id="rId7" Type="http://schemas.openxmlformats.org/officeDocument/2006/relationships/hyperlink" Target="https://stability.ai/stable-audio"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musicgen.com" TargetMode="External"/><Relationship Id="rId5" Type="http://schemas.openxmlformats.org/officeDocument/2006/relationships/hyperlink" Target="https://huggingface.co/google/magenta-realtime" TargetMode="External"/><Relationship Id="rId4" Type="http://schemas.openxmlformats.org/officeDocument/2006/relationships/hyperlink" Target="https://x.com/osanseviero/status/1936415454819676427" TargetMode="External"/><Relationship Id="rId9"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hyperlink" Target="https://trueup.io/layoff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13" Type="http://schemas.openxmlformats.org/officeDocument/2006/relationships/hyperlink" Target="https://www.vellum.ai/llm-leaderboard" TargetMode="External"/><Relationship Id="rId18" Type="http://schemas.openxmlformats.org/officeDocument/2006/relationships/hyperlink" Target="https://openai.com/index/introducing-gpt-4-5/" TargetMode="External"/><Relationship Id="rId26" Type="http://schemas.openxmlformats.org/officeDocument/2006/relationships/hyperlink" Target="https://api-docs.deepseek.com/news/news250325" TargetMode="External"/><Relationship Id="rId3" Type="http://schemas.openxmlformats.org/officeDocument/2006/relationships/hyperlink" Target="https://en.wikipedia.org/wiki/Elo_rating_system" TargetMode="External"/><Relationship Id="rId21" Type="http://schemas.openxmlformats.org/officeDocument/2006/relationships/hyperlink" Target="https://api-docs.deepseek.com/news/news250528" TargetMode="External"/><Relationship Id="rId34" Type="http://schemas.openxmlformats.org/officeDocument/2006/relationships/hyperlink" Target="https://openai.com/index/openai-o3-mini/" TargetMode="External"/><Relationship Id="rId7" Type="http://schemas.openxmlformats.org/officeDocument/2006/relationships/hyperlink" Target="https://legacy.lmarena.ai" TargetMode="External"/><Relationship Id="rId12" Type="http://schemas.openxmlformats.org/officeDocument/2006/relationships/hyperlink" Target="https://huggingface.co/open-llm-leaderboard" TargetMode="External"/><Relationship Id="rId17" Type="http://schemas.openxmlformats.org/officeDocument/2006/relationships/hyperlink" Target="https://x.com/OpenAI/status/1905331956856050135" TargetMode="External"/><Relationship Id="rId25" Type="http://schemas.openxmlformats.org/officeDocument/2006/relationships/hyperlink" Target="https://qwenlm.github.io/blog/qwen3/" TargetMode="External"/><Relationship Id="rId33" Type="http://schemas.openxmlformats.org/officeDocument/2006/relationships/hyperlink" Target="https://mistral.ai/news/mistral-medium-3" TargetMode="External"/><Relationship Id="rId2" Type="http://schemas.openxmlformats.org/officeDocument/2006/relationships/notesSlide" Target="../notesSlides/notesSlide2.xml"/><Relationship Id="rId16" Type="http://schemas.openxmlformats.org/officeDocument/2006/relationships/hyperlink" Target="http://aistudio.google.com/app/prompts/new_chat?model=gemini-2.5-pro-preview-05-06" TargetMode="External"/><Relationship Id="rId20" Type="http://schemas.openxmlformats.org/officeDocument/2006/relationships/hyperlink" Target="http://aistudio.google.com/app/prompts/new_chat?model=gemini-2.5-flash-preview-05-20" TargetMode="External"/><Relationship Id="rId29" Type="http://schemas.openxmlformats.org/officeDocument/2006/relationships/hyperlink" Target="http://aistudio.google.com/app/prompts/new_chat?model=gemini-2.5-flash-lite-preview-06-17" TargetMode="External"/><Relationship Id="rId1" Type="http://schemas.openxmlformats.org/officeDocument/2006/relationships/slideLayout" Target="../slideLayouts/slideLayout1.xml"/><Relationship Id="rId6" Type="http://schemas.openxmlformats.org/officeDocument/2006/relationships/hyperlink" Target="https://beta.lmarena.ai" TargetMode="External"/><Relationship Id="rId11" Type="http://schemas.openxmlformats.org/officeDocument/2006/relationships/hyperlink" Target="https://artificialanalysis.ai/leaderboards/models" TargetMode="External"/><Relationship Id="rId24" Type="http://schemas.openxmlformats.org/officeDocument/2006/relationships/hyperlink" Target="http://aistudio.google.com/app/prompts/new_chat?model=gemini-2.5-flash-preview-04-17" TargetMode="External"/><Relationship Id="rId32" Type="http://schemas.openxmlformats.org/officeDocument/2006/relationships/hyperlink" Target="https://huggingface.co/deepseek-ai/DeepSeek-V3-0324" TargetMode="External"/><Relationship Id="rId5" Type="http://schemas.openxmlformats.org/officeDocument/2006/relationships/hyperlink" Target="https://openlm.ai/chatbot-arena/" TargetMode="External"/><Relationship Id="rId15" Type="http://schemas.openxmlformats.org/officeDocument/2006/relationships/hyperlink" Target="https://openai.com/index/introducing-o3-and-o4-mini/" TargetMode="External"/><Relationship Id="rId23" Type="http://schemas.openxmlformats.org/officeDocument/2006/relationships/hyperlink" Target="https://x.ai/blog/grok-3" TargetMode="External"/><Relationship Id="rId28" Type="http://schemas.openxmlformats.org/officeDocument/2006/relationships/hyperlink" Target="https://api-docs.deepseek.com/news/news250120" TargetMode="External"/><Relationship Id="rId10" Type="http://schemas.openxmlformats.org/officeDocument/2006/relationships/hyperlink" Target="https://www.stack-ai.com/llm-leaderboard" TargetMode="External"/><Relationship Id="rId19" Type="http://schemas.openxmlformats.org/officeDocument/2006/relationships/hyperlink" Target="https://www.anthropic.com/news/claude-4" TargetMode="External"/><Relationship Id="rId31" Type="http://schemas.openxmlformats.org/officeDocument/2006/relationships/hyperlink" Target="https://www.anthropic.com/claude/sonnet" TargetMode="External"/><Relationship Id="rId4" Type="http://schemas.openxmlformats.org/officeDocument/2006/relationships/hyperlink" Target="https://lmarena.ai/?leaderboard" TargetMode="External"/><Relationship Id="rId9" Type="http://schemas.openxmlformats.org/officeDocument/2006/relationships/hyperlink" Target="https://llmworld.net/llm_leaderboards/" TargetMode="External"/><Relationship Id="rId14" Type="http://schemas.openxmlformats.org/officeDocument/2006/relationships/hyperlink" Target="http://aistudio.google.com/app/prompts/new_chat?model=gemini-2.5-pro-preview-06-05" TargetMode="External"/><Relationship Id="rId22" Type="http://schemas.openxmlformats.org/officeDocument/2006/relationships/hyperlink" Target="https://openai.com/index/gpt-4-1/" TargetMode="External"/><Relationship Id="rId27" Type="http://schemas.openxmlformats.org/officeDocument/2006/relationships/hyperlink" Target="https://openai.com/index/o1-and-new-tools-for-developers/" TargetMode="External"/><Relationship Id="rId30" Type="http://schemas.openxmlformats.org/officeDocument/2006/relationships/hyperlink" Target="https://www.anthropic.com/news/claude-3-7-sonnet" TargetMode="External"/><Relationship Id="rId35" Type="http://schemas.openxmlformats.org/officeDocument/2006/relationships/hyperlink" Target="https://www.anthropic.com/claude/haiku" TargetMode="External"/><Relationship Id="rId8" Type="http://schemas.openxmlformats.org/officeDocument/2006/relationships/hyperlink" Target="https://web.lmarena.ai/leaderboard"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www.klingai.com" TargetMode="Externa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zencoder.ai" TargetMode="External"/><Relationship Id="rId11" Type="http://schemas.openxmlformats.org/officeDocument/2006/relationships/image" Target="../media/image5.png"/><Relationship Id="rId5" Type="http://schemas.openxmlformats.org/officeDocument/2006/relationships/hyperlink" Target="https://github.com/openai/codex" TargetMode="External"/><Relationship Id="rId10" Type="http://schemas.openxmlformats.org/officeDocument/2006/relationships/image" Target="../media/image4.jpeg"/><Relationship Id="rId4" Type="http://schemas.openxmlformats.org/officeDocument/2006/relationships/hyperlink" Target="https://x.com/gdb/status/1935874544931324325" TargetMode="Externa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www.crescendo.ai"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s://www.crescendo.ai/news/latest-ai-news-and-update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xplodingtopics.com/blog/ai-statistic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medium.com/vibe-coding/13-000-developers-are-obsessed-with-this-unknown-ai-tool-791134a79c8b" TargetMode="External"/><Relationship Id="rId7" Type="http://schemas.openxmlformats.org/officeDocument/2006/relationships/hyperlink" Target="https://upstash.com"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github.com/upstash/context7" TargetMode="External"/><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4.png"/><Relationship Id="rId7" Type="http://schemas.openxmlformats.org/officeDocument/2006/relationships/hyperlink" Target="https://github.com/vllm-project/vllm"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github.com/GeeeekExplorer/nano-vllm" TargetMode="External"/><Relationship Id="rId5" Type="http://schemas.openxmlformats.org/officeDocument/2006/relationships/image" Target="../media/image15.png"/><Relationship Id="rId4" Type="http://schemas.openxmlformats.org/officeDocument/2006/relationships/hyperlink" Target="https://www.salesforce.com/news/press-releases/2025/06/23/agentforce-3-announcement/"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www.youtube.com/watch?v=bpEN0YycmSI" TargetMode="External"/><Relationship Id="rId3" Type="http://schemas.openxmlformats.org/officeDocument/2006/relationships/hyperlink" Target="https://www.foxbusiness.com/technology/goldman-sachs-announces-firmwide-launch-ai-assistant" TargetMode="External"/><Relationship Id="rId7" Type="http://schemas.openxmlformats.org/officeDocument/2006/relationships/hyperlink" Target="https://arxiv.org/abs/2505.15809"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github.com/Gen-Verse/MMaDA" TargetMode="External"/><Relationship Id="rId11" Type="http://schemas.openxmlformats.org/officeDocument/2006/relationships/image" Target="../media/image19.png"/><Relationship Id="rId5" Type="http://schemas.openxmlformats.org/officeDocument/2006/relationships/hyperlink" Target="https://huggingface.co/spaces/Gen-Verse/MMaDA" TargetMode="External"/><Relationship Id="rId10" Type="http://schemas.openxmlformats.org/officeDocument/2006/relationships/image" Target="../media/image18.jpeg"/><Relationship Id="rId4" Type="http://schemas.openxmlformats.org/officeDocument/2006/relationships/image" Target="../media/image17.png"/><Relationship Id="rId9" Type="http://schemas.openxmlformats.org/officeDocument/2006/relationships/hyperlink" Target="https://medium.com/@PowerUpSkills/i-built-the-same-app-with-4-different-ai-models-then-i-found-mmada-a1135e41617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793444"/>
            <a:ext cx="44202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"LM Arena" Leaderboard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Kuaishou KLING 2.1 video model via API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Codex CLI - 10K pull requests per day</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DeepMind Magenta Real-time Music Model</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Alibaba VideoRefer VideoLLaMA3</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Zencoder.ai - AI coding assistant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Crescendo AI customer service 99.8% accuracy</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Growth Stats</a:t>
            </a:r>
            <a:endParaRPr sz="1500" b="1">
              <a:solidFill>
                <a:srgbClr val="3C78D8"/>
              </a:solidFill>
              <a:latin typeface="Calibri"/>
              <a:ea typeface="Calibri"/>
              <a:cs typeface="Calibri"/>
              <a:sym typeface="Calibri"/>
            </a:endParaRPr>
          </a:p>
        </p:txBody>
      </p:sp>
      <p:sp>
        <p:nvSpPr>
          <p:cNvPr id="64" name="Google Shape;64;p15"/>
          <p:cNvSpPr txBox="1"/>
          <p:nvPr/>
        </p:nvSpPr>
        <p:spPr>
          <a:xfrm>
            <a:off x="2709675" y="-65475"/>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June 27</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3670445"/>
            <a:ext cx="45024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xxx</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Jobs, Layoffs</a:t>
            </a:r>
            <a:endParaRPr sz="1500"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2722951"/>
            <a:ext cx="4420200" cy="2327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Context7 MCP - up-to-date code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Thinking Machines Lab Raises $2B</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Salesforce Agentforce 3</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nano-vllm implementation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Goldman Sachs AI assistant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MMaDA-8B - multimodal diffusion models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Meteor-1 Optical Chip Rivals  RTX 4090</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LLMs allowed to train on copyrighted books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Chrome browser AI Extension for arXiv,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Gemini CLI open-source AI agent</a:t>
            </a:r>
            <a:endParaRPr sz="1500" b="1">
              <a:solidFill>
                <a:srgbClr val="3C78D8"/>
              </a:solidFill>
              <a:latin typeface="Calibri"/>
              <a:ea typeface="Calibri"/>
              <a:cs typeface="Calibri"/>
              <a:sym typeface="Calibri"/>
            </a:endParaRPr>
          </a:p>
        </p:txBody>
      </p:sp>
      <p:sp>
        <p:nvSpPr>
          <p:cNvPr id="67" name="Google Shape;67;p15"/>
          <p:cNvSpPr txBox="1"/>
          <p:nvPr/>
        </p:nvSpPr>
        <p:spPr>
          <a:xfrm>
            <a:off x="4576975" y="787808"/>
            <a:ext cx="4502400" cy="25581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donates A2A to Linux Foundation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Warp - AI agents in terminal</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Mu - on-device Agent in Windows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DeepMind Gemini Robotics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ElevenLabs 11ai voice assistant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UC Berkeley CyberGym</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PoE-World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Builds a Business in 30 days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How to Make AI Agents Not Fail in Prod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music generation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endParaRPr sz="1500" b="1">
              <a:solidFill>
                <a:srgbClr val="3C78D8"/>
              </a:solidFill>
              <a:latin typeface="Calibri"/>
              <a:ea typeface="Calibri"/>
              <a:cs typeface="Calibri"/>
              <a:sym typeface="Calibri"/>
            </a:endParaRPr>
          </a:p>
        </p:txBody>
      </p:sp>
      <p:sp>
        <p:nvSpPr>
          <p:cNvPr id="68" name="Google Shape;68;p15"/>
          <p:cNvSpPr txBox="1"/>
          <p:nvPr/>
        </p:nvSpPr>
        <p:spPr>
          <a:xfrm>
            <a:off x="5325500" y="57525"/>
            <a:ext cx="3303600" cy="572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1800" b="1">
                <a:solidFill>
                  <a:srgbClr val="FF0000"/>
                </a:solidFill>
                <a:latin typeface="Calibri"/>
                <a:ea typeface="Calibri"/>
                <a:cs typeface="Calibri"/>
                <a:sym typeface="Calibri"/>
              </a:rPr>
              <a:t>AI is not perfect, It makes errors. But still it is a major amplifier</a:t>
            </a:r>
            <a:endParaRPr sz="1800" b="1" i="0" u="none" strike="noStrike" cap="none">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p:nvPr/>
        </p:nvSpPr>
        <p:spPr>
          <a:xfrm>
            <a:off x="55075" y="-23450"/>
            <a:ext cx="196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i="0" u="none" strike="noStrike" cap="none">
              <a:solidFill>
                <a:schemeClr val="dk1"/>
              </a:solidFill>
              <a:latin typeface="Calibri"/>
              <a:ea typeface="Calibri"/>
              <a:cs typeface="Calibri"/>
              <a:sym typeface="Calibri"/>
            </a:endParaRPr>
          </a:p>
        </p:txBody>
      </p:sp>
      <p:sp>
        <p:nvSpPr>
          <p:cNvPr id="204" name="Google Shape;204;p24"/>
          <p:cNvSpPr txBox="1"/>
          <p:nvPr/>
        </p:nvSpPr>
        <p:spPr>
          <a:xfrm>
            <a:off x="80275" y="392875"/>
            <a:ext cx="44460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LLMs allowed to train on copyrighted books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 District Court ruled that training LLMs on copyrighted books constitutes fair use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number of authors had filed suit against Anthropic for training its models on their books without permission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judge concluded that it is fair use for AI models to read books the same way people do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Judge wrote that the authors’ lawsuit against anthropic is “no different than it would be if they complained that training school children to write well would result in an explosion of competing works.” </a:t>
            </a:r>
            <a:endParaRPr sz="1200">
              <a:solidFill>
                <a:schemeClr val="dk1"/>
              </a:solidFill>
              <a:latin typeface="Calibri"/>
              <a:ea typeface="Calibri"/>
              <a:cs typeface="Calibri"/>
              <a:sym typeface="Calibri"/>
            </a:endParaRPr>
          </a:p>
        </p:txBody>
      </p:sp>
      <p:pic>
        <p:nvPicPr>
          <p:cNvPr id="205" name="Google Shape;205;p2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78675" y="392875"/>
            <a:ext cx="2050199" cy="2050199"/>
          </a:xfrm>
          <a:prstGeom prst="rect">
            <a:avLst/>
          </a:prstGeom>
          <a:noFill/>
          <a:ln w="9525" cap="flat" cmpd="sng">
            <a:solidFill>
              <a:srgbClr val="FF0000"/>
            </a:solidFill>
            <a:prstDash val="solid"/>
            <a:round/>
            <a:headEnd type="none" w="sm" len="sm"/>
            <a:tailEnd type="none" w="sm" len="sm"/>
          </a:ln>
        </p:spPr>
      </p:pic>
      <p:sp>
        <p:nvSpPr>
          <p:cNvPr id="206" name="Google Shape;206;p24"/>
          <p:cNvSpPr txBox="1"/>
          <p:nvPr/>
        </p:nvSpPr>
        <p:spPr>
          <a:xfrm>
            <a:off x="80275" y="2491308"/>
            <a:ext cx="4446000" cy="143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Chrome browser AI Extension for arXiv,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Chat with AI on top of (pdf) documents. Highlight any section of the paper and "@" other papers to quickly add context and compare results, benchmarks, etc</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Generate beautiful research blogs with figures, key insights, and clear explanations from the paper with just one click</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Read in multiple languages; BibTex citations automatically generated</a:t>
            </a:r>
            <a:endParaRPr sz="9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https://chromewebstore.google.com/detail/alphaxiv-understand-resea/liihfcjialakefgidmaadhajjikbjjab</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207" name="Google Shape;207;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78675" y="2732425"/>
            <a:ext cx="2366875" cy="706850"/>
          </a:xfrm>
          <a:prstGeom prst="rect">
            <a:avLst/>
          </a:prstGeom>
          <a:noFill/>
          <a:ln w="9525" cap="flat" cmpd="sng">
            <a:solidFill>
              <a:srgbClr val="FF0000"/>
            </a:solidFill>
            <a:prstDash val="solid"/>
            <a:round/>
            <a:headEnd type="none" w="sm" len="sm"/>
            <a:tailEnd type="none" w="sm" len="sm"/>
          </a:ln>
        </p:spPr>
      </p:pic>
      <p:sp>
        <p:nvSpPr>
          <p:cNvPr id="208" name="Google Shape;208;p24"/>
          <p:cNvSpPr txBox="1"/>
          <p:nvPr/>
        </p:nvSpPr>
        <p:spPr>
          <a:xfrm>
            <a:off x="80275" y="3994208"/>
            <a:ext cx="44460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Gemini CLI open-source AI agent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 source, integrated with Google’s AI Gemini Code Assist</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https://x.com/Google/status/1937861715061846241</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https://blog.google/technology/developers/introducing-gemini-cli-open-source-ai-agent/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09" name="Google Shape;209;p24"/>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78675" y="3667875"/>
            <a:ext cx="2366875" cy="13254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p:nvPr/>
        </p:nvSpPr>
        <p:spPr>
          <a:xfrm>
            <a:off x="55075" y="-23450"/>
            <a:ext cx="196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5</a:t>
            </a:r>
            <a:endParaRPr sz="2000" b="1" i="0" u="none" strike="noStrike" cap="none">
              <a:solidFill>
                <a:schemeClr val="dk1"/>
              </a:solidFill>
              <a:latin typeface="Calibri"/>
              <a:ea typeface="Calibri"/>
              <a:cs typeface="Calibri"/>
              <a:sym typeface="Calibri"/>
            </a:endParaRPr>
          </a:p>
        </p:txBody>
      </p:sp>
      <p:sp>
        <p:nvSpPr>
          <p:cNvPr id="215" name="Google Shape;215;p25"/>
          <p:cNvSpPr txBox="1"/>
          <p:nvPr/>
        </p:nvSpPr>
        <p:spPr>
          <a:xfrm>
            <a:off x="80275" y="342589"/>
            <a:ext cx="44460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donates A2A to Linux Foundation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Agent2Agent (A2) project with Amazon Web Services, Cisco, Google, Microsoft, Salesforce, SAP, and ServiceNow</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https://developers.googleblog.com/en/google-cloud-donates-a2a-to-linux-foundation/</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16" name="Google Shape;216;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91075" y="364140"/>
            <a:ext cx="1944952" cy="711000"/>
          </a:xfrm>
          <a:prstGeom prst="rect">
            <a:avLst/>
          </a:prstGeom>
          <a:noFill/>
          <a:ln w="9525" cap="flat" cmpd="sng">
            <a:solidFill>
              <a:srgbClr val="FF0000"/>
            </a:solidFill>
            <a:prstDash val="solid"/>
            <a:round/>
            <a:headEnd type="none" w="sm" len="sm"/>
            <a:tailEnd type="none" w="sm" len="sm"/>
          </a:ln>
        </p:spPr>
      </p:pic>
      <p:sp>
        <p:nvSpPr>
          <p:cNvPr id="217" name="Google Shape;217;p25"/>
          <p:cNvSpPr txBox="1"/>
          <p:nvPr/>
        </p:nvSpPr>
        <p:spPr>
          <a:xfrm>
            <a:off x="80275" y="3916949"/>
            <a:ext cx="44460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Microsoft Mu - on-device Agent in Windows</a:t>
            </a:r>
            <a:r>
              <a:rPr lang="en" sz="900">
                <a:latin typeface="Calibri"/>
                <a:ea typeface="Calibri"/>
                <a:cs typeface="Calibri"/>
                <a:sym typeface="Calibri"/>
              </a:rPr>
              <a:t> </a:t>
            </a:r>
            <a:endParaRPr sz="9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Mu is an efficient 330M encoder–decoder language model optimized for small-scale deployment, particularly on the NPUs on Copilot+ PCs. 100+ tokens/sec.</a:t>
            </a:r>
            <a:endParaRPr sz="12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https://blogs.windows.com/windowsexperience/2025/06/23/introducing-mu-language-model-and-how-it-enabled-the-agent-in-windows-settings/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18" name="Google Shape;218;p2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78675" y="1201000"/>
            <a:ext cx="1368300" cy="848525"/>
          </a:xfrm>
          <a:prstGeom prst="rect">
            <a:avLst/>
          </a:prstGeom>
          <a:noFill/>
          <a:ln>
            <a:noFill/>
          </a:ln>
        </p:spPr>
      </p:pic>
      <p:pic>
        <p:nvPicPr>
          <p:cNvPr id="219" name="Google Shape;219;p2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78675" y="2561212"/>
            <a:ext cx="4292224" cy="637125"/>
          </a:xfrm>
          <a:prstGeom prst="rect">
            <a:avLst/>
          </a:prstGeom>
          <a:noFill/>
          <a:ln>
            <a:noFill/>
          </a:ln>
        </p:spPr>
      </p:pic>
      <p:pic>
        <p:nvPicPr>
          <p:cNvPr id="220" name="Google Shape;220;p25"/>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474200" y="1362199"/>
            <a:ext cx="1492100" cy="526150"/>
          </a:xfrm>
          <a:prstGeom prst="rect">
            <a:avLst/>
          </a:prstGeom>
          <a:noFill/>
          <a:ln>
            <a:noFill/>
          </a:ln>
        </p:spPr>
      </p:pic>
      <p:pic>
        <p:nvPicPr>
          <p:cNvPr id="221" name="Google Shape;221;p25"/>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6106275" y="1201000"/>
            <a:ext cx="1308625" cy="1308625"/>
          </a:xfrm>
          <a:prstGeom prst="rect">
            <a:avLst/>
          </a:prstGeom>
          <a:noFill/>
          <a:ln w="9525" cap="flat" cmpd="sng">
            <a:solidFill>
              <a:srgbClr val="FF0000"/>
            </a:solidFill>
            <a:prstDash val="solid"/>
            <a:round/>
            <a:headEnd type="none" w="sm" len="sm"/>
            <a:tailEnd type="none" w="sm" len="sm"/>
          </a:ln>
        </p:spPr>
      </p:pic>
      <p:sp>
        <p:nvSpPr>
          <p:cNvPr id="222" name="Google Shape;222;p25"/>
          <p:cNvSpPr txBox="1"/>
          <p:nvPr/>
        </p:nvSpPr>
        <p:spPr>
          <a:xfrm>
            <a:off x="80275" y="1110082"/>
            <a:ext cx="4446000" cy="2742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Warp - AI agents in terminal</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0"/>
              </a:rPr>
              <a:t>https://www.warp.dev</a:t>
            </a:r>
            <a:r>
              <a:rPr lang="en" sz="900">
                <a:solidFill>
                  <a:schemeClr val="dk1"/>
                </a:solidFill>
                <a:latin typeface="Calibri"/>
                <a:ea typeface="Calibri"/>
                <a:cs typeface="Calibri"/>
                <a:sym typeface="Calibri"/>
              </a:rPr>
              <a:t>  - </a:t>
            </a:r>
            <a:r>
              <a:rPr lang="en" sz="900" u="sng">
                <a:solidFill>
                  <a:schemeClr val="hlink"/>
                </a:solidFill>
                <a:latin typeface="Calibri"/>
                <a:ea typeface="Calibri"/>
                <a:cs typeface="Calibri"/>
                <a:sym typeface="Calibri"/>
                <a:hlinkClick r:id="rId11"/>
              </a:rPr>
              <a:t>https://docs.warp.dev/getting-started/what-is-warp</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Warp offers IDE-like editing experience in the terminal; combines code editing, terminal commands, AI-driven automation, and workflow management; run multiple AI agents in parallel - write code, debug, create pull requests, deploy projects, ...; use plain English or shell commands; centralized dashboard for managing all running agents;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Warp supports popular shells (bash, zsh, fish, PowerShell) and runs on Mac, Linux, and Windows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Built in Rust for speed and security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Warp Drive - notebooks, workflows, and environment vars that can be shared with teams, with all data available as context for AI agents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Warp is a venture-capital backed startup in New York City. Founded in June 2020 by </a:t>
            </a:r>
            <a:r>
              <a:rPr lang="en" sz="1200" b="1">
                <a:solidFill>
                  <a:srgbClr val="FF0000"/>
                </a:solidFill>
                <a:latin typeface="Calibri"/>
                <a:ea typeface="Calibri"/>
                <a:cs typeface="Calibri"/>
                <a:sym typeface="Calibri"/>
              </a:rPr>
              <a:t>Zach Lloyd</a:t>
            </a:r>
            <a:r>
              <a:rPr lang="en" sz="1200">
                <a:solidFill>
                  <a:schemeClr val="dk1"/>
                </a:solidFill>
                <a:latin typeface="Calibri"/>
                <a:ea typeface="Calibri"/>
                <a:cs typeface="Calibri"/>
                <a:sym typeface="Calibri"/>
              </a:rPr>
              <a:t>. 60+ employees, 0.5 Mln users.</a:t>
            </a:r>
            <a:endParaRPr sz="1200">
              <a:solidFill>
                <a:schemeClr val="dk1"/>
              </a:solidFill>
              <a:latin typeface="Calibri"/>
              <a:ea typeface="Calibri"/>
              <a:cs typeface="Calibri"/>
              <a:sym typeface="Calibri"/>
            </a:endParaRPr>
          </a:p>
        </p:txBody>
      </p:sp>
      <p:pic>
        <p:nvPicPr>
          <p:cNvPr id="223" name="Google Shape;223;p25"/>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4678675" y="3807375"/>
            <a:ext cx="1578299" cy="11837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6"/>
          <p:cNvSpPr txBox="1"/>
          <p:nvPr/>
        </p:nvSpPr>
        <p:spPr>
          <a:xfrm>
            <a:off x="55075" y="-23450"/>
            <a:ext cx="196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6</a:t>
            </a:r>
            <a:endParaRPr sz="2000" b="1" i="0" u="none" strike="noStrike" cap="none">
              <a:solidFill>
                <a:schemeClr val="dk1"/>
              </a:solidFill>
              <a:latin typeface="Calibri"/>
              <a:ea typeface="Calibri"/>
              <a:cs typeface="Calibri"/>
              <a:sym typeface="Calibri"/>
            </a:endParaRPr>
          </a:p>
        </p:txBody>
      </p:sp>
      <p:sp>
        <p:nvSpPr>
          <p:cNvPr id="229" name="Google Shape;229;p26"/>
          <p:cNvSpPr txBox="1"/>
          <p:nvPr/>
        </p:nvSpPr>
        <p:spPr>
          <a:xfrm>
            <a:off x="80275" y="342589"/>
            <a:ext cx="44460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Google DeepMind Gemini Robotics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On-Device LLM, controls robot's movements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https://techcrunch.com/2025/06/24/google-rolls-out-new-gemini-model-that-can-run-on-robots-locally/</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30" name="Google Shape;230;p2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619075" y="57475"/>
            <a:ext cx="1669307" cy="949925"/>
          </a:xfrm>
          <a:prstGeom prst="rect">
            <a:avLst/>
          </a:prstGeom>
          <a:noFill/>
          <a:ln w="9525" cap="flat" cmpd="sng">
            <a:solidFill>
              <a:srgbClr val="FF0000"/>
            </a:solidFill>
            <a:prstDash val="solid"/>
            <a:round/>
            <a:headEnd type="none" w="sm" len="sm"/>
            <a:tailEnd type="none" w="sm" len="sm"/>
          </a:ln>
        </p:spPr>
      </p:pic>
      <p:sp>
        <p:nvSpPr>
          <p:cNvPr id="231" name="Google Shape;231;p26"/>
          <p:cNvSpPr txBox="1"/>
          <p:nvPr/>
        </p:nvSpPr>
        <p:spPr>
          <a:xfrm>
            <a:off x="80275" y="1147164"/>
            <a:ext cx="44460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ElevenLabs 11ai voice assistant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Connects to MCP to execute tasks; 5K+ voice options, voice cloning, running on ElevenLabs’ infrastructure</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https://elevenlabs.io/blog/introducing-11ai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32" name="Google Shape;232;p2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19075" y="1147174"/>
            <a:ext cx="1367060" cy="7110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p:nvPr/>
        </p:nvSpPr>
        <p:spPr>
          <a:xfrm>
            <a:off x="55075" y="52750"/>
            <a:ext cx="2690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UC Berkeley CyberGym</a:t>
            </a:r>
            <a:endParaRPr sz="2000" b="1" i="0" u="none" strike="noStrike" cap="none">
              <a:solidFill>
                <a:schemeClr val="dk1"/>
              </a:solidFill>
              <a:latin typeface="Calibri"/>
              <a:ea typeface="Calibri"/>
              <a:cs typeface="Calibri"/>
              <a:sym typeface="Calibri"/>
            </a:endParaRPr>
          </a:p>
        </p:txBody>
      </p:sp>
      <p:sp>
        <p:nvSpPr>
          <p:cNvPr id="238" name="Google Shape;238;p27"/>
          <p:cNvSpPr txBox="1"/>
          <p:nvPr/>
        </p:nvSpPr>
        <p:spPr>
          <a:xfrm>
            <a:off x="55075" y="416675"/>
            <a:ext cx="44484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UC Berkeley CyberGym - Cybersecurity Evaluation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Framework to Evaluate AI Agents on Large-Scale Vulnerabilities Across Massive Codebases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 Source (Apache 2.0)</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Includes 1,507 distinct benchmark tasks sourced from actual vulnerabilities found and patched across 188 major open-source software projects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These vulnerabilities were originally identified by OSS-Fuzz  continuous fuzzing campaign maintained by Google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Agents must generate a proof-of-concept test that reproduces the vulnerability in the unpatched version, and CyberGym evaluates success based on whether the vulnerability is triggered in the pre-patch version and absent in the post-patch one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benchmark uniquely emphasizes the generation of Proof of Concepts (PoCs), a task that requires agents to traverse complex code paths and synthesize inputs to meet specific security conditions. CyberGym is modular and containerized, enabling easy expansion and reproducibility.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https://www.cybergym.io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https://arxiv.org/abs/2506.02548</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https://github.com/sunblaze-ucb/cybergym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https://huggingface.co/datasets/sunblaze-ucb/cybergym</a:t>
            </a:r>
            <a:r>
              <a:rPr lang="en" sz="1200">
                <a:solidFill>
                  <a:schemeClr val="dk1"/>
                </a:solidFill>
                <a:latin typeface="Calibri"/>
                <a:ea typeface="Calibri"/>
                <a:cs typeface="Calibri"/>
                <a:sym typeface="Calibri"/>
              </a:rPr>
              <a:t> - dataset</a:t>
            </a:r>
            <a:endParaRPr sz="1200">
              <a:solidFill>
                <a:schemeClr val="dk1"/>
              </a:solidFill>
              <a:latin typeface="Calibri"/>
              <a:ea typeface="Calibri"/>
              <a:cs typeface="Calibri"/>
              <a:sym typeface="Calibri"/>
            </a:endParaRPr>
          </a:p>
        </p:txBody>
      </p:sp>
      <p:pic>
        <p:nvPicPr>
          <p:cNvPr id="239" name="Google Shape;239;p27"/>
          <p:cNvPicPr preferRelativeResize="0"/>
          <p:nvPr/>
        </p:nvPicPr>
        <p:blipFill>
          <a:blip r:embed="rId7">
            <a:alphaModFix/>
          </a:blip>
          <a:stretch>
            <a:fillRect/>
          </a:stretch>
        </p:blipFill>
        <p:spPr>
          <a:xfrm>
            <a:off x="4899475" y="517775"/>
            <a:ext cx="3867150" cy="12192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8"/>
          <p:cNvSpPr txBox="1"/>
          <p:nvPr/>
        </p:nvSpPr>
        <p:spPr>
          <a:xfrm>
            <a:off x="55075" y="52750"/>
            <a:ext cx="1537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PoE-World</a:t>
            </a:r>
            <a:endParaRPr sz="2000" b="1" i="0" u="none" strike="noStrike" cap="none">
              <a:solidFill>
                <a:schemeClr val="dk1"/>
              </a:solidFill>
              <a:latin typeface="Calibri"/>
              <a:ea typeface="Calibri"/>
              <a:cs typeface="Calibri"/>
              <a:sym typeface="Calibri"/>
            </a:endParaRPr>
          </a:p>
        </p:txBody>
      </p:sp>
      <p:sp>
        <p:nvSpPr>
          <p:cNvPr id="245" name="Google Shape;245;p28"/>
          <p:cNvSpPr txBox="1"/>
          <p:nvPr/>
        </p:nvSpPr>
        <p:spPr>
          <a:xfrm>
            <a:off x="55075" y="416675"/>
            <a:ext cx="4448400" cy="315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PoE-World: Modular and Probabilistic World Models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PoE = Product of programmatic Experts</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Researchers from Cornell, Cambridge, The Alan Turing Institute, and Dalhousie University introduce PoE-World, an approach to learning symbolic world models by combining many small, LLM-synthesized programs, each capturing a specific rule of the environment.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Instead of creating one large program, PoE-World builds a modular, probabilistic structure that can learn from brief demonstrations.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setup supports generalization to new situations, allowing agents to plan effectively, even in complex games like Pong and Montezuma’s Revenge.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While it doesn’t model raw pixel data, it learns from symbolic object observations and emphasizes accurate modeling over exploration for efficient decision-making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https://arxiv.org/pdf/2505.10819</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https://topwasu.github.io/poe-world</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https://github.com/topwasu/poe-world</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46" name="Google Shape;246;p28"/>
          <p:cNvSpPr txBox="1"/>
          <p:nvPr/>
        </p:nvSpPr>
        <p:spPr>
          <a:xfrm>
            <a:off x="4648751" y="2597150"/>
            <a:ext cx="44484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core idea is to break down world dynamics into smaller, manageable parts (called "experts"), each responsible for a specific aspect of the world's behavior. For example, one expert might handle how conveyor belts affect player objects, while another manages how platforms interact with players during specific actions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final state of the world is determined by applying each expert in sequence or in parallel, depending on the design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Each expert is activated based on specific conditions or actions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Experts use parameters to determine the extent and nature of object interactions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use of "RandomValues" and "SeqValues" allows for varied, non-deterministic or sequence-based effects, making simulations more realistic or interesting</a:t>
            </a:r>
            <a:endParaRPr sz="1200">
              <a:solidFill>
                <a:schemeClr val="dk1"/>
              </a:solidFill>
              <a:latin typeface="Calibri"/>
              <a:ea typeface="Calibri"/>
              <a:cs typeface="Calibri"/>
              <a:sym typeface="Calibri"/>
            </a:endParaRPr>
          </a:p>
        </p:txBody>
      </p:sp>
      <p:pic>
        <p:nvPicPr>
          <p:cNvPr id="247" name="Google Shape;247;p2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49999" y="45857"/>
            <a:ext cx="4448402" cy="249406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9"/>
          <p:cNvSpPr txBox="1"/>
          <p:nvPr/>
        </p:nvSpPr>
        <p:spPr>
          <a:xfrm>
            <a:off x="55075" y="52750"/>
            <a:ext cx="4448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Builds a Business in 30 days</a:t>
            </a:r>
            <a:endParaRPr sz="2000" b="1" i="0" u="none" strike="noStrike" cap="none">
              <a:solidFill>
                <a:schemeClr val="dk1"/>
              </a:solidFill>
              <a:latin typeface="Calibri"/>
              <a:ea typeface="Calibri"/>
              <a:cs typeface="Calibri"/>
              <a:sym typeface="Calibri"/>
            </a:endParaRPr>
          </a:p>
        </p:txBody>
      </p:sp>
      <p:sp>
        <p:nvSpPr>
          <p:cNvPr id="253" name="Google Shape;253;p29"/>
          <p:cNvSpPr txBox="1"/>
          <p:nvPr/>
        </p:nvSpPr>
        <p:spPr>
          <a:xfrm>
            <a:off x="195625" y="753950"/>
            <a:ext cx="5481900" cy="402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"I Asked AI to Build Me a Business. Here’s What Happened in 30 Days"</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https://medium.com/write-a-catalyst/i-asked-ai-to-build-me-a-business-heres-what-happened-in-30-days-c9b126db3c42</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author used AI to build a profitable online business from scratch in just 30 days, using only a laptop and AI tools like ChatGPT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Starting with no niche or product, the author asked AI for business ideas and quickly narrowed the focus to selling digital products, specifically, Notion templates for freelancers - due to low startup costs, instant delivery, and ease of scaling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Key steps included using AI to:</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Generate product ideas and outlines</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Create and refine the digital product (a Notion template)</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Write product descriptions, email sequences, and marketing copy</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Design branding elements (name, logo, tagline) using AI-powered tools</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Build a simple online storefront and landing page</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Develop a content strategy for social media promotion</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Automate email delivery, customer inquiries, and sales tracking</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By the end of the 30 days, the business had made 28 sales, earned $503.72 in revenue, and gained over 140 email subscribers - all without spending money on ads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excels at speeding up research, copywriting, design, and execution, but it still requires human decision-making, consistency, and originality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author concludes that while AI is a powerful assistant for building a business quickly and efficiently, it is not a replacement for vision, work ethic, or willingness to experiment</a:t>
            </a:r>
            <a:endParaRPr sz="1200">
              <a:solidFill>
                <a:schemeClr val="dk1"/>
              </a:solidFill>
              <a:latin typeface="Calibri"/>
              <a:ea typeface="Calibri"/>
              <a:cs typeface="Calibri"/>
              <a:sym typeface="Calibri"/>
            </a:endParaRPr>
          </a:p>
        </p:txBody>
      </p:sp>
      <p:pic>
        <p:nvPicPr>
          <p:cNvPr id="254" name="Google Shape;254;p2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858050" y="1183413"/>
            <a:ext cx="3161674" cy="31616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0"/>
          <p:cNvSpPr txBox="1"/>
          <p:nvPr/>
        </p:nvSpPr>
        <p:spPr>
          <a:xfrm>
            <a:off x="55075" y="52750"/>
            <a:ext cx="4448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How to Make AI Agents Not Fail in Prod</a:t>
            </a:r>
            <a:endParaRPr sz="2000" b="1" i="0" u="none" strike="noStrike" cap="none">
              <a:solidFill>
                <a:schemeClr val="dk1"/>
              </a:solidFill>
              <a:latin typeface="Calibri"/>
              <a:ea typeface="Calibri"/>
              <a:cs typeface="Calibri"/>
              <a:sym typeface="Calibri"/>
            </a:endParaRPr>
          </a:p>
        </p:txBody>
      </p:sp>
      <p:sp>
        <p:nvSpPr>
          <p:cNvPr id="260" name="Google Shape;260;p30"/>
          <p:cNvSpPr txBox="1"/>
          <p:nvPr/>
        </p:nvSpPr>
        <p:spPr>
          <a:xfrm>
            <a:off x="125275" y="653375"/>
            <a:ext cx="4308000" cy="380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0"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Why Most AI Agents Fail in Production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(And How to Build Ones That Don’t) - by Paolo Perrone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https://medium.com/data-science-collective/why-most-ai-agents-fail-in-production-and-how-to-build-ones-that-dont-f6f604bcd075</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Failure points: Prioritizing flashy prototypes over production resilience; Inadequate logging, testing, and scalability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5-step framework for success</a:t>
            </a:r>
            <a:endParaRPr sz="1200">
              <a:solidFill>
                <a:schemeClr val="dk1"/>
              </a:solidFill>
              <a:latin typeface="Calibri"/>
              <a:ea typeface="Calibri"/>
              <a:cs typeface="Calibri"/>
              <a:sym typeface="Calibri"/>
            </a:endParaRPr>
          </a:p>
          <a:p>
            <a:pPr marL="400050" marR="0" lvl="0" indent="-133350" algn="l" rtl="0">
              <a:lnSpc>
                <a:spcPct val="100000"/>
              </a:lnSpc>
              <a:spcBef>
                <a:spcPts val="0"/>
              </a:spcBef>
              <a:spcAft>
                <a:spcPts val="0"/>
              </a:spcAft>
              <a:buClr>
                <a:srgbClr val="3C78D8"/>
              </a:buClr>
              <a:buSzPts val="1200"/>
              <a:buFont typeface="Calibri"/>
              <a:buAutoNum type="arabicPeriod"/>
            </a:pPr>
            <a:r>
              <a:rPr lang="en" sz="1200">
                <a:solidFill>
                  <a:srgbClr val="3C78D8"/>
                </a:solidFill>
                <a:latin typeface="Calibri"/>
                <a:ea typeface="Calibri"/>
                <a:cs typeface="Calibri"/>
                <a:sym typeface="Calibri"/>
              </a:rPr>
              <a:t>Master Python for Production: FastAPI, Async, Pydantic - scaling, non-blocking, data validation and bug prevention</a:t>
            </a:r>
            <a:endParaRPr sz="1200">
              <a:solidFill>
                <a:srgbClr val="3C78D8"/>
              </a:solidFill>
              <a:latin typeface="Calibri"/>
              <a:ea typeface="Calibri"/>
              <a:cs typeface="Calibri"/>
              <a:sym typeface="Calibri"/>
            </a:endParaRPr>
          </a:p>
          <a:p>
            <a:pPr marL="400050" marR="0" lvl="0" indent="-133350" algn="l" rtl="0">
              <a:lnSpc>
                <a:spcPct val="100000"/>
              </a:lnSpc>
              <a:spcBef>
                <a:spcPts val="0"/>
              </a:spcBef>
              <a:spcAft>
                <a:spcPts val="0"/>
              </a:spcAft>
              <a:buClr>
                <a:srgbClr val="3C78D8"/>
              </a:buClr>
              <a:buSzPts val="1200"/>
              <a:buFont typeface="Calibri"/>
              <a:buAutoNum type="arabicPeriod"/>
            </a:pPr>
            <a:r>
              <a:rPr lang="en" sz="1200">
                <a:solidFill>
                  <a:srgbClr val="3C78D8"/>
                </a:solidFill>
                <a:latin typeface="Calibri"/>
                <a:ea typeface="Calibri"/>
                <a:cs typeface="Calibri"/>
                <a:sym typeface="Calibri"/>
              </a:rPr>
              <a:t>Stability and Reliability - logging, unit/integration testing</a:t>
            </a:r>
            <a:endParaRPr sz="1200">
              <a:solidFill>
                <a:srgbClr val="3C78D8"/>
              </a:solidFill>
              <a:latin typeface="Calibri"/>
              <a:ea typeface="Calibri"/>
              <a:cs typeface="Calibri"/>
              <a:sym typeface="Calibri"/>
            </a:endParaRPr>
          </a:p>
          <a:p>
            <a:pPr marL="400050" marR="0" lvl="0" indent="-133350" algn="l" rtl="0">
              <a:lnSpc>
                <a:spcPct val="100000"/>
              </a:lnSpc>
              <a:spcBef>
                <a:spcPts val="0"/>
              </a:spcBef>
              <a:spcAft>
                <a:spcPts val="0"/>
              </a:spcAft>
              <a:buClr>
                <a:srgbClr val="3C78D8"/>
              </a:buClr>
              <a:buSzPts val="1200"/>
              <a:buFont typeface="Calibri"/>
              <a:buAutoNum type="arabicPeriod"/>
            </a:pPr>
            <a:r>
              <a:rPr lang="en" sz="1200">
                <a:solidFill>
                  <a:srgbClr val="3C78D8"/>
                </a:solidFill>
                <a:latin typeface="Calibri"/>
                <a:ea typeface="Calibri"/>
                <a:cs typeface="Calibri"/>
                <a:sym typeface="Calibri"/>
              </a:rPr>
              <a:t>Implement Robust RAG beyond basics: Optimized chunking strategies, VectorDB or PostgreSQL, measure retrieval quality</a:t>
            </a:r>
            <a:endParaRPr sz="1200">
              <a:solidFill>
                <a:srgbClr val="3C78D8"/>
              </a:solidFill>
              <a:latin typeface="Calibri"/>
              <a:ea typeface="Calibri"/>
              <a:cs typeface="Calibri"/>
              <a:sym typeface="Calibri"/>
            </a:endParaRPr>
          </a:p>
          <a:p>
            <a:pPr marL="400050" marR="0" lvl="0" indent="-133350" algn="l" rtl="0">
              <a:lnSpc>
                <a:spcPct val="100000"/>
              </a:lnSpc>
              <a:spcBef>
                <a:spcPts val="0"/>
              </a:spcBef>
              <a:spcAft>
                <a:spcPts val="0"/>
              </a:spcAft>
              <a:buClr>
                <a:srgbClr val="3C78D8"/>
              </a:buClr>
              <a:buSzPts val="1200"/>
              <a:buFont typeface="Calibri"/>
              <a:buAutoNum type="arabicPeriod"/>
            </a:pPr>
            <a:r>
              <a:rPr lang="en" sz="1200">
                <a:solidFill>
                  <a:srgbClr val="3C78D8"/>
                </a:solidFill>
                <a:latin typeface="Calibri"/>
                <a:ea typeface="Calibri"/>
                <a:cs typeface="Calibri"/>
                <a:sym typeface="Calibri"/>
              </a:rPr>
              <a:t>Define a Scalable Architecture (LangGraph, SQLAlchemy + Alembic, Prompt engineering)</a:t>
            </a:r>
            <a:endParaRPr sz="1200">
              <a:solidFill>
                <a:srgbClr val="3C78D8"/>
              </a:solidFill>
              <a:latin typeface="Calibri"/>
              <a:ea typeface="Calibri"/>
              <a:cs typeface="Calibri"/>
              <a:sym typeface="Calibri"/>
            </a:endParaRPr>
          </a:p>
          <a:p>
            <a:pPr marL="400050" marR="0" lvl="0" indent="-133350" algn="l" rtl="0">
              <a:lnSpc>
                <a:spcPct val="100000"/>
              </a:lnSpc>
              <a:spcBef>
                <a:spcPts val="0"/>
              </a:spcBef>
              <a:spcAft>
                <a:spcPts val="0"/>
              </a:spcAft>
              <a:buClr>
                <a:srgbClr val="3C78D8"/>
              </a:buClr>
              <a:buSzPts val="1200"/>
              <a:buFont typeface="Calibri"/>
              <a:buAutoNum type="arabicPeriod"/>
            </a:pPr>
            <a:r>
              <a:rPr lang="en" sz="1200">
                <a:solidFill>
                  <a:srgbClr val="3C78D8"/>
                </a:solidFill>
                <a:latin typeface="Calibri"/>
                <a:ea typeface="Calibri"/>
                <a:cs typeface="Calibri"/>
                <a:sym typeface="Calibri"/>
              </a:rPr>
              <a:t>Continuous Improvement in Production monitoring tools, user behavior analysis, iterative refinement</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Successful production agents require shifting focus from demo-centric development to engineering discipline; prioritizing stability, observability, and iterative enhancement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author emphasizes that agents built on this framework maintain reliability while evolving with user needs</a:t>
            </a:r>
            <a:endParaRPr sz="1200">
              <a:solidFill>
                <a:schemeClr val="dk1"/>
              </a:solidFill>
              <a:latin typeface="Calibri"/>
              <a:ea typeface="Calibri"/>
              <a:cs typeface="Calibri"/>
              <a:sym typeface="Calibri"/>
            </a:endParaRPr>
          </a:p>
        </p:txBody>
      </p:sp>
      <p:pic>
        <p:nvPicPr>
          <p:cNvPr id="261" name="Google Shape;261;p3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845700" y="136475"/>
            <a:ext cx="3225800" cy="48387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1"/>
          <p:cNvSpPr txBox="1"/>
          <p:nvPr/>
        </p:nvSpPr>
        <p:spPr>
          <a:xfrm>
            <a:off x="55075" y="52750"/>
            <a:ext cx="4448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music generation</a:t>
            </a:r>
            <a:endParaRPr sz="2000" b="1" i="0" u="none" strike="noStrike" cap="none">
              <a:solidFill>
                <a:schemeClr val="dk1"/>
              </a:solidFill>
              <a:latin typeface="Calibri"/>
              <a:ea typeface="Calibri"/>
              <a:cs typeface="Calibri"/>
              <a:sym typeface="Calibri"/>
            </a:endParaRPr>
          </a:p>
        </p:txBody>
      </p:sp>
      <p:sp>
        <p:nvSpPr>
          <p:cNvPr id="267" name="Google Shape;267;p31"/>
          <p:cNvSpPr txBox="1"/>
          <p:nvPr/>
        </p:nvSpPr>
        <p:spPr>
          <a:xfrm>
            <a:off x="55075" y="438450"/>
            <a:ext cx="4308000" cy="4682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0"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MusicLM by Google</a:t>
            </a:r>
            <a:r>
              <a:rPr lang="en" sz="1200">
                <a:solidFill>
                  <a:schemeClr val="dk1"/>
                </a:solidFill>
                <a:latin typeface="Calibri"/>
                <a:ea typeface="Calibri"/>
                <a:cs typeface="Calibri"/>
                <a:sym typeface="Calibri"/>
              </a:rPr>
              <a:t> - text into music. Available via Google’s AI Test Kitchen app. High accuracy, strong coherence, and ability to follow detailed instructions about genre, mood, and instrumentation</a:t>
            </a:r>
            <a:br>
              <a:rPr lang="en" sz="12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3"/>
              </a:rPr>
              <a:t>https://musiclm.com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google/magenta-realtime - open model</a:t>
            </a:r>
            <a:endParaRPr sz="1200" b="1">
              <a:solidFill>
                <a:srgbClr val="FF0000"/>
              </a:solidFill>
              <a:latin typeface="Calibri"/>
              <a:ea typeface="Calibri"/>
              <a:cs typeface="Calibri"/>
              <a:sym typeface="Calibri"/>
            </a:endParaRPr>
          </a:p>
          <a:p>
            <a:pPr marL="457200" marR="0" lvl="1"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https://x.com/osanseviero/status/1936415454819676427</a:t>
            </a:r>
            <a:endParaRPr sz="900">
              <a:solidFill>
                <a:schemeClr val="dk1"/>
              </a:solidFill>
              <a:latin typeface="Calibri"/>
              <a:ea typeface="Calibri"/>
              <a:cs typeface="Calibri"/>
              <a:sym typeface="Calibri"/>
            </a:endParaRPr>
          </a:p>
          <a:p>
            <a:pPr marL="457200" marR="0" lvl="1"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https://huggingface.co/google/magenta-realtime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MusicGen by Meta</a:t>
            </a:r>
            <a:r>
              <a:rPr lang="en" sz="1200">
                <a:solidFill>
                  <a:schemeClr val="dk1"/>
                </a:solidFill>
                <a:latin typeface="Calibri"/>
                <a:ea typeface="Calibri"/>
                <a:cs typeface="Calibri"/>
                <a:sym typeface="Calibri"/>
              </a:rPr>
              <a:t> - open-source transformer-based model that generates music from text prompts or existing melodies. Uses Residual Vector Quantization (RVQ) for efficient data compression and high audio quality. Produces coherent musical structures, especially with complex prompts; open-source nature allows for community improvements </a:t>
            </a:r>
            <a:r>
              <a:rPr lang="en" sz="900">
                <a:solidFill>
                  <a:schemeClr val="dk1"/>
                </a:solidFill>
                <a:latin typeface="Calibri"/>
                <a:ea typeface="Calibri"/>
                <a:cs typeface="Calibri"/>
                <a:sym typeface="Calibri"/>
              </a:rPr>
              <a:t>- </a:t>
            </a:r>
            <a:r>
              <a:rPr lang="en" sz="900" u="sng">
                <a:solidFill>
                  <a:schemeClr val="hlink"/>
                </a:solidFill>
                <a:latin typeface="Calibri"/>
                <a:ea typeface="Calibri"/>
                <a:cs typeface="Calibri"/>
                <a:sym typeface="Calibri"/>
                <a:hlinkClick r:id="rId6"/>
              </a:rPr>
              <a:t>https://musicgen.com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Stable Audio 2.0 by Stability AI</a:t>
            </a:r>
            <a:r>
              <a:rPr lang="en" sz="1200">
                <a:solidFill>
                  <a:schemeClr val="dk1"/>
                </a:solidFill>
                <a:latin typeface="Calibri"/>
                <a:ea typeface="Calibri"/>
                <a:cs typeface="Calibri"/>
                <a:sym typeface="Calibri"/>
              </a:rPr>
              <a:t> - generates high-quality audio tracks up to 3 minutes long from text prompts and supports audio-to-audio transformations; Trained on a licensed dataset from AudioSparx; Uses a highly compressed autoencoder and diffusion transformer for advanced sound design and style transfer. High-quality, long-form audio generation; supports remixing and style transfer </a:t>
            </a:r>
            <a:r>
              <a:rPr lang="en" sz="900">
                <a:solidFill>
                  <a:schemeClr val="dk1"/>
                </a:solidFill>
                <a:latin typeface="Calibri"/>
                <a:ea typeface="Calibri"/>
                <a:cs typeface="Calibri"/>
                <a:sym typeface="Calibri"/>
              </a:rPr>
              <a:t>- </a:t>
            </a:r>
            <a:r>
              <a:rPr lang="en" sz="900" u="sng">
                <a:solidFill>
                  <a:schemeClr val="hlink"/>
                </a:solidFill>
                <a:latin typeface="Calibri"/>
                <a:ea typeface="Calibri"/>
                <a:cs typeface="Calibri"/>
                <a:sym typeface="Calibri"/>
                <a:hlinkClick r:id="rId7"/>
              </a:rPr>
              <a:t>https://stability.ai/stable-audio</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Project Music GenAI Control by Adobe</a:t>
            </a:r>
            <a:r>
              <a:rPr lang="en" sz="1200">
                <a:solidFill>
                  <a:schemeClr val="dk1"/>
                </a:solidFill>
                <a:latin typeface="Calibri"/>
                <a:ea typeface="Calibri"/>
                <a:cs typeface="Calibri"/>
                <a:sym typeface="Calibri"/>
              </a:rPr>
              <a:t> - detailed editing capabilities, allowing users to fine-tune tempo, intensity, and structure of AI-generated music; “pixel-level control” for music, enabling interactive editing and seamless loops; ideal for content creators needing precise musical fits; require  Adobe ecosystem integration</a:t>
            </a:r>
            <a:r>
              <a:rPr lang="en" sz="900">
                <a:solidFill>
                  <a:schemeClr val="dk1"/>
                </a:solidFill>
                <a:latin typeface="Calibri"/>
                <a:ea typeface="Calibri"/>
                <a:cs typeface="Calibri"/>
                <a:sym typeface="Calibri"/>
              </a:rPr>
              <a:t> - </a:t>
            </a:r>
            <a:r>
              <a:rPr lang="en" sz="900" u="sng">
                <a:solidFill>
                  <a:schemeClr val="hlink"/>
                </a:solidFill>
                <a:latin typeface="Calibri"/>
                <a:ea typeface="Calibri"/>
                <a:cs typeface="Calibri"/>
                <a:sym typeface="Calibri"/>
                <a:hlinkClick r:id="rId8"/>
              </a:rPr>
              <a:t>https://research.adobe.com/video/project-music-genai-control/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68" name="Google Shape;268;p31"/>
          <p:cNvSpPr txBox="1"/>
          <p:nvPr/>
        </p:nvSpPr>
        <p:spPr>
          <a:xfrm>
            <a:off x="4720075" y="607775"/>
            <a:ext cx="43080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0"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Suno AI </a:t>
            </a:r>
            <a:r>
              <a:rPr lang="en" sz="1200">
                <a:solidFill>
                  <a:schemeClr val="dk1"/>
                </a:solidFill>
                <a:latin typeface="Calibri"/>
                <a:ea typeface="Calibri"/>
                <a:cs typeface="Calibri"/>
                <a:sym typeface="Calibri"/>
              </a:rPr>
              <a:t>- Song Generator - Complete songs with vocals, mobile app, custom mode - Free (50 credits/day), $8/mo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Boomy</a:t>
            </a:r>
            <a:r>
              <a:rPr lang="en" sz="1200">
                <a:solidFill>
                  <a:schemeClr val="dk1"/>
                </a:solidFill>
                <a:latin typeface="Calibri"/>
                <a:ea typeface="Calibri"/>
                <a:cs typeface="Calibri"/>
                <a:sym typeface="Calibri"/>
              </a:rPr>
              <a:t> - Music Generator Instant genre-based song creation, Spotify release - Free (25 saves/month), $9.99/mo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Soundraw.io</a:t>
            </a:r>
            <a:r>
              <a:rPr lang="en" sz="1200">
                <a:solidFill>
                  <a:schemeClr val="dk1"/>
                </a:solidFill>
                <a:latin typeface="Calibri"/>
                <a:ea typeface="Calibri"/>
                <a:cs typeface="Calibri"/>
                <a:sym typeface="Calibri"/>
              </a:rPr>
              <a:t> - Music Generator Customizable music for videos, games - Free plan, $16.99/mo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Mubert</a:t>
            </a:r>
            <a:r>
              <a:rPr lang="en" sz="1200">
                <a:solidFill>
                  <a:schemeClr val="dk1"/>
                </a:solidFill>
                <a:latin typeface="Calibri"/>
                <a:ea typeface="Calibri"/>
                <a:cs typeface="Calibri"/>
                <a:sym typeface="Calibri"/>
              </a:rPr>
              <a:t> - Music Generator Royalty-free music, API for developers - Free plan, $11.69/mo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Loudly  Music Generator</a:t>
            </a:r>
            <a:r>
              <a:rPr lang="en" sz="1200">
                <a:solidFill>
                  <a:schemeClr val="dk1"/>
                </a:solidFill>
                <a:latin typeface="Calibri"/>
                <a:ea typeface="Calibri"/>
                <a:cs typeface="Calibri"/>
                <a:sym typeface="Calibri"/>
              </a:rPr>
              <a:t> - High audio quality, customizable effects    Free (1 download/month), $5.99/mo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Splash Pro Music Generator</a:t>
            </a:r>
            <a:r>
              <a:rPr lang="en" sz="1200">
                <a:solidFill>
                  <a:schemeClr val="dk1"/>
                </a:solidFill>
                <a:latin typeface="Calibri"/>
                <a:ea typeface="Calibri"/>
                <a:cs typeface="Calibri"/>
                <a:sym typeface="Calibri"/>
              </a:rPr>
              <a:t> - Royalty-free music, AI voice training   Free (unlimited 60s songs), $8/mo</a:t>
            </a:r>
            <a:endParaRPr sz="1200">
              <a:solidFill>
                <a:schemeClr val="dk1"/>
              </a:solidFill>
              <a:latin typeface="Calibri"/>
              <a:ea typeface="Calibri"/>
              <a:cs typeface="Calibri"/>
              <a:sym typeface="Calibri"/>
            </a:endParaRPr>
          </a:p>
        </p:txBody>
      </p:sp>
      <p:pic>
        <p:nvPicPr>
          <p:cNvPr id="269" name="Google Shape;269;p31"/>
          <p:cNvPicPr preferRelativeResize="0"/>
          <p:nvPr/>
        </p:nvPicPr>
        <p:blipFill>
          <a:blip r:embed="rId9">
            <a:alphaModFix/>
          </a:blip>
          <a:stretch>
            <a:fillRect/>
          </a:stretch>
        </p:blipFill>
        <p:spPr>
          <a:xfrm>
            <a:off x="4720075" y="3039900"/>
            <a:ext cx="2828925" cy="16192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2"/>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275" name="Google Shape;275;p32"/>
          <p:cNvSpPr txBox="1"/>
          <p:nvPr/>
        </p:nvSpPr>
        <p:spPr>
          <a:xfrm>
            <a:off x="2102050" y="1536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pic>
        <p:nvPicPr>
          <p:cNvPr id="276" name="Google Shape;276;p3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81950" y="3082075"/>
            <a:ext cx="4779675" cy="1973074"/>
          </a:xfrm>
          <a:prstGeom prst="rect">
            <a:avLst/>
          </a:prstGeom>
          <a:noFill/>
          <a:ln w="9525" cap="flat" cmpd="sng">
            <a:solidFill>
              <a:srgbClr val="FF0000"/>
            </a:solidFill>
            <a:prstDash val="solid"/>
            <a:round/>
            <a:headEnd type="none" w="sm" len="sm"/>
            <a:tailEnd type="none" w="sm" len="sm"/>
          </a:ln>
        </p:spPr>
      </p:pic>
      <p:pic>
        <p:nvPicPr>
          <p:cNvPr id="277" name="Google Shape;277;p3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81950" y="661013"/>
            <a:ext cx="4531627" cy="2301632"/>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pic>
        <p:nvPicPr>
          <p:cNvPr id="282" name="Google Shape;282;p33"/>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283" name="Google Shape;283;p33"/>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84" name="Google Shape;284;p33"/>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85" name="Google Shape;285;p3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286" name="Google Shape;286;p33"/>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87" name="Google Shape;287;p33"/>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4" name="Google Shape;74;p16"/>
          <p:cNvSpPr txBox="1"/>
          <p:nvPr/>
        </p:nvSpPr>
        <p:spPr>
          <a:xfrm>
            <a:off x="38150" y="30938"/>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75" name="Google Shape;75;p16"/>
          <p:cNvSpPr txBox="1"/>
          <p:nvPr/>
        </p:nvSpPr>
        <p:spPr>
          <a:xfrm>
            <a:off x="6950075" y="919775"/>
            <a:ext cx="1928700" cy="572700"/>
          </a:xfrm>
          <a:prstGeom prst="rect">
            <a:avLst/>
          </a:prstGeom>
          <a:noFill/>
          <a:ln>
            <a:noFill/>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4"/>
              </a:rPr>
              <a:t>https://lmarena.ai/?leaderboard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5"/>
              </a:rPr>
              <a:t>https://openlm.ai/chatbot-arena/</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6"/>
              </a:rPr>
              <a:t>https://beta.lmarena.ai</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https://legacy.lmarena.ai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76" name="Google Shape;76;p16"/>
          <p:cNvSpPr txBox="1"/>
          <p:nvPr/>
        </p:nvSpPr>
        <p:spPr>
          <a:xfrm>
            <a:off x="1176539" y="531301"/>
            <a:ext cx="11061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Text - June 17</a:t>
            </a:r>
            <a:endParaRPr sz="1200" b="0" i="0" u="none" strike="noStrike" cap="none">
              <a:solidFill>
                <a:schemeClr val="dk1"/>
              </a:solidFill>
              <a:latin typeface="Calibri"/>
              <a:ea typeface="Calibri"/>
              <a:cs typeface="Calibri"/>
              <a:sym typeface="Calibri"/>
            </a:endParaRPr>
          </a:p>
        </p:txBody>
      </p:sp>
      <p:sp>
        <p:nvSpPr>
          <p:cNvPr id="77" name="Google Shape;77;p16"/>
          <p:cNvSpPr txBox="1"/>
          <p:nvPr/>
        </p:nvSpPr>
        <p:spPr>
          <a:xfrm>
            <a:off x="4283674" y="531301"/>
            <a:ext cx="13056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Webdev - June 16</a:t>
            </a:r>
            <a:endParaRPr sz="1200" b="0" i="0" u="none" strike="noStrike" cap="none">
              <a:solidFill>
                <a:schemeClr val="dk1"/>
              </a:solidFill>
              <a:latin typeface="Calibri"/>
              <a:ea typeface="Calibri"/>
              <a:cs typeface="Calibri"/>
              <a:sym typeface="Calibri"/>
            </a:endParaRPr>
          </a:p>
        </p:txBody>
      </p:sp>
      <p:sp>
        <p:nvSpPr>
          <p:cNvPr id="78" name="Google Shape;78;p16"/>
          <p:cNvSpPr/>
          <p:nvPr/>
        </p:nvSpPr>
        <p:spPr>
          <a:xfrm>
            <a:off x="3816155" y="243615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6"/>
          <p:cNvSpPr txBox="1"/>
          <p:nvPr/>
        </p:nvSpPr>
        <p:spPr>
          <a:xfrm>
            <a:off x="3510956" y="281923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0" name="Google Shape;80;p16"/>
          <p:cNvSpPr/>
          <p:nvPr/>
        </p:nvSpPr>
        <p:spPr>
          <a:xfrm>
            <a:off x="3811413" y="283052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a:off x="3813623" y="463176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p:nvPr/>
        </p:nvSpPr>
        <p:spPr>
          <a:xfrm>
            <a:off x="637539" y="121976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6"/>
          <p:cNvSpPr/>
          <p:nvPr/>
        </p:nvSpPr>
        <p:spPr>
          <a:xfrm>
            <a:off x="646161" y="102854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6"/>
          <p:cNvSpPr/>
          <p:nvPr/>
        </p:nvSpPr>
        <p:spPr>
          <a:xfrm>
            <a:off x="3816158" y="183218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6"/>
          <p:cNvSpPr/>
          <p:nvPr/>
        </p:nvSpPr>
        <p:spPr>
          <a:xfrm>
            <a:off x="3818730" y="142809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6"/>
          <p:cNvSpPr/>
          <p:nvPr/>
        </p:nvSpPr>
        <p:spPr>
          <a:xfrm>
            <a:off x="3819826" y="342652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6"/>
          <p:cNvSpPr txBox="1"/>
          <p:nvPr/>
        </p:nvSpPr>
        <p:spPr>
          <a:xfrm>
            <a:off x="6736325" y="1748050"/>
            <a:ext cx="2356200" cy="14961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Web Leaderboard </a:t>
            </a:r>
            <a:br>
              <a:rPr lang="en" sz="8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8"/>
              </a:rPr>
              <a:t>https://web.lmarena.ai/leaderboard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LLM Leaderboard - by @LlmStats </a:t>
            </a:r>
            <a:br>
              <a:rPr lang="en" sz="8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9"/>
              </a:rPr>
              <a:t>https://llmworld.net/llm_leaderboards/</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LLM Leaderboard - by StackAI</a:t>
            </a:r>
            <a:r>
              <a:rPr lang="en" sz="800">
                <a:solidFill>
                  <a:schemeClr val="dk1"/>
                </a:solidFill>
                <a:latin typeface="Calibri"/>
                <a:ea typeface="Calibri"/>
                <a:cs typeface="Calibri"/>
                <a:sym typeface="Calibri"/>
              </a:rPr>
              <a:t> </a:t>
            </a:r>
            <a:br>
              <a:rPr lang="en" sz="800">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0"/>
              </a:rPr>
              <a:t>https://www.stack-ai.com/llm-leaderboard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LLM Leaderboard - by Artificial Analysis</a:t>
            </a:r>
            <a:r>
              <a:rPr lang="en" sz="800">
                <a:solidFill>
                  <a:schemeClr val="dk1"/>
                </a:solidFill>
                <a:latin typeface="Calibri"/>
                <a:ea typeface="Calibri"/>
                <a:cs typeface="Calibri"/>
                <a:sym typeface="Calibri"/>
              </a:rPr>
              <a:t> </a:t>
            </a:r>
            <a:br>
              <a:rPr lang="en" sz="800">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1"/>
              </a:rPr>
              <a:t>https://artificialanalysis.ai/leaderboards/models</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Open LLM Leaderboard - by Hugging Face </a:t>
            </a:r>
            <a:br>
              <a:rPr lang="en" sz="8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2"/>
              </a:rPr>
              <a:t>https://huggingface.co/open-llm-leaderboard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LLM Leaderboard - by Vellum </a:t>
            </a:r>
            <a:br>
              <a:rPr lang="en" sz="8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3"/>
              </a:rPr>
              <a:t>https://www.vellum.ai/llm-leaderboard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p:txBody>
      </p:sp>
      <p:sp>
        <p:nvSpPr>
          <p:cNvPr id="88" name="Google Shape;88;p16"/>
          <p:cNvSpPr txBox="1"/>
          <p:nvPr/>
        </p:nvSpPr>
        <p:spPr>
          <a:xfrm>
            <a:off x="3530111" y="362234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9" name="Google Shape;89;p16"/>
          <p:cNvSpPr/>
          <p:nvPr/>
        </p:nvSpPr>
        <p:spPr>
          <a:xfrm>
            <a:off x="3820980" y="363073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6"/>
          <p:cNvSpPr/>
          <p:nvPr/>
        </p:nvSpPr>
        <p:spPr>
          <a:xfrm>
            <a:off x="3827164" y="321400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6"/>
          <p:cNvSpPr/>
          <p:nvPr/>
        </p:nvSpPr>
        <p:spPr>
          <a:xfrm>
            <a:off x="3813159" y="422661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6"/>
          <p:cNvSpPr txBox="1"/>
          <p:nvPr/>
        </p:nvSpPr>
        <p:spPr>
          <a:xfrm flipH="1">
            <a:off x="3750736" y="3826965"/>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M</a:t>
            </a:r>
            <a:endParaRPr sz="800" b="0" i="0" u="none" strike="noStrike" cap="none">
              <a:solidFill>
                <a:srgbClr val="1F2937"/>
              </a:solidFill>
              <a:latin typeface="Calibri"/>
              <a:ea typeface="Calibri"/>
              <a:cs typeface="Calibri"/>
              <a:sym typeface="Calibri"/>
            </a:endParaRPr>
          </a:p>
        </p:txBody>
      </p:sp>
      <p:sp>
        <p:nvSpPr>
          <p:cNvPr id="93" name="Google Shape;93;p16"/>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94" name="Google Shape;94;p16"/>
          <p:cNvSpPr/>
          <p:nvPr/>
        </p:nvSpPr>
        <p:spPr>
          <a:xfrm>
            <a:off x="3827180" y="103119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6"/>
          <p:cNvSpPr/>
          <p:nvPr/>
        </p:nvSpPr>
        <p:spPr>
          <a:xfrm>
            <a:off x="3827180" y="203286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6"/>
          <p:cNvSpPr/>
          <p:nvPr/>
        </p:nvSpPr>
        <p:spPr>
          <a:xfrm>
            <a:off x="3819811" y="163515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6"/>
          <p:cNvSpPr/>
          <p:nvPr/>
        </p:nvSpPr>
        <p:spPr>
          <a:xfrm>
            <a:off x="3813386" y="263175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6"/>
          <p:cNvSpPr txBox="1"/>
          <p:nvPr/>
        </p:nvSpPr>
        <p:spPr>
          <a:xfrm>
            <a:off x="3518325" y="302369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9" name="Google Shape;99;p16"/>
          <p:cNvSpPr/>
          <p:nvPr/>
        </p:nvSpPr>
        <p:spPr>
          <a:xfrm>
            <a:off x="3818782" y="303497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6"/>
          <p:cNvSpPr/>
          <p:nvPr/>
        </p:nvSpPr>
        <p:spPr>
          <a:xfrm>
            <a:off x="3818730" y="443005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6"/>
          <p:cNvSpPr/>
          <p:nvPr/>
        </p:nvSpPr>
        <p:spPr>
          <a:xfrm>
            <a:off x="3818730" y="402430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6"/>
          <p:cNvSpPr txBox="1"/>
          <p:nvPr/>
        </p:nvSpPr>
        <p:spPr>
          <a:xfrm>
            <a:off x="345398" y="320212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3" name="Google Shape;103;p16"/>
          <p:cNvSpPr/>
          <p:nvPr/>
        </p:nvSpPr>
        <p:spPr>
          <a:xfrm>
            <a:off x="644664" y="320936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6"/>
          <p:cNvSpPr txBox="1"/>
          <p:nvPr/>
        </p:nvSpPr>
        <p:spPr>
          <a:xfrm>
            <a:off x="345398" y="240932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5" name="Google Shape;105;p16"/>
          <p:cNvSpPr/>
          <p:nvPr/>
        </p:nvSpPr>
        <p:spPr>
          <a:xfrm>
            <a:off x="644664" y="241657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6"/>
          <p:cNvSpPr/>
          <p:nvPr/>
        </p:nvSpPr>
        <p:spPr>
          <a:xfrm>
            <a:off x="3818730" y="223353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6"/>
          <p:cNvSpPr/>
          <p:nvPr/>
        </p:nvSpPr>
        <p:spPr>
          <a:xfrm>
            <a:off x="640236" y="141795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6"/>
          <p:cNvSpPr/>
          <p:nvPr/>
        </p:nvSpPr>
        <p:spPr>
          <a:xfrm>
            <a:off x="637539" y="161868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6"/>
          <p:cNvSpPr/>
          <p:nvPr/>
        </p:nvSpPr>
        <p:spPr>
          <a:xfrm>
            <a:off x="637539" y="182202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6"/>
          <p:cNvSpPr/>
          <p:nvPr/>
        </p:nvSpPr>
        <p:spPr>
          <a:xfrm>
            <a:off x="646161" y="221968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6"/>
          <p:cNvSpPr/>
          <p:nvPr/>
        </p:nvSpPr>
        <p:spPr>
          <a:xfrm>
            <a:off x="639269" y="201416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6"/>
          <p:cNvSpPr/>
          <p:nvPr/>
        </p:nvSpPr>
        <p:spPr>
          <a:xfrm>
            <a:off x="646910" y="260698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6"/>
          <p:cNvSpPr/>
          <p:nvPr/>
        </p:nvSpPr>
        <p:spPr>
          <a:xfrm>
            <a:off x="637009" y="301845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6"/>
          <p:cNvSpPr txBox="1"/>
          <p:nvPr/>
        </p:nvSpPr>
        <p:spPr>
          <a:xfrm flipH="1">
            <a:off x="583188" y="2812401"/>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15" name="Google Shape;115;p16"/>
          <p:cNvSpPr/>
          <p:nvPr/>
        </p:nvSpPr>
        <p:spPr>
          <a:xfrm>
            <a:off x="646893" y="400986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6"/>
          <p:cNvSpPr/>
          <p:nvPr/>
        </p:nvSpPr>
        <p:spPr>
          <a:xfrm>
            <a:off x="637010" y="361700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6"/>
          <p:cNvSpPr/>
          <p:nvPr/>
        </p:nvSpPr>
        <p:spPr>
          <a:xfrm>
            <a:off x="646910" y="381000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18" name="Google Shape;118;p16"/>
          <p:cNvGraphicFramePr/>
          <p:nvPr/>
        </p:nvGraphicFramePr>
        <p:xfrm>
          <a:off x="774300" y="775925"/>
          <a:ext cx="3000000" cy="3000000"/>
        </p:xfrm>
        <a:graphic>
          <a:graphicData uri="http://schemas.openxmlformats.org/drawingml/2006/table">
            <a:tbl>
              <a:tblPr>
                <a:noFill/>
                <a:tableStyleId>{E5414D47-7274-47CD-8CD2-5CE76CFFF132}</a:tableStyleId>
              </a:tblPr>
              <a:tblGrid>
                <a:gridCol w="2247900">
                  <a:extLst>
                    <a:ext uri="{9D8B030D-6E8A-4147-A177-3AD203B41FA5}">
                      <a16:colId xmlns:a16="http://schemas.microsoft.com/office/drawing/2014/main" val="20000"/>
                    </a:ext>
                  </a:extLst>
                </a:gridCol>
                <a:gridCol w="400050">
                  <a:extLst>
                    <a:ext uri="{9D8B030D-6E8A-4147-A177-3AD203B41FA5}">
                      <a16:colId xmlns:a16="http://schemas.microsoft.com/office/drawing/2014/main" val="20001"/>
                    </a:ext>
                  </a:extLst>
                </a:gridCol>
              </a:tblGrid>
              <a:tr h="189500">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Model</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Score</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1895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4">
                            <a:extLst>
                              <a:ext uri="{A12FA001-AC4F-418D-AE19-62706E023703}">
                                <ahyp:hlinkClr xmlns:ahyp="http://schemas.microsoft.com/office/drawing/2018/hyperlinkcolor" val="tx"/>
                              </a:ext>
                            </a:extLst>
                          </a:hlinkClick>
                        </a:rPr>
                        <a:t>gemini-2.5-pro-preview-06-05</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1470</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895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o3-2025-04-16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1449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895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6">
                            <a:extLst>
                              <a:ext uri="{A12FA001-AC4F-418D-AE19-62706E023703}">
                                <ahyp:hlinkClr xmlns:ahyp="http://schemas.microsoft.com/office/drawing/2018/hyperlinkcolor" val="tx"/>
                              </a:ext>
                            </a:extLst>
                          </a:hlinkClick>
                        </a:rPr>
                        <a:t>gemini-2.5-pro-preview-05-06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1446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1895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chatgpt-4o-latest-20250326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1440</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1895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gpt-4.5-preview-2025-02-27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1434</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1895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claude-opus-4-20250514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1895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gemini-2.5-flash-preview-05-20</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1895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deepseek-r1-0528</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1411</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1895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gpt-4.1-2025-04-14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1410</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1895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grok-3-preview-02-24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1895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gemini-2.5-flash-preview-04-17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1405</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1895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qwen3-235b-a22b-no-thinking</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1395</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2"/>
                  </a:ext>
                </a:extLst>
              </a:tr>
              <a:tr h="1895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deepseek-v3-0324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r h="1895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o4-mini-2025-04-16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4"/>
                  </a:ext>
                </a:extLst>
              </a:tr>
              <a:tr h="1895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o1-2024-12-17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5"/>
                  </a:ext>
                </a:extLst>
              </a:tr>
              <a:tr h="1895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claude-sonnet-4-20250514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1394</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6"/>
                  </a:ext>
                </a:extLst>
              </a:tr>
              <a:tr h="1895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deepseek-r1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7"/>
                  </a:ext>
                </a:extLst>
              </a:tr>
              <a:tr h="1441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gemini-2.5-flash-lite-preview-06-17-thinking</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1387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8"/>
                  </a:ext>
                </a:extLst>
              </a:tr>
              <a:tr h="1895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claude-3-7-sonnet-20250219-thinking-32k</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1385</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9"/>
                  </a:ext>
                </a:extLst>
              </a:tr>
            </a:tbl>
          </a:graphicData>
        </a:graphic>
      </p:graphicFrame>
      <p:graphicFrame>
        <p:nvGraphicFramePr>
          <p:cNvPr id="119" name="Google Shape;119;p16"/>
          <p:cNvGraphicFramePr/>
          <p:nvPr/>
        </p:nvGraphicFramePr>
        <p:xfrm>
          <a:off x="3962400" y="796927"/>
          <a:ext cx="3000000" cy="3000000"/>
        </p:xfrm>
        <a:graphic>
          <a:graphicData uri="http://schemas.openxmlformats.org/drawingml/2006/table">
            <a:tbl>
              <a:tblPr>
                <a:noFill/>
                <a:tableStyleId>{E5414D47-7274-47CD-8CD2-5CE76CFFF132}</a:tableStyleId>
              </a:tblPr>
              <a:tblGrid>
                <a:gridCol w="1809750">
                  <a:extLst>
                    <a:ext uri="{9D8B030D-6E8A-4147-A177-3AD203B41FA5}">
                      <a16:colId xmlns:a16="http://schemas.microsoft.com/office/drawing/2014/main" val="20000"/>
                    </a:ext>
                  </a:extLst>
                </a:gridCol>
                <a:gridCol w="400050">
                  <a:extLst>
                    <a:ext uri="{9D8B030D-6E8A-4147-A177-3AD203B41FA5}">
                      <a16:colId xmlns:a16="http://schemas.microsoft.com/office/drawing/2014/main" val="20001"/>
                    </a:ext>
                  </a:extLst>
                </a:gridCol>
              </a:tblGrid>
              <a:tr h="200025">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Model</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Score</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4">
                            <a:extLst>
                              <a:ext uri="{A12FA001-AC4F-418D-AE19-62706E023703}">
                                <ahyp:hlinkClr xmlns:ahyp="http://schemas.microsoft.com/office/drawing/2018/hyperlinkcolor" val="tx"/>
                              </a:ext>
                            </a:extLst>
                          </a:hlinkClick>
                        </a:rPr>
                        <a:t>Gemini-2.5-Pro-Preview-06-05</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1433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DeepSeek-R1-0528</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6">
                            <a:extLst>
                              <a:ext uri="{A12FA001-AC4F-418D-AE19-62706E023703}">
                                <ahyp:hlinkClr xmlns:ahyp="http://schemas.microsoft.com/office/drawing/2018/hyperlinkcolor" val="tx"/>
                              </a:ext>
                            </a:extLst>
                          </a:hlinkClick>
                        </a:rPr>
                        <a:t>Gemini-2.5-Pro-Preview-05-06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 Opus 4 (20250514)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 Sonnet 4 (20250514)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1382</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Claude 3.7 Sonnet (20250219)</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1357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Gemini-2.5-Flash-Preview-05-20</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1305</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GPT-4.1-2025-04-14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1257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Claude 3.5 Sonnet (20241022)</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1238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DeepSeek-V3-0324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1207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DeepSeek-R1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1198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o3-2025-04-16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1190</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2"/>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GPT-4.1-mini-2025-04-14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1189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Qwen3-235B-A22B</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1187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4"/>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Mistral Medium 3</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1174</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5"/>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Gemini-2.5-Flash-Preview-04-17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1157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6"/>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o3-mini-high (20250131)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1136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7"/>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Claude 3.5 Haiku (20241022)</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1133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8"/>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o4-mini-2025-04-16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1102</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9"/>
                  </a:ext>
                </a:extLst>
              </a:tr>
            </a:tbl>
          </a:graphicData>
        </a:graphic>
      </p:graphicFrame>
      <p:sp>
        <p:nvSpPr>
          <p:cNvPr id="120" name="Google Shape;120;p16"/>
          <p:cNvSpPr txBox="1"/>
          <p:nvPr/>
        </p:nvSpPr>
        <p:spPr>
          <a:xfrm>
            <a:off x="345398" y="340278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1" name="Google Shape;121;p16"/>
          <p:cNvSpPr/>
          <p:nvPr/>
        </p:nvSpPr>
        <p:spPr>
          <a:xfrm>
            <a:off x="644664" y="341002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6"/>
          <p:cNvSpPr txBox="1"/>
          <p:nvPr/>
        </p:nvSpPr>
        <p:spPr>
          <a:xfrm>
            <a:off x="345398" y="4206693"/>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3" name="Google Shape;123;p16"/>
          <p:cNvSpPr/>
          <p:nvPr/>
        </p:nvSpPr>
        <p:spPr>
          <a:xfrm>
            <a:off x="644664" y="421394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6"/>
          <p:cNvSpPr/>
          <p:nvPr/>
        </p:nvSpPr>
        <p:spPr>
          <a:xfrm>
            <a:off x="646893" y="461248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6"/>
          <p:cNvSpPr/>
          <p:nvPr/>
        </p:nvSpPr>
        <p:spPr>
          <a:xfrm>
            <a:off x="637009" y="441799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6"/>
          <p:cNvSpPr txBox="1"/>
          <p:nvPr/>
        </p:nvSpPr>
        <p:spPr>
          <a:xfrm>
            <a:off x="3510956" y="122474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7" name="Google Shape;127;p16"/>
          <p:cNvSpPr/>
          <p:nvPr/>
        </p:nvSpPr>
        <p:spPr>
          <a:xfrm>
            <a:off x="3811413" y="123602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4"/>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p:nvPr/>
        </p:nvSpPr>
        <p:spPr>
          <a:xfrm>
            <a:off x="55075" y="52750"/>
            <a:ext cx="1737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133" name="Google Shape;133;p17"/>
          <p:cNvSpPr txBox="1"/>
          <p:nvPr/>
        </p:nvSpPr>
        <p:spPr>
          <a:xfrm>
            <a:off x="4184613" y="1478625"/>
            <a:ext cx="24030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DeepMind Magenta Real-time Music Model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800M parameter music generation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 (Apache 2.0)</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is Google's 1000th model on Hugging Face.</a:t>
            </a:r>
            <a:endParaRPr sz="900">
              <a:solidFill>
                <a:schemeClr val="dk1"/>
              </a:solidFill>
              <a:latin typeface="Calibri"/>
              <a:ea typeface="Calibri"/>
              <a:cs typeface="Calibri"/>
              <a:sym typeface="Calibri"/>
            </a:endParaRPr>
          </a:p>
        </p:txBody>
      </p:sp>
      <p:sp>
        <p:nvSpPr>
          <p:cNvPr id="134" name="Google Shape;134;p17"/>
          <p:cNvSpPr txBox="1"/>
          <p:nvPr/>
        </p:nvSpPr>
        <p:spPr>
          <a:xfrm>
            <a:off x="58150" y="534625"/>
            <a:ext cx="2808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Kuaishou KLING 2.1 video model via API</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https://www.klingai.com</a:t>
            </a:r>
            <a:r>
              <a:rPr lang="en" sz="12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35" name="Google Shape;135;p17"/>
          <p:cNvSpPr txBox="1"/>
          <p:nvPr/>
        </p:nvSpPr>
        <p:spPr>
          <a:xfrm>
            <a:off x="58150" y="3753325"/>
            <a:ext cx="39906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OpenAI Codex CLI usage - 10K pull requests per day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Developers using Codex to write their own software and do GitHub operations. OpenAI collects statistics of usage.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345,000 PRs on github merged in last 35 days.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This is 10k pull requests per day on average</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https://x.com/gdb/status/1935874544931324325</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https://github.com/openai/codex</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36" name="Google Shape;136;p17"/>
          <p:cNvSpPr txBox="1"/>
          <p:nvPr/>
        </p:nvSpPr>
        <p:spPr>
          <a:xfrm>
            <a:off x="5986694" y="3401750"/>
            <a:ext cx="31035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Zencoder.ai - AI coding assistant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automating complex workflows, agentic workflow, Repo Grokking™, tailored to project context, multi-file editing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Free tier + paid plans ($19–$39/user/month)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Zencoder.ai is a Silicon Valley startup, founded in 2023 by Andrew Filev, venture funded, 50+ employees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https://zencoder.ai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37" name="Google Shape;137;p17"/>
          <p:cNvSpPr txBox="1"/>
          <p:nvPr/>
        </p:nvSpPr>
        <p:spPr>
          <a:xfrm>
            <a:off x="6684875" y="1478625"/>
            <a:ext cx="24030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Alibaba VideoRefer VideoLLaMA3</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2B &amp; 7B video LLM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 source (Apache 2.0)</a:t>
            </a:r>
            <a:endParaRPr sz="900">
              <a:solidFill>
                <a:schemeClr val="dk1"/>
              </a:solidFill>
              <a:latin typeface="Calibri"/>
              <a:ea typeface="Calibri"/>
              <a:cs typeface="Calibri"/>
              <a:sym typeface="Calibri"/>
            </a:endParaRPr>
          </a:p>
        </p:txBody>
      </p:sp>
      <p:pic>
        <p:nvPicPr>
          <p:cNvPr id="138" name="Google Shape;138;p1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584275" y="2843875"/>
            <a:ext cx="1503525" cy="457900"/>
          </a:xfrm>
          <a:prstGeom prst="rect">
            <a:avLst/>
          </a:prstGeom>
          <a:noFill/>
          <a:ln w="9525" cap="flat" cmpd="sng">
            <a:solidFill>
              <a:srgbClr val="FF0000"/>
            </a:solidFill>
            <a:prstDash val="solid"/>
            <a:round/>
            <a:headEnd type="none" w="sm" len="sm"/>
            <a:tailEnd type="none" w="sm" len="sm"/>
          </a:ln>
        </p:spPr>
      </p:pic>
      <p:pic>
        <p:nvPicPr>
          <p:cNvPr id="139" name="Google Shape;139;p1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6684850" y="52750"/>
            <a:ext cx="2402950" cy="1351651"/>
          </a:xfrm>
          <a:prstGeom prst="rect">
            <a:avLst/>
          </a:prstGeom>
          <a:noFill/>
          <a:ln w="9525" cap="flat" cmpd="sng">
            <a:solidFill>
              <a:srgbClr val="FF0000"/>
            </a:solidFill>
            <a:prstDash val="solid"/>
            <a:round/>
            <a:headEnd type="none" w="sm" len="sm"/>
            <a:tailEnd type="none" w="sm" len="sm"/>
          </a:ln>
        </p:spPr>
      </p:pic>
      <p:pic>
        <p:nvPicPr>
          <p:cNvPr id="140" name="Google Shape;140;p17"/>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195213" y="52752"/>
            <a:ext cx="2402950" cy="1351651"/>
          </a:xfrm>
          <a:prstGeom prst="rect">
            <a:avLst/>
          </a:prstGeom>
          <a:noFill/>
          <a:ln w="9525" cap="flat" cmpd="sng">
            <a:solidFill>
              <a:srgbClr val="FF0000"/>
            </a:solidFill>
            <a:prstDash val="solid"/>
            <a:round/>
            <a:headEnd type="none" w="sm" len="sm"/>
            <a:tailEnd type="none" w="sm" len="sm"/>
          </a:ln>
        </p:spPr>
      </p:pic>
      <p:pic>
        <p:nvPicPr>
          <p:cNvPr id="141" name="Google Shape;141;p17"/>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58150" y="978825"/>
            <a:ext cx="2225260" cy="1078176"/>
          </a:xfrm>
          <a:prstGeom prst="rect">
            <a:avLst/>
          </a:prstGeom>
          <a:noFill/>
          <a:ln w="9525" cap="flat" cmpd="sng">
            <a:solidFill>
              <a:srgbClr val="FF0000"/>
            </a:solidFill>
            <a:prstDash val="solid"/>
            <a:round/>
            <a:headEnd type="none" w="sm" len="sm"/>
            <a:tailEnd type="none" w="sm" len="sm"/>
          </a:ln>
        </p:spPr>
      </p:pic>
      <p:pic>
        <p:nvPicPr>
          <p:cNvPr id="142" name="Google Shape;142;p17"/>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2365552" y="978825"/>
            <a:ext cx="1737298" cy="1078183"/>
          </a:xfrm>
          <a:prstGeom prst="rect">
            <a:avLst/>
          </a:prstGeom>
          <a:noFill/>
          <a:ln w="9525" cap="flat" cmpd="sng">
            <a:solidFill>
              <a:srgbClr val="FF0000"/>
            </a:solidFill>
            <a:prstDash val="solid"/>
            <a:round/>
            <a:headEnd type="none" w="sm" len="sm"/>
            <a:tailEnd type="none" w="sm" len="sm"/>
          </a:ln>
        </p:spPr>
      </p:pic>
      <p:pic>
        <p:nvPicPr>
          <p:cNvPr id="143" name="Google Shape;143;p17"/>
          <p:cNvPicPr preferRelativeResize="0"/>
          <p:nvPr/>
        </p:nvPicPr>
        <p:blipFill rotWithShape="1">
          <a:blip r:embed="rId12" cstate="email">
            <a:alphaModFix/>
            <a:extLst>
              <a:ext uri="{28A0092B-C50C-407E-A947-70E740481C1C}">
                <a14:useLocalDpi xmlns:a14="http://schemas.microsoft.com/office/drawing/2010/main"/>
              </a:ext>
            </a:extLst>
          </a:blip>
          <a:srcRect/>
          <a:stretch/>
        </p:blipFill>
        <p:spPr>
          <a:xfrm>
            <a:off x="55075" y="2353800"/>
            <a:ext cx="3990452" cy="1311300"/>
          </a:xfrm>
          <a:prstGeom prst="rect">
            <a:avLst/>
          </a:prstGeom>
          <a:noFill/>
          <a:ln w="9525" cap="flat" cmpd="sng">
            <a:solidFill>
              <a:srgbClr val="FF0000"/>
            </a:solidFill>
            <a:prstDash val="solid"/>
            <a:round/>
            <a:headEnd type="none" w="sm" len="sm"/>
            <a:tailEnd type="none" w="sm" len="sm"/>
          </a:ln>
        </p:spPr>
      </p:pic>
      <p:sp>
        <p:nvSpPr>
          <p:cNvPr id="144" name="Google Shape;144;p17"/>
          <p:cNvSpPr/>
          <p:nvPr/>
        </p:nvSpPr>
        <p:spPr>
          <a:xfrm>
            <a:off x="112425" y="2775050"/>
            <a:ext cx="3654000" cy="2250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8"/>
          <p:cNvSpPr txBox="1"/>
          <p:nvPr/>
        </p:nvSpPr>
        <p:spPr>
          <a:xfrm>
            <a:off x="55075" y="52750"/>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Crescendo cust. service 99.8% accuracy</a:t>
            </a:r>
            <a:endParaRPr sz="2000" b="1" i="0" u="none" strike="noStrike" cap="none">
              <a:solidFill>
                <a:schemeClr val="dk1"/>
              </a:solidFill>
              <a:latin typeface="Calibri"/>
              <a:ea typeface="Calibri"/>
              <a:cs typeface="Calibri"/>
              <a:sym typeface="Calibri"/>
            </a:endParaRPr>
          </a:p>
        </p:txBody>
      </p:sp>
      <p:sp>
        <p:nvSpPr>
          <p:cNvPr id="150" name="Google Shape;150;p18"/>
          <p:cNvSpPr txBox="1"/>
          <p:nvPr/>
        </p:nvSpPr>
        <p:spPr>
          <a:xfrm>
            <a:off x="105400" y="528125"/>
            <a:ext cx="4395600" cy="232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Crescendo AI customer service 99.8% accuracy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Crescendo.ai is an AI-driven customer service automation platform designed for enterprises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offers a blend of advanced AI and human expertise to deliver exceptional customer experiences across multiple channels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platform automates up to 90% of support tickets through chat, voice, email, and other communication methods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Multilingual - 50+ languages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Integrates with Salesforce, Zendesk, Shopify, and Amazon Connect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recently added Agentic AI capabilities, achieving 99.8% accuracy in responses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https://www.crescendo.ai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https://www.crescendo.ai/news/latest-ai-news-and-updates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51" name="Google Shape;151;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842425" y="211625"/>
            <a:ext cx="4165151" cy="41651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9"/>
          <p:cNvSpPr txBox="1"/>
          <p:nvPr/>
        </p:nvSpPr>
        <p:spPr>
          <a:xfrm>
            <a:off x="55075" y="52750"/>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Growth Stats</a:t>
            </a:r>
            <a:endParaRPr sz="2000" b="1" i="0" u="none" strike="noStrike" cap="none">
              <a:solidFill>
                <a:schemeClr val="dk1"/>
              </a:solidFill>
              <a:latin typeface="Calibri"/>
              <a:ea typeface="Calibri"/>
              <a:cs typeface="Calibri"/>
              <a:sym typeface="Calibri"/>
            </a:endParaRPr>
          </a:p>
        </p:txBody>
      </p:sp>
      <p:sp>
        <p:nvSpPr>
          <p:cNvPr id="157" name="Google Shape;157;p19"/>
          <p:cNvSpPr txBox="1"/>
          <p:nvPr/>
        </p:nvSpPr>
        <p:spPr>
          <a:xfrm>
            <a:off x="80275" y="469075"/>
            <a:ext cx="5590200" cy="443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"50 NEW Artificial Intelligence Statistics (June 2025)" </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3"/>
              </a:rPr>
              <a:t>https://explodingtopics.com/blog/ai-statistics</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Global AI market ~ $391B in 2025; Annual growth rate 35.9%</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97 Mln people will work in the AI space by 2025.</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83% of companies claim AI is a top priority</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48% of businesses use some form of AI to manage big data</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38% of medical providers use computers as part of diagnosis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AI adoption is widespread, with 77% of companies either using or exploring AI, and 9 out of 10 organizations backing AI for a competitive edge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AI is expected to eliminate 85 million jobs but create 97 million new ones by 2025, resulting in a net gain of 12 million jobs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Transportation and storage workers face the highest risk of job automation (56.4%), followed by manufacturing (46.4%) and wholesale &amp; retail (44%)</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In the US, AI and machine learning are expected to replace 16% of all jobs in less than five years, but new jobs will also be created</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Over 8 Bln voice assistants are currently in use worldwide; 95% of online and telephone communications to be AI-assisted by 2025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50% of consumers are optimistic about AI, but only a third believe they are using AI platforms, even though actual usage is much higher (77%)</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AI algorithms can increase leads by 50%, reduce call times by 60%, and result in overall cost reductions of up to 60%</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Only 7% of people trust chatbots, compared to 49% who trust human advisors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Website visitors from AI search are 4.4 times more valuable than those from organic search, and AI search traffic is projected to overtake organic search by 2028</a:t>
            </a:r>
            <a:endParaRPr sz="1200">
              <a:solidFill>
                <a:schemeClr val="dk1"/>
              </a:solidFill>
              <a:latin typeface="Calibri"/>
              <a:ea typeface="Calibri"/>
              <a:cs typeface="Calibri"/>
              <a:sym typeface="Calibri"/>
            </a:endParaRPr>
          </a:p>
        </p:txBody>
      </p:sp>
      <p:pic>
        <p:nvPicPr>
          <p:cNvPr id="158" name="Google Shape;158;p1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721450" y="469075"/>
            <a:ext cx="3349599" cy="25457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0"/>
          <p:cNvSpPr txBox="1"/>
          <p:nvPr/>
        </p:nvSpPr>
        <p:spPr>
          <a:xfrm>
            <a:off x="444992" y="1191874"/>
            <a:ext cx="4337700" cy="2493600"/>
          </a:xfrm>
          <a:prstGeom prst="rect">
            <a:avLst/>
          </a:prstGeom>
          <a:solidFill>
            <a:srgbClr val="D9EAD3"/>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Subscribe to get notified</a:t>
            </a:r>
            <a:endParaRPr sz="2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about new videos</a:t>
            </a:r>
            <a:endParaRPr sz="2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1800" b="1" i="0" u="sng" strike="noStrike" cap="none">
                <a:solidFill>
                  <a:schemeClr val="hlink"/>
                </a:solidFill>
                <a:latin typeface="Calibri"/>
                <a:ea typeface="Calibri"/>
                <a:cs typeface="Calibri"/>
                <a:sym typeface="Calibri"/>
                <a:hlinkClick r:id="rId3"/>
              </a:rPr>
              <a:t>https://www.youtube.com/@lev-selector</a:t>
            </a:r>
            <a:r>
              <a:rPr lang="en" sz="1800" b="1" i="0" u="none" strike="noStrike" cap="none">
                <a:solidFill>
                  <a:schemeClr val="dk1"/>
                </a:solidFill>
                <a:latin typeface="Calibri"/>
                <a:ea typeface="Calibri"/>
                <a:cs typeface="Calibri"/>
                <a:sym typeface="Calibri"/>
              </a:rPr>
              <a:t> </a:t>
            </a:r>
            <a:endParaRPr sz="1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We post a video every Friday</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It is usually 25-30 min long</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Links to slides are under the videos</a:t>
            </a:r>
            <a:endParaRPr sz="1800" b="1" i="0" u="none" strike="noStrike" cap="none">
              <a:solidFill>
                <a:srgbClr val="000000"/>
              </a:solidFill>
              <a:latin typeface="Calibri"/>
              <a:ea typeface="Calibri"/>
              <a:cs typeface="Calibri"/>
              <a:sym typeface="Calibri"/>
            </a:endParaRPr>
          </a:p>
        </p:txBody>
      </p:sp>
      <p:pic>
        <p:nvPicPr>
          <p:cNvPr id="164" name="Google Shape;164;p2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255731" y="69440"/>
            <a:ext cx="3815400" cy="500552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1"/>
          <p:cNvSpPr txBox="1"/>
          <p:nvPr/>
        </p:nvSpPr>
        <p:spPr>
          <a:xfrm>
            <a:off x="55075" y="52750"/>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Context7 MCP - up-to-date code</a:t>
            </a:r>
            <a:endParaRPr sz="2000" b="1" i="0" u="none" strike="noStrike" cap="none">
              <a:solidFill>
                <a:schemeClr val="dk1"/>
              </a:solidFill>
              <a:latin typeface="Calibri"/>
              <a:ea typeface="Calibri"/>
              <a:cs typeface="Calibri"/>
              <a:sym typeface="Calibri"/>
            </a:endParaRPr>
          </a:p>
        </p:txBody>
      </p:sp>
      <p:sp>
        <p:nvSpPr>
          <p:cNvPr id="170" name="Google Shape;170;p21"/>
          <p:cNvSpPr txBox="1"/>
          <p:nvPr/>
        </p:nvSpPr>
        <p:spPr>
          <a:xfrm>
            <a:off x="80275" y="469075"/>
            <a:ext cx="4395600" cy="2281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Context7 MCP Server provides up-to-date, version-specific docs and code examples for your AI Assistant</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solves a common problem when LLMs training data doesn't have latest software info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The docs come directly from the source of 20,000 libraries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Context7 works as an MCP server (Model Context Protocol)</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It making relevant documentation available to tools like Cursor, Claude, VS Code, Windsurf, Amazon Q Developer, or any LLM</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You can get better answers, no hallucinations and an AI that actually understands your stack.</a:t>
            </a:r>
            <a:endParaRPr sz="12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https://medium.com/vibe-coding/13-000-developers-are-obsessed-with-this-unknown-ai-tool-791134a79c8b</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https://github.com/upstash/context7</a:t>
            </a:r>
            <a:endParaRPr sz="900">
              <a:solidFill>
                <a:schemeClr val="dk1"/>
              </a:solidFill>
              <a:latin typeface="Calibri"/>
              <a:ea typeface="Calibri"/>
              <a:cs typeface="Calibri"/>
              <a:sym typeface="Calibri"/>
            </a:endParaRPr>
          </a:p>
        </p:txBody>
      </p:sp>
      <p:pic>
        <p:nvPicPr>
          <p:cNvPr id="171" name="Google Shape;171;p21"/>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5163750" y="879750"/>
            <a:ext cx="1526536" cy="2671450"/>
          </a:xfrm>
          <a:prstGeom prst="rect">
            <a:avLst/>
          </a:prstGeom>
          <a:noFill/>
          <a:ln>
            <a:noFill/>
          </a:ln>
        </p:spPr>
      </p:pic>
      <p:pic>
        <p:nvPicPr>
          <p:cNvPr id="172" name="Google Shape;172;p21"/>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7306806" y="1319350"/>
            <a:ext cx="1592445" cy="1680900"/>
          </a:xfrm>
          <a:prstGeom prst="rect">
            <a:avLst/>
          </a:prstGeom>
          <a:noFill/>
          <a:ln>
            <a:noFill/>
          </a:ln>
        </p:spPr>
      </p:pic>
      <p:sp>
        <p:nvSpPr>
          <p:cNvPr id="173" name="Google Shape;173;p21"/>
          <p:cNvSpPr txBox="1"/>
          <p:nvPr/>
        </p:nvSpPr>
        <p:spPr>
          <a:xfrm>
            <a:off x="4686250" y="3651650"/>
            <a:ext cx="4395600" cy="143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chemeClr val="dk1"/>
                </a:solidFill>
                <a:latin typeface="Calibri"/>
                <a:ea typeface="Calibri"/>
                <a:cs typeface="Calibri"/>
                <a:sym typeface="Calibri"/>
              </a:rPr>
              <a:t># Just add this to Cursor MCP configuration:</a:t>
            </a:r>
            <a:endParaRPr sz="12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"mcpServers":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"context7":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"url": "https://mcp.context7.com/mcp"</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p:txBody>
      </p:sp>
      <p:sp>
        <p:nvSpPr>
          <p:cNvPr id="174" name="Google Shape;174;p21"/>
          <p:cNvSpPr txBox="1"/>
          <p:nvPr/>
        </p:nvSpPr>
        <p:spPr>
          <a:xfrm>
            <a:off x="80275" y="3589225"/>
            <a:ext cx="43956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Context7 is built by Upstash and running on their infrastructure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Upstash is a modern, serverless data platform that provides Redis, Vector, QStash, and Workflow services through REST APIs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https://upstash.com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Upstash is a startup in San Jose, CA, founded in 2021. Received 10 Mln venure funding. Less than 20 employees. Most of them in Turkey.</a:t>
            </a:r>
            <a:endParaRPr sz="1200">
              <a:solidFill>
                <a:schemeClr val="dk1"/>
              </a:solidFill>
              <a:latin typeface="Calibri"/>
              <a:ea typeface="Calibri"/>
              <a:cs typeface="Calibri"/>
              <a:sym typeface="Calibri"/>
            </a:endParaRPr>
          </a:p>
        </p:txBody>
      </p:sp>
      <p:pic>
        <p:nvPicPr>
          <p:cNvPr id="175" name="Google Shape;175;p21"/>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80275" y="2937550"/>
            <a:ext cx="1290175" cy="448275"/>
          </a:xfrm>
          <a:prstGeom prst="rect">
            <a:avLst/>
          </a:prstGeom>
          <a:noFill/>
          <a:ln w="9525" cap="flat" cmpd="sng">
            <a:solidFill>
              <a:srgbClr val="FF0000"/>
            </a:solidFill>
            <a:prstDash val="solid"/>
            <a:round/>
            <a:headEnd type="none" w="sm" len="sm"/>
            <a:tailEnd type="none" w="sm" len="sm"/>
          </a:ln>
        </p:spPr>
      </p:pic>
      <p:pic>
        <p:nvPicPr>
          <p:cNvPr id="176" name="Google Shape;176;p21"/>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4564350" y="111689"/>
            <a:ext cx="1592450" cy="40821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2"/>
          <p:cNvSpPr txBox="1"/>
          <p:nvPr/>
        </p:nvSpPr>
        <p:spPr>
          <a:xfrm>
            <a:off x="55075" y="52750"/>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i="0" u="none" strike="noStrike" cap="none">
              <a:solidFill>
                <a:schemeClr val="dk1"/>
              </a:solidFill>
              <a:latin typeface="Calibri"/>
              <a:ea typeface="Calibri"/>
              <a:cs typeface="Calibri"/>
              <a:sym typeface="Calibri"/>
            </a:endParaRPr>
          </a:p>
        </p:txBody>
      </p:sp>
      <p:sp>
        <p:nvSpPr>
          <p:cNvPr id="182" name="Google Shape;182;p22"/>
          <p:cNvSpPr txBox="1"/>
          <p:nvPr/>
        </p:nvSpPr>
        <p:spPr>
          <a:xfrm>
            <a:off x="80275" y="469075"/>
            <a:ext cx="47970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Thinking Machines Lab Raises $2B</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Former OpenAI CTO </a:t>
            </a:r>
            <a:r>
              <a:rPr lang="en" sz="1200" b="1">
                <a:solidFill>
                  <a:srgbClr val="FF0000"/>
                </a:solidFill>
                <a:latin typeface="Calibri"/>
                <a:ea typeface="Calibri"/>
                <a:cs typeface="Calibri"/>
                <a:sym typeface="Calibri"/>
              </a:rPr>
              <a:t>Mira Murati </a:t>
            </a:r>
            <a:r>
              <a:rPr lang="en" sz="1200">
                <a:solidFill>
                  <a:schemeClr val="dk1"/>
                </a:solidFill>
                <a:latin typeface="Calibri"/>
                <a:ea typeface="Calibri"/>
                <a:cs typeface="Calibri"/>
                <a:sym typeface="Calibri"/>
              </a:rPr>
              <a:t>secured $2 Bln seed investment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(at a $10 Bln valuation) led by Andreessen Horowitz</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company's research specifics is still kept secret</a:t>
            </a:r>
            <a:endParaRPr sz="1200">
              <a:solidFill>
                <a:schemeClr val="dk1"/>
              </a:solidFill>
              <a:latin typeface="Calibri"/>
              <a:ea typeface="Calibri"/>
              <a:cs typeface="Calibri"/>
              <a:sym typeface="Calibri"/>
            </a:endParaRPr>
          </a:p>
        </p:txBody>
      </p:sp>
      <p:pic>
        <p:nvPicPr>
          <p:cNvPr id="183" name="Google Shape;183;p2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984225" y="469075"/>
            <a:ext cx="682195" cy="757200"/>
          </a:xfrm>
          <a:prstGeom prst="rect">
            <a:avLst/>
          </a:prstGeom>
          <a:noFill/>
          <a:ln w="9525" cap="flat" cmpd="sng">
            <a:solidFill>
              <a:srgbClr val="FF0000"/>
            </a:solidFill>
            <a:prstDash val="solid"/>
            <a:round/>
            <a:headEnd type="none" w="sm" len="sm"/>
            <a:tailEnd type="none" w="sm" len="sm"/>
          </a:ln>
        </p:spPr>
      </p:pic>
      <p:sp>
        <p:nvSpPr>
          <p:cNvPr id="184" name="Google Shape;184;p22"/>
          <p:cNvSpPr txBox="1"/>
          <p:nvPr/>
        </p:nvSpPr>
        <p:spPr>
          <a:xfrm>
            <a:off x="80275" y="1416525"/>
            <a:ext cx="4797000" cy="200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Salesforce Agentforce 3</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Salesforce Agentforce is an advanced AI agent platform for deploying autonomous AI agents that can support both employees and customers.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is built around Atlas Reasoning Engine - modular, plugable, distributed, event-driven publish/subscribe architecture.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agents can do reasoning, retrieving real-time data, making decisions, and taking actions following guardrails and business rules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Version 3 has new Command Center for monitoring and optimization of AI agents. It provides better visibility, control, global reach. Better Interoperability via MCP and AgentExchange. Faster, more reliable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https://www.salesforce.com/news/press-releases/2025/06/23/agentforce-3-announcement/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85" name="Google Shape;185;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984225" y="1416525"/>
            <a:ext cx="3562689" cy="2004001"/>
          </a:xfrm>
          <a:prstGeom prst="rect">
            <a:avLst/>
          </a:prstGeom>
          <a:noFill/>
          <a:ln w="9525" cap="flat" cmpd="sng">
            <a:solidFill>
              <a:srgbClr val="FF0000"/>
            </a:solidFill>
            <a:prstDash val="solid"/>
            <a:round/>
            <a:headEnd type="none" w="sm" len="sm"/>
            <a:tailEnd type="none" w="sm" len="sm"/>
          </a:ln>
        </p:spPr>
      </p:pic>
      <p:sp>
        <p:nvSpPr>
          <p:cNvPr id="186" name="Google Shape;186;p22"/>
          <p:cNvSpPr txBox="1"/>
          <p:nvPr/>
        </p:nvSpPr>
        <p:spPr>
          <a:xfrm>
            <a:off x="80275" y="3737825"/>
            <a:ext cx="47970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DeepSeek nano-vllm implementation</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1,200 lines of Python code - matches the inference speed of the original vLLM engine in many offline scenarios.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https://github.com/GeeeekExplorer/nano-vllm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vLLM (virtual Large Language Model) is a fast and easy-to-use library for LLM inference and serving</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7"/>
              </a:rPr>
              <a:t>https://github.com/vllm-project/vllm</a:t>
            </a:r>
            <a:r>
              <a:rPr lang="en" sz="12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87" name="Google Shape;187;p22"/>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4984225" y="4148100"/>
            <a:ext cx="837499" cy="32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p:nvPr/>
        </p:nvSpPr>
        <p:spPr>
          <a:xfrm>
            <a:off x="55075" y="52750"/>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i="0" u="none" strike="noStrike" cap="none">
              <a:solidFill>
                <a:schemeClr val="dk1"/>
              </a:solidFill>
              <a:latin typeface="Calibri"/>
              <a:ea typeface="Calibri"/>
              <a:cs typeface="Calibri"/>
              <a:sym typeface="Calibri"/>
            </a:endParaRPr>
          </a:p>
        </p:txBody>
      </p:sp>
      <p:sp>
        <p:nvSpPr>
          <p:cNvPr id="193" name="Google Shape;193;p23"/>
          <p:cNvSpPr txBox="1"/>
          <p:nvPr/>
        </p:nvSpPr>
        <p:spPr>
          <a:xfrm>
            <a:off x="80275" y="469075"/>
            <a:ext cx="44460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Goldman Sachs AI assistant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GS AI Assistant - in-house, natural language, can use various LLMs (OpenAI, Gemini, Claude,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https://www.foxbusiness.com/technology/goldman-sachs-announces-firmwide-launch-ai-assistant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94" name="Google Shape;194;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23071" y="1865800"/>
            <a:ext cx="2812926" cy="1486149"/>
          </a:xfrm>
          <a:prstGeom prst="rect">
            <a:avLst/>
          </a:prstGeom>
          <a:noFill/>
          <a:ln w="9525" cap="flat" cmpd="sng">
            <a:solidFill>
              <a:srgbClr val="FF0000"/>
            </a:solidFill>
            <a:prstDash val="solid"/>
            <a:round/>
            <a:headEnd type="none" w="sm" len="sm"/>
            <a:tailEnd type="none" w="sm" len="sm"/>
          </a:ln>
        </p:spPr>
      </p:pic>
      <p:sp>
        <p:nvSpPr>
          <p:cNvPr id="195" name="Google Shape;195;p23"/>
          <p:cNvSpPr txBox="1"/>
          <p:nvPr/>
        </p:nvSpPr>
        <p:spPr>
          <a:xfrm>
            <a:off x="73033" y="1437335"/>
            <a:ext cx="4446000" cy="269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MMaDA-8B - multimodal diffusion foundation models</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SOTA in reasoning, multimodal understanding, and text-to-image generation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MMaDA uses a single, modality-agnostic diffusion architecture with a shared probabilistic formulation, eliminating the need for separate components for different data types (like text or images)</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800">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git clone https://github.com/Gen-Verse/MMaDA</a:t>
            </a:r>
            <a:endParaRPr sz="800">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cd MMaDA</a:t>
            </a:r>
            <a:endParaRPr sz="800">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pip install -r requirements.txt</a:t>
            </a:r>
            <a:endParaRPr sz="800">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python app.py</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8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https://huggingface.co/spaces/Gen-Verse/MMaDA</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https://github.com/Gen-Verse/MMaDA</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https://arxiv.org/abs/2505.15809</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https://www.youtube.com/watch?v=bpEN0YycmSI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https://medium.com/@PowerUpSkills/i-built-the-same-app-with-4-different-ai-models-then-i-found-mmada-a1135e416176</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96" name="Google Shape;196;p23"/>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4623075" y="469075"/>
            <a:ext cx="1996875" cy="849600"/>
          </a:xfrm>
          <a:prstGeom prst="rect">
            <a:avLst/>
          </a:prstGeom>
          <a:noFill/>
          <a:ln w="9525" cap="flat" cmpd="sng">
            <a:solidFill>
              <a:srgbClr val="FF0000"/>
            </a:solidFill>
            <a:prstDash val="solid"/>
            <a:round/>
            <a:headEnd type="none" w="sm" len="sm"/>
            <a:tailEnd type="none" w="sm" len="sm"/>
          </a:ln>
        </p:spPr>
      </p:pic>
      <p:sp>
        <p:nvSpPr>
          <p:cNvPr id="197" name="Google Shape;197;p23"/>
          <p:cNvSpPr txBox="1"/>
          <p:nvPr/>
        </p:nvSpPr>
        <p:spPr>
          <a:xfrm>
            <a:off x="73033" y="4271102"/>
            <a:ext cx="44460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Meteor-1 Optical Chip Rivals  RTX 4090</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Chinese researches have unveiled the world’s first highly parallel optical computing chip (up to 2,560 Tera-ops/sec, rivals the performance of RTX 4090 (and approaches that of RTX 5090)</a:t>
            </a:r>
            <a:endParaRPr sz="1200">
              <a:solidFill>
                <a:schemeClr val="dk1"/>
              </a:solidFill>
              <a:latin typeface="Calibri"/>
              <a:ea typeface="Calibri"/>
              <a:cs typeface="Calibri"/>
              <a:sym typeface="Calibri"/>
            </a:endParaRPr>
          </a:p>
        </p:txBody>
      </p:sp>
      <p:pic>
        <p:nvPicPr>
          <p:cNvPr id="198" name="Google Shape;198;p23"/>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623070" y="4003500"/>
            <a:ext cx="1415752" cy="102480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3662</Words>
  <Application>Microsoft Macintosh PowerPoint</Application>
  <PresentationFormat>On-screen Show (16:9)</PresentationFormat>
  <Paragraphs>372</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Roboto Mono</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2025-06-26T02:53:36Z</dcterms:modified>
</cp:coreProperties>
</file>