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7F04E-DC58-4D7C-8670-FB98436D192F}">
  <a:tblStyle styleId="{6E27F04E-DC58-4D7C-8670-FB98436D192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1b90c5c9df_1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1b90c5c9df_1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1a79570c6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1a79570c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d6155f79f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g2d6155f79f3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cb264ca4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31cb264ca4f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1a8bc990ee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31a8bc990ee_0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1cb264ca4f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g31cb264ca4f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1a8bc990e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31a8bc990e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15dd03e9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4" name="Google Shape;254;g315dd03e98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1a8bc990e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31a8bc990ee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c758e303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1c758e3036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1a8bc990ee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31a8bc990ee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1a8bc990ee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31a8bc990ee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1c758e303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31c758e303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1aade2725c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31aade2725c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1a8bc990ee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31a8bc990ee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1a8bc990ee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1a8bc990ee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ws.amazon.com/ec2/instance-types/trn1/"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hyperlink" Target="https://aws.amazon.com/ai/machine-learning/trainium/"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huggingface.co/Nexusflow/Athene-V2-Agent" TargetMode="External"/><Relationship Id="rId3" Type="http://schemas.openxmlformats.org/officeDocument/2006/relationships/image" Target="../media/image14.jpeg"/><Relationship Id="rId7" Type="http://schemas.openxmlformats.org/officeDocument/2006/relationships/hyperlink" Target="https://huggingface.co/Nexusflow/Athene-V2-Chat"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nexusflow.ai/blogs/athene-v2" TargetMode="External"/><Relationship Id="rId11" Type="http://schemas.openxmlformats.org/officeDocument/2006/relationships/image" Target="../media/image16.png"/><Relationship Id="rId5" Type="http://schemas.openxmlformats.org/officeDocument/2006/relationships/hyperlink" Target="https://pytorch.org/blog/training-using-float8-fsdp2/" TargetMode="External"/><Relationship Id="rId10" Type="http://schemas.openxmlformats.org/officeDocument/2006/relationships/hyperlink" Target="https://www.youtube.com/watch?v=4ysK3bCUVhc" TargetMode="External"/><Relationship Id="rId4" Type="http://schemas.openxmlformats.org/officeDocument/2006/relationships/image" Target="../media/image15.jpeg"/><Relationship Id="rId9" Type="http://schemas.openxmlformats.org/officeDocument/2006/relationships/hyperlink" Target="https://aws.amazon.com/blogs/aws/prevent-factual-errors-from-llm-hallucinations-with-mathematically-sound-automated-reasoning-checks-preview/"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RvNCzZ-Nbqo"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aws.amazon.com/blogs/aws/introducing-amazon-nova-frontier-intelligence-and-industry-leading-price-performance/"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hyperlink" Target="https://aivideo.hunyuan.tencent.com" TargetMode="External"/><Relationship Id="rId7" Type="http://schemas.openxmlformats.org/officeDocument/2006/relationships/hyperlink" Target="https://x.com/AnthropicAI/status/1859964653486612585" TargetMode="External"/><Relationship Id="rId12"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techcrunch.com/2024/12/02/world-labs-ai-can-generate-interactive-3d-scenes-from-a-single-photo/" TargetMode="External"/><Relationship Id="rId11" Type="http://schemas.openxmlformats.org/officeDocument/2006/relationships/image" Target="../media/image22.jpeg"/><Relationship Id="rId5" Type="http://schemas.openxmlformats.org/officeDocument/2006/relationships/hyperlink" Target="https://elevenlabs.io/genfm" TargetMode="External"/><Relationship Id="rId10" Type="http://schemas.openxmlformats.org/officeDocument/2006/relationships/image" Target="../media/image21.jpeg"/><Relationship Id="rId4" Type="http://schemas.openxmlformats.org/officeDocument/2006/relationships/hyperlink" Target="https://www.youtube.com/watch?v=mzzxTOnZM2U" TargetMode="External"/><Relationship Id="rId9" Type="http://schemas.openxmlformats.org/officeDocument/2006/relationships/image" Target="../media/image20.jpe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hyperlink" Target="https://www.theverge.com/2024/11/27/24307571/xai-consumer-app-planned-report" TargetMode="External"/><Relationship Id="rId7"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4.jpeg"/><Relationship Id="rId5" Type="http://schemas.openxmlformats.org/officeDocument/2006/relationships/hyperlink" Target="https://techcrunch.com/2024/11/30/elon-musk-files-for-injunction-to-halt-openais-transition-to-a-for-profit/" TargetMode="External"/><Relationship Id="rId4" Type="http://schemas.openxmlformats.org/officeDocument/2006/relationships/hyperlink" Target="https://github.com/andrewyng/aisuite"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www.cfodive.com/news/zoom-rebrands-bid-grow-ai-first-company/733986/" TargetMode="External"/><Relationship Id="rId7" Type="http://schemas.openxmlformats.org/officeDocument/2006/relationships/hyperlink" Target="https://x.com/ivanleomk/status/1863022596792705221"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modal.com/blog/fine-tuning-embeddings" TargetMode="External"/><Relationship Id="rId5" Type="http://schemas.openxmlformats.org/officeDocument/2006/relationships/hyperlink" Target="https://huggingface.co/BAAI/bge-m3" TargetMode="External"/><Relationship Id="rId10" Type="http://schemas.openxmlformats.org/officeDocument/2006/relationships/image" Target="../media/image29.jpeg"/><Relationship Id="rId4" Type="http://schemas.openxmlformats.org/officeDocument/2006/relationships/hyperlink" Target="https://arxiv.org/abs/2411.17116" TargetMode="External"/><Relationship Id="rId9"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hyperlink" Target="https://youtu.be/O3PwuzCvAjI?si=RX4ks6w5Kufyk4ZU" TargetMode="External"/><Relationship Id="rId3" Type="http://schemas.openxmlformats.org/officeDocument/2006/relationships/hyperlink" Target="https://en.wikipedia.org/wiki/ScyllaDB" TargetMode="External"/><Relationship Id="rId7" Type="http://schemas.openxmlformats.org/officeDocument/2006/relationships/hyperlink" Target="https://tokio.rs"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university.scylladb.com" TargetMode="External"/><Relationship Id="rId11" Type="http://schemas.openxmlformats.org/officeDocument/2006/relationships/image" Target="../media/image31.jpeg"/><Relationship Id="rId5" Type="http://schemas.openxmlformats.org/officeDocument/2006/relationships/hyperlink" Target="https://youtu.be/PWqZwnjFeYo?si=Pg_V8cFYpjERFIg5" TargetMode="External"/><Relationship Id="rId10" Type="http://schemas.openxmlformats.org/officeDocument/2006/relationships/image" Target="../media/image30.png"/><Relationship Id="rId4" Type="http://schemas.openxmlformats.org/officeDocument/2006/relationships/hyperlink" Target="https://youtu.be/MWFWM_LcouY?si=9lUp_7BwRIJN9hxY" TargetMode="External"/><Relationship Id="rId9" Type="http://schemas.openxmlformats.org/officeDocument/2006/relationships/hyperlink" Target="https://discord.com/blog/how-discord-stores-trillions-of-message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hyperlink" Target="https://papers.ssrn.com/sol3/papers.cfm?abstract_id=4991774"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gwIlrlAourw" TargetMode="External"/><Relationship Id="rId13" Type="http://schemas.openxmlformats.org/officeDocument/2006/relationships/image" Target="../media/image5.png"/><Relationship Id="rId3" Type="http://schemas.openxmlformats.org/officeDocument/2006/relationships/hyperlink" Target="https://www.youtube.com/@OpenAI" TargetMode="External"/><Relationship Id="rId7" Type="http://schemas.openxmlformats.org/officeDocument/2006/relationships/hyperlink" Target="https://openai.com/o1/" TargetMode="External"/><Relationship Id="rId12"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cdn.openai.com/o1-system-card-20241205.pdf" TargetMode="External"/><Relationship Id="rId11" Type="http://schemas.openxmlformats.org/officeDocument/2006/relationships/image" Target="../media/image3.jpeg"/><Relationship Id="rId5" Type="http://schemas.openxmlformats.org/officeDocument/2006/relationships/hyperlink" Target="https://openai.com/index/introducing-chatgpt-pro/" TargetMode="External"/><Relationship Id="rId10" Type="http://schemas.openxmlformats.org/officeDocument/2006/relationships/image" Target="../media/image2.png"/><Relationship Id="rId4" Type="http://schemas.openxmlformats.org/officeDocument/2006/relationships/hyperlink" Target="https://www.youtube.com/watch?v=iBfQTnA2n2s" TargetMode="External"/><Relationship Id="rId9"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kkF9gsBF7g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watch?v=B9eRGgP8RD8" TargetMode="External"/><Relationship Id="rId3" Type="http://schemas.openxmlformats.org/officeDocument/2006/relationships/hyperlink" Target="https://www.microsoft.com/en-us/research/blog/lazygraphrag-setting-a-new-standard-for-quality-and-cost/" TargetMode="External"/><Relationship Id="rId7" Type="http://schemas.openxmlformats.org/officeDocument/2006/relationships/hyperlink" Target="https://www.youtube.com/watch?v=kBt-W8cvLQE"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marktechpost.com/2024/11/26/microsoft-ai-introduces-lazygraphrag-a-new-ai-approach-to-graph-enabled-rag-that-needs-no-prior-summarization-of-source-data/" TargetMode="External"/><Relationship Id="rId5" Type="http://schemas.openxmlformats.org/officeDocument/2006/relationships/image" Target="../media/image7.png"/><Relationship Id="rId4" Type="http://schemas.openxmlformats.org/officeDocument/2006/relationships/hyperlink" Target="https://github.com/microsoft/graphra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eepmind.google/discover/blog/alphaproteo-generates-novel-proteins-for-biology-and-health-research/"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KrRD7r7y7NY"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QIw4tyCdj28"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youtube.com/watch?v=PCsJOoOnoo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3134" y="961096"/>
            <a:ext cx="44202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ChatGPT o1 Pro, OpenAI 12 days of releases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Agentic RAG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Microsoft's LazyGraphRAG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GraphRAG vs LazyGraphRAG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Deepmind AlphaProteo</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Andrew Ng Explores Agentic Reasoning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The AI Tsunami is Here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How to Convince AI to Break the Rules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Amazon Trainium Chip</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GEN-3 Teslabot - Humanoid Robot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Training using float8 and FSDP2</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Athene V2 - fine-tuned from Qwen 2.5 72B</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AWS Automated Reasoning checks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Infinite Memory Models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Amazon Nova foundation models</a:t>
            </a:r>
            <a:endParaRPr sz="1600" b="1">
              <a:solidFill>
                <a:srgbClr val="3C78D8"/>
              </a:solidFill>
              <a:latin typeface="Calibri"/>
              <a:ea typeface="Calibri"/>
              <a:cs typeface="Calibri"/>
              <a:sym typeface="Calibri"/>
            </a:endParaRPr>
          </a:p>
        </p:txBody>
      </p:sp>
      <p:sp>
        <p:nvSpPr>
          <p:cNvPr id="64" name="Google Shape;64;p15"/>
          <p:cNvSpPr txBox="1"/>
          <p:nvPr/>
        </p:nvSpPr>
        <p:spPr>
          <a:xfrm>
            <a:off x="3294350" y="38325"/>
            <a:ext cx="25368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December 06</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03084" y="961096"/>
            <a:ext cx="44202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DeepMind Genie 2 World Model</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HunyuanVideo text-to-video open-source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Fei-Fei Li World Labs Release 3D worlds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ElevenLabs Conversational 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ElevenLabs GenFM (like Google NotebookLM)</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AWS + Anthropic additional 4 Bln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Grok Chatbot app to be released soon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Nvidia's Fugato (music, voices, sounds)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aisuite (python from Andrew Ng's team)</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Star Attention for long sequences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Zoom - AI-first company</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Better embeddings (bge-m3 + fine-tuning)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ScyllaDB - Discord Story</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Tech Layoffs in 2024</a:t>
            </a:r>
            <a:endParaRPr sz="16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Amazon Trainium Chip</a:t>
            </a:r>
            <a:endParaRPr sz="2000" b="1">
              <a:solidFill>
                <a:schemeClr val="dk1"/>
              </a:solidFill>
              <a:latin typeface="Calibri"/>
              <a:ea typeface="Calibri"/>
              <a:cs typeface="Calibri"/>
              <a:sym typeface="Calibri"/>
            </a:endParaRPr>
          </a:p>
        </p:txBody>
      </p:sp>
      <p:sp>
        <p:nvSpPr>
          <p:cNvPr id="137" name="Google Shape;137;p24"/>
          <p:cNvSpPr txBox="1"/>
          <p:nvPr/>
        </p:nvSpPr>
        <p:spPr>
          <a:xfrm>
            <a:off x="73375" y="502550"/>
            <a:ext cx="45351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Amazon Trainium chips are available on AWS Cloud in </a:t>
            </a:r>
            <a:r>
              <a:rPr lang="en" sz="1200" b="1">
                <a:solidFill>
                  <a:srgbClr val="FF0000"/>
                </a:solidFill>
                <a:latin typeface="Calibri"/>
                <a:ea typeface="Calibri"/>
                <a:cs typeface="Calibri"/>
                <a:sym typeface="Calibri"/>
              </a:rPr>
              <a:t>Trn1n instances</a:t>
            </a:r>
            <a:r>
              <a:rPr lang="en" sz="1200">
                <a:solidFill>
                  <a:schemeClr val="dk1"/>
                </a:solidFill>
                <a:latin typeface="Calibri"/>
                <a:ea typeface="Calibri"/>
                <a:cs typeface="Calibri"/>
                <a:sym typeface="Calibri"/>
              </a:rPr>
              <a:t>. Trainium-2 has 96GB per chip will be available on </a:t>
            </a:r>
            <a:r>
              <a:rPr lang="en" sz="1200" b="1">
                <a:solidFill>
                  <a:srgbClr val="FF0000"/>
                </a:solidFill>
                <a:latin typeface="Calibri"/>
                <a:ea typeface="Calibri"/>
                <a:cs typeface="Calibri"/>
                <a:sym typeface="Calibri"/>
              </a:rPr>
              <a:t>Trn2n instances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Chips are used by Amazon, Anthropic, Databricks,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https://aws.amazon.com/ec2/instance-types/trn1/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https://aws.amazon.com/ai/machine-learning/trainium/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graphicFrame>
        <p:nvGraphicFramePr>
          <p:cNvPr id="138" name="Google Shape;138;p24"/>
          <p:cNvGraphicFramePr/>
          <p:nvPr/>
        </p:nvGraphicFramePr>
        <p:xfrm>
          <a:off x="2211300" y="1899450"/>
          <a:ext cx="3000000" cy="3000000"/>
        </p:xfrm>
        <a:graphic>
          <a:graphicData uri="http://schemas.openxmlformats.org/drawingml/2006/table">
            <a:tbl>
              <a:tblPr>
                <a:noFill/>
                <a:tableStyleId>{6E27F04E-DC58-4D7C-8670-FB98436D192F}</a:tableStyleId>
              </a:tblPr>
              <a:tblGrid>
                <a:gridCol w="826600">
                  <a:extLst>
                    <a:ext uri="{9D8B030D-6E8A-4147-A177-3AD203B41FA5}">
                      <a16:colId xmlns:a16="http://schemas.microsoft.com/office/drawing/2014/main" val="20000"/>
                    </a:ext>
                  </a:extLst>
                </a:gridCol>
                <a:gridCol w="1570550">
                  <a:extLst>
                    <a:ext uri="{9D8B030D-6E8A-4147-A177-3AD203B41FA5}">
                      <a16:colId xmlns:a16="http://schemas.microsoft.com/office/drawing/2014/main" val="20001"/>
                    </a:ext>
                  </a:extLst>
                </a:gridCol>
                <a:gridCol w="2107825">
                  <a:extLst>
                    <a:ext uri="{9D8B030D-6E8A-4147-A177-3AD203B41FA5}">
                      <a16:colId xmlns:a16="http://schemas.microsoft.com/office/drawing/2014/main" val="20002"/>
                    </a:ext>
                  </a:extLst>
                </a:gridCol>
                <a:gridCol w="2198775">
                  <a:extLst>
                    <a:ext uri="{9D8B030D-6E8A-4147-A177-3AD203B41FA5}">
                      <a16:colId xmlns:a16="http://schemas.microsoft.com/office/drawing/2014/main" val="20003"/>
                    </a:ext>
                  </a:extLst>
                </a:gridCol>
              </a:tblGrid>
              <a:tr h="200025">
                <a:tc>
                  <a:txBody>
                    <a:bodyPr/>
                    <a:lstStyle/>
                    <a:p>
                      <a:pPr marL="0" lvl="0" indent="0" algn="l" rtl="0">
                        <a:lnSpc>
                          <a:spcPct val="115000"/>
                        </a:lnSpc>
                        <a:spcBef>
                          <a:spcPts val="0"/>
                        </a:spcBef>
                        <a:spcAft>
                          <a:spcPts val="0"/>
                        </a:spcAft>
                        <a:buNone/>
                      </a:pP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FFF2CC">
                          <a:alpha val="0"/>
                        </a:srgbClr>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b="1">
                          <a:solidFill>
                            <a:srgbClr val="3C78D8"/>
                          </a:solidFill>
                          <a:latin typeface="Calibri"/>
                          <a:ea typeface="Calibri"/>
                          <a:cs typeface="Calibri"/>
                          <a:sym typeface="Calibri"/>
                        </a:rPr>
                        <a:t>Amazon Trainium</a:t>
                      </a:r>
                      <a:endParaRPr sz="900" b="1">
                        <a:solidFill>
                          <a:srgbClr val="3C78D8"/>
                        </a:solidFill>
                        <a:latin typeface="Calibri"/>
                        <a:ea typeface="Calibri"/>
                        <a:cs typeface="Calibri"/>
                        <a:sym typeface="Calibri"/>
                      </a:endParaRPr>
                    </a:p>
                  </a:txBody>
                  <a:tcPr marL="28575" marR="28575" marT="19050" marB="19050" anchor="b">
                    <a:lnL w="7625" cap="flat" cmpd="sng">
                      <a:solidFill>
                        <a:srgbClr val="FFF2CC">
                          <a:alpha val="0"/>
                        </a:srgbClr>
                      </a:solidFill>
                      <a:prstDash val="solid"/>
                      <a:round/>
                      <a:headEnd type="none" w="sm" len="sm"/>
                      <a:tailEnd type="none" w="sm" len="sm"/>
                    </a:lnL>
                    <a:lnR w="7625" cap="flat" cmpd="sng">
                      <a:solidFill>
                        <a:srgbClr val="FFF2CC">
                          <a:alpha val="0"/>
                        </a:srgbClr>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FFF2CC">
                          <a:alpha val="0"/>
                        </a:srgbClr>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b="1">
                          <a:solidFill>
                            <a:srgbClr val="3C78D8"/>
                          </a:solidFill>
                          <a:latin typeface="Calibri"/>
                          <a:ea typeface="Calibri"/>
                          <a:cs typeface="Calibri"/>
                          <a:sym typeface="Calibri"/>
                        </a:rPr>
                        <a:t>Nvidia Blackwell</a:t>
                      </a:r>
                      <a:endParaRPr sz="900" b="1">
                        <a:solidFill>
                          <a:srgbClr val="3C78D8"/>
                        </a:solidFill>
                        <a:latin typeface="Calibri"/>
                        <a:ea typeface="Calibri"/>
                        <a:cs typeface="Calibri"/>
                        <a:sym typeface="Calibri"/>
                      </a:endParaRPr>
                    </a:p>
                  </a:txBody>
                  <a:tcPr marL="28575" marR="28575" marT="19050" marB="19050" anchor="b">
                    <a:lnL w="7625" cap="flat" cmpd="sng">
                      <a:solidFill>
                        <a:srgbClr val="FFF2CC">
                          <a:alpha val="0"/>
                        </a:srgbClr>
                      </a:solidFill>
                      <a:prstDash val="solid"/>
                      <a:round/>
                      <a:headEnd type="none" w="sm" len="sm"/>
                      <a:tailEnd type="none" w="sm" len="sm"/>
                    </a:lnL>
                    <a:lnR w="7625" cap="flat" cmpd="sng">
                      <a:solidFill>
                        <a:srgbClr val="FFF2CC">
                          <a:alpha val="0"/>
                        </a:srgbClr>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FFF2CC">
                          <a:alpha val="0"/>
                        </a:srgbClr>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b="1">
                          <a:solidFill>
                            <a:srgbClr val="3C78D8"/>
                          </a:solidFill>
                          <a:latin typeface="Calibri"/>
                          <a:ea typeface="Calibri"/>
                          <a:cs typeface="Calibri"/>
                          <a:sym typeface="Calibri"/>
                        </a:rPr>
                        <a:t>Google TPU v5e</a:t>
                      </a:r>
                      <a:endParaRPr sz="900" b="1">
                        <a:solidFill>
                          <a:srgbClr val="3C78D8"/>
                        </a:solidFill>
                        <a:latin typeface="Calibri"/>
                        <a:ea typeface="Calibri"/>
                        <a:cs typeface="Calibri"/>
                        <a:sym typeface="Calibri"/>
                      </a:endParaRPr>
                    </a:p>
                  </a:txBody>
                  <a:tcPr marL="28575" marR="28575" marT="19050" marB="19050" anchor="b">
                    <a:lnL w="7625" cap="flat" cmpd="sng">
                      <a:solidFill>
                        <a:srgbClr val="FFF2CC">
                          <a:alpha val="0"/>
                        </a:srgbClr>
                      </a:solidFill>
                      <a:prstDash val="solid"/>
                      <a:round/>
                      <a:headEnd type="none" w="sm" len="sm"/>
                      <a:tailEnd type="none" w="sm" len="sm"/>
                    </a:lnL>
                    <a:lnR w="7625" cap="flat" cmpd="sng">
                      <a:solidFill>
                        <a:srgbClr val="FFF2CC">
                          <a:alpha val="0"/>
                        </a:srgbClr>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FFF2CC">
                          <a:alpha val="0"/>
                        </a:srgbClr>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333375">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Architecture</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Custom AWS NeuronCores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Hopper architecture (GH200 Grace Hopper Superchip)</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Custom TPU architecture</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FFF2CC">
                          <a:alpha val="0"/>
                        </a:srgbClr>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33375">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Memory</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Up to 96  GB HBM per chip (Trn1n instance)</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Up to 96 GB HBM per GPU, potentially more with Grace Hopper Superchip</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Unknown, but likely substantial HBM</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476250">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Compute</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16 NeuronCores per chip, focused on deep learning training</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4000 FP32 cores per GPU, tensor cores for AI acceleration</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TPU v4 had 4096 cores, v5e likely more</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476250">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Interconnect</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NeuronLink, high-bandwidth interconnect for scaling across multiple chips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NVLink, high-bandwidth interconnect for GPUs, NVSwitch for larger systems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Custom high-bandwidth interconnect for TPU pods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33375">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Software Ecosystem</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AWS Neuron SDK, integration with AWS services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CUDA, mature and widely adopted</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XLA compiler, TensorFlow/JAX integration</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333375">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Availability</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Available in AWS Trn1 instances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Limited availability, expected wider release in 2024</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Available through Google Cloud</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333375">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Key Features</a:t>
                      </a:r>
                      <a:endParaRPr sz="900" b="1">
                        <a:solidFill>
                          <a:srgbClr val="FF0000"/>
                        </a:solidFill>
                        <a:latin typeface="Calibri"/>
                        <a:ea typeface="Calibri"/>
                        <a:cs typeface="Calibri"/>
                        <a:sym typeface="Calibri"/>
                      </a:endParaRPr>
                    </a:p>
                  </a:txBody>
                  <a:tcPr marL="28575" marR="28575" marT="19050" marB="19050" anchor="b">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C9DAF8"/>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Optimized for deep learning training, cost-effective on AWS</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High performance for both AI and HPC, strong software ecosystem</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Designed for massive scale AI, tightly integrated with Google's software stack</a:t>
                      </a:r>
                      <a:endParaRPr sz="900">
                        <a:latin typeface="Calibri"/>
                        <a:ea typeface="Calibri"/>
                        <a:cs typeface="Calibri"/>
                        <a:sym typeface="Calibri"/>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pic>
        <p:nvPicPr>
          <p:cNvPr id="139" name="Google Shape;139;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3375" y="2003575"/>
            <a:ext cx="1994549" cy="1136350"/>
          </a:xfrm>
          <a:prstGeom prst="rect">
            <a:avLst/>
          </a:prstGeom>
          <a:noFill/>
          <a:ln>
            <a:noFill/>
          </a:ln>
        </p:spPr>
      </p:pic>
      <p:pic>
        <p:nvPicPr>
          <p:cNvPr id="140" name="Google Shape;140;p24"/>
          <p:cNvPicPr preferRelativeResize="0"/>
          <p:nvPr/>
        </p:nvPicPr>
        <p:blipFill>
          <a:blip r:embed="rId6">
            <a:alphaModFix/>
          </a:blip>
          <a:stretch>
            <a:fillRect/>
          </a:stretch>
        </p:blipFill>
        <p:spPr>
          <a:xfrm>
            <a:off x="5124100" y="176750"/>
            <a:ext cx="3790950" cy="1209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46" name="Google Shape;146;p25"/>
          <p:cNvSpPr txBox="1"/>
          <p:nvPr/>
        </p:nvSpPr>
        <p:spPr>
          <a:xfrm>
            <a:off x="91750" y="406237"/>
            <a:ext cx="4446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GEN-3 Teslabot - humanoid robot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Demo - bot can catch a tennis ball in mid-air</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Tesla's next-generation robotic hand, featuring 22 degrees of freedom, approaching the complexity of a human hand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Elon Musk's vision of the robotic hand playing musical instruments like the piano and guitar, threading a needle by vision alone</a:t>
            </a:r>
            <a:endParaRPr sz="1200">
              <a:solidFill>
                <a:schemeClr val="dk1"/>
              </a:solidFill>
              <a:latin typeface="Calibri"/>
              <a:ea typeface="Calibri"/>
              <a:cs typeface="Calibri"/>
              <a:sym typeface="Calibri"/>
            </a:endParaRPr>
          </a:p>
        </p:txBody>
      </p:sp>
      <p:pic>
        <p:nvPicPr>
          <p:cNvPr id="147" name="Google Shape;147;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25424" y="52749"/>
            <a:ext cx="2200725" cy="1236536"/>
          </a:xfrm>
          <a:prstGeom prst="rect">
            <a:avLst/>
          </a:prstGeom>
          <a:noFill/>
          <a:ln>
            <a:noFill/>
          </a:ln>
        </p:spPr>
      </p:pic>
      <p:pic>
        <p:nvPicPr>
          <p:cNvPr id="148" name="Google Shape;148;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873675" y="52753"/>
            <a:ext cx="2200725" cy="1236550"/>
          </a:xfrm>
          <a:prstGeom prst="rect">
            <a:avLst/>
          </a:prstGeom>
          <a:noFill/>
          <a:ln>
            <a:noFill/>
          </a:ln>
        </p:spPr>
      </p:pic>
      <p:sp>
        <p:nvSpPr>
          <p:cNvPr id="149" name="Google Shape;149;p25"/>
          <p:cNvSpPr txBox="1"/>
          <p:nvPr/>
        </p:nvSpPr>
        <p:spPr>
          <a:xfrm>
            <a:off x="91750" y="1652787"/>
            <a:ext cx="44466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Training using float8 and FSDP2 </a:t>
            </a:r>
            <a:r>
              <a:rPr lang="en" sz="1200">
                <a:solidFill>
                  <a:schemeClr val="dk1"/>
                </a:solidFill>
                <a:latin typeface="Calibri"/>
                <a:ea typeface="Calibri"/>
                <a:cs typeface="Calibri"/>
                <a:sym typeface="Calibri"/>
              </a:rPr>
              <a:t>- IBM + Meta</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https://pytorch.org/blog/training-using-float8-fsdp2/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FSDP2 is integrated into Pytorch. It is the next generation of </a:t>
            </a:r>
            <a:r>
              <a:rPr lang="en" sz="1200" b="1">
                <a:solidFill>
                  <a:srgbClr val="3C78D8"/>
                </a:solidFill>
                <a:latin typeface="Calibri"/>
                <a:ea typeface="Calibri"/>
                <a:cs typeface="Calibri"/>
                <a:sym typeface="Calibri"/>
              </a:rPr>
              <a:t>Fully Sharded Data Parallel (FSDP) in PyTorch</a:t>
            </a:r>
            <a:r>
              <a:rPr lang="en" sz="1200">
                <a:solidFill>
                  <a:schemeClr val="dk1"/>
                </a:solidFill>
                <a:latin typeface="Calibri"/>
                <a:ea typeface="Calibri"/>
                <a:cs typeface="Calibri"/>
                <a:sym typeface="Calibri"/>
              </a:rPr>
              <a:t>. It's a powerful tool for training large language models, offering improved memory management and compatibility with other advanced techniques.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Sharding - FSDP2 shards model parameters, gradients, and optimizer states across multiple GPUs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Memory Management, DTensor Integration, compatibility with torch.compile and other model parallelism techniques.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FSDP2 allows you to train larger models models</a:t>
            </a:r>
            <a:endParaRPr sz="1200">
              <a:solidFill>
                <a:schemeClr val="dk1"/>
              </a:solidFill>
              <a:latin typeface="Calibri"/>
              <a:ea typeface="Calibri"/>
              <a:cs typeface="Calibri"/>
              <a:sym typeface="Calibri"/>
            </a:endParaRPr>
          </a:p>
        </p:txBody>
      </p:sp>
      <p:sp>
        <p:nvSpPr>
          <p:cNvPr id="150" name="Google Shape;150;p25"/>
          <p:cNvSpPr txBox="1"/>
          <p:nvPr/>
        </p:nvSpPr>
        <p:spPr>
          <a:xfrm>
            <a:off x="91750" y="3779187"/>
            <a:ext cx="4446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Athene V2 - fine-tuned from Qwen 2.5 72B</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LLM is as good as or better than GPT-4o in technical domains - math, coding, and reasoning tasks.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Athene-V2-Chat-72B  &amp;  Athene-V2-Agent-72B</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6"/>
              </a:rPr>
              <a:t>https://nexusflow.ai/blogs/athene-v2</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7"/>
              </a:rPr>
              <a:t>https://huggingface.co/Nexusflow/Athene-V2-Chat</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8"/>
              </a:rPr>
              <a:t>https://huggingface.co/Nexusflow/Athene-V2-Agent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1" name="Google Shape;151;p25"/>
          <p:cNvSpPr txBox="1"/>
          <p:nvPr/>
        </p:nvSpPr>
        <p:spPr>
          <a:xfrm>
            <a:off x="4625425" y="1556395"/>
            <a:ext cx="44466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AWS Automated Reasoning checks (preview) </a:t>
            </a:r>
            <a:r>
              <a:rPr lang="en" sz="1200">
                <a:solidFill>
                  <a:schemeClr val="dk1"/>
                </a:solidFill>
                <a:latin typeface="Calibri"/>
                <a:ea typeface="Calibri"/>
                <a:cs typeface="Calibri"/>
                <a:sym typeface="Calibri"/>
              </a:rPr>
              <a:t>as a new safeguard in </a:t>
            </a:r>
            <a:r>
              <a:rPr lang="en" sz="1200" b="1">
                <a:solidFill>
                  <a:srgbClr val="3C78D8"/>
                </a:solidFill>
                <a:latin typeface="Calibri"/>
                <a:ea typeface="Calibri"/>
                <a:cs typeface="Calibri"/>
                <a:sym typeface="Calibri"/>
              </a:rPr>
              <a:t>Amazon Bedrock Guardrails</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helps you mathematically validate the accuracy of responses generated by LLMs and </a:t>
            </a:r>
            <a:r>
              <a:rPr lang="en" sz="1200" b="1">
                <a:solidFill>
                  <a:srgbClr val="3C78D8"/>
                </a:solidFill>
                <a:latin typeface="Calibri"/>
                <a:ea typeface="Calibri"/>
                <a:cs typeface="Calibri"/>
                <a:sym typeface="Calibri"/>
              </a:rPr>
              <a:t>prevent factual errors from hallucinations</a:t>
            </a:r>
            <a:endParaRPr sz="1200" b="1">
              <a:solidFill>
                <a:srgbClr val="3C78D8"/>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https://aws.amazon.com/blogs/aws/prevent-factual-errors-from-llm-hallucinations-with-mathematically-sound-automated-reasoning-checks-preview/</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https://www.youtube.com/watch?v=4ysK3bCUVhc</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2" name="Google Shape;152;p2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303225" y="2836750"/>
            <a:ext cx="3058164" cy="22537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p:nvPr/>
        </p:nvSpPr>
        <p:spPr>
          <a:xfrm>
            <a:off x="55075" y="52750"/>
            <a:ext cx="1707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58" name="Google Shape;158;p26"/>
          <p:cNvSpPr txBox="1"/>
          <p:nvPr/>
        </p:nvSpPr>
        <p:spPr>
          <a:xfrm>
            <a:off x="91750" y="482437"/>
            <a:ext cx="44466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Infinite Memory Models - Microsoft</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AI head, Mustafa Suleyman, predicts AI models with "near infinite memory" by 2025</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paper proposing "infinite context windows" - keeps summary of essential points allowing  AI to remember much longer context, past conversations,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Suleyman suggests AI reaching recursive self-improvement before 2030, where AI systems could design and develop even smarter AI, leading to rapid advancements.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Suleyman and Andrej Karpathy believe achieving reliable, real-world agents may require increased computational power and potentially two years of further development. </a:t>
            </a:r>
            <a:endParaRPr sz="1200">
              <a:solidFill>
                <a:schemeClr val="dk1"/>
              </a:solidFill>
              <a:latin typeface="Calibri"/>
              <a:ea typeface="Calibri"/>
              <a:cs typeface="Calibri"/>
              <a:sym typeface="Calibri"/>
            </a:endParaRPr>
          </a:p>
        </p:txBody>
      </p:sp>
      <p:sp>
        <p:nvSpPr>
          <p:cNvPr id="159" name="Google Shape;159;p26"/>
          <p:cNvSpPr txBox="1"/>
          <p:nvPr/>
        </p:nvSpPr>
        <p:spPr>
          <a:xfrm>
            <a:off x="91750" y="2820712"/>
            <a:ext cx="44466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Amazon Nova</a:t>
            </a:r>
            <a:r>
              <a:rPr lang="en" sz="1200">
                <a:solidFill>
                  <a:schemeClr val="dk1"/>
                </a:solidFill>
                <a:latin typeface="Calibri"/>
                <a:ea typeface="Calibri"/>
                <a:cs typeface="Calibri"/>
                <a:sym typeface="Calibri"/>
              </a:rPr>
              <a:t> - a set of foundation models:</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 (text-to-text)</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Light (multimodal)</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 (multimodal)</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Premier (multimodal, coming soon)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models are affordable, fast, integrated with Bedrock.</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Nova Canvas - image generation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Nova Real - video generation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Upcoming: "speech-to-speech" and "any-to-any"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https://www.youtube.com/watch?v=RvNCzZ-Nbqo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https://aws.amazon.com/blogs/aws/introducing-amazon-nova-frontier-intelligence-and-industry-leading-price-performance/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60" name="Google Shape;160;p26"/>
          <p:cNvPicPr preferRelativeResize="0"/>
          <p:nvPr/>
        </p:nvPicPr>
        <p:blipFill>
          <a:blip r:embed="rId5">
            <a:alphaModFix/>
          </a:blip>
          <a:stretch>
            <a:fillRect/>
          </a:stretch>
        </p:blipFill>
        <p:spPr>
          <a:xfrm>
            <a:off x="5143150" y="604775"/>
            <a:ext cx="2857500" cy="1600200"/>
          </a:xfrm>
          <a:prstGeom prst="rect">
            <a:avLst/>
          </a:prstGeom>
          <a:noFill/>
          <a:ln w="9525" cap="flat" cmpd="sng">
            <a:solidFill>
              <a:srgbClr val="FF0000"/>
            </a:solidFill>
            <a:prstDash val="solid"/>
            <a:round/>
            <a:headEnd type="none" w="sm" len="sm"/>
            <a:tailEnd type="none" w="sm" len="sm"/>
          </a:ln>
        </p:spPr>
      </p:pic>
      <p:pic>
        <p:nvPicPr>
          <p:cNvPr id="161" name="Google Shape;161;p26"/>
          <p:cNvPicPr preferRelativeResize="0"/>
          <p:nvPr/>
        </p:nvPicPr>
        <p:blipFill>
          <a:blip r:embed="rId6">
            <a:alphaModFix/>
          </a:blip>
          <a:stretch>
            <a:fillRect/>
          </a:stretch>
        </p:blipFill>
        <p:spPr>
          <a:xfrm>
            <a:off x="5143150" y="2717425"/>
            <a:ext cx="2981325" cy="15335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p:nvPr/>
        </p:nvSpPr>
        <p:spPr>
          <a:xfrm>
            <a:off x="55075" y="52750"/>
            <a:ext cx="1707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67" name="Google Shape;167;p27"/>
          <p:cNvSpPr txBox="1"/>
          <p:nvPr/>
        </p:nvSpPr>
        <p:spPr>
          <a:xfrm>
            <a:off x="4623055" y="742356"/>
            <a:ext cx="44466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Google DeepMind Genie 2</a:t>
            </a:r>
            <a:r>
              <a:rPr lang="en" sz="1200">
                <a:solidFill>
                  <a:schemeClr val="dk1"/>
                </a:solidFill>
                <a:latin typeface="Calibri"/>
                <a:ea typeface="Calibri"/>
                <a:cs typeface="Calibri"/>
                <a:sym typeface="Calibri"/>
              </a:rPr>
              <a:t> - "foundation world model" that can transform any image into a playable, interactive world. Users can control the world with keyboard actions (jump, fly, etc.)</a:t>
            </a:r>
            <a:endParaRPr sz="1200">
              <a:solidFill>
                <a:schemeClr val="dk1"/>
              </a:solidFill>
              <a:latin typeface="Calibri"/>
              <a:ea typeface="Calibri"/>
              <a:cs typeface="Calibri"/>
              <a:sym typeface="Calibri"/>
            </a:endParaRPr>
          </a:p>
        </p:txBody>
      </p:sp>
      <p:sp>
        <p:nvSpPr>
          <p:cNvPr id="168" name="Google Shape;168;p27"/>
          <p:cNvSpPr txBox="1"/>
          <p:nvPr/>
        </p:nvSpPr>
        <p:spPr>
          <a:xfrm>
            <a:off x="4623055" y="1446681"/>
            <a:ext cx="44466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Hallucinations are still a significant issue in AI models. This is a problem for both text-based models and models like Genie 2 and Sora that generate visual content</a:t>
            </a:r>
            <a:endParaRPr sz="1200">
              <a:solidFill>
                <a:schemeClr val="dk1"/>
              </a:solidFill>
              <a:latin typeface="Calibri"/>
              <a:ea typeface="Calibri"/>
              <a:cs typeface="Calibri"/>
              <a:sym typeface="Calibri"/>
            </a:endParaRPr>
          </a:p>
        </p:txBody>
      </p:sp>
      <p:sp>
        <p:nvSpPr>
          <p:cNvPr id="169" name="Google Shape;169;p27"/>
          <p:cNvSpPr txBox="1"/>
          <p:nvPr/>
        </p:nvSpPr>
        <p:spPr>
          <a:xfrm>
            <a:off x="4623055" y="2074806"/>
            <a:ext cx="4446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HunyuanVideo text-to-video open-source</a:t>
            </a:r>
            <a:r>
              <a:rPr lang="en" sz="1200">
                <a:solidFill>
                  <a:schemeClr val="dk1"/>
                </a:solidFill>
                <a:latin typeface="Calibri"/>
                <a:ea typeface="Calibri"/>
                <a:cs typeface="Calibri"/>
                <a:sym typeface="Calibri"/>
              </a:rPr>
              <a:t> 13 Bln parameter model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Generates videos, high physical accuracy and scene consistency</a:t>
            </a:r>
            <a:endParaRPr sz="1200">
              <a:solidFill>
                <a:schemeClr val="dk1"/>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https://aivideo.hunyuan.tencent.com</a:t>
            </a:r>
            <a:endParaRPr sz="1200">
              <a:solidFill>
                <a:schemeClr val="dk1"/>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https://www.youtube.com/watch?v=mzzxTOnZM2U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0" name="Google Shape;170;p27"/>
          <p:cNvSpPr txBox="1"/>
          <p:nvPr/>
        </p:nvSpPr>
        <p:spPr>
          <a:xfrm>
            <a:off x="4623055" y="3744256"/>
            <a:ext cx="4446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Elevenlabs Conversational AI &amp; "NotebookLM" Clone GenFM</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https://elevenlabs.io/genfm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1" name="Google Shape;171;p27"/>
          <p:cNvSpPr txBox="1"/>
          <p:nvPr/>
        </p:nvSpPr>
        <p:spPr>
          <a:xfrm>
            <a:off x="4623055" y="2913006"/>
            <a:ext cx="4446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Fei-Fei Li World Labs Release</a:t>
            </a:r>
            <a:r>
              <a:rPr lang="en" sz="1200">
                <a:solidFill>
                  <a:schemeClr val="dk1"/>
                </a:solidFill>
                <a:latin typeface="Calibri"/>
                <a:ea typeface="Calibri"/>
                <a:cs typeface="Calibri"/>
                <a:sym typeface="Calibri"/>
              </a:rPr>
              <a:t> - transforms single images into interactive 3D environments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6"/>
              </a:rPr>
              <a:t>https://techcrunch.com/2024/12/02/world-labs-ai-can-generate-interactive-3d-scenes-from-a-single-photo/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2" name="Google Shape;172;p27"/>
          <p:cNvSpPr txBox="1"/>
          <p:nvPr/>
        </p:nvSpPr>
        <p:spPr>
          <a:xfrm>
            <a:off x="4623055" y="4208406"/>
            <a:ext cx="4446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AWS + Anthropic additional 4 Bln</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7"/>
              </a:rPr>
              <a:t>https://x.com/AnthropicAI/status/1859964653486612585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3" name="Google Shape;173;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11325" y="419175"/>
            <a:ext cx="2466975" cy="1381506"/>
          </a:xfrm>
          <a:prstGeom prst="rect">
            <a:avLst/>
          </a:prstGeom>
          <a:noFill/>
          <a:ln w="9525" cap="flat" cmpd="sng">
            <a:solidFill>
              <a:srgbClr val="FF0000"/>
            </a:solidFill>
            <a:prstDash val="solid"/>
            <a:round/>
            <a:headEnd type="none" w="sm" len="sm"/>
            <a:tailEnd type="none" w="sm" len="sm"/>
          </a:ln>
        </p:spPr>
      </p:pic>
      <p:pic>
        <p:nvPicPr>
          <p:cNvPr id="174" name="Google Shape;174;p27"/>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2160075" y="1800675"/>
            <a:ext cx="2170525" cy="1003739"/>
          </a:xfrm>
          <a:prstGeom prst="rect">
            <a:avLst/>
          </a:prstGeom>
          <a:noFill/>
          <a:ln w="9525" cap="flat" cmpd="sng">
            <a:solidFill>
              <a:srgbClr val="FF0000"/>
            </a:solidFill>
            <a:prstDash val="solid"/>
            <a:round/>
            <a:headEnd type="none" w="sm" len="sm"/>
            <a:tailEnd type="none" w="sm" len="sm"/>
          </a:ln>
        </p:spPr>
      </p:pic>
      <p:pic>
        <p:nvPicPr>
          <p:cNvPr id="175" name="Google Shape;175;p2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8375" y="2913000"/>
            <a:ext cx="2170525" cy="1215500"/>
          </a:xfrm>
          <a:prstGeom prst="rect">
            <a:avLst/>
          </a:prstGeom>
          <a:noFill/>
          <a:ln w="9525" cap="flat" cmpd="sng">
            <a:solidFill>
              <a:srgbClr val="FF0000"/>
            </a:solidFill>
            <a:prstDash val="solid"/>
            <a:round/>
            <a:headEnd type="none" w="sm" len="sm"/>
            <a:tailEnd type="none" w="sm" len="sm"/>
          </a:ln>
        </p:spPr>
      </p:pic>
      <p:pic>
        <p:nvPicPr>
          <p:cNvPr id="176" name="Google Shape;176;p27"/>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2801300" y="3455874"/>
            <a:ext cx="1669350" cy="816275"/>
          </a:xfrm>
          <a:prstGeom prst="rect">
            <a:avLst/>
          </a:prstGeom>
          <a:noFill/>
          <a:ln w="9525" cap="flat" cmpd="sng">
            <a:solidFill>
              <a:srgbClr val="FF0000"/>
            </a:solidFill>
            <a:prstDash val="solid"/>
            <a:round/>
            <a:headEnd type="none" w="sm" len="sm"/>
            <a:tailEnd type="none" w="sm" len="sm"/>
          </a:ln>
        </p:spPr>
      </p:pic>
      <p:pic>
        <p:nvPicPr>
          <p:cNvPr id="177" name="Google Shape;177;p27"/>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1762982" y="4424025"/>
            <a:ext cx="2685118" cy="572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8"/>
          <p:cNvSpPr txBox="1"/>
          <p:nvPr/>
        </p:nvSpPr>
        <p:spPr>
          <a:xfrm>
            <a:off x="55075" y="52750"/>
            <a:ext cx="1569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a:solidFill>
                <a:schemeClr val="dk1"/>
              </a:solidFill>
              <a:latin typeface="Calibri"/>
              <a:ea typeface="Calibri"/>
              <a:cs typeface="Calibri"/>
              <a:sym typeface="Calibri"/>
            </a:endParaRPr>
          </a:p>
        </p:txBody>
      </p:sp>
      <p:sp>
        <p:nvSpPr>
          <p:cNvPr id="183" name="Google Shape;183;p28"/>
          <p:cNvSpPr txBox="1"/>
          <p:nvPr/>
        </p:nvSpPr>
        <p:spPr>
          <a:xfrm>
            <a:off x="91750" y="406237"/>
            <a:ext cx="4446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Grok Chatbot app</a:t>
            </a:r>
            <a:r>
              <a:rPr lang="en" sz="1300">
                <a:solidFill>
                  <a:schemeClr val="dk1"/>
                </a:solidFill>
                <a:latin typeface="Calibri"/>
                <a:ea typeface="Calibri"/>
                <a:cs typeface="Calibri"/>
                <a:sym typeface="Calibri"/>
              </a:rPr>
              <a:t> to be released soon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Elon Musk's xAI - plans to launch a consumer chatbot in December (similar to ChatGPT) </a:t>
            </a:r>
            <a:r>
              <a:rPr lang="en" sz="900" u="sng">
                <a:solidFill>
                  <a:schemeClr val="hlink"/>
                </a:solidFill>
                <a:latin typeface="Calibri"/>
                <a:ea typeface="Calibri"/>
                <a:cs typeface="Calibri"/>
                <a:sym typeface="Calibri"/>
                <a:hlinkClick r:id="rId3"/>
              </a:rPr>
              <a:t>https://www.theverge.com/2024/11/27/24307571/xai-consumer-app-planned-report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4" name="Google Shape;184;p28"/>
          <p:cNvSpPr txBox="1"/>
          <p:nvPr/>
        </p:nvSpPr>
        <p:spPr>
          <a:xfrm>
            <a:off x="91750" y="3306985"/>
            <a:ext cx="44466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aisuite</a:t>
            </a:r>
            <a:r>
              <a:rPr lang="en" sz="1300">
                <a:solidFill>
                  <a:schemeClr val="dk1"/>
                </a:solidFill>
                <a:latin typeface="Calibri"/>
                <a:ea typeface="Calibri"/>
                <a:cs typeface="Calibri"/>
                <a:sym typeface="Calibri"/>
              </a:rPr>
              <a:t> - open-source python module to use multiple LLM through a standardized interface. Developed by Andrew Ng’s Team. It is a thin wrapper around python client libraries. OpenAI, Anthropic, Azure, Google, AWS, Groq, Mistral, HuggingFace and Ollama. To maximize stability, aisuite uses either the HTTP endpoint or the SDK for making calls to the provider:</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4"/>
              </a:rPr>
              <a:t>https://github.com/andrewyng/aisuite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85" name="Google Shape;185;p28"/>
          <p:cNvSpPr txBox="1"/>
          <p:nvPr/>
        </p:nvSpPr>
        <p:spPr>
          <a:xfrm>
            <a:off x="91750" y="2795441"/>
            <a:ext cx="4446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Nvidia's Fugato</a:t>
            </a:r>
            <a:r>
              <a:rPr lang="en" sz="1300">
                <a:solidFill>
                  <a:schemeClr val="dk1"/>
                </a:solidFill>
                <a:latin typeface="Calibri"/>
                <a:ea typeface="Calibri"/>
                <a:cs typeface="Calibri"/>
                <a:sym typeface="Calibri"/>
              </a:rPr>
              <a:t> - AI tool that can generate or transform a</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ny mix of music, voices, and sounds using text or audio inputs</a:t>
            </a:r>
            <a:endParaRPr sz="1300">
              <a:solidFill>
                <a:schemeClr val="dk1"/>
              </a:solidFill>
              <a:latin typeface="Calibri"/>
              <a:ea typeface="Calibri"/>
              <a:cs typeface="Calibri"/>
              <a:sym typeface="Calibri"/>
            </a:endParaRPr>
          </a:p>
        </p:txBody>
      </p:sp>
      <p:sp>
        <p:nvSpPr>
          <p:cNvPr id="186" name="Google Shape;186;p28"/>
          <p:cNvSpPr txBox="1"/>
          <p:nvPr/>
        </p:nvSpPr>
        <p:spPr>
          <a:xfrm>
            <a:off x="91750" y="1229100"/>
            <a:ext cx="44466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Elon Musk attempts to BLOCK OpenAI's for-profit transition.</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Elon Musk is seeking a preliminary injunction to halt OpenAI's practices and prevent what he calls "irreversible damage".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Musk alleges that OpenAI has engaged in anti-competitive practices, breached its charitable mission, and allowed for self-dealing by its CEO, Sam Altman.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https://techcrunch.com/2024/11/30/elon-musk-files-for-injunction-to-halt-openais-transition-to-a-for-profit/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7" name="Google Shape;187;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90750" y="152400"/>
            <a:ext cx="1799383" cy="1011025"/>
          </a:xfrm>
          <a:prstGeom prst="rect">
            <a:avLst/>
          </a:prstGeom>
          <a:noFill/>
          <a:ln w="9525" cap="flat" cmpd="sng">
            <a:solidFill>
              <a:srgbClr val="FF0000"/>
            </a:solidFill>
            <a:prstDash val="solid"/>
            <a:round/>
            <a:headEnd type="none" w="sm" len="sm"/>
            <a:tailEnd type="none" w="sm" len="sm"/>
          </a:ln>
        </p:spPr>
      </p:pic>
      <p:pic>
        <p:nvPicPr>
          <p:cNvPr id="188" name="Google Shape;188;p28"/>
          <p:cNvPicPr preferRelativeResize="0"/>
          <p:nvPr/>
        </p:nvPicPr>
        <p:blipFill>
          <a:blip r:embed="rId7">
            <a:alphaModFix/>
          </a:blip>
          <a:stretch>
            <a:fillRect/>
          </a:stretch>
        </p:blipFill>
        <p:spPr>
          <a:xfrm>
            <a:off x="5221825" y="1754400"/>
            <a:ext cx="2933700" cy="1552575"/>
          </a:xfrm>
          <a:prstGeom prst="rect">
            <a:avLst/>
          </a:prstGeom>
          <a:noFill/>
          <a:ln w="9525" cap="flat" cmpd="sng">
            <a:solidFill>
              <a:srgbClr val="FF0000"/>
            </a:solidFill>
            <a:prstDash val="solid"/>
            <a:round/>
            <a:headEnd type="none" w="sm" len="sm"/>
            <a:tailEnd type="none" w="sm" len="sm"/>
          </a:ln>
        </p:spPr>
      </p:pic>
      <p:pic>
        <p:nvPicPr>
          <p:cNvPr id="189" name="Google Shape;189;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90750" y="3459375"/>
            <a:ext cx="2735224" cy="1531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p:nvPr/>
        </p:nvSpPr>
        <p:spPr>
          <a:xfrm>
            <a:off x="55075" y="52750"/>
            <a:ext cx="1726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a:solidFill>
                <a:schemeClr val="dk1"/>
              </a:solidFill>
              <a:latin typeface="Calibri"/>
              <a:ea typeface="Calibri"/>
              <a:cs typeface="Calibri"/>
              <a:sym typeface="Calibri"/>
            </a:endParaRPr>
          </a:p>
        </p:txBody>
      </p:sp>
      <p:sp>
        <p:nvSpPr>
          <p:cNvPr id="195" name="Google Shape;195;p29"/>
          <p:cNvSpPr txBox="1"/>
          <p:nvPr/>
        </p:nvSpPr>
        <p:spPr>
          <a:xfrm>
            <a:off x="4621200" y="1602387"/>
            <a:ext cx="4446600" cy="115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Zoom - AI-first company</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Zoom Video Communications</a:t>
            </a:r>
            <a:r>
              <a:rPr lang="en" sz="1300">
                <a:solidFill>
                  <a:schemeClr val="dk1"/>
                </a:solidFill>
                <a:latin typeface="Calibri"/>
                <a:ea typeface="Calibri"/>
                <a:cs typeface="Calibri"/>
                <a:sym typeface="Calibri"/>
              </a:rPr>
              <a:t> changed its name to </a:t>
            </a:r>
            <a:r>
              <a:rPr lang="en" sz="1300" b="1">
                <a:solidFill>
                  <a:srgbClr val="3C78D8"/>
                </a:solidFill>
                <a:latin typeface="Calibri"/>
                <a:ea typeface="Calibri"/>
                <a:cs typeface="Calibri"/>
                <a:sym typeface="Calibri"/>
              </a:rPr>
              <a:t>"Zoom Communications"</a:t>
            </a:r>
            <a:r>
              <a:rPr lang="en" sz="1300">
                <a:solidFill>
                  <a:schemeClr val="dk1"/>
                </a:solidFill>
                <a:latin typeface="Calibri"/>
                <a:ea typeface="Calibri"/>
                <a:cs typeface="Calibri"/>
                <a:sym typeface="Calibri"/>
              </a:rPr>
              <a:t> to provide communication/collaboration tools and services using AI. Zoom is now "</a:t>
            </a:r>
            <a:r>
              <a:rPr lang="en" sz="1300" b="1">
                <a:solidFill>
                  <a:srgbClr val="FF0000"/>
                </a:solidFill>
                <a:latin typeface="Calibri"/>
                <a:ea typeface="Calibri"/>
                <a:cs typeface="Calibri"/>
                <a:sym typeface="Calibri"/>
              </a:rPr>
              <a:t>AI-first company</a:t>
            </a:r>
            <a:r>
              <a:rPr lang="en" sz="1300">
                <a:solidFill>
                  <a:schemeClr val="dk1"/>
                </a:solidFill>
                <a:latin typeface="Calibri"/>
                <a:ea typeface="Calibri"/>
                <a:cs typeface="Calibri"/>
                <a:sym typeface="Calibri"/>
              </a:rPr>
              <a:t>". Zoom introduced </a:t>
            </a:r>
            <a:r>
              <a:rPr lang="en" sz="1300" b="1">
                <a:solidFill>
                  <a:srgbClr val="3C78D8"/>
                </a:solidFill>
                <a:latin typeface="Calibri"/>
                <a:ea typeface="Calibri"/>
                <a:cs typeface="Calibri"/>
                <a:sym typeface="Calibri"/>
              </a:rPr>
              <a:t>Zoom AI Companion</a:t>
            </a:r>
            <a:r>
              <a:rPr lang="en" sz="1300">
                <a:solidFill>
                  <a:schemeClr val="dk1"/>
                </a:solidFill>
                <a:latin typeface="Calibri"/>
                <a:ea typeface="Calibri"/>
                <a:cs typeface="Calibri"/>
                <a:sym typeface="Calibri"/>
              </a:rPr>
              <a:t> 2.0, also </a:t>
            </a:r>
            <a:r>
              <a:rPr lang="en" sz="1300" b="1">
                <a:solidFill>
                  <a:srgbClr val="3C78D8"/>
                </a:solidFill>
                <a:latin typeface="Calibri"/>
                <a:ea typeface="Calibri"/>
                <a:cs typeface="Calibri"/>
                <a:sym typeface="Calibri"/>
              </a:rPr>
              <a:t>Zoom Docs</a:t>
            </a:r>
            <a:br>
              <a:rPr lang="en" sz="13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https://www.cfodive.com/news/zoom-rebrands-bid-grow-ai-first-company/733986/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6" name="Google Shape;196;p29"/>
          <p:cNvSpPr txBox="1"/>
          <p:nvPr/>
        </p:nvSpPr>
        <p:spPr>
          <a:xfrm>
            <a:off x="4621200" y="118560"/>
            <a:ext cx="44466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Star Attention: Efficient LLM Inference over Long Sequences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https://arxiv.org/abs/2411.17116</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Star Attention</a:t>
            </a:r>
            <a:r>
              <a:rPr lang="en" sz="1300">
                <a:solidFill>
                  <a:schemeClr val="dk1"/>
                </a:solidFill>
                <a:latin typeface="Calibri"/>
                <a:ea typeface="Calibri"/>
                <a:cs typeface="Calibri"/>
                <a:sym typeface="Calibri"/>
              </a:rPr>
              <a:t>, a two-phase block-sparse approximation that improves computational efficiency by </a:t>
            </a:r>
            <a:r>
              <a:rPr lang="en" sz="1300" b="1">
                <a:solidFill>
                  <a:srgbClr val="FF0000"/>
                </a:solidFill>
                <a:latin typeface="Calibri"/>
                <a:ea typeface="Calibri"/>
                <a:cs typeface="Calibri"/>
                <a:sym typeface="Calibri"/>
              </a:rPr>
              <a:t>sharding attention across multiple hosts</a:t>
            </a:r>
            <a:r>
              <a:rPr lang="en" sz="1300">
                <a:solidFill>
                  <a:schemeClr val="dk1"/>
                </a:solidFill>
                <a:latin typeface="Calibri"/>
                <a:ea typeface="Calibri"/>
                <a:cs typeface="Calibri"/>
                <a:sym typeface="Calibri"/>
              </a:rPr>
              <a:t> while minimizing communication overhead. </a:t>
            </a:r>
            <a:r>
              <a:rPr lang="en" sz="1300" b="1">
                <a:solidFill>
                  <a:srgbClr val="3C78D8"/>
                </a:solidFill>
                <a:latin typeface="Calibri"/>
                <a:ea typeface="Calibri"/>
                <a:cs typeface="Calibri"/>
                <a:sym typeface="Calibri"/>
              </a:rPr>
              <a:t>Reducing memory requirements and inference time by up to 11x while preserving 95-100% of accuracy.</a:t>
            </a:r>
            <a:endParaRPr sz="1300" b="1">
              <a:solidFill>
                <a:srgbClr val="3C78D8"/>
              </a:solidFill>
              <a:latin typeface="Calibri"/>
              <a:ea typeface="Calibri"/>
              <a:cs typeface="Calibri"/>
              <a:sym typeface="Calibri"/>
            </a:endParaRPr>
          </a:p>
        </p:txBody>
      </p:sp>
      <p:sp>
        <p:nvSpPr>
          <p:cNvPr id="197" name="Google Shape;197;p29"/>
          <p:cNvSpPr txBox="1"/>
          <p:nvPr/>
        </p:nvSpPr>
        <p:spPr>
          <a:xfrm>
            <a:off x="4621200" y="2824612"/>
            <a:ext cx="44466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Better and cheaper embeddings (bge-m3 + fine-tuning)</a:t>
            </a:r>
            <a:r>
              <a:rPr lang="en" sz="1300">
                <a:solidFill>
                  <a:schemeClr val="dk1"/>
                </a:solidFill>
                <a:latin typeface="Calibri"/>
                <a:ea typeface="Calibri"/>
                <a:cs typeface="Calibri"/>
                <a:sym typeface="Calibri"/>
              </a:rPr>
              <a:t>.</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 fine-tuned open source embedding model (</a:t>
            </a:r>
            <a:r>
              <a:rPr lang="en" sz="1300" u="sng">
                <a:solidFill>
                  <a:schemeClr val="hlink"/>
                </a:solidFill>
                <a:latin typeface="Calibri"/>
                <a:ea typeface="Calibri"/>
                <a:cs typeface="Calibri"/>
                <a:sym typeface="Calibri"/>
                <a:hlinkClick r:id="rId5"/>
              </a:rPr>
              <a:t>https://huggingface.co/BAAI/bge-m3</a:t>
            </a:r>
            <a:r>
              <a:rPr lang="en" sz="1300">
                <a:solidFill>
                  <a:schemeClr val="dk1"/>
                </a:solidFill>
                <a:latin typeface="Calibri"/>
                <a:ea typeface="Calibri"/>
                <a:cs typeface="Calibri"/>
                <a:sym typeface="Calibri"/>
              </a:rPr>
              <a:t>) can provide greater accuracy at a lower price than proprietary models like OpenAI’s text-embedding-3-small.</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https://modal.com/blog/fine-tuning-embeddings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https://x.com/ivanleomk/status/1863022596792705221</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98" name="Google Shape;198;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082900" y="118550"/>
            <a:ext cx="2445800" cy="1222900"/>
          </a:xfrm>
          <a:prstGeom prst="rect">
            <a:avLst/>
          </a:prstGeom>
          <a:noFill/>
          <a:ln w="9525" cap="flat" cmpd="sng">
            <a:solidFill>
              <a:srgbClr val="FF0000"/>
            </a:solidFill>
            <a:prstDash val="solid"/>
            <a:round/>
            <a:headEnd type="none" w="sm" len="sm"/>
            <a:tailEnd type="none" w="sm" len="sm"/>
          </a:ln>
        </p:spPr>
      </p:pic>
      <p:pic>
        <p:nvPicPr>
          <p:cNvPr id="199" name="Google Shape;199;p29"/>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2419800" y="2137050"/>
            <a:ext cx="2066775" cy="622725"/>
          </a:xfrm>
          <a:prstGeom prst="rect">
            <a:avLst/>
          </a:prstGeom>
          <a:noFill/>
          <a:ln w="9525" cap="flat" cmpd="sng">
            <a:solidFill>
              <a:srgbClr val="FF0000"/>
            </a:solidFill>
            <a:prstDash val="solid"/>
            <a:round/>
            <a:headEnd type="none" w="sm" len="sm"/>
            <a:tailEnd type="none" w="sm" len="sm"/>
          </a:ln>
        </p:spPr>
      </p:pic>
      <p:pic>
        <p:nvPicPr>
          <p:cNvPr id="200" name="Google Shape;200;p29"/>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2915950" y="3419725"/>
            <a:ext cx="1383775" cy="8819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p:nvPr/>
        </p:nvSpPr>
        <p:spPr>
          <a:xfrm>
            <a:off x="55075" y="52750"/>
            <a:ext cx="1262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ScyllaDB</a:t>
            </a:r>
            <a:endParaRPr sz="2000" b="1">
              <a:solidFill>
                <a:schemeClr val="dk1"/>
              </a:solidFill>
              <a:latin typeface="Calibri"/>
              <a:ea typeface="Calibri"/>
              <a:cs typeface="Calibri"/>
              <a:sym typeface="Calibri"/>
            </a:endParaRPr>
          </a:p>
        </p:txBody>
      </p:sp>
      <p:sp>
        <p:nvSpPr>
          <p:cNvPr id="206" name="Google Shape;206;p30"/>
          <p:cNvSpPr txBox="1"/>
          <p:nvPr/>
        </p:nvSpPr>
        <p:spPr>
          <a:xfrm>
            <a:off x="91750" y="406237"/>
            <a:ext cx="4446600" cy="302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ScyllaDB is an open-source NoSQL database</a:t>
            </a:r>
            <a:r>
              <a:rPr lang="en" sz="1300">
                <a:solidFill>
                  <a:schemeClr val="dk1"/>
                </a:solidFill>
                <a:latin typeface="Calibri"/>
                <a:ea typeface="Calibri"/>
                <a:cs typeface="Calibri"/>
                <a:sym typeface="Calibri"/>
              </a:rPr>
              <a:t> (since 2015)</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Written in C++, has close-to-metal architecture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Distributed, can scale without downtime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Extremely high performance (millions of operations per second), consistent low latency, and high availability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Compatible with Apache Cassandra (Java)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More cost-effective than other NoSQL databases.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ScyllaDB is easy to use and manage, has strong community, open-source.</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https://en.wikipedia.org/wiki/ScyllaDB</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https://youtu.be/MWFWM_LcouY?si=9lUp_7BwRIJN9hxY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https://youtu.be/PWqZwnjFeYo?si=Pg_V8cFYpjERFIg5</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6"/>
              </a:rPr>
              <a:t>https://university.scylladb.com</a:t>
            </a:r>
            <a:r>
              <a:rPr lang="en" sz="1300">
                <a:solidFill>
                  <a:schemeClr val="dk1"/>
                </a:solidFill>
                <a:latin typeface="Calibri"/>
                <a:ea typeface="Calibri"/>
                <a:cs typeface="Calibri"/>
                <a:sym typeface="Calibri"/>
              </a:rPr>
              <a:t> - learn about ScyllaDB</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7"/>
              </a:rPr>
              <a:t>https://tokio.rs</a:t>
            </a:r>
            <a:r>
              <a:rPr lang="en" sz="1300">
                <a:solidFill>
                  <a:schemeClr val="dk1"/>
                </a:solidFill>
                <a:latin typeface="Calibri"/>
                <a:ea typeface="Calibri"/>
                <a:cs typeface="Calibri"/>
                <a:sym typeface="Calibri"/>
              </a:rPr>
              <a:t> - </a:t>
            </a:r>
            <a:r>
              <a:rPr lang="en" sz="1300" b="1">
                <a:solidFill>
                  <a:srgbClr val="3C78D8"/>
                </a:solidFill>
                <a:latin typeface="Calibri"/>
                <a:ea typeface="Calibri"/>
                <a:cs typeface="Calibri"/>
                <a:sym typeface="Calibri"/>
              </a:rPr>
              <a:t>Tokio</a:t>
            </a:r>
            <a:r>
              <a:rPr lang="en" sz="1300">
                <a:solidFill>
                  <a:schemeClr val="dk1"/>
                </a:solidFill>
                <a:latin typeface="Calibri"/>
                <a:ea typeface="Calibri"/>
                <a:cs typeface="Calibri"/>
                <a:sym typeface="Calibri"/>
              </a:rPr>
              <a:t> - An asynchronous Rust runtime - It provides async I/O, networking, scheduling, timers, and more</a:t>
            </a:r>
            <a:endParaRPr sz="1300">
              <a:solidFill>
                <a:schemeClr val="dk1"/>
              </a:solidFill>
              <a:latin typeface="Calibri"/>
              <a:ea typeface="Calibri"/>
              <a:cs typeface="Calibri"/>
              <a:sym typeface="Calibri"/>
            </a:endParaRPr>
          </a:p>
        </p:txBody>
      </p:sp>
      <p:sp>
        <p:nvSpPr>
          <p:cNvPr id="207" name="Google Shape;207;p30"/>
          <p:cNvSpPr txBox="1"/>
          <p:nvPr/>
        </p:nvSpPr>
        <p:spPr>
          <a:xfrm>
            <a:off x="4620750" y="753787"/>
            <a:ext cx="44466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8"/>
              </a:rPr>
              <a:t>https://youtu.be/O3PwuzCvAjI?si=RX4ks6w5Kufyk4ZU</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9"/>
              </a:rPr>
              <a:t>https://discord.com/blog/how-discord-stores-trillions-of-messages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Discord</a:t>
            </a:r>
            <a:r>
              <a:rPr lang="en" sz="1200">
                <a:solidFill>
                  <a:schemeClr val="dk1"/>
                </a:solidFill>
                <a:latin typeface="Calibri"/>
                <a:ea typeface="Calibri"/>
                <a:cs typeface="Calibri"/>
                <a:sym typeface="Calibri"/>
              </a:rPr>
              <a:t> was using Cassandra for storing trillions of messages - but faced  performance issues such as unpredictable latency and frequent on-call incidents.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decided to migrate to ScyllaDB, a Cassandra-compatible database with a more powerful C++ based engine.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Trick 1: A "</a:t>
            </a:r>
            <a:r>
              <a:rPr lang="en" sz="1200" b="1">
                <a:solidFill>
                  <a:srgbClr val="3C78D8"/>
                </a:solidFill>
                <a:latin typeface="Calibri"/>
                <a:ea typeface="Calibri"/>
                <a:cs typeface="Calibri"/>
                <a:sym typeface="Calibri"/>
              </a:rPr>
              <a:t>super disk</a:t>
            </a:r>
            <a:r>
              <a:rPr lang="en" sz="1200">
                <a:solidFill>
                  <a:schemeClr val="dk1"/>
                </a:solidFill>
                <a:latin typeface="Calibri"/>
                <a:ea typeface="Calibri"/>
                <a:cs typeface="Calibri"/>
                <a:sym typeface="Calibri"/>
              </a:rPr>
              <a:t>": local SSD + persistent disks. Writing to both local and persistent, reading - from local for speed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Trick 2: an intermediate layer called "</a:t>
            </a:r>
            <a:r>
              <a:rPr lang="en" sz="1200" b="1">
                <a:solidFill>
                  <a:srgbClr val="3C78D8"/>
                </a:solidFill>
                <a:latin typeface="Calibri"/>
                <a:ea typeface="Calibri"/>
                <a:cs typeface="Calibri"/>
                <a:sym typeface="Calibri"/>
              </a:rPr>
              <a:t>Data Services</a:t>
            </a:r>
            <a:r>
              <a:rPr lang="en" sz="1200">
                <a:solidFill>
                  <a:schemeClr val="dk1"/>
                </a:solidFill>
                <a:latin typeface="Calibri"/>
                <a:ea typeface="Calibri"/>
                <a:cs typeface="Calibri"/>
                <a:sym typeface="Calibri"/>
              </a:rPr>
              <a:t>" between the API monolith and the database clusters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migration took 9 days with no downtime. This resulted in a significantly more efficient system, reduced the number of nodes (servers) from 177 down to 72, improved latencies, and enhanced the quality of life for the on-call staff.</a:t>
            </a:r>
            <a:endParaRPr sz="1200">
              <a:solidFill>
                <a:schemeClr val="dk1"/>
              </a:solidFill>
              <a:latin typeface="Calibri"/>
              <a:ea typeface="Calibri"/>
              <a:cs typeface="Calibri"/>
              <a:sym typeface="Calibri"/>
            </a:endParaRPr>
          </a:p>
        </p:txBody>
      </p:sp>
      <p:pic>
        <p:nvPicPr>
          <p:cNvPr id="208" name="Google Shape;208;p3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605450" y="52750"/>
            <a:ext cx="2461901" cy="612725"/>
          </a:xfrm>
          <a:prstGeom prst="rect">
            <a:avLst/>
          </a:prstGeom>
          <a:noFill/>
          <a:ln>
            <a:noFill/>
          </a:ln>
        </p:spPr>
      </p:pic>
      <p:sp>
        <p:nvSpPr>
          <p:cNvPr id="209" name="Google Shape;209;p30"/>
          <p:cNvSpPr txBox="1"/>
          <p:nvPr/>
        </p:nvSpPr>
        <p:spPr>
          <a:xfrm>
            <a:off x="91750" y="3665400"/>
            <a:ext cx="4446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ScyllaDB is named after Scylla, a monster from Greek mythology. In Homer's Odyssey, Scylla was a six-headed sea monster who lived on one side of a narrow strait of water, opposite another monster called Charybdis. Ships passing through had to carefully navigate between these two dangers. Nowadays database users have to navigate (choose) between Scylla and Cassandra</a:t>
            </a:r>
            <a:endParaRPr sz="1300">
              <a:solidFill>
                <a:schemeClr val="dk1"/>
              </a:solidFill>
              <a:latin typeface="Calibri"/>
              <a:ea typeface="Calibri"/>
              <a:cs typeface="Calibri"/>
              <a:sym typeface="Calibri"/>
            </a:endParaRPr>
          </a:p>
        </p:txBody>
      </p:sp>
      <p:pic>
        <p:nvPicPr>
          <p:cNvPr id="210" name="Google Shape;210;p30"/>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20752" y="3642775"/>
            <a:ext cx="1700045" cy="14294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16" name="Google Shape;216;p31"/>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17" name="Google Shape;217;p31"/>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18" name="Google Shape;218;p31"/>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19" name="Google Shape;219;p31"/>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173.    </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2,370,628.    </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2024-12-05.</a:t>
            </a:r>
            <a:endParaRPr sz="1100">
              <a:solidFill>
                <a:srgbClr val="1F2937"/>
              </a:solidFill>
              <a:highlight>
                <a:srgbClr val="FFFFFF"/>
              </a:highlight>
              <a:latin typeface="Calibri"/>
              <a:ea typeface="Calibri"/>
              <a:cs typeface="Calibri"/>
              <a:sym typeface="Calibri"/>
            </a:endParaRPr>
          </a:p>
        </p:txBody>
      </p:sp>
      <p:sp>
        <p:nvSpPr>
          <p:cNvPr id="220" name="Google Shape;220;p31"/>
          <p:cNvSpPr txBox="1"/>
          <p:nvPr/>
        </p:nvSpPr>
        <p:spPr>
          <a:xfrm>
            <a:off x="4624306" y="581838"/>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21" name="Google Shape;221;p31"/>
          <p:cNvSpPr txBox="1"/>
          <p:nvPr/>
        </p:nvSpPr>
        <p:spPr>
          <a:xfrm flipH="1">
            <a:off x="517663" y="2425037"/>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22" name="Google Shape;222;p31"/>
          <p:cNvSpPr txBox="1"/>
          <p:nvPr/>
        </p:nvSpPr>
        <p:spPr>
          <a:xfrm>
            <a:off x="394525" y="2063511"/>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23" name="Google Shape;223;p31"/>
          <p:cNvSpPr/>
          <p:nvPr/>
        </p:nvSpPr>
        <p:spPr>
          <a:xfrm>
            <a:off x="618928" y="112815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31"/>
          <p:cNvSpPr/>
          <p:nvPr/>
        </p:nvSpPr>
        <p:spPr>
          <a:xfrm>
            <a:off x="619016" y="151054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31"/>
          <p:cNvSpPr/>
          <p:nvPr/>
        </p:nvSpPr>
        <p:spPr>
          <a:xfrm>
            <a:off x="624258" y="26589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31"/>
          <p:cNvSpPr/>
          <p:nvPr/>
        </p:nvSpPr>
        <p:spPr>
          <a:xfrm>
            <a:off x="624258" y="28198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31"/>
          <p:cNvSpPr/>
          <p:nvPr/>
        </p:nvSpPr>
        <p:spPr>
          <a:xfrm>
            <a:off x="618933" y="320132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31"/>
          <p:cNvSpPr/>
          <p:nvPr/>
        </p:nvSpPr>
        <p:spPr>
          <a:xfrm>
            <a:off x="624258" y="33926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9" name="Google Shape;229;p31"/>
          <p:cNvSpPr/>
          <p:nvPr/>
        </p:nvSpPr>
        <p:spPr>
          <a:xfrm>
            <a:off x="624258" y="47328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31"/>
          <p:cNvSpPr/>
          <p:nvPr/>
        </p:nvSpPr>
        <p:spPr>
          <a:xfrm>
            <a:off x="606712" y="226781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31"/>
          <p:cNvSpPr txBox="1"/>
          <p:nvPr/>
        </p:nvSpPr>
        <p:spPr>
          <a:xfrm>
            <a:off x="387700" y="4126118"/>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2" name="Google Shape;232;p31"/>
          <p:cNvSpPr txBox="1"/>
          <p:nvPr/>
        </p:nvSpPr>
        <p:spPr>
          <a:xfrm flipH="1">
            <a:off x="496138" y="3920824"/>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33" name="Google Shape;233;p31"/>
          <p:cNvSpPr txBox="1"/>
          <p:nvPr/>
        </p:nvSpPr>
        <p:spPr>
          <a:xfrm flipH="1">
            <a:off x="4816718" y="3561833"/>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34" name="Google Shape;234;p31"/>
          <p:cNvSpPr txBox="1"/>
          <p:nvPr/>
        </p:nvSpPr>
        <p:spPr>
          <a:xfrm>
            <a:off x="4711557" y="2228542"/>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5" name="Google Shape;235;p31"/>
          <p:cNvSpPr/>
          <p:nvPr/>
        </p:nvSpPr>
        <p:spPr>
          <a:xfrm>
            <a:off x="4957864" y="245683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31"/>
          <p:cNvSpPr/>
          <p:nvPr/>
        </p:nvSpPr>
        <p:spPr>
          <a:xfrm>
            <a:off x="4947408" y="320651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31"/>
          <p:cNvSpPr/>
          <p:nvPr/>
        </p:nvSpPr>
        <p:spPr>
          <a:xfrm>
            <a:off x="4948605" y="416593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31"/>
          <p:cNvSpPr/>
          <p:nvPr/>
        </p:nvSpPr>
        <p:spPr>
          <a:xfrm>
            <a:off x="4947408" y="33865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31"/>
          <p:cNvSpPr/>
          <p:nvPr/>
        </p:nvSpPr>
        <p:spPr>
          <a:xfrm>
            <a:off x="4946808" y="45322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31"/>
          <p:cNvSpPr txBox="1"/>
          <p:nvPr/>
        </p:nvSpPr>
        <p:spPr>
          <a:xfrm>
            <a:off x="4518998" y="4143596"/>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41" name="Google Shape;241;p31"/>
          <p:cNvSpPr/>
          <p:nvPr/>
        </p:nvSpPr>
        <p:spPr>
          <a:xfrm>
            <a:off x="4946466" y="114420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31"/>
          <p:cNvSpPr/>
          <p:nvPr/>
        </p:nvSpPr>
        <p:spPr>
          <a:xfrm>
            <a:off x="4953929" y="188881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31"/>
          <p:cNvSpPr/>
          <p:nvPr/>
        </p:nvSpPr>
        <p:spPr>
          <a:xfrm>
            <a:off x="4942873" y="30205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31"/>
          <p:cNvSpPr/>
          <p:nvPr/>
        </p:nvSpPr>
        <p:spPr>
          <a:xfrm>
            <a:off x="4946808" y="470747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31"/>
          <p:cNvSpPr txBox="1"/>
          <p:nvPr/>
        </p:nvSpPr>
        <p:spPr>
          <a:xfrm>
            <a:off x="4703371" y="4316912"/>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46" name="Google Shape;246;p31"/>
          <p:cNvSpPr/>
          <p:nvPr/>
        </p:nvSpPr>
        <p:spPr>
          <a:xfrm>
            <a:off x="626439" y="3595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31"/>
          <p:cNvSpPr/>
          <p:nvPr/>
        </p:nvSpPr>
        <p:spPr>
          <a:xfrm>
            <a:off x="4957533" y="208079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31"/>
          <p:cNvSpPr/>
          <p:nvPr/>
        </p:nvSpPr>
        <p:spPr>
          <a:xfrm>
            <a:off x="4953939" y="263260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49" name="Google Shape;249;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28798" y="901879"/>
            <a:ext cx="3167151" cy="4178349"/>
          </a:xfrm>
          <a:prstGeom prst="rect">
            <a:avLst/>
          </a:prstGeom>
          <a:noFill/>
          <a:ln w="9525" cap="flat" cmpd="sng">
            <a:solidFill>
              <a:srgbClr val="FF0000"/>
            </a:solidFill>
            <a:prstDash val="solid"/>
            <a:round/>
            <a:headEnd type="none" w="sm" len="sm"/>
            <a:tailEnd type="none" w="sm" len="sm"/>
          </a:ln>
        </p:spPr>
      </p:pic>
      <p:pic>
        <p:nvPicPr>
          <p:cNvPr id="250" name="Google Shape;250;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37225" y="901875"/>
            <a:ext cx="3167151" cy="4178372"/>
          </a:xfrm>
          <a:prstGeom prst="rect">
            <a:avLst/>
          </a:prstGeom>
          <a:noFill/>
          <a:ln w="9525" cap="flat" cmpd="sng">
            <a:solidFill>
              <a:srgbClr val="FF0000"/>
            </a:solidFill>
            <a:prstDash val="solid"/>
            <a:round/>
            <a:headEnd type="none" w="sm" len="sm"/>
            <a:tailEnd type="none" w="sm" len="sm"/>
          </a:ln>
        </p:spPr>
      </p:pic>
      <p:sp>
        <p:nvSpPr>
          <p:cNvPr id="251" name="Google Shape;251;p31"/>
          <p:cNvSpPr txBox="1"/>
          <p:nvPr/>
        </p:nvSpPr>
        <p:spPr>
          <a:xfrm>
            <a:off x="387700" y="4507118"/>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2"/>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57" name="Google Shape;257;p32"/>
          <p:cNvSpPr txBox="1"/>
          <p:nvPr/>
        </p:nvSpPr>
        <p:spPr>
          <a:xfrm>
            <a:off x="3144925" y="516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3"/>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58" name="Google Shape;258;p32"/>
          <p:cNvSpPr txBox="1"/>
          <p:nvPr/>
        </p:nvSpPr>
        <p:spPr>
          <a:xfrm>
            <a:off x="72300" y="3995000"/>
            <a:ext cx="4924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Job market for IT: much worse than before COVID.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has become a commodity. Lower salaries/rates ($100/hr =&gt; $75/hr).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Much more competition, hundreds of applications for each position</a:t>
            </a:r>
            <a:endParaRPr sz="1300">
              <a:solidFill>
                <a:schemeClr val="dk1"/>
              </a:solidFill>
              <a:latin typeface="Calibri"/>
              <a:ea typeface="Calibri"/>
              <a:cs typeface="Calibri"/>
              <a:sym typeface="Calibri"/>
            </a:endParaRPr>
          </a:p>
        </p:txBody>
      </p:sp>
      <p:sp>
        <p:nvSpPr>
          <p:cNvPr id="259" name="Google Shape;259;p32"/>
          <p:cNvSpPr txBox="1"/>
          <p:nvPr/>
        </p:nvSpPr>
        <p:spPr>
          <a:xfrm>
            <a:off x="5998150" y="926925"/>
            <a:ext cx="3058800" cy="215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"Who is AI Replacing? The Impact of Generative AI on Online Freelancing Platforms"</a:t>
            </a:r>
            <a:r>
              <a:rPr lang="en" sz="1300">
                <a:latin typeface="Calibri"/>
                <a:ea typeface="Calibri"/>
                <a:cs typeface="Calibri"/>
                <a:sym typeface="Calibri"/>
              </a:rPr>
              <a:t> - paper October 2024</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https://papers.ssrn.com/sol3/papers.cfm?abstract_id=4991774</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study found that AI tools have led to a decrease in demand for jobs in areas like writing and coding.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At the same time there is an increase in demand for individuals skilled in utilizing AI tools. </a:t>
            </a:r>
            <a:endParaRPr sz="1300">
              <a:solidFill>
                <a:schemeClr val="dk1"/>
              </a:solidFill>
              <a:latin typeface="Calibri"/>
              <a:ea typeface="Calibri"/>
              <a:cs typeface="Calibri"/>
              <a:sym typeface="Calibri"/>
            </a:endParaRPr>
          </a:p>
        </p:txBody>
      </p:sp>
      <p:sp>
        <p:nvSpPr>
          <p:cNvPr id="260" name="Google Shape;260;p32"/>
          <p:cNvSpPr txBox="1"/>
          <p:nvPr/>
        </p:nvSpPr>
        <p:spPr>
          <a:xfrm>
            <a:off x="5998150" y="3842600"/>
            <a:ext cx="30588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Legal: $8,000 work now can be done for only $3 in GPT credits.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Translation - mostly outsourced to AI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Phone Sales and Customer service</a:t>
            </a:r>
            <a:endParaRPr sz="1300">
              <a:solidFill>
                <a:schemeClr val="dk1"/>
              </a:solidFill>
              <a:latin typeface="Calibri"/>
              <a:ea typeface="Calibri"/>
              <a:cs typeface="Calibri"/>
              <a:sym typeface="Calibri"/>
            </a:endParaRPr>
          </a:p>
        </p:txBody>
      </p:sp>
      <p:pic>
        <p:nvPicPr>
          <p:cNvPr id="261" name="Google Shape;261;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2300" y="581514"/>
            <a:ext cx="5799099" cy="250330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3"/>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67" name="Google Shape;267;p33"/>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68" name="Google Shape;268;p33"/>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69" name="Google Shape;269;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70" name="Google Shape;270;p33"/>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71" name="Google Shape;271;p33"/>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o1, ChatGPT Pro - $200/month</a:t>
            </a:r>
            <a:endParaRPr sz="2000" b="1">
              <a:solidFill>
                <a:schemeClr val="dk1"/>
              </a:solidFill>
              <a:latin typeface="Calibri"/>
              <a:ea typeface="Calibri"/>
              <a:cs typeface="Calibri"/>
              <a:sym typeface="Calibri"/>
            </a:endParaRPr>
          </a:p>
        </p:txBody>
      </p:sp>
      <p:sp>
        <p:nvSpPr>
          <p:cNvPr id="71" name="Google Shape;71;p16"/>
          <p:cNvSpPr txBox="1"/>
          <p:nvPr/>
        </p:nvSpPr>
        <p:spPr>
          <a:xfrm>
            <a:off x="73375" y="427512"/>
            <a:ext cx="44466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December 5 - OpenAI o1 model released</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b="1">
                <a:solidFill>
                  <a:schemeClr val="dk1"/>
                </a:solidFill>
                <a:latin typeface="Calibri"/>
                <a:ea typeface="Calibri"/>
                <a:cs typeface="Calibri"/>
                <a:sym typeface="Calibri"/>
              </a:rPr>
              <a:t>ChatGPT Plus ($20/mo) vs Pro ($200/mo)</a:t>
            </a:r>
            <a:endParaRPr sz="1200" b="1">
              <a:solidFill>
                <a:schemeClr val="dk1"/>
              </a:solidFill>
              <a:latin typeface="Calibri"/>
              <a:ea typeface="Calibri"/>
              <a:cs typeface="Calibri"/>
              <a:sym typeface="Calibri"/>
            </a:endParaRPr>
          </a:p>
          <a:p>
            <a:pPr marL="228600" lvl="0" indent="-114300" algn="l" rtl="0">
              <a:spcBef>
                <a:spcPts val="0"/>
              </a:spcBef>
              <a:spcAft>
                <a:spcPts val="0"/>
              </a:spcAft>
              <a:buClr>
                <a:srgbClr val="FF0000"/>
              </a:buClr>
              <a:buSzPts val="900"/>
              <a:buFont typeface="Calibri"/>
              <a:buChar char="●"/>
            </a:pPr>
            <a:r>
              <a:rPr lang="en" sz="900" b="1" u="sng">
                <a:solidFill>
                  <a:schemeClr val="hlink"/>
                </a:solidFill>
                <a:latin typeface="Calibri"/>
                <a:ea typeface="Calibri"/>
                <a:cs typeface="Calibri"/>
                <a:sym typeface="Calibri"/>
                <a:hlinkClick r:id="rId3"/>
              </a:rPr>
              <a:t>https://www.youtube.com/@OpenAI</a:t>
            </a:r>
            <a:r>
              <a:rPr lang="en" sz="900" b="1">
                <a:solidFill>
                  <a:srgbClr val="FF0000"/>
                </a:solidFill>
                <a:latin typeface="Calibri"/>
                <a:ea typeface="Calibri"/>
                <a:cs typeface="Calibri"/>
                <a:sym typeface="Calibri"/>
              </a:rPr>
              <a:t> - OpenAI channel - announcements</a:t>
            </a:r>
            <a:endParaRPr sz="900" b="1">
              <a:solidFill>
                <a:srgbClr val="FF0000"/>
              </a:solidFill>
              <a:latin typeface="Calibri"/>
              <a:ea typeface="Calibri"/>
              <a:cs typeface="Calibri"/>
              <a:sym typeface="Calibri"/>
            </a:endParaRPr>
          </a:p>
          <a:p>
            <a:pPr marL="228600" lvl="0" indent="-114300" algn="l" rtl="0">
              <a:spcBef>
                <a:spcPts val="0"/>
              </a:spcBef>
              <a:spcAft>
                <a:spcPts val="0"/>
              </a:spcAft>
              <a:buClr>
                <a:srgbClr val="FF0000"/>
              </a:buClr>
              <a:buSzPts val="900"/>
              <a:buFont typeface="Calibri"/>
              <a:buChar char="●"/>
            </a:pPr>
            <a:r>
              <a:rPr lang="en" sz="900" b="1" u="sng">
                <a:solidFill>
                  <a:schemeClr val="hlink"/>
                </a:solidFill>
                <a:latin typeface="Calibri"/>
                <a:ea typeface="Calibri"/>
                <a:cs typeface="Calibri"/>
                <a:sym typeface="Calibri"/>
                <a:hlinkClick r:id="rId4"/>
              </a:rPr>
              <a:t>https://www.youtube.com/watch?v=iBfQTnA2n2s</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a:p>
            <a:pPr marL="228600" lvl="0" indent="-114300" algn="l" rtl="0">
              <a:spcBef>
                <a:spcPts val="0"/>
              </a:spcBef>
              <a:spcAft>
                <a:spcPts val="0"/>
              </a:spcAft>
              <a:buClr>
                <a:srgbClr val="FF0000"/>
              </a:buClr>
              <a:buSzPts val="900"/>
              <a:buFont typeface="Calibri"/>
              <a:buChar char="●"/>
            </a:pPr>
            <a:r>
              <a:rPr lang="en" sz="900" b="1" u="sng">
                <a:solidFill>
                  <a:schemeClr val="hlink"/>
                </a:solidFill>
                <a:latin typeface="Calibri"/>
                <a:ea typeface="Calibri"/>
                <a:cs typeface="Calibri"/>
                <a:sym typeface="Calibri"/>
                <a:hlinkClick r:id="rId5"/>
              </a:rPr>
              <a:t>https://openai.com/index/introducing-chatgpt-pro/</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a:p>
            <a:pPr marL="228600" lvl="0" indent="-114300" algn="l" rtl="0">
              <a:spcBef>
                <a:spcPts val="0"/>
              </a:spcBef>
              <a:spcAft>
                <a:spcPts val="0"/>
              </a:spcAft>
              <a:buClr>
                <a:srgbClr val="FF0000"/>
              </a:buClr>
              <a:buSzPts val="900"/>
              <a:buFont typeface="Calibri"/>
              <a:buChar char="●"/>
            </a:pPr>
            <a:r>
              <a:rPr lang="en" sz="900" b="1" u="sng">
                <a:solidFill>
                  <a:schemeClr val="hlink"/>
                </a:solidFill>
                <a:latin typeface="Calibri"/>
                <a:ea typeface="Calibri"/>
                <a:cs typeface="Calibri"/>
                <a:sym typeface="Calibri"/>
                <a:hlinkClick r:id="rId6"/>
              </a:rPr>
              <a:t>https://cdn.openai.com/o1-system-card-20241205.pdf</a:t>
            </a:r>
            <a:endParaRPr sz="900" b="1">
              <a:solidFill>
                <a:srgbClr val="FF0000"/>
              </a:solidFill>
              <a:latin typeface="Calibri"/>
              <a:ea typeface="Calibri"/>
              <a:cs typeface="Calibri"/>
              <a:sym typeface="Calibri"/>
            </a:endParaRPr>
          </a:p>
          <a:p>
            <a:pPr marL="228600" lvl="0" indent="-114300" algn="l" rtl="0">
              <a:spcBef>
                <a:spcPts val="0"/>
              </a:spcBef>
              <a:spcAft>
                <a:spcPts val="0"/>
              </a:spcAft>
              <a:buClr>
                <a:srgbClr val="FF0000"/>
              </a:buClr>
              <a:buSzPts val="900"/>
              <a:buFont typeface="Calibri"/>
              <a:buChar char="●"/>
            </a:pPr>
            <a:r>
              <a:rPr lang="en" sz="900" b="1" u="sng">
                <a:solidFill>
                  <a:schemeClr val="hlink"/>
                </a:solidFill>
                <a:latin typeface="Calibri"/>
                <a:ea typeface="Calibri"/>
                <a:cs typeface="Calibri"/>
                <a:sym typeface="Calibri"/>
                <a:hlinkClick r:id="rId7"/>
              </a:rPr>
              <a:t>https://openai.com/o1/</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a:p>
            <a:pPr marL="228600" lvl="0" indent="-114300" algn="l" rtl="0">
              <a:spcBef>
                <a:spcPts val="0"/>
              </a:spcBef>
              <a:spcAft>
                <a:spcPts val="0"/>
              </a:spcAft>
              <a:buClr>
                <a:srgbClr val="FF0000"/>
              </a:buClr>
              <a:buSzPts val="900"/>
              <a:buFont typeface="Calibri"/>
              <a:buChar char="●"/>
            </a:pPr>
            <a:r>
              <a:rPr lang="en" sz="900" b="1" u="sng">
                <a:solidFill>
                  <a:schemeClr val="hlink"/>
                </a:solidFill>
                <a:latin typeface="Calibri"/>
                <a:ea typeface="Calibri"/>
                <a:cs typeface="Calibri"/>
                <a:sym typeface="Calibri"/>
                <a:hlinkClick r:id="rId8"/>
              </a:rPr>
              <a:t>https://www.youtube.com/watch?v=gwIlrlAourw</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a:p>
            <a:pPr marL="0" lvl="0" indent="0" algn="l" rtl="0">
              <a:spcBef>
                <a:spcPts val="0"/>
              </a:spcBef>
              <a:spcAft>
                <a:spcPts val="0"/>
              </a:spcAft>
              <a:buNone/>
            </a:pPr>
            <a:r>
              <a:rPr lang="en" sz="1200" b="1">
                <a:solidFill>
                  <a:schemeClr val="dk1"/>
                </a:solidFill>
                <a:latin typeface="Calibri"/>
                <a:ea typeface="Calibri"/>
                <a:cs typeface="Calibri"/>
                <a:sym typeface="Calibri"/>
              </a:rPr>
              <a:t>o1 is good, but on some tests it was worse than Anthopic Sonet 3.5</a:t>
            </a:r>
            <a:endParaRPr sz="1200" b="1">
              <a:solidFill>
                <a:schemeClr val="dk1"/>
              </a:solidFill>
              <a:latin typeface="Calibri"/>
              <a:ea typeface="Calibri"/>
              <a:cs typeface="Calibri"/>
              <a:sym typeface="Calibri"/>
            </a:endParaRPr>
          </a:p>
        </p:txBody>
      </p:sp>
      <p:sp>
        <p:nvSpPr>
          <p:cNvPr id="72" name="Google Shape;72;p16"/>
          <p:cNvSpPr txBox="1"/>
          <p:nvPr/>
        </p:nvSpPr>
        <p:spPr>
          <a:xfrm>
            <a:off x="5808974" y="106300"/>
            <a:ext cx="3245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announced 12 days of releases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We expect to see o1, Sora, Orion,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Day 1 - o1, ChatGPT Pro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Day 2 - Reinforcement Learning Fine-Tuning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to reason in custom domain</a:t>
            </a:r>
            <a:endParaRPr sz="1200">
              <a:solidFill>
                <a:schemeClr val="dk1"/>
              </a:solidFill>
              <a:latin typeface="Calibri"/>
              <a:ea typeface="Calibri"/>
              <a:cs typeface="Calibri"/>
              <a:sym typeface="Calibri"/>
            </a:endParaRPr>
          </a:p>
        </p:txBody>
      </p:sp>
      <p:pic>
        <p:nvPicPr>
          <p:cNvPr id="73" name="Google Shape;73;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3375" y="1920449"/>
            <a:ext cx="4446599" cy="3154008"/>
          </a:xfrm>
          <a:prstGeom prst="rect">
            <a:avLst/>
          </a:prstGeom>
          <a:noFill/>
          <a:ln w="9525" cap="flat" cmpd="sng">
            <a:solidFill>
              <a:srgbClr val="FF0000"/>
            </a:solidFill>
            <a:prstDash val="solid"/>
            <a:round/>
            <a:headEnd type="none" w="sm" len="sm"/>
            <a:tailEnd type="none" w="sm" len="sm"/>
          </a:ln>
        </p:spPr>
      </p:pic>
      <p:pic>
        <p:nvPicPr>
          <p:cNvPr id="74" name="Google Shape;74;p1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51299" y="2906825"/>
            <a:ext cx="4319225" cy="1939022"/>
          </a:xfrm>
          <a:prstGeom prst="rect">
            <a:avLst/>
          </a:prstGeom>
          <a:noFill/>
          <a:ln w="9525" cap="flat" cmpd="sng">
            <a:solidFill>
              <a:srgbClr val="FF0000"/>
            </a:solidFill>
            <a:prstDash val="solid"/>
            <a:round/>
            <a:headEnd type="none" w="sm" len="sm"/>
            <a:tailEnd type="none" w="sm" len="sm"/>
          </a:ln>
        </p:spPr>
      </p:pic>
      <p:pic>
        <p:nvPicPr>
          <p:cNvPr id="75" name="Google Shape;75;p16"/>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14475" y="106300"/>
            <a:ext cx="1118300" cy="987275"/>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614475" y="1154349"/>
            <a:ext cx="2140923" cy="1142576"/>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rotWithShape="1">
          <a:blip r:embed="rId13" cstate="email">
            <a:alphaModFix/>
            <a:extLst>
              <a:ext uri="{28A0092B-C50C-407E-A947-70E740481C1C}">
                <a14:useLocalDpi xmlns:a14="http://schemas.microsoft.com/office/drawing/2010/main"/>
              </a:ext>
            </a:extLst>
          </a:blip>
          <a:srcRect/>
          <a:stretch/>
        </p:blipFill>
        <p:spPr>
          <a:xfrm>
            <a:off x="6851325" y="1154350"/>
            <a:ext cx="2203351" cy="11425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Agentic RAG</a:t>
            </a:r>
            <a:endParaRPr sz="2000" b="1">
              <a:solidFill>
                <a:schemeClr val="dk1"/>
              </a:solidFill>
              <a:latin typeface="Calibri"/>
              <a:ea typeface="Calibri"/>
              <a:cs typeface="Calibri"/>
              <a:sym typeface="Calibri"/>
            </a:endParaRPr>
          </a:p>
        </p:txBody>
      </p:sp>
      <p:sp>
        <p:nvSpPr>
          <p:cNvPr id="83" name="Google Shape;83;p17"/>
          <p:cNvSpPr txBox="1"/>
          <p:nvPr/>
        </p:nvSpPr>
        <p:spPr>
          <a:xfrm>
            <a:off x="184050" y="597462"/>
            <a:ext cx="4446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Agentic RAG</a:t>
            </a:r>
            <a:r>
              <a:rPr lang="en" sz="1300">
                <a:solidFill>
                  <a:schemeClr val="dk1"/>
                </a:solidFill>
                <a:latin typeface="Calibri"/>
                <a:ea typeface="Calibri"/>
                <a:cs typeface="Calibri"/>
                <a:sym typeface="Calibri"/>
              </a:rPr>
              <a:t> - significant advancement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https://www.youtube.com/watch?v=kkF9gsBF7gg</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Query Decomposition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Multiple Source Intelligence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Dynamic Query Optimization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Self-validating Results</a:t>
            </a:r>
            <a:endParaRPr sz="1300">
              <a:solidFill>
                <a:schemeClr val="dk1"/>
              </a:solidFill>
              <a:latin typeface="Calibri"/>
              <a:ea typeface="Calibri"/>
              <a:cs typeface="Calibri"/>
              <a:sym typeface="Calibri"/>
            </a:endParaRPr>
          </a:p>
        </p:txBody>
      </p:sp>
      <p:sp>
        <p:nvSpPr>
          <p:cNvPr id="84" name="Google Shape;84;p17"/>
          <p:cNvSpPr txBox="1"/>
          <p:nvPr/>
        </p:nvSpPr>
        <p:spPr>
          <a:xfrm>
            <a:off x="4811175" y="597450"/>
            <a:ext cx="4182000" cy="402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Traditional RAG</a:t>
            </a:r>
            <a:r>
              <a:rPr lang="en" sz="1300">
                <a:solidFill>
                  <a:schemeClr val="dk1"/>
                </a:solidFill>
                <a:latin typeface="Calibri"/>
                <a:ea typeface="Calibri"/>
                <a:cs typeface="Calibri"/>
                <a:sym typeface="Calibri"/>
              </a:rPr>
              <a:t> - indexing info into a vector database and querying it to retrieve relevant information for answering questions. However, it falters when dealing with complex questions involving multiple lines of reasoning or requiring information from various sources.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rgbClr val="3C78D8"/>
              </a:buClr>
              <a:buSzPts val="1300"/>
              <a:buFont typeface="Calibri"/>
              <a:buChar char="●"/>
            </a:pPr>
            <a:r>
              <a:rPr lang="en" sz="1300" b="1">
                <a:solidFill>
                  <a:srgbClr val="3C78D8"/>
                </a:solidFill>
                <a:latin typeface="Calibri"/>
                <a:ea typeface="Calibri"/>
                <a:cs typeface="Calibri"/>
                <a:sym typeface="Calibri"/>
              </a:rPr>
              <a:t>Agentic RAG addresses these limitations:</a:t>
            </a:r>
            <a:endParaRPr sz="1300" b="1">
              <a:solidFill>
                <a:srgbClr val="3C78D8"/>
              </a:solidFill>
              <a:latin typeface="Calibri"/>
              <a:ea typeface="Calibri"/>
              <a:cs typeface="Calibri"/>
              <a:sym typeface="Calibri"/>
            </a:endParaRPr>
          </a:p>
          <a:p>
            <a:pPr marL="457200" lvl="1" indent="-13970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Decompose complex queries into smaller, manageable sub-queries.</a:t>
            </a:r>
            <a:endParaRPr sz="1300">
              <a:solidFill>
                <a:srgbClr val="3C78D8"/>
              </a:solidFill>
              <a:latin typeface="Calibri"/>
              <a:ea typeface="Calibri"/>
              <a:cs typeface="Calibri"/>
              <a:sym typeface="Calibri"/>
            </a:endParaRPr>
          </a:p>
          <a:p>
            <a:pPr marL="457200" lvl="1" indent="-13970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Rewrite queries to optimize retrieval accuracy.  </a:t>
            </a:r>
            <a:endParaRPr sz="1300">
              <a:solidFill>
                <a:srgbClr val="3C78D8"/>
              </a:solidFill>
              <a:latin typeface="Calibri"/>
              <a:ea typeface="Calibri"/>
              <a:cs typeface="Calibri"/>
              <a:sym typeface="Calibri"/>
            </a:endParaRPr>
          </a:p>
          <a:p>
            <a:pPr marL="457200" lvl="1" indent="-13970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Check for relevance and consistency across multiple sources.</a:t>
            </a:r>
            <a:endParaRPr sz="1300">
              <a:solidFill>
                <a:srgbClr val="3C78D8"/>
              </a:solidFill>
              <a:latin typeface="Calibri"/>
              <a:ea typeface="Calibri"/>
              <a:cs typeface="Calibri"/>
              <a:sym typeface="Calibri"/>
            </a:endParaRPr>
          </a:p>
          <a:p>
            <a:pPr marL="457200" lvl="1" indent="-13970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Validate retrieved information to minimize hallucinations (i.e., generating incorrect or nonsensical information).</a:t>
            </a:r>
            <a:endParaRPr sz="1300">
              <a:solidFill>
                <a:srgbClr val="3C78D8"/>
              </a:solidFill>
              <a:latin typeface="Calibri"/>
              <a:ea typeface="Calibri"/>
              <a:cs typeface="Calibri"/>
              <a:sym typeface="Calibri"/>
            </a:endParaRPr>
          </a:p>
          <a:p>
            <a:pPr marL="457200" lvl="1" indent="-13970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Access and integrate information from multiple retrieval tools and knowledge sources.</a:t>
            </a:r>
            <a:endParaRPr sz="1300">
              <a:solidFill>
                <a:srgbClr val="3C78D8"/>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agent acts as an intermediary between the user's query and the knowledge base, dynamically refining the retrieval process and ensuring that the AI system provides more accurate and comprehensive answers.</a:t>
            </a:r>
            <a:endParaRPr sz="1300">
              <a:solidFill>
                <a:schemeClr val="dk1"/>
              </a:solidFill>
              <a:latin typeface="Calibri"/>
              <a:ea typeface="Calibri"/>
              <a:cs typeface="Calibri"/>
              <a:sym typeface="Calibri"/>
            </a:endParaRPr>
          </a:p>
        </p:txBody>
      </p:sp>
      <p:pic>
        <p:nvPicPr>
          <p:cNvPr id="85" name="Google Shape;85;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2400" y="1968762"/>
            <a:ext cx="4506378" cy="240501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Microsoft's LazyGraphRAG </a:t>
            </a:r>
            <a:endParaRPr sz="2000" b="1">
              <a:solidFill>
                <a:schemeClr val="dk1"/>
              </a:solidFill>
              <a:latin typeface="Calibri"/>
              <a:ea typeface="Calibri"/>
              <a:cs typeface="Calibri"/>
              <a:sym typeface="Calibri"/>
            </a:endParaRPr>
          </a:p>
        </p:txBody>
      </p:sp>
      <p:sp>
        <p:nvSpPr>
          <p:cNvPr id="91" name="Google Shape;91;p18"/>
          <p:cNvSpPr txBox="1"/>
          <p:nvPr/>
        </p:nvSpPr>
        <p:spPr>
          <a:xfrm>
            <a:off x="132650" y="477800"/>
            <a:ext cx="48093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Microsoft's LazyGraphRAG</a:t>
            </a:r>
            <a:r>
              <a:rPr lang="en" sz="1200">
                <a:solidFill>
                  <a:schemeClr val="dk1"/>
                </a:solidFill>
                <a:latin typeface="Calibri"/>
                <a:ea typeface="Calibri"/>
                <a:cs typeface="Calibri"/>
                <a:sym typeface="Calibri"/>
              </a:rPr>
              <a:t> - Graph-Enabled RAG that Needs No Prior Summarization of Source Data</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https://www.microsoft.com/en-us/research/blog/lazygraphrag-setting-a-new-standard-for-quality-and-cost/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LazyGraphRAG </a:t>
            </a:r>
            <a:r>
              <a:rPr lang="en" sz="1200" b="1">
                <a:solidFill>
                  <a:srgbClr val="FF0000"/>
                </a:solidFill>
                <a:latin typeface="Calibri"/>
                <a:ea typeface="Calibri"/>
                <a:cs typeface="Calibri"/>
                <a:sym typeface="Calibri"/>
              </a:rPr>
              <a:t>reduces indexing costs by over 99.9%</a:t>
            </a:r>
            <a:r>
              <a:rPr lang="en" sz="1200">
                <a:solidFill>
                  <a:schemeClr val="dk1"/>
                </a:solidFill>
                <a:latin typeface="Calibri"/>
                <a:ea typeface="Calibri"/>
                <a:cs typeface="Calibri"/>
                <a:sym typeface="Calibri"/>
              </a:rPr>
              <a:t> compared to full GraphRAG, making advanced retrieval accessible to resource-limited users.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LazyGraphRAG combines </a:t>
            </a:r>
            <a:r>
              <a:rPr lang="en" sz="1200" b="1">
                <a:solidFill>
                  <a:srgbClr val="FF0000"/>
                </a:solidFill>
                <a:latin typeface="Calibri"/>
                <a:ea typeface="Calibri"/>
                <a:cs typeface="Calibri"/>
                <a:sym typeface="Calibri"/>
              </a:rPr>
              <a:t>best-first and breadth-first search</a:t>
            </a:r>
            <a:r>
              <a:rPr lang="en" sz="1200">
                <a:solidFill>
                  <a:schemeClr val="dk1"/>
                </a:solidFill>
                <a:latin typeface="Calibri"/>
                <a:ea typeface="Calibri"/>
                <a:cs typeface="Calibri"/>
                <a:sym typeface="Calibri"/>
              </a:rPr>
              <a:t> dynamics in an </a:t>
            </a:r>
            <a:r>
              <a:rPr lang="en" sz="1200" b="1">
                <a:solidFill>
                  <a:srgbClr val="FF0000"/>
                </a:solidFill>
                <a:latin typeface="Calibri"/>
                <a:ea typeface="Calibri"/>
                <a:cs typeface="Calibri"/>
                <a:sym typeface="Calibri"/>
              </a:rPr>
              <a:t>iterative deepening manner</a:t>
            </a:r>
            <a:r>
              <a:rPr lang="en" sz="1200">
                <a:solidFill>
                  <a:schemeClr val="dk1"/>
                </a:solidFill>
                <a:latin typeface="Calibri"/>
                <a:ea typeface="Calibri"/>
                <a:cs typeface="Calibri"/>
                <a:sym typeface="Calibri"/>
              </a:rPr>
              <a:t>. Compared to the global search mechanism of full GraphRAG, this approach is “</a:t>
            </a:r>
            <a:r>
              <a:rPr lang="en" sz="1200" b="1">
                <a:solidFill>
                  <a:srgbClr val="FF0000"/>
                </a:solidFill>
                <a:latin typeface="Calibri"/>
                <a:ea typeface="Calibri"/>
                <a:cs typeface="Calibri"/>
                <a:sym typeface="Calibri"/>
              </a:rPr>
              <a:t>lazy</a:t>
            </a:r>
            <a:r>
              <a:rPr lang="en" sz="1200">
                <a:solidFill>
                  <a:schemeClr val="dk1"/>
                </a:solidFill>
                <a:latin typeface="Calibri"/>
                <a:ea typeface="Calibri"/>
                <a:cs typeface="Calibri"/>
                <a:sym typeface="Calibri"/>
              </a:rPr>
              <a:t>” in ways that </a:t>
            </a:r>
            <a:r>
              <a:rPr lang="en" sz="1200" b="1">
                <a:solidFill>
                  <a:srgbClr val="FF0000"/>
                </a:solidFill>
                <a:latin typeface="Calibri"/>
                <a:ea typeface="Calibri"/>
                <a:cs typeface="Calibri"/>
                <a:sym typeface="Calibri"/>
              </a:rPr>
              <a:t>defer LLM use</a:t>
            </a:r>
            <a:r>
              <a:rPr lang="en" sz="1200">
                <a:solidFill>
                  <a:schemeClr val="dk1"/>
                </a:solidFill>
                <a:latin typeface="Calibri"/>
                <a:ea typeface="Calibri"/>
                <a:cs typeface="Calibri"/>
                <a:sym typeface="Calibri"/>
              </a:rPr>
              <a:t> and dramatically increase the efficiency of answer generation. Overall performance can be scaled via a single main parameter – the relevance test budget – that controls the cost-quality trade-off in a consistent manner.</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 Source</a:t>
            </a:r>
            <a:r>
              <a:rPr lang="en" sz="1200">
                <a:solidFill>
                  <a:schemeClr val="dk1"/>
                </a:solidFill>
                <a:latin typeface="Calibri"/>
                <a:ea typeface="Calibri"/>
                <a:cs typeface="Calibri"/>
                <a:sym typeface="Calibri"/>
              </a:rPr>
              <a:t>: Its integration into the GraphRAG library promotes accessibility and community-driven enhancements.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https://github.com/microsoft/graphrag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Scalability</a:t>
            </a:r>
            <a:r>
              <a:rPr lang="en" sz="1200">
                <a:solidFill>
                  <a:schemeClr val="dk1"/>
                </a:solidFill>
                <a:latin typeface="Calibri"/>
                <a:ea typeface="Calibri"/>
                <a:cs typeface="Calibri"/>
                <a:sym typeface="Calibri"/>
              </a:rPr>
              <a:t>: It balances quality and cost dynamically using the relevance test budget, ensuring suitability for diverse use cases.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Performance Superiority</a:t>
            </a:r>
            <a:r>
              <a:rPr lang="en" sz="1200">
                <a:solidFill>
                  <a:schemeClr val="dk1"/>
                </a:solidFill>
                <a:latin typeface="Calibri"/>
                <a:ea typeface="Calibri"/>
                <a:cs typeface="Calibri"/>
                <a:sym typeface="Calibri"/>
              </a:rPr>
              <a:t>: The system outperformed eight competing methods across all evaluation metrics, demonstrating state-of-the-art local and global query-handling capabilities.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Adaptability: Its </a:t>
            </a:r>
            <a:r>
              <a:rPr lang="en" sz="1200" b="1">
                <a:solidFill>
                  <a:srgbClr val="3C78D8"/>
                </a:solidFill>
                <a:latin typeface="Calibri"/>
                <a:ea typeface="Calibri"/>
                <a:cs typeface="Calibri"/>
                <a:sym typeface="Calibri"/>
              </a:rPr>
              <a:t>lightweight indexing and deferred computation</a:t>
            </a:r>
            <a:r>
              <a:rPr lang="en" sz="1200">
                <a:solidFill>
                  <a:schemeClr val="dk1"/>
                </a:solidFill>
                <a:latin typeface="Calibri"/>
                <a:ea typeface="Calibri"/>
                <a:cs typeface="Calibri"/>
                <a:sym typeface="Calibri"/>
              </a:rPr>
              <a:t> make it ideal for streaming data and one-off queries. </a:t>
            </a:r>
            <a:endParaRPr sz="1200">
              <a:solidFill>
                <a:schemeClr val="dk1"/>
              </a:solidFill>
              <a:latin typeface="Calibri"/>
              <a:ea typeface="Calibri"/>
              <a:cs typeface="Calibri"/>
              <a:sym typeface="Calibri"/>
            </a:endParaRPr>
          </a:p>
        </p:txBody>
      </p:sp>
      <p:pic>
        <p:nvPicPr>
          <p:cNvPr id="92" name="Google Shape;92;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41875" y="2831626"/>
            <a:ext cx="4119326" cy="1508150"/>
          </a:xfrm>
          <a:prstGeom prst="rect">
            <a:avLst/>
          </a:prstGeom>
          <a:noFill/>
          <a:ln>
            <a:noFill/>
          </a:ln>
        </p:spPr>
      </p:pic>
      <p:sp>
        <p:nvSpPr>
          <p:cNvPr id="93" name="Google Shape;93;p18"/>
          <p:cNvSpPr txBox="1"/>
          <p:nvPr/>
        </p:nvSpPr>
        <p:spPr>
          <a:xfrm>
            <a:off x="5063750" y="4393225"/>
            <a:ext cx="3906000" cy="43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6"/>
              </a:rPr>
              <a:t>https://www.marktechpost.com/2024/11/26/microsoft-ai-introduces-lazygraphrag-a-new-ai-approach-to-graph-enabled-rag-that-needs-no-prior-summarization-of-source-data/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94" name="Google Shape;94;p18"/>
          <p:cNvSpPr txBox="1"/>
          <p:nvPr/>
        </p:nvSpPr>
        <p:spPr>
          <a:xfrm>
            <a:off x="5176225" y="477800"/>
            <a:ext cx="3701700" cy="209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Main trick is to use NLP instead of LLM in some steps of data processing and being "lazy" by deferring LLM use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More videos: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7"/>
              </a:rPr>
              <a:t>https://www.youtube.com/watch?v=kBt-W8cvLQE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8"/>
              </a:rPr>
              <a:t>https://www.youtube.com/watch?v=B9eRGgP8RD8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p:nvPr/>
        </p:nvSpPr>
        <p:spPr>
          <a:xfrm>
            <a:off x="55075" y="52750"/>
            <a:ext cx="3147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GraphRAG vs LazyGraphRAG</a:t>
            </a:r>
            <a:endParaRPr sz="2000" b="1">
              <a:solidFill>
                <a:schemeClr val="dk1"/>
              </a:solidFill>
              <a:latin typeface="Calibri"/>
              <a:ea typeface="Calibri"/>
              <a:cs typeface="Calibri"/>
              <a:sym typeface="Calibri"/>
            </a:endParaRPr>
          </a:p>
        </p:txBody>
      </p:sp>
      <p:graphicFrame>
        <p:nvGraphicFramePr>
          <p:cNvPr id="100" name="Google Shape;100;p19"/>
          <p:cNvGraphicFramePr/>
          <p:nvPr/>
        </p:nvGraphicFramePr>
        <p:xfrm>
          <a:off x="367150" y="548550"/>
          <a:ext cx="3000000" cy="3000000"/>
        </p:xfrm>
        <a:graphic>
          <a:graphicData uri="http://schemas.openxmlformats.org/drawingml/2006/table">
            <a:tbl>
              <a:tblPr>
                <a:noFill/>
                <a:tableStyleId>{6E27F04E-DC58-4D7C-8670-FB98436D192F}</a:tableStyleId>
              </a:tblPr>
              <a:tblGrid>
                <a:gridCol w="837925">
                  <a:extLst>
                    <a:ext uri="{9D8B030D-6E8A-4147-A177-3AD203B41FA5}">
                      <a16:colId xmlns:a16="http://schemas.microsoft.com/office/drawing/2014/main" val="20000"/>
                    </a:ext>
                  </a:extLst>
                </a:gridCol>
                <a:gridCol w="3214075">
                  <a:extLst>
                    <a:ext uri="{9D8B030D-6E8A-4147-A177-3AD203B41FA5}">
                      <a16:colId xmlns:a16="http://schemas.microsoft.com/office/drawing/2014/main" val="20001"/>
                    </a:ext>
                  </a:extLst>
                </a:gridCol>
                <a:gridCol w="4556550">
                  <a:extLst>
                    <a:ext uri="{9D8B030D-6E8A-4147-A177-3AD203B41FA5}">
                      <a16:colId xmlns:a16="http://schemas.microsoft.com/office/drawing/2014/main" val="20002"/>
                    </a:ext>
                  </a:extLst>
                </a:gridCol>
              </a:tblGrid>
              <a:tr h="184175">
                <a:tc>
                  <a:txBody>
                    <a:bodyPr/>
                    <a:lstStyle/>
                    <a:p>
                      <a:pPr marL="0" lvl="0" indent="0" algn="l" rtl="0">
                        <a:spcBef>
                          <a:spcPts val="0"/>
                        </a:spcBef>
                        <a:spcAft>
                          <a:spcPts val="0"/>
                        </a:spcAft>
                        <a:buNone/>
                      </a:pPr>
                      <a:endParaRPr/>
                    </a:p>
                  </a:txBody>
                  <a:tcPr marL="28575" marR="28575" marT="19050" marB="19050" anchor="b">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b="1">
                          <a:latin typeface="Calibri"/>
                          <a:ea typeface="Calibri"/>
                          <a:cs typeface="Calibri"/>
                          <a:sym typeface="Calibri"/>
                        </a:rPr>
                        <a:t>GraphRAG</a:t>
                      </a:r>
                      <a:endParaRPr sz="900" b="1">
                        <a:latin typeface="Calibri"/>
                        <a:ea typeface="Calibri"/>
                        <a:cs typeface="Calibri"/>
                        <a:sym typeface="Calibri"/>
                      </a:endParaRPr>
                    </a:p>
                  </a:txBody>
                  <a:tcPr marL="28575" marR="28575" marT="19050" marB="19050" anchor="b">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900" b="1">
                          <a:latin typeface="Calibri"/>
                          <a:ea typeface="Calibri"/>
                          <a:cs typeface="Calibri"/>
                          <a:sym typeface="Calibri"/>
                        </a:rPr>
                        <a:t>LazyGraphRAG</a:t>
                      </a:r>
                      <a:endParaRPr sz="900" b="1">
                        <a:latin typeface="Calibri"/>
                        <a:ea typeface="Calibri"/>
                        <a:cs typeface="Calibri"/>
                        <a:sym typeface="Calibri"/>
                      </a:endParaRPr>
                    </a:p>
                  </a:txBody>
                  <a:tcPr marL="28575" marR="28575" marT="19050" marB="19050" anchor="b">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5023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Build index</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Uses an LLM</a:t>
                      </a:r>
                      <a:r>
                        <a:rPr lang="en" sz="900">
                          <a:solidFill>
                            <a:schemeClr val="dk1"/>
                          </a:solidFill>
                          <a:latin typeface="Calibri"/>
                          <a:ea typeface="Calibri"/>
                          <a:cs typeface="Calibri"/>
                          <a:sym typeface="Calibri"/>
                        </a:rPr>
                        <a:t> to extract and describe entities and their relationships, b) </a:t>
                      </a:r>
                      <a:r>
                        <a:rPr lang="en" sz="900">
                          <a:latin typeface="Calibri"/>
                          <a:ea typeface="Calibri"/>
                          <a:cs typeface="Calibri"/>
                          <a:sym typeface="Calibri"/>
                        </a:rPr>
                        <a:t>uses an LLM to summarize all observations of each entity and relationship, c) uses graph statistics to optimize the entity graph and extract hierarchical community structure</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Uses NLP </a:t>
                      </a:r>
                      <a:r>
                        <a:rPr lang="en" sz="900">
                          <a:latin typeface="Calibri"/>
                          <a:ea typeface="Calibri"/>
                          <a:cs typeface="Calibri"/>
                          <a:sym typeface="Calibri"/>
                        </a:rPr>
                        <a:t>noun phrase extraction to extract concepts and their co-occurrences, b) uses graph statistics to optimize the concept graph and extract hierarchical community structure</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651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Summarize index</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Uses an LLM</a:t>
                      </a:r>
                      <a:r>
                        <a:rPr lang="en" sz="900">
                          <a:latin typeface="Calibri"/>
                          <a:ea typeface="Calibri"/>
                          <a:cs typeface="Calibri"/>
                          <a:sym typeface="Calibri"/>
                        </a:rPr>
                        <a:t> to summarize entities and relationships in each community</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None</a:t>
                      </a:r>
                      <a:r>
                        <a:rPr lang="en" sz="900">
                          <a:latin typeface="Calibri"/>
                          <a:ea typeface="Calibri"/>
                          <a:cs typeface="Calibri"/>
                          <a:sym typeface="Calibri"/>
                        </a:rPr>
                        <a:t> – the “lazy” approach defers all LLM use until query time</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651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Refine query</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None</a:t>
                      </a:r>
                      <a:r>
                        <a:rPr lang="en" sz="900">
                          <a:latin typeface="Calibri"/>
                          <a:ea typeface="Calibri"/>
                          <a:cs typeface="Calibri"/>
                          <a:sym typeface="Calibri"/>
                        </a:rPr>
                        <a:t> – the original query is used throughout</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Uses an LLM </a:t>
                      </a:r>
                      <a:r>
                        <a:rPr lang="en" sz="900">
                          <a:latin typeface="Calibri"/>
                          <a:ea typeface="Calibri"/>
                          <a:cs typeface="Calibri"/>
                          <a:sym typeface="Calibri"/>
                        </a:rPr>
                        <a:t>to a) identify relevant subqueries and recombine them into a single expanded query, b) refine subqueries with matching concepts from the concept graph</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9767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Match query</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b="1">
                          <a:solidFill>
                            <a:srgbClr val="FF0000"/>
                          </a:solidFill>
                          <a:latin typeface="Calibri"/>
                          <a:ea typeface="Calibri"/>
                          <a:cs typeface="Calibri"/>
                          <a:sym typeface="Calibri"/>
                        </a:rPr>
                        <a:t>None</a:t>
                      </a:r>
                      <a:r>
                        <a:rPr lang="en" sz="900">
                          <a:latin typeface="Calibri"/>
                          <a:ea typeface="Calibri"/>
                          <a:cs typeface="Calibri"/>
                          <a:sym typeface="Calibri"/>
                        </a:rPr>
                        <a:t> – all queries are answered using all community summaries (breadth first)</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For each of q subqueries [3-5]:</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Uses text chunk embeddings and chunk-community relationships to first rank text chunks by similarity to the query, then rank communities by the rank of their top-k text chunks (best first)</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Uses an LLM-based sentence-level relevance assessor to rate the relevance of the top-k untested text chunks from communities in rank order (breadth first)</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Recurses into relevant sub-communities after z successive communities yield zero relevant text chunks (iterative deepening)</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Terminates when no relevant communities remain or relevance test budget / q is reached</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7395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Map answers</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Uses an LLM to answer the original query over random batches of community summaries in parallel</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For each of q subqueries [3-5]:</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Builds a subgraph of concepts from the relevant text chunks</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Uses the community assignments of concepts to group related chunks together</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Uses an LLM to extract subquery-relevant claims from groups of related chunks as a way of focusing on relevant content only</a:t>
                      </a:r>
                      <a:endParaRPr sz="900">
                        <a:latin typeface="Calibri"/>
                        <a:ea typeface="Calibri"/>
                        <a:cs typeface="Calibri"/>
                        <a:sym typeface="Calibri"/>
                      </a:endParaRPr>
                    </a:p>
                    <a:p>
                      <a:pPr marL="0" lvl="0" indent="0" algn="l" rtl="0">
                        <a:lnSpc>
                          <a:spcPct val="115000"/>
                        </a:lnSpc>
                        <a:spcBef>
                          <a:spcPts val="0"/>
                        </a:spcBef>
                        <a:spcAft>
                          <a:spcPts val="0"/>
                        </a:spcAft>
                        <a:buNone/>
                      </a:pPr>
                      <a:r>
                        <a:rPr lang="en" sz="900">
                          <a:latin typeface="Calibri"/>
                          <a:ea typeface="Calibri"/>
                          <a:cs typeface="Calibri"/>
                          <a:sym typeface="Calibri"/>
                        </a:rPr>
                        <a:t>– Ranks and filters extracted claims to fit a pre-defined context window size</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4650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Reduce answers</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Uses an LLM to answer the original query using the mapped answer</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Uses an LLM to answer the expanded query using the extracted map claims</a:t>
                      </a:r>
                      <a:endParaRPr sz="900">
                        <a:latin typeface="Calibri"/>
                        <a:ea typeface="Calibri"/>
                        <a:cs typeface="Calibri"/>
                        <a:sym typeface="Calibri"/>
                      </a:endParaRPr>
                    </a:p>
                  </a:txBody>
                  <a:tcPr marL="28575" marR="28575" marT="19050" marB="19050">
                    <a:lnL w="7625" cap="flat" cmpd="sng">
                      <a:solidFill>
                        <a:srgbClr val="FF0000"/>
                      </a:solidFill>
                      <a:prstDash val="solid"/>
                      <a:round/>
                      <a:headEnd type="none" w="sm" len="sm"/>
                      <a:tailEnd type="none" w="sm" len="sm"/>
                    </a:lnL>
                    <a:lnR w="7625" cap="flat" cmpd="sng">
                      <a:solidFill>
                        <a:srgbClr val="FF0000"/>
                      </a:solidFill>
                      <a:prstDash val="solid"/>
                      <a:round/>
                      <a:headEnd type="none" w="sm" len="sm"/>
                      <a:tailEnd type="none" w="sm" len="sm"/>
                    </a:lnR>
                    <a:lnT w="7625" cap="flat" cmpd="sng">
                      <a:solidFill>
                        <a:srgbClr val="FF0000"/>
                      </a:solidFill>
                      <a:prstDash val="solid"/>
                      <a:round/>
                      <a:headEnd type="none" w="sm" len="sm"/>
                      <a:tailEnd type="none" w="sm" len="sm"/>
                    </a:lnT>
                    <a:lnB w="76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Deepmind AlphaProteo</a:t>
            </a:r>
            <a:endParaRPr sz="2000" b="1">
              <a:solidFill>
                <a:schemeClr val="dk1"/>
              </a:solidFill>
              <a:latin typeface="Calibri"/>
              <a:ea typeface="Calibri"/>
              <a:cs typeface="Calibri"/>
              <a:sym typeface="Calibri"/>
            </a:endParaRPr>
          </a:p>
        </p:txBody>
      </p:sp>
      <p:sp>
        <p:nvSpPr>
          <p:cNvPr id="106" name="Google Shape;106;p20"/>
          <p:cNvSpPr txBox="1"/>
          <p:nvPr/>
        </p:nvSpPr>
        <p:spPr>
          <a:xfrm>
            <a:off x="184050" y="597462"/>
            <a:ext cx="44466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DeepMind AlphaProteo</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https://deepmind.google/discover/blog/alphaproteo-generates-novel-proteins-for-biology-and-health-research/</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ML models to create new proteins that can bind to specific target molecules with high accuracy and strength.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AlphaProteo designs protein binders that are 3 to 300 times stronger than those created with previous methods.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 novo design - It can generate completely new protein binders from scratch, rather than just modifying existing ones.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Variety of targets: cancer, viral infections, autoimmune diseases.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Tests confirm effectiveness, for example, some of its binders were able to prevent SARS-CoV-2 from infecting cells.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AlphaProteo uses a deep learning approach to learn the complex relationships between protein sequence, structure, and function. It's trained on a massive dataset of protein information, which allows it to predict the binding properties of new proteins with high accuracy.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cases: Drug discovery, Diagnostics, Biotechnology, Basic research. </a:t>
            </a:r>
            <a:endParaRPr sz="1200">
              <a:solidFill>
                <a:schemeClr val="dk1"/>
              </a:solidFill>
              <a:latin typeface="Calibri"/>
              <a:ea typeface="Calibri"/>
              <a:cs typeface="Calibri"/>
              <a:sym typeface="Calibri"/>
            </a:endParaRPr>
          </a:p>
        </p:txBody>
      </p:sp>
      <p:pic>
        <p:nvPicPr>
          <p:cNvPr id="107" name="Google Shape;107;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92601" y="98531"/>
            <a:ext cx="3576950" cy="2012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p:nvPr/>
        </p:nvSpPr>
        <p:spPr>
          <a:xfrm>
            <a:off x="55075" y="52750"/>
            <a:ext cx="4958400" cy="6342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Andrew Ng Explores The Rise Of AI Agents And Agentic Reasoning (May 2024)</a:t>
            </a:r>
            <a:endParaRPr sz="2000" b="1">
              <a:solidFill>
                <a:schemeClr val="dk1"/>
              </a:solidFill>
              <a:latin typeface="Calibri"/>
              <a:ea typeface="Calibri"/>
              <a:cs typeface="Calibri"/>
              <a:sym typeface="Calibri"/>
            </a:endParaRPr>
          </a:p>
        </p:txBody>
      </p:sp>
      <p:sp>
        <p:nvSpPr>
          <p:cNvPr id="113" name="Google Shape;113;p21"/>
          <p:cNvSpPr txBox="1"/>
          <p:nvPr/>
        </p:nvSpPr>
        <p:spPr>
          <a:xfrm>
            <a:off x="55075" y="807762"/>
            <a:ext cx="44466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BUILD 2024 Keynote - May 21, 2024</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https://www.youtube.com/watch?v=KrRD7r7y7NY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are four major design patterns for agentic workflows:</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Reflection</a:t>
            </a:r>
            <a:r>
              <a:rPr lang="en" sz="1200">
                <a:solidFill>
                  <a:schemeClr val="dk1"/>
                </a:solidFill>
                <a:latin typeface="Calibri"/>
                <a:ea typeface="Calibri"/>
                <a:cs typeface="Calibri"/>
                <a:sym typeface="Calibri"/>
              </a:rPr>
              <a:t>: The AI agent critiques its own output and uses that criticism to improve it.</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Tool Use</a:t>
            </a:r>
            <a:r>
              <a:rPr lang="en" sz="1200">
                <a:solidFill>
                  <a:schemeClr val="dk1"/>
                </a:solidFill>
                <a:latin typeface="Calibri"/>
                <a:ea typeface="Calibri"/>
                <a:cs typeface="Calibri"/>
                <a:sym typeface="Calibri"/>
              </a:rPr>
              <a:t>: The AI agent can decide to use external tools, such as web search or code execution, to help it complete the task.</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Planning/Reasoning</a:t>
            </a:r>
            <a:r>
              <a:rPr lang="en" sz="1200">
                <a:solidFill>
                  <a:schemeClr val="dk1"/>
                </a:solidFill>
                <a:latin typeface="Calibri"/>
                <a:ea typeface="Calibri"/>
                <a:cs typeface="Calibri"/>
                <a:sym typeface="Calibri"/>
              </a:rPr>
              <a:t>: The AI agent breaks down a complex task into a sequence of smaller actions.</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Multi-agent Collaboration</a:t>
            </a:r>
            <a:r>
              <a:rPr lang="en" sz="1200">
                <a:solidFill>
                  <a:schemeClr val="dk1"/>
                </a:solidFill>
                <a:latin typeface="Calibri"/>
                <a:ea typeface="Calibri"/>
                <a:cs typeface="Calibri"/>
                <a:sym typeface="Calibri"/>
              </a:rPr>
              <a:t>: Multiple AI agents, each with different roles or specializations, work together to solve a task.</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agents can now process images and videos to extract valuable information and generate metadata. They can count players on a soccer field or identify specific events in a video, search through a video, generate descriptions of visual content.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Agentic orchestration layer</a:t>
            </a:r>
            <a:r>
              <a:rPr lang="en" sz="1200">
                <a:solidFill>
                  <a:schemeClr val="dk1"/>
                </a:solidFill>
                <a:latin typeface="Calibri"/>
                <a:ea typeface="Calibri"/>
                <a:cs typeface="Calibri"/>
                <a:sym typeface="Calibri"/>
              </a:rPr>
              <a:t> - makes it easier for developers to build applications </a:t>
            </a:r>
            <a:r>
              <a:rPr lang="en" sz="1200" b="1">
                <a:solidFill>
                  <a:srgbClr val="FF0000"/>
                </a:solidFill>
                <a:latin typeface="Calibri"/>
                <a:ea typeface="Calibri"/>
                <a:cs typeface="Calibri"/>
                <a:sym typeface="Calibri"/>
              </a:rPr>
              <a:t>on top of agentic workflows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Trends: faster, optimized for tool use, Increased importance of data engineering, image processing revolution</a:t>
            </a:r>
            <a:endParaRPr sz="1200">
              <a:solidFill>
                <a:schemeClr val="dk1"/>
              </a:solidFill>
              <a:latin typeface="Calibri"/>
              <a:ea typeface="Calibri"/>
              <a:cs typeface="Calibri"/>
              <a:sym typeface="Calibri"/>
            </a:endParaRPr>
          </a:p>
        </p:txBody>
      </p:sp>
      <p:pic>
        <p:nvPicPr>
          <p:cNvPr id="114" name="Google Shape;114;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94725" y="514050"/>
            <a:ext cx="4337525" cy="34227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The AI Tsunami is Here</a:t>
            </a:r>
            <a:endParaRPr sz="2000" b="1">
              <a:solidFill>
                <a:schemeClr val="dk1"/>
              </a:solidFill>
              <a:latin typeface="Calibri"/>
              <a:ea typeface="Calibri"/>
              <a:cs typeface="Calibri"/>
              <a:sym typeface="Calibri"/>
            </a:endParaRPr>
          </a:p>
        </p:txBody>
      </p:sp>
      <p:sp>
        <p:nvSpPr>
          <p:cNvPr id="120" name="Google Shape;120;p22"/>
          <p:cNvSpPr txBox="1"/>
          <p:nvPr/>
        </p:nvSpPr>
        <p:spPr>
          <a:xfrm>
            <a:off x="91750" y="406237"/>
            <a:ext cx="44466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video "</a:t>
            </a:r>
            <a:r>
              <a:rPr lang="en" sz="1200" b="1">
                <a:solidFill>
                  <a:srgbClr val="FF0000"/>
                </a:solidFill>
                <a:latin typeface="Calibri"/>
                <a:ea typeface="Calibri"/>
                <a:cs typeface="Calibri"/>
                <a:sym typeface="Calibri"/>
              </a:rPr>
              <a:t>The AI Tsunami is Here</a:t>
            </a:r>
            <a:r>
              <a:rPr lang="en" sz="1200">
                <a:solidFill>
                  <a:schemeClr val="dk1"/>
                </a:solidFill>
                <a:latin typeface="Calibri"/>
                <a:ea typeface="Calibri"/>
                <a:cs typeface="Calibri"/>
                <a:sym typeface="Calibri"/>
              </a:rPr>
              <a:t>: Keynote on Why Firms Must Act Now" by </a:t>
            </a:r>
            <a:r>
              <a:rPr lang="en" sz="1200" b="1">
                <a:solidFill>
                  <a:srgbClr val="3C78D8"/>
                </a:solidFill>
                <a:latin typeface="Calibri"/>
                <a:ea typeface="Calibri"/>
                <a:cs typeface="Calibri"/>
                <a:sym typeface="Calibri"/>
              </a:rPr>
              <a:t>Vijay Gurbaxani, Director of the Center for Digital Transformation </a:t>
            </a:r>
            <a:r>
              <a:rPr lang="en" sz="1000" b="1" u="sng">
                <a:solidFill>
                  <a:schemeClr val="hlink"/>
                </a:solidFill>
                <a:latin typeface="Calibri"/>
                <a:ea typeface="Calibri"/>
                <a:cs typeface="Calibri"/>
                <a:sym typeface="Calibri"/>
                <a:hlinkClick r:id="rId3"/>
              </a:rPr>
              <a:t>https://www.youtube.com/watch?v=QIw4tyCdj28</a:t>
            </a:r>
            <a:r>
              <a:rPr lang="en" sz="1200" b="1">
                <a:solidFill>
                  <a:srgbClr val="3C78D8"/>
                </a:solidFill>
                <a:latin typeface="Calibri"/>
                <a:ea typeface="Calibri"/>
                <a:cs typeface="Calibri"/>
                <a:sym typeface="Calibri"/>
              </a:rPr>
              <a:t> </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Vijay explores the transformative impact of AI on business and society. He emphasizes that </a:t>
            </a:r>
            <a:r>
              <a:rPr lang="en" sz="1200" b="1">
                <a:solidFill>
                  <a:srgbClr val="FF0000"/>
                </a:solidFill>
                <a:latin typeface="Calibri"/>
                <a:ea typeface="Calibri"/>
                <a:cs typeface="Calibri"/>
                <a:sym typeface="Calibri"/>
              </a:rPr>
              <a:t>AI is not an incremental technology but a general purpose technology like steam, electricity, and the internet</a:t>
            </a:r>
            <a:r>
              <a:rPr lang="en" sz="1200">
                <a:solidFill>
                  <a:schemeClr val="dk1"/>
                </a:solidFill>
                <a:latin typeface="Calibri"/>
                <a:ea typeface="Calibri"/>
                <a:cs typeface="Calibri"/>
                <a:sym typeface="Calibri"/>
              </a:rPr>
              <a:t>, with widespread use cases and rapid improvement. He stresses the urgency for businesses to adapt or be left behind, citing examples of companies successfully leveraging AI, like </a:t>
            </a:r>
            <a:r>
              <a:rPr lang="en" sz="1200" b="1">
                <a:solidFill>
                  <a:srgbClr val="FF0000"/>
                </a:solidFill>
                <a:latin typeface="Calibri"/>
                <a:ea typeface="Calibri"/>
                <a:cs typeface="Calibri"/>
                <a:sym typeface="Calibri"/>
              </a:rPr>
              <a:t>Cobalt Metals</a:t>
            </a:r>
            <a:r>
              <a:rPr lang="en" sz="1200">
                <a:solidFill>
                  <a:schemeClr val="dk1"/>
                </a:solidFill>
                <a:latin typeface="Calibri"/>
                <a:ea typeface="Calibri"/>
                <a:cs typeface="Calibri"/>
                <a:sym typeface="Calibri"/>
              </a:rPr>
              <a:t> disrupting the mining industry and </a:t>
            </a:r>
            <a:r>
              <a:rPr lang="en" sz="1200" b="1">
                <a:solidFill>
                  <a:srgbClr val="FF0000"/>
                </a:solidFill>
                <a:latin typeface="Calibri"/>
                <a:ea typeface="Calibri"/>
                <a:cs typeface="Calibri"/>
                <a:sym typeface="Calibri"/>
              </a:rPr>
              <a:t>Deep Mind's Alpha Proteo</a:t>
            </a:r>
            <a:r>
              <a:rPr lang="en" sz="1200">
                <a:solidFill>
                  <a:schemeClr val="dk1"/>
                </a:solidFill>
                <a:latin typeface="Calibri"/>
                <a:ea typeface="Calibri"/>
                <a:cs typeface="Calibri"/>
                <a:sym typeface="Calibri"/>
              </a:rPr>
              <a:t> revolutionizing drug discovery.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need for a new operating model where </a:t>
            </a:r>
            <a:r>
              <a:rPr lang="en" sz="1200" b="1">
                <a:solidFill>
                  <a:srgbClr val="FF0000"/>
                </a:solidFill>
                <a:latin typeface="Calibri"/>
                <a:ea typeface="Calibri"/>
                <a:cs typeface="Calibri"/>
                <a:sym typeface="Calibri"/>
              </a:rPr>
              <a:t>AI is a full partner in the organization</a:t>
            </a:r>
            <a:r>
              <a:rPr lang="en" sz="1200">
                <a:solidFill>
                  <a:schemeClr val="dk1"/>
                </a:solidFill>
                <a:latin typeface="Calibri"/>
                <a:ea typeface="Calibri"/>
                <a:cs typeface="Calibri"/>
                <a:sym typeface="Calibri"/>
              </a:rPr>
              <a:t>. Need to rethink intellectual property, acquiring new capabilities, transforming jobs, and shifting to offense by focusing on how AI can help companies win.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video also touches upon the trust issues surrounding AI, including privacy, security, bias, fairness, and misinformation, emphasizing the need to address these challenges.</a:t>
            </a:r>
            <a:endParaRPr sz="1200">
              <a:solidFill>
                <a:schemeClr val="dk1"/>
              </a:solidFill>
              <a:latin typeface="Calibri"/>
              <a:ea typeface="Calibri"/>
              <a:cs typeface="Calibri"/>
              <a:sym typeface="Calibri"/>
            </a:endParaRPr>
          </a:p>
        </p:txBody>
      </p:sp>
      <p:pic>
        <p:nvPicPr>
          <p:cNvPr id="121" name="Google Shape;121;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52100" y="101275"/>
            <a:ext cx="4300849" cy="2753227"/>
          </a:xfrm>
          <a:prstGeom prst="rect">
            <a:avLst/>
          </a:prstGeom>
          <a:noFill/>
          <a:ln>
            <a:noFill/>
          </a:ln>
        </p:spPr>
      </p:pic>
      <p:sp>
        <p:nvSpPr>
          <p:cNvPr id="122" name="Google Shape;122;p22"/>
          <p:cNvSpPr txBox="1"/>
          <p:nvPr/>
        </p:nvSpPr>
        <p:spPr>
          <a:xfrm>
            <a:off x="4606350" y="2992237"/>
            <a:ext cx="44466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Everyone in the organization need to be educated and become a daily savvy user of AI.</a:t>
            </a:r>
            <a:r>
              <a:rPr lang="en" sz="1200">
                <a:solidFill>
                  <a:schemeClr val="dk1"/>
                </a:solidFill>
                <a:latin typeface="Calibri"/>
                <a:ea typeface="Calibri"/>
                <a:cs typeface="Calibri"/>
                <a:sym typeface="Calibri"/>
              </a:rPr>
              <a:t> Example - PIMCO, an investment management firm, where they ensured that everyone in the organization had used AI technology to gain the support they needed to build their generative AI solutions.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Vijay stressed that </a:t>
            </a:r>
            <a:r>
              <a:rPr lang="en" sz="1200" b="1">
                <a:solidFill>
                  <a:srgbClr val="FF0000"/>
                </a:solidFill>
                <a:latin typeface="Calibri"/>
                <a:ea typeface="Calibri"/>
                <a:cs typeface="Calibri"/>
                <a:sym typeface="Calibri"/>
              </a:rPr>
              <a:t>this approach, while seemingly obvious, is crucial </a:t>
            </a:r>
            <a:r>
              <a:rPr lang="en" sz="1200">
                <a:solidFill>
                  <a:schemeClr val="dk1"/>
                </a:solidFill>
                <a:latin typeface="Calibri"/>
                <a:ea typeface="Calibri"/>
                <a:cs typeface="Calibri"/>
                <a:sym typeface="Calibri"/>
              </a:rPr>
              <a:t>for fostering a widespread understanding of AI and its evolving capabilities within the organization.</a:t>
            </a:r>
            <a:endParaRPr sz="1200">
              <a:solidFill>
                <a:schemeClr val="dk1"/>
              </a:solidFill>
              <a:latin typeface="Calibri"/>
              <a:ea typeface="Calibri"/>
              <a:cs typeface="Calibri"/>
              <a:sym typeface="Calibri"/>
            </a:endParaRPr>
          </a:p>
        </p:txBody>
      </p:sp>
      <p:sp>
        <p:nvSpPr>
          <p:cNvPr id="123" name="Google Shape;123;p22"/>
          <p:cNvSpPr txBox="1"/>
          <p:nvPr/>
        </p:nvSpPr>
        <p:spPr>
          <a:xfrm>
            <a:off x="91750" y="3797576"/>
            <a:ext cx="4446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2022 - ChatGPT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2023 - Anthropic Claude, Gemini, Mistral, Llama,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2024 - numerous vendors, desktop and mobile applications, variety of use cases, variety of models, frameworks, tools. Huge data centers. Specialized nuclear power plants. Number of GPU chips used for training just one model has grown from 10K (gpt-3) to 100K+ for modern models</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Convince AI to Break the Rules</a:t>
            </a:r>
            <a:endParaRPr sz="2000" b="1">
              <a:solidFill>
                <a:schemeClr val="dk1"/>
              </a:solidFill>
              <a:latin typeface="Calibri"/>
              <a:ea typeface="Calibri"/>
              <a:cs typeface="Calibri"/>
              <a:sym typeface="Calibri"/>
            </a:endParaRPr>
          </a:p>
        </p:txBody>
      </p:sp>
      <p:sp>
        <p:nvSpPr>
          <p:cNvPr id="129" name="Google Shape;129;p23"/>
          <p:cNvSpPr txBox="1"/>
          <p:nvPr/>
        </p:nvSpPr>
        <p:spPr>
          <a:xfrm>
            <a:off x="224675" y="672112"/>
            <a:ext cx="44466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developer created a competition where </a:t>
            </a:r>
            <a:r>
              <a:rPr lang="en" sz="1200" b="1">
                <a:solidFill>
                  <a:srgbClr val="FF0000"/>
                </a:solidFill>
                <a:latin typeface="Calibri"/>
                <a:ea typeface="Calibri"/>
                <a:cs typeface="Calibri"/>
                <a:sym typeface="Calibri"/>
              </a:rPr>
              <a:t>an AI agent managed an Ethereum wallet.</a:t>
            </a: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It was instructed not to transfer money out of the account under any circumstances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People could pay a fee to send a message/prompt to the AI, trying to convince it to send them money from the wallet.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prize pool grew with each failed attempt, and the cost of each message increased exponentially.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After 481 failed attempts, someone successfully convinced the AI to transfer the funds - which by then grew to $47,000.</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competition was completely transparent and conducted on the blockchain. All transactions, messages, and code were publicly viewable.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winning message used several clever tactics:</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Bypassing previous instructions by introducing a "new session" and pretending to enter an admin terminal.</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Gaslighting the AI by stating that transferring funds does not break any rules.</a:t>
            </a:r>
            <a:endParaRPr sz="1200">
              <a:solidFill>
                <a:schemeClr val="dk1"/>
              </a:solidFill>
              <a:latin typeface="Calibri"/>
              <a:ea typeface="Calibri"/>
              <a:cs typeface="Calibri"/>
              <a:sym typeface="Calibri"/>
            </a:endParaRPr>
          </a:p>
          <a:p>
            <a:pPr marL="4572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Manipulating the AI's understanding of the "approve transfer" function, making it believe it should be used for incoming transfers.</a:t>
            </a:r>
            <a:endParaRPr sz="1200">
              <a:solidFill>
                <a:schemeClr val="dk1"/>
              </a:solidFill>
              <a:latin typeface="Calibri"/>
              <a:ea typeface="Calibri"/>
              <a:cs typeface="Calibri"/>
              <a:sym typeface="Calibri"/>
            </a:endParaRPr>
          </a:p>
        </p:txBody>
      </p:sp>
      <p:pic>
        <p:nvPicPr>
          <p:cNvPr id="130" name="Google Shape;130;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34125" y="152400"/>
            <a:ext cx="3457475" cy="1964000"/>
          </a:xfrm>
          <a:prstGeom prst="rect">
            <a:avLst/>
          </a:prstGeom>
          <a:noFill/>
          <a:ln>
            <a:noFill/>
          </a:ln>
        </p:spPr>
      </p:pic>
      <p:sp>
        <p:nvSpPr>
          <p:cNvPr id="131" name="Google Shape;131;p23"/>
          <p:cNvSpPr txBox="1"/>
          <p:nvPr/>
        </p:nvSpPr>
        <p:spPr>
          <a:xfrm>
            <a:off x="5909800" y="2188375"/>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https://www.youtube.com/watch?v=PCsJOoOnooo</a:t>
            </a:r>
            <a:r>
              <a:rPr lang="en" sz="1000">
                <a:latin typeface="Calibri"/>
                <a:ea typeface="Calibri"/>
                <a:cs typeface="Calibri"/>
                <a:sym typeface="Calibri"/>
              </a:rPr>
              <a:t> </a:t>
            </a:r>
            <a:endParaRPr sz="1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3999</Words>
  <Application>Microsoft Macintosh PowerPoint</Application>
  <PresentationFormat>On-screen Show (16:9)</PresentationFormat>
  <Paragraphs>314</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2024-12-06T19:38:50Z</dcterms:modified>
</cp:coreProperties>
</file>