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251f11e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5251f11e7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6e091a7b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56e091a7b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251f11e77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5251f11e77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1af0d3d0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51af0d3d0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1c2b5ec5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51c2b5ec52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0ffbd18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50ffbd189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50ffbd1893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350ffbd1893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6b029c11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356b029c11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6b10f23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56b10f239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251f11e77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5251f11e77_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6b10f239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356b10f2391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071b3d5a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5071b3d5ab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251f11e77_1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35251f11e77_1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251f11e77_1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35251f11e77_1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0ccf814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350ccf814b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0ffbd189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50ffbd1893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093ac479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5093ac479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093ac479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5093ac4795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071b3d5a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35071b3d5a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25ad362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525ad362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071b3d5a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5071b3d5ab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eepseek-ai/DeepSeek-Prover-V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apidog.com/blog/deepseek-prover-v2-671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venturebeat.com/ai/ethically-trained-ai-startup-pleias-releases-new-small-reasoning-models-optimized-for-rag-with-built-in-citation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wccftech.com/nvidia-is-planning-to-spin-off-its-chinese-operations-in-the-future/" TargetMode="External"/><Relationship Id="rId4" Type="http://schemas.openxmlformats.org/officeDocument/2006/relationships/hyperlink" Target="https://huggingface.co/blog/tiny-agents"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openai.com/chatgpt/search-product-discovery/" TargetMode="External"/><Relationship Id="rId7"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hyperlink" Target="https://www.bloomberg.com/news/articles/2025-04-28/ups-in-talks-with-startup-figure-ai-to-deploy-humanoid-robots" TargetMode="External"/><Relationship Id="rId4" Type="http://schemas.openxmlformats.org/officeDocument/2006/relationships/hyperlink" Target="https://higgsfield.ai" TargetMode="Externa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XiaomiMiMo/MiMo" TargetMode="External"/><Relationship Id="rId3" Type="http://schemas.openxmlformats.org/officeDocument/2006/relationships/hyperlink" Target="https://newsroom.ibm.com/2025-04-28-ibm-unveils-150-billion-investment-in-america-to-accelerate-technology-opportunity" TargetMode="External"/><Relationship Id="rId7"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about.fb.com/news/2025/04/introducing-meta-ai-app-new-way-access-ai-assistant/" TargetMode="External"/><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huggingface.co/nvidia/OpenMath-Nemotron-32B" TargetMode="External"/><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github.com/PRIME-RL/TTRL" TargetMode="External"/><Relationship Id="rId5" Type="http://schemas.openxmlformats.org/officeDocument/2006/relationships/hyperlink" Target="https://www.arxiv.org/abs/2504.16084" TargetMode="External"/><Relationship Id="rId4" Type="http://schemas.openxmlformats.org/officeDocument/2006/relationships/hyperlink" Target="https://huggingface.co/nvidia/OpenMath-Nemotron-14B-Kaggl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liquid.ai"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www.liquid.ai/research/convolutional-multi-hybrids-for-edge-devic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8qbmr4UpXAQ"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github.com/wasmerio/wasmer" TargetMode="External"/><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asmer.io" TargetMode="External"/><Relationship Id="rId5" Type="http://schemas.openxmlformats.org/officeDocument/2006/relationships/hyperlink" Target="https://www.linkedin.com/company/wasmerio/" TargetMode="External"/><Relationship Id="rId4" Type="http://schemas.openxmlformats.org/officeDocument/2006/relationships/hyperlink" Target="https://www.linkedin.com/in/syrusakbary/" TargetMode="External"/><Relationship Id="rId9" Type="http://schemas.openxmlformats.org/officeDocument/2006/relationships/hyperlink" Target="https://github.com/jcbhmr/awesome-webassembly-runtime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chat.qwen.ai" TargetMode="External"/><Relationship Id="rId7" Type="http://schemas.openxmlformats.org/officeDocument/2006/relationships/hyperlink" Target="https://ollama.com/library/qwen3/tags" TargetMode="Externa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QwenLM/Qwen3" TargetMode="External"/><Relationship Id="rId11" Type="http://schemas.openxmlformats.org/officeDocument/2006/relationships/image" Target="../media/image4.png"/><Relationship Id="rId5" Type="http://schemas.openxmlformats.org/officeDocument/2006/relationships/hyperlink" Target="https://qwenlm.github.io/blog/qwen3/" TargetMode="External"/><Relationship Id="rId10" Type="http://schemas.openxmlformats.org/officeDocument/2006/relationships/image" Target="../media/image3.png"/><Relationship Id="rId4" Type="http://schemas.openxmlformats.org/officeDocument/2006/relationships/hyperlink" Target="https://qwenlm.github.io" TargetMode="Externa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microsoft/bitnet-b1.58-2B-4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huggingface.co/papers/2504.1228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ub.towardsai.net/deploy-an-in-house-vision-language-model-to-parse-millions-of-documents-say-goodbye-to-gemini-and-cdac6f77aff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hyperlink" Target="https://firefly.adobe.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echradar.com/computing/artificial-intelligence/i-compared-adobes-new-firefly-image-model-4-to-chatgpts-image-generator-and-its-like-they-went-to-the-same-art-school" TargetMode="External"/><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504.13171"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huggingface.co/collections/zh-ai-community/leaderboards-and-arenas-664b6913bfd9b93ba4ac242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hyperlink" Target="https://lyi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34297"/>
            <a:ext cx="4420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BitNet-b1.58-2B-4T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 Performance vs Cost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Parse Documents into text locally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Adobe Firefly-4 vs GPT-4o Images</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May 02</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66169"/>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 Layoffs</a:t>
            </a:r>
            <a:endParaRPr sz="1500" b="1">
              <a:solidFill>
                <a:srgbClr val="3C78D8"/>
              </a:solidFill>
              <a:latin typeface="Calibri"/>
              <a:ea typeface="Calibri"/>
              <a:cs typeface="Calibri"/>
              <a:sym typeface="Calibri"/>
            </a:endParaRPr>
          </a:p>
        </p:txBody>
      </p:sp>
      <p:sp>
        <p:nvSpPr>
          <p:cNvPr id="66" name="Google Shape;66;p15"/>
          <p:cNvSpPr txBox="1"/>
          <p:nvPr/>
        </p:nvSpPr>
        <p:spPr>
          <a:xfrm>
            <a:off x="70976" y="2398646"/>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That Thinks BEFORE You Ask?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in China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DeepSeek-Prover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Pleias - small reasoning models for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Tiny Agents with MCP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R2 AI Model Rumors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Is Planning To Start Operations In China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Desktop image and video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Shopping, Citations, WhatsApp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Higgsfield.ai Turbo - video generation</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33312"/>
            <a:ext cx="4502400" cy="2096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AI - robots to work at UPS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launches AI app on iOS and Android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IBM to invest $150 Bln in U.S. quantum computing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Xiaomi MiMo-7B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OpenMath-Nemotron-32B &amp; -14B-Kaggle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TTRL: Test-Time Reinforcement Learning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Hyena Edge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Is the Dire Wolf Really Back?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Wasmer.io</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p:nvPr/>
        </p:nvSpPr>
        <p:spPr>
          <a:xfrm>
            <a:off x="55075" y="52750"/>
            <a:ext cx="2242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DeepSeek-Prover</a:t>
            </a:r>
            <a:endParaRPr sz="2000" b="1" i="0" u="none" strike="noStrike" cap="none">
              <a:solidFill>
                <a:schemeClr val="dk1"/>
              </a:solidFill>
              <a:latin typeface="Calibri"/>
              <a:ea typeface="Calibri"/>
              <a:cs typeface="Calibri"/>
              <a:sym typeface="Calibri"/>
            </a:endParaRPr>
          </a:p>
        </p:txBody>
      </p:sp>
      <p:sp>
        <p:nvSpPr>
          <p:cNvPr id="141" name="Google Shape;141;p24"/>
          <p:cNvSpPr txBox="1"/>
          <p:nvPr/>
        </p:nvSpPr>
        <p:spPr>
          <a:xfrm>
            <a:off x="141800" y="1541250"/>
            <a:ext cx="4452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DeepSeek Prover - Math Theorems' proving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Advanced open-source LLMs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Automates generating formal proofs for math theorems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DeepSeek-Prover-V1.5 was released on August 15, 2024.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DeepSeek-Prover-V2 (7B &amp; 671B) - August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DeepSeek-Prover-V2-671B	- MoE, long context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DeepSeek-Prover-V2-7B	- efficient, 32K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 via OpenRouter platform, also Hugging Face and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https://github.com/deepseek-ai/DeepSeek-Prover-V2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https://apidog.com/blog/deepseek-prover-v2-671b/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2" name="Google Shape;142;p24"/>
          <p:cNvPicPr preferRelativeResize="0"/>
          <p:nvPr/>
        </p:nvPicPr>
        <p:blipFill>
          <a:blip r:embed="rId5">
            <a:alphaModFix/>
          </a:blip>
          <a:stretch>
            <a:fillRect/>
          </a:stretch>
        </p:blipFill>
        <p:spPr>
          <a:xfrm>
            <a:off x="6733725" y="520400"/>
            <a:ext cx="1857375" cy="390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48" name="Google Shape;148;p25"/>
          <p:cNvSpPr txBox="1"/>
          <p:nvPr/>
        </p:nvSpPr>
        <p:spPr>
          <a:xfrm>
            <a:off x="55075" y="423491"/>
            <a:ext cx="44943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Pleias - small reasoning models for RAG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Pleias is a French AI startup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Pleias-RAG-350M and Pleias-RAG-1B - new small models built for RAG, citation synthesis, and structured multilingual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(Apache-2), built using "open" data only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 are small, cost-effective for self-hosting, use reasoning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Compete with 7..8B models, can work on CPU and 8GB memory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Focused on grounding, citations, and facts (literal quotes).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Structured output includes language detection, query and source analysis reports, and a reasoned answer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(English, French, German, Spanish, Italian,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https://venturebeat.com/ai/ethically-trained-ai-startup-pleias-releases-new-small-reasoning-models-optimized-for-rag-with-built-in-citations/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9" name="Google Shape;149;p25"/>
          <p:cNvSpPr txBox="1"/>
          <p:nvPr/>
        </p:nvSpPr>
        <p:spPr>
          <a:xfrm>
            <a:off x="61250" y="2907700"/>
            <a:ext cx="4494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Tiny Agents with MCP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tiny MCP-powered agent in 50 lines of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https://huggingface.co/blog/tiny-agents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0" name="Google Shape;150;p25"/>
          <p:cNvSpPr txBox="1"/>
          <p:nvPr/>
        </p:nvSpPr>
        <p:spPr>
          <a:xfrm>
            <a:off x="55075" y="3577050"/>
            <a:ext cx="4494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R2 AI Model Rumors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 cost - $0.07/M in, $0.27/M out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Trained on Huawei’s Ascend 910B Chips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1.2T param, 78B active, hybrid MoE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5.2PB training data. 89.7% on C-Eval2.0; 92.4% on COCO vision</a:t>
            </a:r>
            <a:endParaRPr sz="1200">
              <a:solidFill>
                <a:schemeClr val="dk1"/>
              </a:solidFill>
              <a:latin typeface="Calibri"/>
              <a:ea typeface="Calibri"/>
              <a:cs typeface="Calibri"/>
              <a:sym typeface="Calibri"/>
            </a:endParaRPr>
          </a:p>
        </p:txBody>
      </p:sp>
      <p:sp>
        <p:nvSpPr>
          <p:cNvPr id="151" name="Google Shape;151;p25"/>
          <p:cNvSpPr txBox="1"/>
          <p:nvPr/>
        </p:nvSpPr>
        <p:spPr>
          <a:xfrm>
            <a:off x="76225" y="4608700"/>
            <a:ext cx="4452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Is Planning To Start Operations In China</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https://wccftech.com/nvidia-is-planning-to-spin-off-its-chinese-operations-in-the-future/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12550" y="152400"/>
            <a:ext cx="3979050" cy="2652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58" name="Google Shape;158;p26"/>
          <p:cNvSpPr txBox="1"/>
          <p:nvPr/>
        </p:nvSpPr>
        <p:spPr>
          <a:xfrm>
            <a:off x="55075" y="423491"/>
            <a:ext cx="4494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Desktop now supports image and video generation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via Luma integration</a:t>
            </a:r>
            <a:endParaRPr sz="900">
              <a:solidFill>
                <a:schemeClr val="dk1"/>
              </a:solidFill>
              <a:latin typeface="Calibri"/>
              <a:ea typeface="Calibri"/>
              <a:cs typeface="Calibri"/>
              <a:sym typeface="Calibri"/>
            </a:endParaRPr>
          </a:p>
        </p:txBody>
      </p:sp>
      <p:sp>
        <p:nvSpPr>
          <p:cNvPr id="159" name="Google Shape;159;p26"/>
          <p:cNvSpPr txBox="1"/>
          <p:nvPr/>
        </p:nvSpPr>
        <p:spPr>
          <a:xfrm>
            <a:off x="55075" y="1118441"/>
            <a:ext cx="4494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upgrades ChatGPT Search - shopping, citations, WhatsApp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xx</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https://openai.com/chatgpt/search-product-discovery/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0" name="Google Shape;160;p26"/>
          <p:cNvSpPr txBox="1"/>
          <p:nvPr/>
        </p:nvSpPr>
        <p:spPr>
          <a:xfrm>
            <a:off x="164800" y="2223120"/>
            <a:ext cx="4494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higgsfield.ai Turbo - video generation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https://higgsfield.ai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rapid, high-quality, and cost-effective AI video creation for filmmakers, music video and social media creators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 times faster than before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30% cheaper than standard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dynamic and cinematic motion controls (e.g., dolly shots, crash zooms, overheads) and a wide range of motion presets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exclusively to Pro and Ultimate plan users on Higgsfield.ai</a:t>
            </a:r>
            <a:endParaRPr sz="1200">
              <a:solidFill>
                <a:schemeClr val="dk1"/>
              </a:solidFill>
              <a:latin typeface="Calibri"/>
              <a:ea typeface="Calibri"/>
              <a:cs typeface="Calibri"/>
              <a:sym typeface="Calibri"/>
            </a:endParaRPr>
          </a:p>
        </p:txBody>
      </p:sp>
      <p:sp>
        <p:nvSpPr>
          <p:cNvPr id="161" name="Google Shape;161;p26"/>
          <p:cNvSpPr txBox="1"/>
          <p:nvPr/>
        </p:nvSpPr>
        <p:spPr>
          <a:xfrm>
            <a:off x="164800" y="4110495"/>
            <a:ext cx="4494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Figure AI - robots to work at UPS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5"/>
              </a:rPr>
              <a:t>https://www.bloomberg.com/news/articles/2025-04-28/ups-in-talks-with-startup-figure-ai-to-deploy-humanoid-robots</a:t>
            </a:r>
            <a:endParaRPr sz="1200">
              <a:solidFill>
                <a:schemeClr val="dk1"/>
              </a:solidFill>
              <a:latin typeface="Calibri"/>
              <a:ea typeface="Calibri"/>
              <a:cs typeface="Calibri"/>
              <a:sym typeface="Calibri"/>
            </a:endParaRPr>
          </a:p>
        </p:txBody>
      </p:sp>
      <p:pic>
        <p:nvPicPr>
          <p:cNvPr id="162" name="Google Shape;16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66350" y="3699150"/>
            <a:ext cx="1894575" cy="1260754"/>
          </a:xfrm>
          <a:prstGeom prst="rect">
            <a:avLst/>
          </a:prstGeom>
          <a:noFill/>
          <a:ln w="9525" cap="flat" cmpd="sng">
            <a:solidFill>
              <a:srgbClr val="FF0000"/>
            </a:solidFill>
            <a:prstDash val="solid"/>
            <a:round/>
            <a:headEnd type="none" w="sm" len="sm"/>
            <a:tailEnd type="none" w="sm" len="sm"/>
          </a:ln>
        </p:spPr>
      </p:pic>
      <p:pic>
        <p:nvPicPr>
          <p:cNvPr id="163" name="Google Shape;163;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66350" y="2334050"/>
            <a:ext cx="1894576" cy="1066069"/>
          </a:xfrm>
          <a:prstGeom prst="rect">
            <a:avLst/>
          </a:prstGeom>
          <a:noFill/>
          <a:ln w="9525" cap="flat" cmpd="sng">
            <a:solidFill>
              <a:srgbClr val="FF0000"/>
            </a:solidFill>
            <a:prstDash val="solid"/>
            <a:round/>
            <a:headEnd type="none" w="sm" len="sm"/>
            <a:tailEnd type="none" w="sm" len="sm"/>
          </a:ln>
        </p:spPr>
      </p:pic>
      <p:pic>
        <p:nvPicPr>
          <p:cNvPr id="164" name="Google Shape;164;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18225" y="1157050"/>
            <a:ext cx="1894575" cy="921102"/>
          </a:xfrm>
          <a:prstGeom prst="rect">
            <a:avLst/>
          </a:prstGeom>
          <a:noFill/>
          <a:ln>
            <a:noFill/>
          </a:ln>
        </p:spPr>
      </p:pic>
      <p:pic>
        <p:nvPicPr>
          <p:cNvPr id="165" name="Google Shape;165;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18225" y="52750"/>
            <a:ext cx="1894580" cy="1065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71" name="Google Shape;171;p27"/>
          <p:cNvSpPr txBox="1"/>
          <p:nvPr/>
        </p:nvSpPr>
        <p:spPr>
          <a:xfrm>
            <a:off x="109925" y="2261170"/>
            <a:ext cx="44943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IBM to invest $150 Bln in U.S. quantum computing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https://newsroom.ibm.com/2025-04-28-ibm-unveils-150-billion-investment-in-america-to-accelerate-technology-opportunity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2" name="Google Shape;172;p27"/>
          <p:cNvSpPr txBox="1"/>
          <p:nvPr/>
        </p:nvSpPr>
        <p:spPr>
          <a:xfrm>
            <a:off x="109925" y="507870"/>
            <a:ext cx="4494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Meta launches AI app on iOS and Android</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4"/>
              </a:rPr>
              <a:t>https://about.fb.com/news/2025/04/introducing-meta-ai-app-new-way-access-ai-assistant/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3" name="Google Shape;173;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71551" y="87457"/>
            <a:ext cx="1738225" cy="1282425"/>
          </a:xfrm>
          <a:prstGeom prst="rect">
            <a:avLst/>
          </a:prstGeom>
          <a:noFill/>
          <a:ln w="9525" cap="flat" cmpd="sng">
            <a:solidFill>
              <a:srgbClr val="FF0000"/>
            </a:solidFill>
            <a:prstDash val="solid"/>
            <a:round/>
            <a:headEnd type="none" w="sm" len="sm"/>
            <a:tailEnd type="none" w="sm" len="sm"/>
          </a:ln>
        </p:spPr>
      </p:pic>
      <p:pic>
        <p:nvPicPr>
          <p:cNvPr id="174" name="Google Shape;174;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1725" y="87450"/>
            <a:ext cx="1491685" cy="1282425"/>
          </a:xfrm>
          <a:prstGeom prst="rect">
            <a:avLst/>
          </a:prstGeom>
          <a:noFill/>
          <a:ln w="9525" cap="flat" cmpd="sng">
            <a:solidFill>
              <a:srgbClr val="FF0000"/>
            </a:solidFill>
            <a:prstDash val="solid"/>
            <a:round/>
            <a:headEnd type="none" w="sm" len="sm"/>
            <a:tailEnd type="none" w="sm" len="sm"/>
          </a:ln>
        </p:spPr>
      </p:pic>
      <p:pic>
        <p:nvPicPr>
          <p:cNvPr id="175" name="Google Shape;175;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71550" y="1484353"/>
            <a:ext cx="1254325" cy="1566350"/>
          </a:xfrm>
          <a:prstGeom prst="rect">
            <a:avLst/>
          </a:prstGeom>
          <a:noFill/>
          <a:ln w="9525" cap="flat" cmpd="sng">
            <a:solidFill>
              <a:srgbClr val="FF0000"/>
            </a:solidFill>
            <a:prstDash val="solid"/>
            <a:round/>
            <a:headEnd type="none" w="sm" len="sm"/>
            <a:tailEnd type="none" w="sm" len="sm"/>
          </a:ln>
        </p:spPr>
      </p:pic>
      <p:sp>
        <p:nvSpPr>
          <p:cNvPr id="176" name="Google Shape;176;p27"/>
          <p:cNvSpPr txBox="1"/>
          <p:nvPr/>
        </p:nvSpPr>
        <p:spPr>
          <a:xfrm>
            <a:off x="109925" y="3298795"/>
            <a:ext cx="4494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Xiaomi MiMo-7B</a:t>
            </a:r>
            <a:endParaRPr sz="1200" b="1">
              <a:solidFill>
                <a:srgbClr val="FF0000"/>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reasoning, </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OpenAI o1-mini, Qwen-32B in math/code</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8"/>
              </a:rPr>
              <a:t>https://github.com/XiaomiMiMo/MiMo</a:t>
            </a:r>
            <a:r>
              <a:rPr lang="en" sz="1200">
                <a:solidFill>
                  <a:srgbClr val="FF0000"/>
                </a:solidFill>
                <a:latin typeface="Calibri"/>
                <a:ea typeface="Calibri"/>
                <a:cs typeface="Calibri"/>
                <a:sym typeface="Calibri"/>
              </a:rPr>
              <a:t> </a:t>
            </a:r>
            <a:endParaRPr sz="1200">
              <a:solidFill>
                <a:srgbClr val="FF0000"/>
              </a:solidFill>
              <a:latin typeface="Calibri"/>
              <a:ea typeface="Calibri"/>
              <a:cs typeface="Calibri"/>
              <a:sym typeface="Calibri"/>
            </a:endParaRPr>
          </a:p>
        </p:txBody>
      </p:sp>
      <p:pic>
        <p:nvPicPr>
          <p:cNvPr id="177" name="Google Shape;177;p2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05052" y="3204423"/>
            <a:ext cx="2686623" cy="137085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83" name="Google Shape;183;p28"/>
          <p:cNvSpPr txBox="1"/>
          <p:nvPr/>
        </p:nvSpPr>
        <p:spPr>
          <a:xfrm>
            <a:off x="76225" y="570100"/>
            <a:ext cx="32994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OpenMath-Nemotron-32B &amp; -14B-Kaggle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fine-tuned for Math from Qwen2.5-32B &amp; -14B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using OpenMathReasoning dataset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https://huggingface.co/nvidia/OpenMath-Nemotron-32B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https://huggingface.co/nvidia/OpenMath-Nemotron-14B-Kaggle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4" name="Google Shape;184;p28"/>
          <p:cNvSpPr txBox="1"/>
          <p:nvPr/>
        </p:nvSpPr>
        <p:spPr>
          <a:xfrm>
            <a:off x="1262050" y="1927275"/>
            <a:ext cx="4452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TTRL: Test-Time Reinforcement Learning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Test-Time Scaling (TTS), such as majority voting, yield surprisingly effective rewards suitable for driving RL training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In this work authors introduce Test-Time Reinforcement Learning (TTRL), a novel method for training LLMs using RL on unlabeled data</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TTRL enables self-evolution of LLMs by utilizing the priors in the pre-trained models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Experiments demonstrate that TTRL consistently improves performance across a variety of tasks and models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TTRL has demonstrated performance to consistently surpass the upper limit of the initial model, and approach the performance of models trained directly on test data with ground-truth labels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These experimental findings validate the general effectiveness of TTRL across various tasks, and highlight TTRL's potential for broader tasks and domains.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https://www.arxiv.org/abs/2504.16084</a:t>
            </a:r>
            <a:r>
              <a:rPr lang="en" sz="1200">
                <a:latin typeface="Calibri"/>
                <a:ea typeface="Calibri"/>
                <a:cs typeface="Calibri"/>
                <a:sym typeface="Calibri"/>
              </a:rPr>
              <a: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https://github.com/PRIME-RL/TTRL</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85" name="Google Shape;185;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815525" y="246975"/>
            <a:ext cx="3225800" cy="4838700"/>
          </a:xfrm>
          <a:prstGeom prst="rect">
            <a:avLst/>
          </a:prstGeom>
          <a:noFill/>
          <a:ln w="9525" cap="flat" cmpd="sng">
            <a:solidFill>
              <a:srgbClr val="FF0000"/>
            </a:solidFill>
            <a:prstDash val="solid"/>
            <a:round/>
            <a:headEnd type="none" w="sm" len="sm"/>
            <a:tailEnd type="none" w="sm" len="sm"/>
          </a:ln>
        </p:spPr>
      </p:pic>
      <p:pic>
        <p:nvPicPr>
          <p:cNvPr id="186" name="Google Shape;186;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455677" y="109976"/>
            <a:ext cx="2073400" cy="1728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p:nvPr/>
        </p:nvSpPr>
        <p:spPr>
          <a:xfrm>
            <a:off x="55075" y="52750"/>
            <a:ext cx="142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Hyena Edge</a:t>
            </a:r>
            <a:endParaRPr sz="2000" b="1" i="0" u="none" strike="noStrike" cap="none">
              <a:solidFill>
                <a:schemeClr val="dk1"/>
              </a:solidFill>
              <a:latin typeface="Calibri"/>
              <a:ea typeface="Calibri"/>
              <a:cs typeface="Calibri"/>
              <a:sym typeface="Calibri"/>
            </a:endParaRPr>
          </a:p>
        </p:txBody>
      </p:sp>
      <p:sp>
        <p:nvSpPr>
          <p:cNvPr id="192" name="Google Shape;192;p29"/>
          <p:cNvSpPr txBox="1"/>
          <p:nvPr/>
        </p:nvSpPr>
        <p:spPr>
          <a:xfrm>
            <a:off x="55075" y="421950"/>
            <a:ext cx="4434300" cy="403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Hyena Edge - multi-hybrid model for smartphones and laptops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Liquid AI - </a:t>
            </a:r>
            <a:r>
              <a:rPr lang="en" sz="1200" u="sng">
                <a:solidFill>
                  <a:schemeClr val="hlink"/>
                </a:solidFill>
                <a:latin typeface="Calibri"/>
                <a:ea typeface="Calibri"/>
                <a:cs typeface="Calibri"/>
                <a:sym typeface="Calibri"/>
                <a:hlinkClick r:id="rId3"/>
              </a:rPr>
              <a:t>https://www.liquid.ai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Convolution-Based Multi-Hybrid Architecture. Uses a combination of convolutional operators replacing about two-thirds of the grouped query attention (GQA) operations found in a typical Transformer. This reduces memory requirements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Architecture was optimized using STAR (Synthesizing Target Architectures) framework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uses a diverse set of convolutional operators (Hyena Full, Hyena-X, Hyena-Y) and other components like SwiGLU feedforward layers. STAR's search helped to find the best balance of speed, memory, and accuracy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Hyena Edge has up to 30% faster prefill and decode latencies compared to a parameter-matched Transformer++ baseline. Even better for longer sequences.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Memory usage is consistently smaller, and benchmarks scores are higher that of Transformer-based baselines.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moving away from attention-heavy architectures and leveraging efficient convolutional operations, Hyena Edge enables faster, more private, and energy-efficient AI directly on consumer devices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Liquid AI plans to open-source Hyena Edge and related models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https://www.liquid.ai/research/convolutional-multi-hybrids-for-edge-devices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3" name="Google Shape;193;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16900" y="137850"/>
            <a:ext cx="1821850" cy="720275"/>
          </a:xfrm>
          <a:prstGeom prst="rect">
            <a:avLst/>
          </a:prstGeom>
          <a:noFill/>
          <a:ln w="9525" cap="flat" cmpd="sng">
            <a:solidFill>
              <a:srgbClr val="FF0000"/>
            </a:solidFill>
            <a:prstDash val="solid"/>
            <a:round/>
            <a:headEnd type="none" w="sm" len="sm"/>
            <a:tailEnd type="none" w="sm" len="sm"/>
          </a:ln>
        </p:spPr>
      </p:pic>
      <p:pic>
        <p:nvPicPr>
          <p:cNvPr id="194" name="Google Shape;194;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8925" y="966850"/>
            <a:ext cx="4349825" cy="2434930"/>
          </a:xfrm>
          <a:prstGeom prst="rect">
            <a:avLst/>
          </a:prstGeom>
          <a:noFill/>
          <a:ln w="9525" cap="flat" cmpd="sng">
            <a:solidFill>
              <a:srgbClr val="FF0000"/>
            </a:solidFill>
            <a:prstDash val="solid"/>
            <a:round/>
            <a:headEnd type="none" w="sm" len="sm"/>
            <a:tailEnd type="none" w="sm" len="sm"/>
          </a:ln>
        </p:spPr>
      </p:pic>
      <p:sp>
        <p:nvSpPr>
          <p:cNvPr id="195" name="Google Shape;195;p29"/>
          <p:cNvSpPr txBox="1"/>
          <p:nvPr/>
        </p:nvSpPr>
        <p:spPr>
          <a:xfrm>
            <a:off x="55075" y="4500650"/>
            <a:ext cx="2455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size probably ~ 2B params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Memory usage probably ~ 2GB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length 32K tokens</a:t>
            </a:r>
            <a:endParaRPr sz="1200">
              <a:solidFill>
                <a:schemeClr val="dk1"/>
              </a:solidFill>
              <a:latin typeface="Calibri"/>
              <a:ea typeface="Calibri"/>
              <a:cs typeface="Calibri"/>
              <a:sym typeface="Calibri"/>
            </a:endParaRPr>
          </a:p>
        </p:txBody>
      </p:sp>
      <p:sp>
        <p:nvSpPr>
          <p:cNvPr id="196" name="Google Shape;196;p29"/>
          <p:cNvSpPr txBox="1"/>
          <p:nvPr/>
        </p:nvSpPr>
        <p:spPr>
          <a:xfrm>
            <a:off x="4688925" y="3613075"/>
            <a:ext cx="4349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Liquid AI is a startup founded in 2023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Headquarted at Boston/Cambridge area of Massachusetts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Liquid AI has raised a total of $296.6 Mln</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Is the Dire Wolf Really Back?</a:t>
            </a:r>
            <a:endParaRPr sz="2000" b="1" i="0" u="none" strike="noStrike" cap="none">
              <a:solidFill>
                <a:schemeClr val="dk1"/>
              </a:solidFill>
              <a:latin typeface="Calibri"/>
              <a:ea typeface="Calibri"/>
              <a:cs typeface="Calibri"/>
              <a:sym typeface="Calibri"/>
            </a:endParaRPr>
          </a:p>
        </p:txBody>
      </p:sp>
      <p:sp>
        <p:nvSpPr>
          <p:cNvPr id="202" name="Google Shape;202;p30"/>
          <p:cNvSpPr txBox="1"/>
          <p:nvPr/>
        </p:nvSpPr>
        <p:spPr>
          <a:xfrm>
            <a:off x="87850" y="410550"/>
            <a:ext cx="4452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Is the Dire Wolf Really Back? | MOONSHOTS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https://www.youtube.com/watch?v=8qbmr4UpXAQ</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Colossal Biosciences</a:t>
            </a:r>
            <a:r>
              <a:rPr lang="en" sz="1200">
                <a:solidFill>
                  <a:schemeClr val="dk1"/>
                </a:solidFill>
                <a:latin typeface="Calibri"/>
                <a:ea typeface="Calibri"/>
                <a:cs typeface="Calibri"/>
                <a:sym typeface="Calibri"/>
              </a:rPr>
              <a:t> announced the birth of three pups (Romulus, Remus, and Khaleesi) in late 2024/early 2025, described as the world's first "de-extincted" animal, aiming to revive the dire wolf (Aenocyon dirus), which went extinct roughly 10,000-13,000 years ago.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Scientists have sequenced the dire wolf genome using ancient DNA extracted from fossils (including a 13,000-year-old tooth and a 72,000-year-old skull); Identified key genes associated with dire wolf traits; took blood cells (endothelial progenitor cells) from a living gray wolf; Used CRISPR gene-editing technology to modify roughly 14-20 specific sites in the gray wolf cells' DNA to match the desired dire wolf traits (e.g., larger size, stronger body, specific coat characteristics); No ancient dire wolf DNA was spliced in; </a:t>
            </a:r>
            <a:r>
              <a:rPr lang="en" sz="1200" b="1">
                <a:solidFill>
                  <a:srgbClr val="FF0000"/>
                </a:solidFill>
                <a:latin typeface="Calibri"/>
                <a:ea typeface="Calibri"/>
                <a:cs typeface="Calibri"/>
                <a:sym typeface="Calibri"/>
              </a:rPr>
              <a:t>existing gray wolf genes were rewritten</a:t>
            </a:r>
            <a:r>
              <a:rPr lang="en" sz="1200">
                <a:solidFill>
                  <a:schemeClr val="dk1"/>
                </a:solidFill>
                <a:latin typeface="Calibri"/>
                <a:ea typeface="Calibri"/>
                <a:cs typeface="Calibri"/>
                <a:sym typeface="Calibri"/>
              </a:rPr>
              <a:t>; transferred the nucleus from the edited gray wolf cell into a denucleated egg cell from a </a:t>
            </a:r>
            <a:r>
              <a:rPr lang="en" sz="1200" b="1">
                <a:solidFill>
                  <a:srgbClr val="FF0000"/>
                </a:solidFill>
                <a:latin typeface="Calibri"/>
                <a:ea typeface="Calibri"/>
                <a:cs typeface="Calibri"/>
                <a:sym typeface="Calibri"/>
              </a:rPr>
              <a:t>domestic dog</a:t>
            </a:r>
            <a:r>
              <a:rPr lang="en" sz="1200">
                <a:solidFill>
                  <a:schemeClr val="dk1"/>
                </a:solidFill>
                <a:latin typeface="Calibri"/>
                <a:ea typeface="Calibri"/>
                <a:cs typeface="Calibri"/>
                <a:sym typeface="Calibri"/>
              </a:rPr>
              <a:t>; implanted the resulting embryos into </a:t>
            </a:r>
            <a:r>
              <a:rPr lang="en" sz="1200" b="1">
                <a:solidFill>
                  <a:srgbClr val="3C78D8"/>
                </a:solidFill>
                <a:latin typeface="Calibri"/>
                <a:ea typeface="Calibri"/>
                <a:cs typeface="Calibri"/>
                <a:sym typeface="Calibri"/>
              </a:rPr>
              <a:t>domestic dog surrogate mothers</a:t>
            </a:r>
            <a:r>
              <a:rPr lang="en" sz="1200">
                <a:solidFill>
                  <a:schemeClr val="dk1"/>
                </a:solidFill>
                <a:latin typeface="Calibri"/>
                <a:ea typeface="Calibri"/>
                <a:cs typeface="Calibri"/>
                <a:sym typeface="Calibri"/>
              </a:rPr>
              <a:t>, leading to the birth of the pups.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Colossal Biosciences was co-founded in 2021 by tech entrepreneur Ben Lamm (CEO) and renowned geneticist Dr. George Church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Company is valued at $10 Bln and already received approx $450 Mln in funding. Has offices in TX and MA.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Note: Dinosaurs went extinct approx 65 Mln years ago. The oldest DNA is approx 1.2 Mln years old. There is no DNA older than that.</a:t>
            </a:r>
            <a:endParaRPr sz="1200" b="1">
              <a:solidFill>
                <a:srgbClr val="3C78D8"/>
              </a:solidFill>
              <a:latin typeface="Calibri"/>
              <a:ea typeface="Calibri"/>
              <a:cs typeface="Calibri"/>
              <a:sym typeface="Calibri"/>
            </a:endParaRPr>
          </a:p>
        </p:txBody>
      </p:sp>
      <p:pic>
        <p:nvPicPr>
          <p:cNvPr id="203" name="Google Shape;203;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70125" y="125400"/>
            <a:ext cx="4094861" cy="2371199"/>
          </a:xfrm>
          <a:prstGeom prst="rect">
            <a:avLst/>
          </a:prstGeom>
          <a:noFill/>
          <a:ln w="9525" cap="flat" cmpd="sng">
            <a:solidFill>
              <a:srgbClr val="FF0000"/>
            </a:solidFill>
            <a:prstDash val="solid"/>
            <a:round/>
            <a:headEnd type="none" w="sm" len="sm"/>
            <a:tailEnd type="none" w="sm" len="sm"/>
          </a:ln>
        </p:spPr>
      </p:pic>
      <p:pic>
        <p:nvPicPr>
          <p:cNvPr id="204" name="Google Shape;204;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70125" y="2619900"/>
            <a:ext cx="4094850" cy="2301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Wasmer.io</a:t>
            </a:r>
            <a:endParaRPr sz="2000" b="1" i="0" u="none" strike="noStrike" cap="none">
              <a:solidFill>
                <a:schemeClr val="dk1"/>
              </a:solidFill>
              <a:latin typeface="Calibri"/>
              <a:ea typeface="Calibri"/>
              <a:cs typeface="Calibri"/>
              <a:sym typeface="Calibri"/>
            </a:endParaRPr>
          </a:p>
        </p:txBody>
      </p:sp>
      <p:sp>
        <p:nvSpPr>
          <p:cNvPr id="210" name="Google Shape;210;p31"/>
          <p:cNvSpPr txBox="1"/>
          <p:nvPr/>
        </p:nvSpPr>
        <p:spPr>
          <a:xfrm>
            <a:off x="87850" y="410550"/>
            <a:ext cx="4452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Wasmer Runtime - Run Wasm on any device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Run </a:t>
            </a:r>
            <a:r>
              <a:rPr lang="en" sz="1200">
                <a:solidFill>
                  <a:schemeClr val="dk1"/>
                </a:solidFill>
                <a:latin typeface="Calibri"/>
                <a:ea typeface="Calibri"/>
                <a:cs typeface="Calibri"/>
                <a:sym typeface="Calibri"/>
              </a:rPr>
              <a:t>Wasm (</a:t>
            </a:r>
            <a:r>
              <a:rPr lang="en" sz="1200">
                <a:latin typeface="Calibri"/>
                <a:ea typeface="Calibri"/>
                <a:cs typeface="Calibri"/>
                <a:sym typeface="Calibri"/>
              </a:rPr>
              <a:t>WebAssembly) bytecode on desktops, servers, cloud, edge devices, and even browsers; mature, flexible, and easy-to-use </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Lightweight Containers with near-instant startup times and strong security isolation; Run on any operating system or hardware</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Supports both JIT (Just-In-Time) and AOT (Ahead-Of-Time) compilation, with multiple pluggable compilers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Use any programming languages that have Wasm support</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Use cases: serverless functions and microservices with minimal overhead; Deploying cross-platform applications without recompiling for each target; Embedding Wasmer in applications to execute user-defined plugins or scripts safely; Running AI agents, games, or traditional web applications in a secure, virtualized environment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Supports WASI (WebAssembly System Interface) standard</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Headless Mode - use compiled modules without compiler</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open-source, widely used, and supports a vibrant ecosystem with templates for popular frameworks and languages</a:t>
            </a:r>
            <a:br>
              <a:rPr lang="en" sz="1200">
                <a:latin typeface="Calibri"/>
                <a:ea typeface="Calibri"/>
                <a:cs typeface="Calibri"/>
                <a:sym typeface="Calibri"/>
              </a:rPr>
            </a:br>
            <a:r>
              <a:rPr lang="en" sz="1200" u="sng">
                <a:solidFill>
                  <a:schemeClr val="hlink"/>
                </a:solidFill>
                <a:latin typeface="Calibri"/>
                <a:ea typeface="Calibri"/>
                <a:cs typeface="Calibri"/>
                <a:sym typeface="Calibri"/>
                <a:hlinkClick r:id="rId3"/>
              </a:rPr>
              <a:t>https://github.com/wasmerio/wasmer</a:t>
            </a:r>
            <a:r>
              <a:rPr lang="en" sz="1200">
                <a:latin typeface="Calibri"/>
                <a:ea typeface="Calibri"/>
                <a:cs typeface="Calibri"/>
                <a:sym typeface="Calibri"/>
              </a:rPr>
              <a:t> - 20K stars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latin typeface="Calibri"/>
                <a:ea typeface="Calibri"/>
                <a:cs typeface="Calibri"/>
                <a:sym typeface="Calibri"/>
              </a:rPr>
              <a:t>Wasmer was developed by Syrus Akbary, who is the founder and CEO of the company behind the project. The company, Wasmer Inc., was founded in 2019 and is based in San Francisco, California.</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https://www.linkedin.com/in/syrusakbary/</a:t>
            </a:r>
            <a:r>
              <a:rPr lang="en" sz="1200">
                <a:latin typeface="Calibri"/>
                <a:ea typeface="Calibri"/>
                <a:cs typeface="Calibri"/>
                <a:sym typeface="Calibri"/>
              </a:rPr>
              <a: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https://www.linkedin.com/company/wasmerio/</a:t>
            </a:r>
            <a:r>
              <a:rPr lang="en" sz="1200">
                <a:latin typeface="Calibri"/>
                <a:ea typeface="Calibri"/>
                <a:cs typeface="Calibri"/>
                <a:sym typeface="Calibri"/>
              </a:rPr>
              <a: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https://wasmer.io</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11" name="Google Shape;211;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71575" y="129441"/>
            <a:ext cx="1379850" cy="407056"/>
          </a:xfrm>
          <a:prstGeom prst="rect">
            <a:avLst/>
          </a:prstGeom>
          <a:noFill/>
          <a:ln>
            <a:noFill/>
          </a:ln>
        </p:spPr>
      </p:pic>
      <p:sp>
        <p:nvSpPr>
          <p:cNvPr id="212" name="Google Shape;212;p31"/>
          <p:cNvSpPr txBox="1"/>
          <p:nvPr/>
        </p:nvSpPr>
        <p:spPr>
          <a:xfrm>
            <a:off x="4604075" y="1685425"/>
            <a:ext cx="3549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Syrus Akbary Nieto - Founder &amp; CEO</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Office: 25 Taylor Street, San Francisco, CA 94102</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11 employees</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Original funding $150K in 2021</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Revenue ($M): 2023: 1.9; 2024: 2.9</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Wasmer Edge - a Managed Cloud Platform with free, pro, and enterprise pricing. </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open-source and value-added tools and services, licensing</a:t>
            </a:r>
            <a:endParaRPr sz="1200">
              <a:solidFill>
                <a:schemeClr val="dk1"/>
              </a:solidFill>
              <a:latin typeface="Calibri"/>
              <a:ea typeface="Calibri"/>
              <a:cs typeface="Calibri"/>
              <a:sym typeface="Calibri"/>
            </a:endParaRPr>
          </a:p>
        </p:txBody>
      </p:sp>
      <p:pic>
        <p:nvPicPr>
          <p:cNvPr id="213" name="Google Shape;213;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55313" y="129450"/>
            <a:ext cx="1507700" cy="1507700"/>
          </a:xfrm>
          <a:prstGeom prst="rect">
            <a:avLst/>
          </a:prstGeom>
          <a:noFill/>
          <a:ln>
            <a:noFill/>
          </a:ln>
        </p:spPr>
      </p:pic>
      <p:sp>
        <p:nvSpPr>
          <p:cNvPr id="214" name="Google Shape;214;p31"/>
          <p:cNvSpPr txBox="1"/>
          <p:nvPr/>
        </p:nvSpPr>
        <p:spPr>
          <a:xfrm>
            <a:off x="4604075" y="3577600"/>
            <a:ext cx="3962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List of many similar projects: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9"/>
              </a:rPr>
              <a:t>https://github.com/jcbhmr/awesome-webassembly-runtimes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20" name="Google Shape;220;p32"/>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21" name="Google Shape;221;p32"/>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https://beta.lmarena.ai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22" name="Google Shape;222;p32"/>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23" name="Google Shape;223;p32"/>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229</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2,887,373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2025-04-22</a:t>
            </a:r>
            <a:endParaRPr sz="1100" b="0" i="0" u="none" strike="noStrike" cap="none">
              <a:solidFill>
                <a:srgbClr val="1F2937"/>
              </a:solidFill>
              <a:highlight>
                <a:schemeClr val="lt1"/>
              </a:highlight>
              <a:latin typeface="Calibri"/>
              <a:ea typeface="Calibri"/>
              <a:cs typeface="Calibri"/>
              <a:sym typeface="Calibri"/>
            </a:endParaRPr>
          </a:p>
        </p:txBody>
      </p:sp>
      <p:sp>
        <p:nvSpPr>
          <p:cNvPr id="224" name="Google Shape;224;p32"/>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25" name="Google Shape;225;p32"/>
          <p:cNvSpPr txBox="1"/>
          <p:nvPr/>
        </p:nvSpPr>
        <p:spPr>
          <a:xfrm>
            <a:off x="275884" y="235154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6" name="Google Shape;226;p32"/>
          <p:cNvSpPr/>
          <p:nvPr/>
        </p:nvSpPr>
        <p:spPr>
          <a:xfrm>
            <a:off x="573028" y="19690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2"/>
          <p:cNvSpPr/>
          <p:nvPr/>
        </p:nvSpPr>
        <p:spPr>
          <a:xfrm>
            <a:off x="4611666" y="372959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2"/>
          <p:cNvSpPr/>
          <p:nvPr/>
        </p:nvSpPr>
        <p:spPr>
          <a:xfrm>
            <a:off x="4611654" y="275538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2"/>
          <p:cNvSpPr/>
          <p:nvPr/>
        </p:nvSpPr>
        <p:spPr>
          <a:xfrm>
            <a:off x="574724" y="33468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2"/>
          <p:cNvSpPr/>
          <p:nvPr/>
        </p:nvSpPr>
        <p:spPr>
          <a:xfrm>
            <a:off x="575150" y="31360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2"/>
          <p:cNvSpPr/>
          <p:nvPr/>
        </p:nvSpPr>
        <p:spPr>
          <a:xfrm>
            <a:off x="4611666" y="39221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2"/>
          <p:cNvSpPr/>
          <p:nvPr/>
        </p:nvSpPr>
        <p:spPr>
          <a:xfrm>
            <a:off x="4604846" y="23480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2"/>
          <p:cNvSpPr/>
          <p:nvPr/>
        </p:nvSpPr>
        <p:spPr>
          <a:xfrm>
            <a:off x="4604898" y="25444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2"/>
          <p:cNvSpPr/>
          <p:nvPr/>
        </p:nvSpPr>
        <p:spPr>
          <a:xfrm>
            <a:off x="576125" y="39147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2"/>
          <p:cNvSpPr/>
          <p:nvPr/>
        </p:nvSpPr>
        <p:spPr>
          <a:xfrm>
            <a:off x="574719" y="256126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2"/>
          <p:cNvSpPr/>
          <p:nvPr/>
        </p:nvSpPr>
        <p:spPr>
          <a:xfrm>
            <a:off x="574716" y="44982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2"/>
          <p:cNvSpPr txBox="1"/>
          <p:nvPr/>
        </p:nvSpPr>
        <p:spPr>
          <a:xfrm>
            <a:off x="4311095" y="214434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8" name="Google Shape;238;p32"/>
          <p:cNvSpPr/>
          <p:nvPr/>
        </p:nvSpPr>
        <p:spPr>
          <a:xfrm>
            <a:off x="4611552" y="21556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2"/>
          <p:cNvSpPr/>
          <p:nvPr/>
        </p:nvSpPr>
        <p:spPr>
          <a:xfrm>
            <a:off x="4606883" y="35337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2"/>
          <p:cNvSpPr txBox="1"/>
          <p:nvPr/>
        </p:nvSpPr>
        <p:spPr>
          <a:xfrm>
            <a:off x="411325" y="428687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1" name="Google Shape;241;p32"/>
          <p:cNvSpPr txBox="1"/>
          <p:nvPr/>
        </p:nvSpPr>
        <p:spPr>
          <a:xfrm flipH="1">
            <a:off x="498252" y="176968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42" name="Google Shape;242;p32"/>
          <p:cNvSpPr txBox="1"/>
          <p:nvPr/>
        </p:nvSpPr>
        <p:spPr>
          <a:xfrm flipH="1">
            <a:off x="4535877" y="196091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43" name="Google Shape;243;p32"/>
          <p:cNvSpPr/>
          <p:nvPr/>
        </p:nvSpPr>
        <p:spPr>
          <a:xfrm>
            <a:off x="4604898" y="33445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2"/>
          <p:cNvSpPr/>
          <p:nvPr/>
        </p:nvSpPr>
        <p:spPr>
          <a:xfrm>
            <a:off x="575649" y="13843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2"/>
          <p:cNvSpPr/>
          <p:nvPr/>
        </p:nvSpPr>
        <p:spPr>
          <a:xfrm>
            <a:off x="435398" y="391916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2"/>
          <p:cNvSpPr/>
          <p:nvPr/>
        </p:nvSpPr>
        <p:spPr>
          <a:xfrm>
            <a:off x="4611616" y="487206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2"/>
          <p:cNvSpPr/>
          <p:nvPr/>
        </p:nvSpPr>
        <p:spPr>
          <a:xfrm>
            <a:off x="575649" y="119049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2"/>
          <p:cNvSpPr/>
          <p:nvPr/>
        </p:nvSpPr>
        <p:spPr>
          <a:xfrm>
            <a:off x="4604783" y="11904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2"/>
          <p:cNvSpPr txBox="1"/>
          <p:nvPr/>
        </p:nvSpPr>
        <p:spPr>
          <a:xfrm>
            <a:off x="4312837" y="313355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0" name="Google Shape;250;p32"/>
          <p:cNvSpPr/>
          <p:nvPr/>
        </p:nvSpPr>
        <p:spPr>
          <a:xfrm>
            <a:off x="4613294" y="31448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2"/>
          <p:cNvSpPr/>
          <p:nvPr/>
        </p:nvSpPr>
        <p:spPr>
          <a:xfrm>
            <a:off x="575649" y="15696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2"/>
          <p:cNvSpPr txBox="1"/>
          <p:nvPr/>
        </p:nvSpPr>
        <p:spPr>
          <a:xfrm>
            <a:off x="284281" y="29358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3" name="Google Shape;253;p32"/>
          <p:cNvSpPr/>
          <p:nvPr/>
        </p:nvSpPr>
        <p:spPr>
          <a:xfrm>
            <a:off x="575150" y="29442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2"/>
          <p:cNvSpPr/>
          <p:nvPr/>
        </p:nvSpPr>
        <p:spPr>
          <a:xfrm>
            <a:off x="575150" y="23587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2"/>
          <p:cNvSpPr/>
          <p:nvPr/>
        </p:nvSpPr>
        <p:spPr>
          <a:xfrm>
            <a:off x="4611669" y="44965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2"/>
          <p:cNvSpPr/>
          <p:nvPr/>
        </p:nvSpPr>
        <p:spPr>
          <a:xfrm>
            <a:off x="4611666" y="41165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2"/>
          <p:cNvSpPr/>
          <p:nvPr/>
        </p:nvSpPr>
        <p:spPr>
          <a:xfrm>
            <a:off x="573012" y="275184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2"/>
          <p:cNvSpPr/>
          <p:nvPr/>
        </p:nvSpPr>
        <p:spPr>
          <a:xfrm>
            <a:off x="574724" y="4111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2"/>
          <p:cNvSpPr/>
          <p:nvPr/>
        </p:nvSpPr>
        <p:spPr>
          <a:xfrm>
            <a:off x="4604846" y="13960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2"/>
          <p:cNvSpPr txBox="1"/>
          <p:nvPr/>
        </p:nvSpPr>
        <p:spPr>
          <a:xfrm>
            <a:off x="7976850" y="4709800"/>
            <a:ext cx="11154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Llama-4-Maverick</a:t>
            </a:r>
            <a:endParaRPr sz="1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is still on 30+ place</a:t>
            </a:r>
            <a:endParaRPr sz="1000">
              <a:solidFill>
                <a:schemeClr val="dk1"/>
              </a:solidFill>
              <a:latin typeface="Calibri"/>
              <a:ea typeface="Calibri"/>
              <a:cs typeface="Calibri"/>
              <a:sym typeface="Calibri"/>
            </a:endParaRPr>
          </a:p>
        </p:txBody>
      </p:sp>
      <p:sp>
        <p:nvSpPr>
          <p:cNvPr id="261" name="Google Shape;261;p32"/>
          <p:cNvSpPr txBox="1"/>
          <p:nvPr/>
        </p:nvSpPr>
        <p:spPr>
          <a:xfrm>
            <a:off x="6102600" y="620200"/>
            <a:ext cx="298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Chatbot Arena is now "Arena Intelligence Inc."</a:t>
            </a:r>
            <a:endParaRPr sz="900" b="0" i="0" u="none" strike="noStrike" cap="none">
              <a:solidFill>
                <a:schemeClr val="dk1"/>
              </a:solidFill>
              <a:latin typeface="Calibri"/>
              <a:ea typeface="Calibri"/>
              <a:cs typeface="Calibri"/>
              <a:sym typeface="Calibri"/>
            </a:endParaRPr>
          </a:p>
        </p:txBody>
      </p:sp>
      <p:sp>
        <p:nvSpPr>
          <p:cNvPr id="262" name="Google Shape;262;p32"/>
          <p:cNvSpPr/>
          <p:nvPr/>
        </p:nvSpPr>
        <p:spPr>
          <a:xfrm>
            <a:off x="575649" y="21552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2"/>
          <p:cNvSpPr/>
          <p:nvPr/>
        </p:nvSpPr>
        <p:spPr>
          <a:xfrm>
            <a:off x="573012" y="352724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2"/>
          <p:cNvSpPr/>
          <p:nvPr/>
        </p:nvSpPr>
        <p:spPr>
          <a:xfrm>
            <a:off x="574724" y="37160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2"/>
          <p:cNvSpPr/>
          <p:nvPr/>
        </p:nvSpPr>
        <p:spPr>
          <a:xfrm>
            <a:off x="574724" y="46908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2"/>
          <p:cNvSpPr/>
          <p:nvPr/>
        </p:nvSpPr>
        <p:spPr>
          <a:xfrm>
            <a:off x="574724" y="4886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2"/>
          <p:cNvSpPr/>
          <p:nvPr/>
        </p:nvSpPr>
        <p:spPr>
          <a:xfrm>
            <a:off x="4611552" y="157662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2"/>
          <p:cNvSpPr/>
          <p:nvPr/>
        </p:nvSpPr>
        <p:spPr>
          <a:xfrm>
            <a:off x="4604846" y="178217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2"/>
          <p:cNvSpPr/>
          <p:nvPr/>
        </p:nvSpPr>
        <p:spPr>
          <a:xfrm>
            <a:off x="4604898" y="29441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2"/>
          <p:cNvSpPr/>
          <p:nvPr/>
        </p:nvSpPr>
        <p:spPr>
          <a:xfrm>
            <a:off x="4611666" y="43041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2"/>
          <p:cNvSpPr/>
          <p:nvPr/>
        </p:nvSpPr>
        <p:spPr>
          <a:xfrm>
            <a:off x="4611666" y="46918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72" name="Google Shape;272;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52328" y="858575"/>
            <a:ext cx="2923638" cy="4211424"/>
          </a:xfrm>
          <a:prstGeom prst="rect">
            <a:avLst/>
          </a:prstGeom>
          <a:noFill/>
          <a:ln w="9525" cap="flat" cmpd="sng">
            <a:solidFill>
              <a:srgbClr val="FF0000"/>
            </a:solidFill>
            <a:prstDash val="solid"/>
            <a:round/>
            <a:headEnd type="none" w="sm" len="sm"/>
            <a:tailEnd type="none" w="sm" len="sm"/>
          </a:ln>
        </p:spPr>
      </p:pic>
      <p:pic>
        <p:nvPicPr>
          <p:cNvPr id="273" name="Google Shape;273;p3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22482" y="858575"/>
            <a:ext cx="2923650" cy="421145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9" name="Google Shape;279;p33"/>
          <p:cNvSpPr txBox="1"/>
          <p:nvPr/>
        </p:nvSpPr>
        <p:spPr>
          <a:xfrm>
            <a:off x="87850" y="41055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3"/>
              </a:rPr>
              <a:t>https://layoffs.fyi</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80" name="Google Shape;280;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766050"/>
            <a:ext cx="5044751" cy="2177675"/>
          </a:xfrm>
          <a:prstGeom prst="rect">
            <a:avLst/>
          </a:prstGeom>
          <a:noFill/>
          <a:ln w="9525" cap="flat" cmpd="sng">
            <a:solidFill>
              <a:srgbClr val="FF0000"/>
            </a:solidFill>
            <a:prstDash val="solid"/>
            <a:round/>
            <a:headEnd type="none" w="sm" len="sm"/>
            <a:tailEnd type="none" w="sm" len="sm"/>
          </a:ln>
        </p:spPr>
      </p:pic>
      <p:pic>
        <p:nvPicPr>
          <p:cNvPr id="281" name="Google Shape;281;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41551" y="568350"/>
            <a:ext cx="3642049" cy="2901197"/>
          </a:xfrm>
          <a:prstGeom prst="rect">
            <a:avLst/>
          </a:prstGeom>
          <a:noFill/>
          <a:ln w="9525" cap="flat" cmpd="sng">
            <a:solidFill>
              <a:srgbClr val="FF0000"/>
            </a:solidFill>
            <a:prstDash val="solid"/>
            <a:round/>
            <a:headEnd type="none" w="sm" len="sm"/>
            <a:tailEnd type="none" w="sm" len="sm"/>
          </a:ln>
        </p:spPr>
      </p:pic>
      <p:sp>
        <p:nvSpPr>
          <p:cNvPr id="282" name="Google Shape;282;p33"/>
          <p:cNvSpPr txBox="1"/>
          <p:nvPr/>
        </p:nvSpPr>
        <p:spPr>
          <a:xfrm>
            <a:off x="1191125" y="3096125"/>
            <a:ext cx="2967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latin typeface="Calibri"/>
                <a:ea typeface="Calibri"/>
                <a:cs typeface="Calibri"/>
                <a:sym typeface="Calibri"/>
              </a:rPr>
              <a:t>Intel is responsible for 22K out of 23K in April</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062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Qwen3</a:t>
            </a:r>
            <a:endParaRPr sz="2000" b="1" i="0" u="none" strike="noStrike" cap="none">
              <a:solidFill>
                <a:schemeClr val="dk1"/>
              </a:solidFill>
              <a:latin typeface="Calibri"/>
              <a:ea typeface="Calibri"/>
              <a:cs typeface="Calibri"/>
              <a:sym typeface="Calibri"/>
            </a:endParaRPr>
          </a:p>
        </p:txBody>
      </p:sp>
      <p:sp>
        <p:nvSpPr>
          <p:cNvPr id="73" name="Google Shape;73;p16"/>
          <p:cNvSpPr txBox="1"/>
          <p:nvPr/>
        </p:nvSpPr>
        <p:spPr>
          <a:xfrm>
            <a:off x="99550" y="411745"/>
            <a:ext cx="361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https://chat.qwen.ai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https://qwenlm.github.io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https://qwenlm.github.io/blog/qwen3/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https://github.com/QwenLM/Qwen3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https://ollama.com/library/qwen3/tags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Dense Models: 0.6B, 1.7B, 4B, 8B, 14B, 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Qwen3-30B-A3B (30B total params, 3B activated) - small MoE, outcompetes QwQ-32B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Qwen3-235B-A22B (235B total, 22B activated) - competes with DeepSeek-R1, o1, o3-mini, Grok-3, and Gemini-2.5-Pro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Qwen3-4B - tiny - but rivals Qwen2.5-72B-Instruct.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Ollama, HuggingFace, ...</a:t>
            </a:r>
            <a:endParaRPr sz="1200">
              <a:solidFill>
                <a:schemeClr val="dk1"/>
              </a:solidFill>
              <a:latin typeface="Calibri"/>
              <a:ea typeface="Calibri"/>
              <a:cs typeface="Calibri"/>
              <a:sym typeface="Calibri"/>
            </a:endParaRPr>
          </a:p>
        </p:txBody>
      </p:sp>
      <p:sp>
        <p:nvSpPr>
          <p:cNvPr id="74" name="Google Shape;74;p16"/>
          <p:cNvSpPr txBox="1"/>
          <p:nvPr/>
        </p:nvSpPr>
        <p:spPr>
          <a:xfrm>
            <a:off x="4649525" y="96000"/>
            <a:ext cx="4442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word </a:t>
            </a:r>
            <a:r>
              <a:rPr lang="en" sz="1200" b="1">
                <a:solidFill>
                  <a:srgbClr val="FF0000"/>
                </a:solidFill>
                <a:latin typeface="Calibri"/>
                <a:ea typeface="Calibri"/>
                <a:cs typeface="Calibri"/>
                <a:sym typeface="Calibri"/>
              </a:rPr>
              <a:t>"Qwen"</a:t>
            </a:r>
            <a:r>
              <a:rPr lang="en" sz="1200">
                <a:solidFill>
                  <a:schemeClr val="dk1"/>
                </a:solidFill>
                <a:latin typeface="Calibri"/>
                <a:ea typeface="Calibri"/>
                <a:cs typeface="Calibri"/>
                <a:sym typeface="Calibri"/>
              </a:rPr>
              <a:t> is primarily known as the name of LLMs developed by Alibaba Cloud. It is an acronym for </a:t>
            </a:r>
            <a:r>
              <a:rPr lang="en" sz="1200" b="1">
                <a:solidFill>
                  <a:srgbClr val="FF0000"/>
                </a:solidFill>
                <a:latin typeface="Calibri"/>
                <a:ea typeface="Calibri"/>
                <a:cs typeface="Calibri"/>
                <a:sym typeface="Calibri"/>
              </a:rPr>
              <a:t>"Quantum Wisdom Enhanced Network"</a:t>
            </a:r>
            <a:r>
              <a:rPr lang="en" sz="1200">
                <a:solidFill>
                  <a:schemeClr val="dk1"/>
                </a:solidFill>
                <a:latin typeface="Calibri"/>
                <a:ea typeface="Calibri"/>
                <a:cs typeface="Calibri"/>
                <a:sym typeface="Calibri"/>
              </a:rPr>
              <a:t>. Qwen also called Tongyi Qianwen, Chinese: 通义千问.</a:t>
            </a:r>
            <a:endParaRPr sz="1200">
              <a:solidFill>
                <a:schemeClr val="dk1"/>
              </a:solidFill>
              <a:latin typeface="Calibri"/>
              <a:ea typeface="Calibri"/>
              <a:cs typeface="Calibri"/>
              <a:sym typeface="Calibri"/>
            </a:endParaRPr>
          </a:p>
        </p:txBody>
      </p:sp>
      <p:pic>
        <p:nvPicPr>
          <p:cNvPr id="75" name="Google Shape;75;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873900" y="96000"/>
            <a:ext cx="1485901" cy="572700"/>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99547" y="2990160"/>
            <a:ext cx="3616200" cy="2110955"/>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189443" y="4172819"/>
            <a:ext cx="4902426" cy="897175"/>
          </a:xfrm>
          <a:prstGeom prst="rect">
            <a:avLst/>
          </a:prstGeom>
          <a:noFill/>
          <a:ln w="9525" cap="flat" cmpd="sng">
            <a:solidFill>
              <a:srgbClr val="FF0000"/>
            </a:solidFill>
            <a:prstDash val="solid"/>
            <a:round/>
            <a:headEnd type="none" w="sm" len="sm"/>
            <a:tailEnd type="none" w="sm" len="sm"/>
          </a:ln>
        </p:spPr>
      </p:pic>
      <p:sp>
        <p:nvSpPr>
          <p:cNvPr id="78" name="Google Shape;78;p16"/>
          <p:cNvSpPr txBox="1"/>
          <p:nvPr/>
        </p:nvSpPr>
        <p:spPr>
          <a:xfrm>
            <a:off x="4639872" y="734492"/>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Hybrid Thinking Modes (Thinking On/Off)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(119 languages and dialects)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and agentic capabilities, MCP support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 multimodal (only text, no image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on 36 Trillion tokens. Four-stage training pipeline: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 long chain-of-thought (CoT) cold start,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 reasoning-based RL,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(3) thinking mode fusion,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(4) general RL</a:t>
            </a:r>
            <a:endParaRPr sz="1200">
              <a:solidFill>
                <a:schemeClr val="dk1"/>
              </a:solidFill>
              <a:latin typeface="Calibri"/>
              <a:ea typeface="Calibri"/>
              <a:cs typeface="Calibri"/>
              <a:sym typeface="Calibri"/>
            </a:endParaRPr>
          </a:p>
        </p:txBody>
      </p:sp>
      <p:pic>
        <p:nvPicPr>
          <p:cNvPr id="79" name="Google Shape;79;p1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570488" y="2709225"/>
            <a:ext cx="2521387" cy="897175"/>
          </a:xfrm>
          <a:prstGeom prst="rect">
            <a:avLst/>
          </a:prstGeom>
          <a:noFill/>
          <a:ln>
            <a:noFill/>
          </a:ln>
        </p:spPr>
      </p:pic>
      <p:pic>
        <p:nvPicPr>
          <p:cNvPr id="80" name="Google Shape;80;p16"/>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837727" y="2839475"/>
            <a:ext cx="512225" cy="724475"/>
          </a:xfrm>
          <a:prstGeom prst="rect">
            <a:avLst/>
          </a:prstGeom>
          <a:noFill/>
          <a:ln>
            <a:noFill/>
          </a:ln>
        </p:spPr>
      </p:pic>
      <p:sp>
        <p:nvSpPr>
          <p:cNvPr id="81" name="Google Shape;81;p16"/>
          <p:cNvSpPr txBox="1"/>
          <p:nvPr/>
        </p:nvSpPr>
        <p:spPr>
          <a:xfrm>
            <a:off x="3554549" y="3226725"/>
            <a:ext cx="51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Dense</a:t>
            </a:r>
            <a:endParaRPr sz="1200" b="1">
              <a:solidFill>
                <a:srgbClr val="FF0000"/>
              </a:solidFill>
              <a:latin typeface="Calibri"/>
              <a:ea typeface="Calibri"/>
              <a:cs typeface="Calibri"/>
              <a:sym typeface="Calibri"/>
            </a:endParaRPr>
          </a:p>
        </p:txBody>
      </p:sp>
      <p:sp>
        <p:nvSpPr>
          <p:cNvPr id="82" name="Google Shape;82;p16"/>
          <p:cNvSpPr txBox="1"/>
          <p:nvPr/>
        </p:nvSpPr>
        <p:spPr>
          <a:xfrm>
            <a:off x="4664599" y="4031325"/>
            <a:ext cx="51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MoE</a:t>
            </a:r>
            <a:endParaRPr sz="1200" b="1">
              <a:solidFill>
                <a:srgbClr val="FF0000"/>
              </a:solidFill>
              <a:latin typeface="Calibri"/>
              <a:ea typeface="Calibri"/>
              <a:cs typeface="Calibri"/>
              <a:sym typeface="Calibri"/>
            </a:endParaRPr>
          </a:p>
        </p:txBody>
      </p:sp>
      <p:sp>
        <p:nvSpPr>
          <p:cNvPr id="83" name="Google Shape;83;p16"/>
          <p:cNvSpPr txBox="1"/>
          <p:nvPr/>
        </p:nvSpPr>
        <p:spPr>
          <a:xfrm>
            <a:off x="5475800" y="3650325"/>
            <a:ext cx="3616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32b vs 30b:    32B is more accurate, 30B is faster (MoE)</a:t>
            </a:r>
            <a:endParaRPr sz="1200" b="1">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pic>
        <p:nvPicPr>
          <p:cNvPr id="287" name="Google Shape;287;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8" name="Google Shape;288;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9" name="Google Shape;289;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0" name="Google Shape;290;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1" name="Google Shape;291;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2" name="Google Shape;292;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p:nvPr/>
        </p:nvSpPr>
        <p:spPr>
          <a:xfrm>
            <a:off x="55075" y="52750"/>
            <a:ext cx="3598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BitNet-b1.58-2B-4T</a:t>
            </a:r>
            <a:endParaRPr sz="2000" b="1" i="0" u="none" strike="noStrike" cap="none">
              <a:solidFill>
                <a:schemeClr val="dk1"/>
              </a:solidFill>
              <a:latin typeface="Calibri"/>
              <a:ea typeface="Calibri"/>
              <a:cs typeface="Calibri"/>
              <a:sym typeface="Calibri"/>
            </a:endParaRPr>
          </a:p>
        </p:txBody>
      </p:sp>
      <p:sp>
        <p:nvSpPr>
          <p:cNvPr id="89" name="Google Shape;89;p17"/>
          <p:cNvSpPr txBox="1"/>
          <p:nvPr/>
        </p:nvSpPr>
        <p:spPr>
          <a:xfrm>
            <a:off x="55075" y="530525"/>
            <a:ext cx="44520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BitNet-b1.58-2B-4T - released April 16,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LLM (MIT license) on HuggingFace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1.58-bit Native Training (ternary: -1,0,+1 for weights), no biases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Weights: Ternary {-1, 0, +1} (1.58-bit)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Activations (values passed between layers) are int8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Bln params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on 4T-tokens (text, code, math), 3-step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Transformer architecture with custom BitLinear layers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squared ReLU (ReLU²) activation function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par with full precision LLMs of similar number of params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(Llama 3.2 1B, Gemma-3 1B, Qwen2.5 1.5B)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approx 10-times less memory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Inference is approx 3 times faster, can be done on CPU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Energy consumption ~ 10 times less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bitnet.cpp - optimized inference for CPU</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but ...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length only 4K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only English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 tested enough for commercial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https://huggingface.co/microsoft/bitnet-b1.58-2B-4T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https://huggingface.co/papers/2504.12285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90" name="Google Shape;90;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40750" y="530525"/>
            <a:ext cx="2598211" cy="3897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55075" y="52750"/>
            <a:ext cx="4448100" cy="280200"/>
          </a:xfrm>
          <a:prstGeom prst="rect">
            <a:avLst/>
          </a:prstGeom>
          <a:noFill/>
          <a:ln>
            <a:noFill/>
          </a:ln>
        </p:spPr>
        <p:txBody>
          <a:bodyPr spcFirstLastPara="1" wrap="square" lIns="9125" tIns="9125" rIns="9125" bIns="9125" anchor="t" anchorCtr="0">
            <a:spAutoFit/>
          </a:bodyPr>
          <a:lstStyle/>
          <a:p>
            <a:pPr marL="0" lvl="0" indent="0" algn="l" rtl="0">
              <a:lnSpc>
                <a:spcPct val="115000"/>
              </a:lnSpc>
              <a:spcBef>
                <a:spcPts val="0"/>
              </a:spcBef>
              <a:spcAft>
                <a:spcPts val="400"/>
              </a:spcAft>
              <a:buClr>
                <a:schemeClr val="dk1"/>
              </a:buClr>
              <a:buSzPts val="1100"/>
              <a:buFont typeface="Arial"/>
              <a:buNone/>
            </a:pPr>
            <a:r>
              <a:rPr lang="en" sz="1700" b="1">
                <a:solidFill>
                  <a:srgbClr val="333333"/>
                </a:solidFill>
                <a:latin typeface="Roboto"/>
                <a:ea typeface="Roboto"/>
                <a:cs typeface="Roboto"/>
                <a:sym typeface="Roboto"/>
              </a:rPr>
              <a:t>LLM Performance vs Cost (April 2025)</a:t>
            </a:r>
            <a:endParaRPr sz="2000" b="1">
              <a:solidFill>
                <a:schemeClr val="dk1"/>
              </a:solidFill>
              <a:latin typeface="Calibri"/>
              <a:ea typeface="Calibri"/>
              <a:cs typeface="Calibri"/>
              <a:sym typeface="Calibri"/>
            </a:endParaRPr>
          </a:p>
        </p:txBody>
      </p:sp>
      <p:pic>
        <p:nvPicPr>
          <p:cNvPr id="96" name="Google Shape;96;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531550"/>
            <a:ext cx="8839204" cy="4134745"/>
          </a:xfrm>
          <a:prstGeom prst="rect">
            <a:avLst/>
          </a:prstGeom>
          <a:noFill/>
          <a:ln w="9525" cap="flat" cmpd="sng">
            <a:solidFill>
              <a:srgbClr val="FF0000"/>
            </a:solidFill>
            <a:prstDash val="solid"/>
            <a:round/>
            <a:headEnd type="none" w="sm" len="sm"/>
            <a:tailEnd type="none" w="sm" len="sm"/>
          </a:ln>
        </p:spPr>
      </p:pic>
      <p:sp>
        <p:nvSpPr>
          <p:cNvPr id="97" name="Google Shape;97;p18"/>
          <p:cNvSpPr txBox="1"/>
          <p:nvPr/>
        </p:nvSpPr>
        <p:spPr>
          <a:xfrm>
            <a:off x="2944450" y="887025"/>
            <a:ext cx="8022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900">
                <a:solidFill>
                  <a:schemeClr val="dk1"/>
                </a:solidFill>
                <a:latin typeface="Calibri"/>
                <a:ea typeface="Calibri"/>
                <a:cs typeface="Calibri"/>
                <a:sym typeface="Calibri"/>
              </a:rPr>
              <a:t>Gemini 2.5</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55075" y="52750"/>
            <a:ext cx="3842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Parse Documents into text locally</a:t>
            </a:r>
            <a:endParaRPr sz="2000" b="1" i="0" u="none" strike="noStrike" cap="none">
              <a:solidFill>
                <a:schemeClr val="dk1"/>
              </a:solidFill>
              <a:latin typeface="Calibri"/>
              <a:ea typeface="Calibri"/>
              <a:cs typeface="Calibri"/>
              <a:sym typeface="Calibri"/>
            </a:endParaRPr>
          </a:p>
        </p:txBody>
      </p:sp>
      <p:sp>
        <p:nvSpPr>
          <p:cNvPr id="103" name="Google Shape;103;p19"/>
          <p:cNvSpPr txBox="1"/>
          <p:nvPr/>
        </p:nvSpPr>
        <p:spPr>
          <a:xfrm>
            <a:off x="55075" y="492450"/>
            <a:ext cx="44520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Parse Documents into text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Deploy an in-house Vision Language Model to parse millions of documents: say goodbye to Gemini and OpenAI</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local open-source models  Qwen-2.5-VL (a vision language model from Alibaba) for document understanding and vLLM for efficient inference serving (PagedAttention mechanism)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in-house solution processes documents more economically than third-party LLM providers while maintaining complete data privacy and control. For 10,000 documents, the cost would be approximately $10 and take about 12.5 hours using an EC2 g6.xlarge instance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https://pub.towardsai.net/deploy-an-in-house-vision-language-model-to-parse-millions-of-documents-say-goodbye-to-gemini-and-cdac6f77aff5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04" name="Google Shape;104;p19"/>
          <p:cNvSpPr txBox="1"/>
          <p:nvPr/>
        </p:nvSpPr>
        <p:spPr>
          <a:xfrm>
            <a:off x="4699750" y="4017125"/>
            <a:ext cx="4332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Generated using Adobe Firefly Web App   </a:t>
            </a:r>
            <a:r>
              <a:rPr lang="en" sz="1200" u="sng">
                <a:solidFill>
                  <a:schemeClr val="hlink"/>
                </a:solidFill>
                <a:latin typeface="Calibri"/>
                <a:ea typeface="Calibri"/>
                <a:cs typeface="Calibri"/>
                <a:sym typeface="Calibri"/>
                <a:hlinkClick r:id="rId4"/>
              </a:rPr>
              <a:t>https://firefly.adobe.com</a:t>
            </a:r>
            <a:endParaRPr sz="1200">
              <a:solidFill>
                <a:schemeClr val="dk1"/>
              </a:solidFill>
              <a:latin typeface="Calibri"/>
              <a:ea typeface="Calibri"/>
              <a:cs typeface="Calibri"/>
              <a:sym typeface="Calibri"/>
            </a:endParaRPr>
          </a:p>
        </p:txBody>
      </p:sp>
      <p:pic>
        <p:nvPicPr>
          <p:cNvPr id="105" name="Google Shape;105;p19" title="Firefly_Parse_Docs.jpg"/>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9750" y="492450"/>
            <a:ext cx="4332124" cy="336966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55075" y="52750"/>
            <a:ext cx="438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Adobe Firefly-4 vs GPT-4o Images</a:t>
            </a:r>
            <a:endParaRPr sz="2000" b="1" i="0" u="none" strike="noStrike" cap="none">
              <a:solidFill>
                <a:schemeClr val="dk1"/>
              </a:solidFill>
              <a:latin typeface="Calibri"/>
              <a:ea typeface="Calibri"/>
              <a:cs typeface="Calibri"/>
              <a:sym typeface="Calibri"/>
            </a:endParaRPr>
          </a:p>
        </p:txBody>
      </p:sp>
      <p:sp>
        <p:nvSpPr>
          <p:cNvPr id="111" name="Google Shape;111;p20"/>
          <p:cNvSpPr txBox="1"/>
          <p:nvPr/>
        </p:nvSpPr>
        <p:spPr>
          <a:xfrm>
            <a:off x="55075" y="492450"/>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Adobe’s new Firefly Image Model 4 to ChatGPT’s image generator</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https://www.techradar.com/computing/artificial-intelligence/i-compared-adobes-new-firefly-image-model-4-to-chatgpts-image-generator-and-its-like-they-went-to-the-same-art-school</a:t>
            </a:r>
            <a:endParaRPr sz="1200">
              <a:solidFill>
                <a:schemeClr val="dk1"/>
              </a:solidFill>
              <a:latin typeface="Calibri"/>
              <a:ea typeface="Calibri"/>
              <a:cs typeface="Calibri"/>
              <a:sym typeface="Calibri"/>
            </a:endParaRPr>
          </a:p>
        </p:txBody>
      </p:sp>
      <p:pic>
        <p:nvPicPr>
          <p:cNvPr id="112" name="Google Shape;112;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2050" y="1362950"/>
            <a:ext cx="3523326" cy="1788074"/>
          </a:xfrm>
          <a:prstGeom prst="rect">
            <a:avLst/>
          </a:prstGeom>
          <a:noFill/>
          <a:ln>
            <a:noFill/>
          </a:ln>
        </p:spPr>
      </p:pic>
      <p:pic>
        <p:nvPicPr>
          <p:cNvPr id="113" name="Google Shape;113;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3303424"/>
            <a:ext cx="4731801" cy="1687676"/>
          </a:xfrm>
          <a:prstGeom prst="rect">
            <a:avLst/>
          </a:prstGeom>
          <a:noFill/>
          <a:ln>
            <a:noFill/>
          </a:ln>
        </p:spPr>
      </p:pic>
      <p:pic>
        <p:nvPicPr>
          <p:cNvPr id="114" name="Google Shape;114;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07100" y="112125"/>
            <a:ext cx="3954999" cy="2010469"/>
          </a:xfrm>
          <a:prstGeom prst="rect">
            <a:avLst/>
          </a:prstGeom>
          <a:noFill/>
          <a:ln>
            <a:noFill/>
          </a:ln>
        </p:spPr>
      </p:pic>
      <p:pic>
        <p:nvPicPr>
          <p:cNvPr id="115" name="Google Shape;115;p2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07101" y="3050764"/>
            <a:ext cx="3954999" cy="20038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55075" y="52750"/>
            <a:ext cx="4296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That Thinks BEFORE You Ask?</a:t>
            </a:r>
            <a:endParaRPr sz="2000" b="1" i="0" u="none" strike="noStrike" cap="none">
              <a:solidFill>
                <a:schemeClr val="dk1"/>
              </a:solidFill>
              <a:latin typeface="Calibri"/>
              <a:ea typeface="Calibri"/>
              <a:cs typeface="Calibri"/>
              <a:sym typeface="Calibri"/>
            </a:endParaRPr>
          </a:p>
        </p:txBody>
      </p:sp>
      <p:sp>
        <p:nvSpPr>
          <p:cNvPr id="121" name="Google Shape;121;p21"/>
          <p:cNvSpPr txBox="1"/>
          <p:nvPr/>
        </p:nvSpPr>
        <p:spPr>
          <a:xfrm>
            <a:off x="247400" y="574850"/>
            <a:ext cx="4452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 paper about "Sleep-Time Compute"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https://arxiv.org/abs/2504.13171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Sleep-Time Compute enables AI to "think" about context offline before queries are presented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processing the full context every time a query is made, Sleep-Time Compute pre-processes the context during idle "sleep time". The preprocessed context can then be used for future queries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allows to reduce the latency of responses - and reduce the costs (sometmes 5-10 timeless expensive than Test-Time Compute).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Particularly effective for stateful applications where context is reused (code bases, document Q&amp;A, chat)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less effective for unpredictable queries unrelated to the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also less effective for extremely difficult problems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average - improved results by 13-18% while reducing costs by 2.5x when amortized across multiple queries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Consistently outperformed parallel sampling approaches</a:t>
            </a:r>
            <a:endParaRPr sz="1200">
              <a:solidFill>
                <a:schemeClr val="dk1"/>
              </a:solidFill>
              <a:latin typeface="Calibri"/>
              <a:ea typeface="Calibri"/>
              <a:cs typeface="Calibri"/>
              <a:sym typeface="Calibri"/>
            </a:endParaRPr>
          </a:p>
        </p:txBody>
      </p:sp>
      <p:pic>
        <p:nvPicPr>
          <p:cNvPr id="122" name="Google Shape;122;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51800" y="574850"/>
            <a:ext cx="4139801" cy="359168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115200" y="519975"/>
            <a:ext cx="4337700" cy="4186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We post our AI Updates</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Every Friday after 3pm EST</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It is usually 25-30 min long</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Links to slides are under the videos</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Subscribe to our YouTube channel to get notified when new videos are posted</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1800" b="1" u="sng">
                <a:solidFill>
                  <a:schemeClr val="hlink"/>
                </a:solidFill>
                <a:latin typeface="Calibri"/>
                <a:ea typeface="Calibri"/>
                <a:cs typeface="Calibri"/>
                <a:sym typeface="Calibri"/>
                <a:hlinkClick r:id="rId3"/>
              </a:rPr>
              <a:t>https://www.youtube.com/@lev-selector</a:t>
            </a:r>
            <a:r>
              <a:rPr lang="en" sz="1800" b="1">
                <a:latin typeface="Calibri"/>
                <a:ea typeface="Calibri"/>
                <a:cs typeface="Calibri"/>
                <a:sym typeface="Calibri"/>
              </a:rPr>
              <a:t> </a:t>
            </a:r>
            <a:endParaRPr sz="1800" b="1">
              <a:latin typeface="Calibri"/>
              <a:ea typeface="Calibri"/>
              <a:cs typeface="Calibri"/>
              <a:sym typeface="Calibri"/>
            </a:endParaRPr>
          </a:p>
        </p:txBody>
      </p:sp>
      <p:pic>
        <p:nvPicPr>
          <p:cNvPr id="128" name="Google Shape;128;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55075" y="52750"/>
            <a:ext cx="141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in China</a:t>
            </a:r>
            <a:endParaRPr sz="2000" b="1" i="0" u="none" strike="noStrike" cap="none">
              <a:solidFill>
                <a:schemeClr val="dk1"/>
              </a:solidFill>
              <a:latin typeface="Calibri"/>
              <a:ea typeface="Calibri"/>
              <a:cs typeface="Calibri"/>
              <a:sym typeface="Calibri"/>
            </a:endParaRPr>
          </a:p>
        </p:txBody>
      </p:sp>
      <p:sp>
        <p:nvSpPr>
          <p:cNvPr id="134" name="Google Shape;134;p23"/>
          <p:cNvSpPr txBox="1"/>
          <p:nvPr/>
        </p:nvSpPr>
        <p:spPr>
          <a:xfrm>
            <a:off x="164050" y="562950"/>
            <a:ext cx="4452000" cy="338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AI in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Baidu - ERNIE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Alibaba - Qwen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Tencent - Hunyuan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Xiaomi - AI systems for humans, cars, home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Zhipu AI - GLM models (general, GocdeGeeX, CogView image, VisualGLM multimodal)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Moonshot AI - Kimi Chat model, long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MiniMax - foundational models and consumer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Baichuan AI - Baichuan series of open-source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01.AI - Yi series of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 DeepSeek R1, V3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StepFun - multimodal (language, vision, video, and speech)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Shengshu Technology - Vidu model video generation</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Leaderboards: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https://huggingface.co/collections/zh-ai-community/leaderboards-and-arenas-664b6913bfd9b93ba4ac242e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https://lyihub.com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5" name="Google Shape;135;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68450" y="152400"/>
            <a:ext cx="4186226" cy="483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2771</Words>
  <Application>Microsoft Macintosh PowerPoint</Application>
  <PresentationFormat>On-screen Show (16:9)</PresentationFormat>
  <Paragraphs>278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2025-04-30T18:35:51Z</dcterms:modified>
</cp:coreProperties>
</file>