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Mono"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6"/>
    <p:restoredTop sz="94682"/>
  </p:normalViewPr>
  <p:slideViewPr>
    <p:cSldViewPr>
      <p:cViewPr varScale="1">
        <p:scale>
          <a:sx n="146" d="100"/>
          <a:sy n="146" d="100"/>
        </p:scale>
        <p:origin x="1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f8121d2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1f8121d2c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f8704623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31f8704623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6e8c5130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d6e8c5130f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d6fd1a706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d6fd1a706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f9f3a876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f9f3a876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d7130d9da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d7130d9da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7129497d2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d7129497d2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e0e1c4f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1e0e1c4f5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6dfc0e34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d6dfc0e34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1f7b20a6d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1f7b20a6df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f63c3d6a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31f63c3d6a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1f78bd88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1f78bd889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oU3H581uCsA" TargetMode="External"/><Relationship Id="rId7" Type="http://schemas.openxmlformats.org/officeDocument/2006/relationships/hyperlink" Target="https://www.youtube.com/watch?v=qyD8n7oR5I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lovable.dev" TargetMode="External"/><Relationship Id="rId5" Type="http://schemas.openxmlformats.org/officeDocument/2006/relationships/hyperlink" Target="https://arxiv.org/abs/2308.11466" TargetMode="External"/><Relationship Id="rId4" Type="http://schemas.openxmlformats.org/officeDocument/2006/relationships/hyperlink" Target="https://www.youtube.com/watch?v=y1MG0BCf3UU"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CunK2EFAWyg" TargetMode="External"/><Relationship Id="rId3" Type="http://schemas.openxmlformats.org/officeDocument/2006/relationships/hyperlink" Target="https://deepmind.google/technologies/veo/veo-2/" TargetMode="External"/><Relationship Id="rId7" Type="http://schemas.openxmlformats.org/officeDocument/2006/relationships/hyperlink" Target="https://chatllm.abacus.a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deepmind.google/technologies/imagen-3/" TargetMode="External"/><Relationship Id="rId5" Type="http://schemas.openxmlformats.org/officeDocument/2006/relationships/image" Target="../media/image10.png"/><Relationship Id="rId4" Type="http://schemas.openxmlformats.org/officeDocument/2006/relationships/hyperlink" Target="https://pika.ar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1qTa9cJ7cjk"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www.youtube.com/watch?v=Kvf-Pr1LRe4" TargetMode="External"/><Relationship Id="rId7" Type="http://schemas.openxmlformats.org/officeDocument/2006/relationships/hyperlink" Target="https://x.com/higgsfield_ai/status/1868696078717276610"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x.com/higgsfield_ai/status/1868702044137439349" TargetMode="External"/><Relationship Id="rId5" Type="http://schemas.openxmlformats.org/officeDocument/2006/relationships/hyperlink" Target="https://x.com/Project0dyssey/status/1868788731211399649" TargetMode="External"/><Relationship Id="rId4" Type="http://schemas.openxmlformats.org/officeDocument/2006/relationships/hyperlink" Target="https://higgsfield.a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papers.ssrn.com/sol3/papers.cfm?abstract_id=499177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emini.google.com/updat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S9L2WGf1Kr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WhitzardIndex/self-replication-research/blob/main/AI-self-replication-fudan.pd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OzgNJJ2ErE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www.youtube.com/watch?v=LWa6OHeNK3s" TargetMode="External"/><Relationship Id="rId4" Type="http://schemas.openxmlformats.org/officeDocument/2006/relationships/hyperlink" Target="https://www.youtube.com/watch?v=14leJ1fg4P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neurips.cc"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youtube.com/watch?v=1yvBqasHLZs"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jfQrg1XG1S8"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youtube.com/watch?v=OcZSS37SUCE" TargetMode="External"/><Relationship Id="rId4" Type="http://schemas.openxmlformats.org/officeDocument/2006/relationships/hyperlink" Target="https://techcommunity.microsoft.com/blog/aiplatformblog/introducing-phi-4-microsoft%E2%80%99s-newest-small-language-model-specializing-in-comple/435709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fyai_kUYhL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ventiva.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cohere.com/blog/command-r7b" TargetMode="External"/><Relationship Id="rId13" Type="http://schemas.openxmlformats.org/officeDocument/2006/relationships/hyperlink" Target="https://www.cbinsights.com/company/deepseek" TargetMode="External"/><Relationship Id="rId3" Type="http://schemas.openxmlformats.org/officeDocument/2006/relationships/hyperlink" Target="https://youtu.be/vF4KjwdxW8w?si=S_KDkUoe9qK67rzO" TargetMode="External"/><Relationship Id="rId7" Type="http://schemas.openxmlformats.org/officeDocument/2006/relationships/hyperlink" Target="https://github.com/patchy631" TargetMode="External"/><Relationship Id="rId12" Type="http://schemas.openxmlformats.org/officeDocument/2006/relationships/hyperlink" Target="https://github.com/deepseek-ai"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patchy631/ai-engineering-hub/tree/main/ai_news_generator" TargetMode="External"/><Relationship Id="rId11" Type="http://schemas.openxmlformats.org/officeDocument/2006/relationships/hyperlink" Target="https://huggingface.co/deepseek-ai" TargetMode="External"/><Relationship Id="rId5" Type="http://schemas.openxmlformats.org/officeDocument/2006/relationships/hyperlink" Target="https://serpapi.com" TargetMode="External"/><Relationship Id="rId10" Type="http://schemas.openxmlformats.org/officeDocument/2006/relationships/hyperlink" Target="https://arxiv.org/abs/2405.04434" TargetMode="External"/><Relationship Id="rId4" Type="http://schemas.openxmlformats.org/officeDocument/2006/relationships/hyperlink" Target="https://blog.google/technology/google-labs/notebooklm-new-features-december-2024/" TargetMode="External"/><Relationship Id="rId9" Type="http://schemas.openxmlformats.org/officeDocument/2006/relationships/hyperlink" Target="https://www.ruliad.co/news/introducing-deepthought8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1037296"/>
            <a:ext cx="4420200" cy="363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Advanced - 2.0 Experimental Advanced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Jetson Orin Nano Super - $249</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systems can now self-replicate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Days - real-time search,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o1 API, 1-800-ChatGPT (Voice, WhatsApp)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NeurIPS 2024 - Ilya Sutskever's talk</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Phi-4-14GB beats GPT-4o</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Ventiva Laptop Cooling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New Google NotebookLM Update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News Generator - a Python script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Project Aristotle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Perplexity AI new features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Cohere command R7B model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DeepThought-8B</a:t>
            </a:r>
            <a:endParaRPr sz="1600" b="1">
              <a:solidFill>
                <a:srgbClr val="3C78D8"/>
              </a:solidFill>
              <a:latin typeface="Calibri"/>
              <a:ea typeface="Calibri"/>
              <a:cs typeface="Calibri"/>
              <a:sym typeface="Calibri"/>
            </a:endParaRPr>
          </a:p>
        </p:txBody>
      </p:sp>
      <p:sp>
        <p:nvSpPr>
          <p:cNvPr id="64" name="Google Shape;64;p15"/>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December 20</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10372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DeepSeek-V2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Devin via Slack, is worse than Cursor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LCM = Large Concept Model - by Meta</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When AGI will be reached?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Lovable AI - from idea to app in seconds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Bedrock Prompt Router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xAI aims 1 Mln GPUs in Memphis Datacenter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Pika.art mobile app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Veo 2 text-video from Google DeepMind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Imagen 3 - latest text-to-image from Google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ChatLLM for Teams from Abacus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Founding fathers on today's America</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Higgsfield AI ReelMagic</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
        <p:nvSpPr>
          <p:cNvPr id="66" name="Google Shape;66;p15"/>
          <p:cNvSpPr txBox="1"/>
          <p:nvPr/>
        </p:nvSpPr>
        <p:spPr>
          <a:xfrm>
            <a:off x="283523" y="241425"/>
            <a:ext cx="248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i="1">
                <a:solidFill>
                  <a:srgbClr val="FF0000"/>
                </a:solidFill>
                <a:latin typeface="Calibri"/>
                <a:ea typeface="Calibri"/>
                <a:cs typeface="Calibri"/>
                <a:sym typeface="Calibri"/>
              </a:rPr>
              <a:t>In Progress</a:t>
            </a:r>
            <a:endParaRPr sz="30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44" name="Google Shape;144;p24"/>
          <p:cNvSpPr txBox="1"/>
          <p:nvPr/>
        </p:nvSpPr>
        <p:spPr>
          <a:xfrm>
            <a:off x="55075" y="417062"/>
            <a:ext cx="4446600" cy="206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Devin with Slack Interface and $500/mo  vs Cursor</a:t>
            </a:r>
            <a:endParaRPr sz="1300" b="1">
              <a:solidFill>
                <a:srgbClr val="FF0000"/>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Devon is a Slack-based AI coding agent that can create plans, write code, find bugs, correct code, and run tests. It can also respond to feedback and attempt to address it. Good, but not reliable, not able to resolve all bugs, can give wrong instructions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Cursor is a more traditional AI coding agent that runs locally on the user's machine. Cursor's workflow is much easier to adopt and it is more reliable than Devon. Cursor was able to solve all of the bugs that he encountered.</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So overall Cursor is a better AI coding agent than Devon.</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https://www.youtube.com/watch?v=oU3H581uCsA</a:t>
            </a:r>
            <a:r>
              <a:rPr lang="en" sz="1200">
                <a:latin typeface="Calibri"/>
                <a:ea typeface="Calibri"/>
                <a:cs typeface="Calibri"/>
                <a:sym typeface="Calibri"/>
              </a:rPr>
              <a:t> </a:t>
            </a:r>
            <a:endParaRPr sz="1200">
              <a:latin typeface="Calibri"/>
              <a:ea typeface="Calibri"/>
              <a:cs typeface="Calibri"/>
              <a:sym typeface="Calibri"/>
            </a:endParaRPr>
          </a:p>
        </p:txBody>
      </p:sp>
      <p:sp>
        <p:nvSpPr>
          <p:cNvPr id="145" name="Google Shape;145;p24"/>
          <p:cNvSpPr txBox="1"/>
          <p:nvPr/>
        </p:nvSpPr>
        <p:spPr>
          <a:xfrm>
            <a:off x="4644750" y="469725"/>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When AGI will be reached?</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Sam Altman (OpenAI) thinks that Gen AI can be reached on current hardware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Mustafa Suleyman believes AGI (Artificial General Intelligence) is achievable, but will require 2-5 more generations of hardware. His definition of AGI includes physical labor capabilities, which he sees as a significant hurdle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Deepmind researcher believes that current AI models are already close to what would have been considered AGI a few years ago</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CEO Sundar Pichai says AI development is slowing down, that the "low-hanging fruit" in AI development has been picked and further progress will require deeper breakthroughs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Ilya Sutskever predicts that the current approach to pre-training AI models on massive datasets will soon reach its limits, he anticipates a shift towards new and innovative training methods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OpenAI is building AI agents - and hiring people for developing AI agent infrastructure</a:t>
            </a:r>
            <a:endParaRPr sz="1200">
              <a:latin typeface="Calibri"/>
              <a:ea typeface="Calibri"/>
              <a:cs typeface="Calibri"/>
              <a:sym typeface="Calibri"/>
            </a:endParaRPr>
          </a:p>
        </p:txBody>
      </p:sp>
      <p:sp>
        <p:nvSpPr>
          <p:cNvPr id="146" name="Google Shape;146;p24"/>
          <p:cNvSpPr txBox="1"/>
          <p:nvPr/>
        </p:nvSpPr>
        <p:spPr>
          <a:xfrm>
            <a:off x="55075" y="2582451"/>
            <a:ext cx="4446600" cy="243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LCM = Large Concept Model - by Meta</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Large Context Model (LCM) developed by Meta.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operates on a higher level of abstraction, dealing with concepts instead of just words or characters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uses an embedding space where sentences are represented as vectors.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uses a diffusion process that helps refine the embeddings and make the model more robust to noisy or incomplete data.</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drawbacks - reliance on short sentences and the potential challenges in designing an optimal embedding space.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https://www.youtube.com/watch?v=y1MG0BCf3UU</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https://arxiv.org/abs/2308.11466</a:t>
            </a:r>
            <a:r>
              <a:rPr lang="en" sz="1200">
                <a:latin typeface="Calibri"/>
                <a:ea typeface="Calibri"/>
                <a:cs typeface="Calibri"/>
                <a:sym typeface="Calibri"/>
              </a:rPr>
              <a:t> - </a:t>
            </a:r>
            <a:r>
              <a:rPr lang="en" sz="1200" b="1">
                <a:solidFill>
                  <a:srgbClr val="3C78D8"/>
                </a:solidFill>
                <a:latin typeface="Calibri"/>
                <a:ea typeface="Calibri"/>
                <a:cs typeface="Calibri"/>
                <a:sym typeface="Calibri"/>
              </a:rPr>
              <a:t>SONAR: Sentence-Level Multimodal and Language-Agnostic Representations (2023)</a:t>
            </a:r>
            <a:endParaRPr sz="1200" b="1">
              <a:solidFill>
                <a:srgbClr val="3C78D8"/>
              </a:solidFill>
              <a:latin typeface="Calibri"/>
              <a:ea typeface="Calibri"/>
              <a:cs typeface="Calibri"/>
              <a:sym typeface="Calibri"/>
            </a:endParaRPr>
          </a:p>
        </p:txBody>
      </p:sp>
      <p:sp>
        <p:nvSpPr>
          <p:cNvPr id="147" name="Google Shape;147;p24"/>
          <p:cNvSpPr txBox="1"/>
          <p:nvPr/>
        </p:nvSpPr>
        <p:spPr>
          <a:xfrm>
            <a:off x="4644750" y="3881975"/>
            <a:ext cx="4446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Lovable AI </a:t>
            </a: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6"/>
              </a:rPr>
              <a:t>https://lovable.dev</a:t>
            </a:r>
            <a:r>
              <a:rPr lang="en" sz="1200">
                <a:solidFill>
                  <a:schemeClr val="dk1"/>
                </a:solidFill>
                <a:latin typeface="Calibri"/>
                <a:ea typeface="Calibri"/>
                <a:cs typeface="Calibri"/>
                <a:sym typeface="Calibri"/>
              </a:rPr>
              <a:t> - idea to app in seconds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Lovable AI - software tool to create stunning websites and applications 20 times faster than traditional coding.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The app is created by giving prompts to the language model.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Lovable AI is comparable with Bolt.new - another AI app builder</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https://www.youtube.com/watch?v=qyD8n7oR5Is</a:t>
            </a: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53" name="Google Shape;153;p25"/>
          <p:cNvSpPr txBox="1"/>
          <p:nvPr/>
        </p:nvSpPr>
        <p:spPr>
          <a:xfrm>
            <a:off x="55075" y="417062"/>
            <a:ext cx="4446600" cy="151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Amazon Bedrock Prompt Router</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announced at AWS re:Invent , currently in preview</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Prompt Router dynamically routes prompts to the best-suited LLM for the task</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helps you optimize the performance and cost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simplifies model selection (does it for you)</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You can access Intelligent Prompt Routing through the AWS Management Console, the AWS SDKs, or the AWS CLI.</a:t>
            </a:r>
            <a:endParaRPr sz="1200">
              <a:latin typeface="Calibri"/>
              <a:ea typeface="Calibri"/>
              <a:cs typeface="Calibri"/>
              <a:sym typeface="Calibri"/>
            </a:endParaRPr>
          </a:p>
        </p:txBody>
      </p:sp>
      <p:sp>
        <p:nvSpPr>
          <p:cNvPr id="154" name="Google Shape;154;p25"/>
          <p:cNvSpPr txBox="1"/>
          <p:nvPr/>
        </p:nvSpPr>
        <p:spPr>
          <a:xfrm>
            <a:off x="55075" y="2090737"/>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xAI aims 1 Mln Nvidia GPUs in Memphis Datacenter "Colossus"</a:t>
            </a:r>
            <a:br>
              <a:rPr lang="en" sz="1200">
                <a:latin typeface="Calibri"/>
                <a:ea typeface="Calibri"/>
                <a:cs typeface="Calibri"/>
                <a:sym typeface="Calibri"/>
              </a:rPr>
            </a:br>
            <a:r>
              <a:rPr lang="en" sz="1200">
                <a:latin typeface="Calibri"/>
                <a:ea typeface="Calibri"/>
                <a:cs typeface="Calibri"/>
                <a:sym typeface="Calibri"/>
              </a:rPr>
              <a:t>(from the current 100K)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This would make Colossus datacenter one of the largest supercomputing systems globally, dwarfing El Capitan and Frontier</a:t>
            </a:r>
            <a:endParaRPr sz="1200">
              <a:latin typeface="Calibri"/>
              <a:ea typeface="Calibri"/>
              <a:cs typeface="Calibri"/>
              <a:sym typeface="Calibri"/>
            </a:endParaRPr>
          </a:p>
        </p:txBody>
      </p:sp>
      <p:sp>
        <p:nvSpPr>
          <p:cNvPr id="155" name="Google Shape;155;p25"/>
          <p:cNvSpPr txBox="1"/>
          <p:nvPr/>
        </p:nvSpPr>
        <p:spPr>
          <a:xfrm>
            <a:off x="4600075" y="417062"/>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Veo 2 - new Google DeepMind text-to-video model</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planning to create 2-min 4K-resolution clips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Significantly surpassing OpenAI's Sora in theoretical capabilities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Currently limited to 720p, 8-second clips in Google’s VideoFX tool,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Veo 2 features improved physics, motion modeling, and camera controls, making videos sharper and more realistic</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https://deepmind.google/technologies/veo/veo-2/</a:t>
            </a:r>
            <a:endParaRPr sz="1200">
              <a:latin typeface="Calibri"/>
              <a:ea typeface="Calibri"/>
              <a:cs typeface="Calibri"/>
              <a:sym typeface="Calibri"/>
            </a:endParaRPr>
          </a:p>
        </p:txBody>
      </p:sp>
      <p:sp>
        <p:nvSpPr>
          <p:cNvPr id="156" name="Google Shape;156;p25"/>
          <p:cNvSpPr txBox="1"/>
          <p:nvPr/>
        </p:nvSpPr>
        <p:spPr>
          <a:xfrm>
            <a:off x="55075" y="2921650"/>
            <a:ext cx="3466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Pika.art - </a:t>
            </a:r>
            <a:r>
              <a:rPr lang="en" sz="1200" u="sng">
                <a:solidFill>
                  <a:schemeClr val="hlink"/>
                </a:solidFill>
                <a:latin typeface="Calibri"/>
                <a:ea typeface="Calibri"/>
                <a:cs typeface="Calibri"/>
                <a:sym typeface="Calibri"/>
                <a:hlinkClick r:id="rId4"/>
              </a:rPr>
              <a:t>https://pika.art</a:t>
            </a:r>
            <a:r>
              <a:rPr lang="en" sz="1200">
                <a:latin typeface="Calibri"/>
                <a:ea typeface="Calibri"/>
                <a:cs typeface="Calibri"/>
                <a:sym typeface="Calibri"/>
              </a:rPr>
              <a:t> - mobile subscription</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Pika.art - text &amp; images into videos and art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Uses AI, choose styles and options, User-Friendly Interface, Levitate It, </a:t>
            </a:r>
            <a:r>
              <a:rPr lang="en" sz="1200">
                <a:solidFill>
                  <a:schemeClr val="dk1"/>
                </a:solidFill>
                <a:latin typeface="Calibri"/>
                <a:ea typeface="Calibri"/>
                <a:cs typeface="Calibri"/>
                <a:sym typeface="Calibri"/>
              </a:rPr>
              <a:t>Decapitate It, </a:t>
            </a:r>
            <a:r>
              <a:rPr lang="en" sz="1200">
                <a:latin typeface="Calibri"/>
                <a:ea typeface="Calibri"/>
                <a:cs typeface="Calibri"/>
                <a:sym typeface="Calibri"/>
              </a:rPr>
              <a:t>Eye-Pop It</a:t>
            </a:r>
            <a:endParaRPr sz="1200">
              <a:latin typeface="Calibri"/>
              <a:ea typeface="Calibri"/>
              <a:cs typeface="Calibri"/>
              <a:sym typeface="Calibri"/>
            </a:endParaRPr>
          </a:p>
        </p:txBody>
      </p:sp>
      <p:pic>
        <p:nvPicPr>
          <p:cNvPr id="157" name="Google Shape;157;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67" y="3752572"/>
            <a:ext cx="1918309" cy="1311300"/>
          </a:xfrm>
          <a:prstGeom prst="rect">
            <a:avLst/>
          </a:prstGeom>
          <a:noFill/>
          <a:ln w="9525" cap="flat" cmpd="sng">
            <a:solidFill>
              <a:srgbClr val="FF0000"/>
            </a:solidFill>
            <a:prstDash val="solid"/>
            <a:round/>
            <a:headEnd type="none" w="sm" len="sm"/>
            <a:tailEnd type="none" w="sm" len="sm"/>
          </a:ln>
        </p:spPr>
      </p:pic>
      <p:sp>
        <p:nvSpPr>
          <p:cNvPr id="158" name="Google Shape;158;p25"/>
          <p:cNvSpPr txBox="1"/>
          <p:nvPr/>
        </p:nvSpPr>
        <p:spPr>
          <a:xfrm>
            <a:off x="4600075" y="1813687"/>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Imagen 3 - latest text-to-image AI model from Google</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Generate highly realistic and creative images, enhanced colors, textures, and detail, also outperforming rivals.</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https://deepmind.google/technologies/imagen-3/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9" name="Google Shape;159;p25"/>
          <p:cNvSpPr txBox="1"/>
          <p:nvPr/>
        </p:nvSpPr>
        <p:spPr>
          <a:xfrm>
            <a:off x="4600075" y="2656212"/>
            <a:ext cx="44466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ChatLLM for Teams from Abacus AI</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https://chatllm.abacus.ai</a:t>
            </a:r>
            <a:endParaRPr sz="1200">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https://www.youtube.com/watch?v=CunK2EFAWyg</a:t>
            </a:r>
            <a:endParaRPr sz="1200">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create AI computer agents that can perform tasks directly on their computers.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agents can be controlled through ChatLLM, enabling users to automate complex tasks with a simple text command.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Flight Search and Analysis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System Health Monitoring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YouTube Trend Analysis</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2.0</a:t>
            </a:r>
            <a:endParaRPr sz="2000" b="1">
              <a:solidFill>
                <a:schemeClr val="dk1"/>
              </a:solidFill>
              <a:latin typeface="Calibri"/>
              <a:ea typeface="Calibri"/>
              <a:cs typeface="Calibri"/>
              <a:sym typeface="Calibri"/>
            </a:endParaRPr>
          </a:p>
        </p:txBody>
      </p:sp>
      <p:sp>
        <p:nvSpPr>
          <p:cNvPr id="165" name="Google Shape;165;p26"/>
          <p:cNvSpPr txBox="1"/>
          <p:nvPr/>
        </p:nvSpPr>
        <p:spPr>
          <a:xfrm>
            <a:off x="55075" y="417061"/>
            <a:ext cx="44466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Founding fathers on today's America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Written by 01 Pro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prompted by Andrej Karpathy on December 16th 2024</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video is 1 hour 22 min long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https://www.youtube.com/watch?v=1qTa9cJ7cjk</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video discusses the following topics: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The Constitutional framework under modern strain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Liberty and surveillance in the digital age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Economic power and corporate influence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Education and civic learning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The digital public sphere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Renewing the American experiment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video argues that the founding fathers would be both surprised and concerned by the changes that have taken place in America since they wrote the Constitution. They would be concerned about the expansion of government power, the rise of surveillance technologies, and the influence of money in politics. However, they would also be impressed by the progress that has been made in expanding individual rights and promoting democracy.</a:t>
            </a:r>
            <a:endParaRPr sz="1300">
              <a:solidFill>
                <a:schemeClr val="dk1"/>
              </a:solidFill>
              <a:latin typeface="Calibri"/>
              <a:ea typeface="Calibri"/>
              <a:cs typeface="Calibri"/>
              <a:sym typeface="Calibri"/>
            </a:endParaRPr>
          </a:p>
        </p:txBody>
      </p:sp>
      <p:pic>
        <p:nvPicPr>
          <p:cNvPr id="166" name="Google Shape;166;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4075" y="888975"/>
            <a:ext cx="4337524" cy="2452459"/>
          </a:xfrm>
          <a:prstGeom prst="rect">
            <a:avLst/>
          </a:prstGeom>
          <a:noFill/>
          <a:ln>
            <a:noFill/>
          </a:ln>
        </p:spPr>
      </p:pic>
      <p:sp>
        <p:nvSpPr>
          <p:cNvPr id="167" name="Google Shape;167;p26"/>
          <p:cNvSpPr txBox="1"/>
          <p:nvPr/>
        </p:nvSpPr>
        <p:spPr>
          <a:xfrm>
            <a:off x="4654075" y="3538137"/>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video concludes by arguing that the founding fathers would urge Americans to renew the American experiment by restoring the spirit of the Constitution, protecting individual rights, and promoting civic engagement. They would also encourage Americans to use the power of the internet to promote reasoned debate and to hold their leaders accountable.</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p:nvPr/>
        </p:nvSpPr>
        <p:spPr>
          <a:xfrm>
            <a:off x="55075" y="52750"/>
            <a:ext cx="1664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73" name="Google Shape;173;p27"/>
          <p:cNvSpPr txBox="1"/>
          <p:nvPr/>
        </p:nvSpPr>
        <p:spPr>
          <a:xfrm>
            <a:off x="55075" y="4464987"/>
            <a:ext cx="4446600" cy="58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 2.0 - The Best RAG System On YouTube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https://www.youtube.com/watch?v=Kvf-Pr1LRe4</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xxxxxx</a:t>
            </a:r>
            <a:endParaRPr sz="1200">
              <a:latin typeface="Calibri"/>
              <a:ea typeface="Calibri"/>
              <a:cs typeface="Calibri"/>
              <a:sym typeface="Calibri"/>
            </a:endParaRPr>
          </a:p>
        </p:txBody>
      </p:sp>
      <p:sp>
        <p:nvSpPr>
          <p:cNvPr id="174" name="Google Shape;174;p27"/>
          <p:cNvSpPr txBox="1"/>
          <p:nvPr/>
        </p:nvSpPr>
        <p:spPr>
          <a:xfrm>
            <a:off x="55075" y="486162"/>
            <a:ext cx="4446600" cy="226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Higgsfield AI launched ReelMagic</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creates complete 10-min videos from a short story idea</a:t>
            </a:r>
            <a:endParaRPr sz="13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writes script, choose actors, films, adds sound and music, does the editing.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different AI programs for each part of the process and works with several other companies to make this happen. </a:t>
            </a:r>
            <a:endParaRPr sz="1200">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Hollywood studios are already testing it. </a:t>
            </a:r>
            <a:endParaRPr sz="1200">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Higgsfield also plans a new AI video streaming service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https://higgsfield.ai</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https://x.com/Project0dyssey/status/1868788731211399649</a:t>
            </a:r>
            <a:endParaRPr sz="1200">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https://x.com/higgsfield_ai/status/1868702044137439349</a:t>
            </a:r>
            <a:endParaRPr sz="1200">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https://x.com/higgsfield_ai/status/1868696078717276610</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75" name="Google Shape;175;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99325" y="486150"/>
            <a:ext cx="4027747" cy="22656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1" name="Google Shape;181;p28"/>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2" name="Google Shape;182;p28"/>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3" name="Google Shape;183;p28"/>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4" name="Google Shape;184;p28"/>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181.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2,434,612.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2024-12-15.</a:t>
            </a:r>
            <a:endParaRPr sz="1100">
              <a:solidFill>
                <a:srgbClr val="1F2937"/>
              </a:solidFill>
              <a:highlight>
                <a:srgbClr val="FFFFFF"/>
              </a:highlight>
              <a:latin typeface="Calibri"/>
              <a:ea typeface="Calibri"/>
              <a:cs typeface="Calibri"/>
              <a:sym typeface="Calibri"/>
            </a:endParaRPr>
          </a:p>
        </p:txBody>
      </p:sp>
      <p:sp>
        <p:nvSpPr>
          <p:cNvPr id="185" name="Google Shape;185;p28"/>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86" name="Google Shape;186;p28"/>
          <p:cNvSpPr txBox="1"/>
          <p:nvPr/>
        </p:nvSpPr>
        <p:spPr>
          <a:xfrm flipH="1">
            <a:off x="517663" y="254502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87" name="Google Shape;187;p28"/>
          <p:cNvSpPr txBox="1"/>
          <p:nvPr/>
        </p:nvSpPr>
        <p:spPr>
          <a:xfrm>
            <a:off x="405220" y="2151077"/>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88" name="Google Shape;188;p28"/>
          <p:cNvSpPr/>
          <p:nvPr/>
        </p:nvSpPr>
        <p:spPr>
          <a:xfrm>
            <a:off x="640539" y="11896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8"/>
          <p:cNvSpPr/>
          <p:nvPr/>
        </p:nvSpPr>
        <p:spPr>
          <a:xfrm>
            <a:off x="640627" y="15931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8"/>
          <p:cNvSpPr/>
          <p:nvPr/>
        </p:nvSpPr>
        <p:spPr>
          <a:xfrm>
            <a:off x="656675" y="276918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8"/>
          <p:cNvSpPr/>
          <p:nvPr/>
        </p:nvSpPr>
        <p:spPr>
          <a:xfrm>
            <a:off x="648058" y="32138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8"/>
          <p:cNvSpPr/>
          <p:nvPr/>
        </p:nvSpPr>
        <p:spPr>
          <a:xfrm>
            <a:off x="651350" y="34995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8"/>
          <p:cNvSpPr/>
          <p:nvPr/>
        </p:nvSpPr>
        <p:spPr>
          <a:xfrm>
            <a:off x="656675" y="3760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8"/>
          <p:cNvSpPr/>
          <p:nvPr/>
        </p:nvSpPr>
        <p:spPr>
          <a:xfrm>
            <a:off x="653372" y="41481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8"/>
          <p:cNvSpPr/>
          <p:nvPr/>
        </p:nvSpPr>
        <p:spPr>
          <a:xfrm>
            <a:off x="649935" y="23678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8"/>
          <p:cNvSpPr txBox="1"/>
          <p:nvPr/>
        </p:nvSpPr>
        <p:spPr>
          <a:xfrm flipH="1">
            <a:off x="506833" y="4511014"/>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97" name="Google Shape;197;p28"/>
          <p:cNvSpPr txBox="1"/>
          <p:nvPr/>
        </p:nvSpPr>
        <p:spPr>
          <a:xfrm flipH="1">
            <a:off x="4816718" y="4225461"/>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98" name="Google Shape;198;p28"/>
          <p:cNvSpPr txBox="1"/>
          <p:nvPr/>
        </p:nvSpPr>
        <p:spPr>
          <a:xfrm>
            <a:off x="4700862" y="234885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9" name="Google Shape;199;p28"/>
          <p:cNvSpPr/>
          <p:nvPr/>
        </p:nvSpPr>
        <p:spPr>
          <a:xfrm>
            <a:off x="4953559" y="25851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8"/>
          <p:cNvSpPr/>
          <p:nvPr/>
        </p:nvSpPr>
        <p:spPr>
          <a:xfrm>
            <a:off x="4947408" y="33698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8"/>
          <p:cNvSpPr/>
          <p:nvPr/>
        </p:nvSpPr>
        <p:spPr>
          <a:xfrm>
            <a:off x="4947408" y="36151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8"/>
          <p:cNvSpPr/>
          <p:nvPr/>
        </p:nvSpPr>
        <p:spPr>
          <a:xfrm>
            <a:off x="4942883" y="48827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8"/>
          <p:cNvSpPr txBox="1"/>
          <p:nvPr/>
        </p:nvSpPr>
        <p:spPr>
          <a:xfrm>
            <a:off x="4693208" y="4420460"/>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4" name="Google Shape;204;p28"/>
          <p:cNvSpPr/>
          <p:nvPr/>
        </p:nvSpPr>
        <p:spPr>
          <a:xfrm>
            <a:off x="4946466" y="119901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8"/>
          <p:cNvSpPr/>
          <p:nvPr/>
        </p:nvSpPr>
        <p:spPr>
          <a:xfrm>
            <a:off x="4953929" y="19757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8"/>
          <p:cNvSpPr/>
          <p:nvPr/>
        </p:nvSpPr>
        <p:spPr>
          <a:xfrm>
            <a:off x="4942873" y="316221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8"/>
          <p:cNvSpPr txBox="1"/>
          <p:nvPr/>
        </p:nvSpPr>
        <p:spPr>
          <a:xfrm>
            <a:off x="4692676" y="458873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8" name="Google Shape;208;p28"/>
          <p:cNvSpPr/>
          <p:nvPr/>
        </p:nvSpPr>
        <p:spPr>
          <a:xfrm>
            <a:off x="648051" y="394862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8"/>
          <p:cNvSpPr/>
          <p:nvPr/>
        </p:nvSpPr>
        <p:spPr>
          <a:xfrm>
            <a:off x="4957533" y="217838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8"/>
          <p:cNvSpPr/>
          <p:nvPr/>
        </p:nvSpPr>
        <p:spPr>
          <a:xfrm>
            <a:off x="4953939" y="27743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8"/>
          <p:cNvSpPr txBox="1"/>
          <p:nvPr/>
        </p:nvSpPr>
        <p:spPr>
          <a:xfrm>
            <a:off x="398395" y="491613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pic>
        <p:nvPicPr>
          <p:cNvPr id="212" name="Google Shape;212;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0325" y="867100"/>
            <a:ext cx="2579700" cy="4237576"/>
          </a:xfrm>
          <a:prstGeom prst="rect">
            <a:avLst/>
          </a:prstGeom>
          <a:noFill/>
          <a:ln w="9525" cap="flat" cmpd="sng">
            <a:solidFill>
              <a:srgbClr val="FF0000"/>
            </a:solidFill>
            <a:prstDash val="solid"/>
            <a:round/>
            <a:headEnd type="none" w="sm" len="sm"/>
            <a:tailEnd type="none" w="sm" len="sm"/>
          </a:ln>
        </p:spPr>
      </p:pic>
      <p:pic>
        <p:nvPicPr>
          <p:cNvPr id="213" name="Google Shape;213;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17036" y="867100"/>
            <a:ext cx="2579700" cy="423758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19" name="Google Shape;219;p29"/>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20" name="Google Shape;220;p29"/>
          <p:cNvSpPr txBox="1"/>
          <p:nvPr/>
        </p:nvSpPr>
        <p:spPr>
          <a:xfrm>
            <a:off x="72300" y="39950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221" name="Google Shape;221;p29"/>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222" name="Google Shape;222;p29"/>
          <p:cNvSpPr txBox="1"/>
          <p:nvPr/>
        </p:nvSpPr>
        <p:spPr>
          <a:xfrm>
            <a:off x="5998150" y="38426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pic>
        <p:nvPicPr>
          <p:cNvPr id="223" name="Google Shape;22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300" y="581514"/>
            <a:ext cx="5799099" cy="250330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0"/>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29" name="Google Shape;229;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30" name="Google Shape;230;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31" name="Google Shape;231;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32" name="Google Shape;232;p30"/>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33" name="Google Shape;233;p30"/>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5075" y="52750"/>
            <a:ext cx="5210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- 2.0 Experimental Advanced</a:t>
            </a:r>
            <a:endParaRPr sz="2000" b="1">
              <a:solidFill>
                <a:schemeClr val="dk1"/>
              </a:solidFill>
              <a:latin typeface="Calibri"/>
              <a:ea typeface="Calibri"/>
              <a:cs typeface="Calibri"/>
              <a:sym typeface="Calibri"/>
            </a:endParaRPr>
          </a:p>
        </p:txBody>
      </p:sp>
      <p:sp>
        <p:nvSpPr>
          <p:cNvPr id="72" name="Google Shape;72;p16"/>
          <p:cNvSpPr txBox="1"/>
          <p:nvPr/>
        </p:nvSpPr>
        <p:spPr>
          <a:xfrm>
            <a:off x="114475" y="612550"/>
            <a:ext cx="36921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Latest model was released on December 17, 2024:</a:t>
            </a:r>
            <a:br>
              <a:rPr lang="en" sz="1200">
                <a:latin typeface="Calibri"/>
                <a:ea typeface="Calibri"/>
                <a:cs typeface="Calibri"/>
                <a:sym typeface="Calibri"/>
              </a:rPr>
            </a:br>
            <a:r>
              <a:rPr lang="en" sz="1200">
                <a:latin typeface="Calibri"/>
                <a:ea typeface="Calibri"/>
                <a:cs typeface="Calibri"/>
                <a:sym typeface="Calibri"/>
              </a:rPr>
              <a:t>     2.0 Experimental Advanced</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https://gemini.google.com/updates</a:t>
            </a:r>
            <a:r>
              <a:rPr lang="en" sz="1200">
                <a:latin typeface="Calibri"/>
                <a:ea typeface="Calibri"/>
                <a:cs typeface="Calibri"/>
                <a:sym typeface="Calibri"/>
              </a:rPr>
              <a:t> </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Compare three models: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1.5 Pro with Deep Research</a:t>
            </a:r>
            <a:r>
              <a:rPr lang="en" sz="1200">
                <a:latin typeface="Calibri"/>
                <a:ea typeface="Calibri"/>
                <a:cs typeface="Calibri"/>
                <a:sym typeface="Calibri"/>
              </a:rPr>
              <a:t> - strong </a:t>
            </a:r>
            <a:r>
              <a:rPr lang="en" sz="1200">
                <a:solidFill>
                  <a:schemeClr val="dk1"/>
                </a:solidFill>
                <a:latin typeface="Calibri"/>
                <a:ea typeface="Calibri"/>
                <a:cs typeface="Calibri"/>
                <a:sym typeface="Calibri"/>
              </a:rPr>
              <a:t>logical reasoning, analysis, and coding capabilities, 1 Mln tokens, access to "Deep Research" feature.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2.0 Flash Experimental </a:t>
            </a:r>
            <a:r>
              <a:rPr lang="en" sz="1200">
                <a:latin typeface="Calibri"/>
                <a:ea typeface="Calibri"/>
                <a:cs typeface="Calibri"/>
                <a:sym typeface="Calibri"/>
              </a:rPr>
              <a:t>- improved multimodal understanding, including image and audio processing</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2.0 Experimental Advanced</a:t>
            </a:r>
            <a:r>
              <a:rPr lang="en" sz="1200">
                <a:latin typeface="Calibri"/>
                <a:ea typeface="Calibri"/>
                <a:cs typeface="Calibri"/>
                <a:sym typeface="Calibri"/>
              </a:rPr>
              <a:t> - Potentially combines the strengths of both 1.5 Pro and 2.0 Flash Experimental models. May offer the most advanced AI capabilities, including multimodal understanding, logical reasoning, and creative collaboration.</a:t>
            </a:r>
            <a:endParaRPr sz="1200">
              <a:latin typeface="Calibri"/>
              <a:ea typeface="Calibri"/>
              <a:cs typeface="Calibri"/>
              <a:sym typeface="Calibri"/>
            </a:endParaRPr>
          </a:p>
        </p:txBody>
      </p:sp>
      <p:pic>
        <p:nvPicPr>
          <p:cNvPr id="73" name="Google Shape;73;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68825" y="612550"/>
            <a:ext cx="3692224" cy="3816184"/>
          </a:xfrm>
          <a:prstGeom prst="rect">
            <a:avLst/>
          </a:prstGeom>
          <a:noFill/>
          <a:ln w="9525" cap="flat" cmpd="sng">
            <a:solidFill>
              <a:srgbClr val="FF0000"/>
            </a:solidFill>
            <a:prstDash val="solid"/>
            <a:round/>
            <a:headEnd type="none" w="sm" len="sm"/>
            <a:tailEnd type="none" w="sm" len="sm"/>
          </a:ln>
        </p:spPr>
      </p:pic>
      <p:sp>
        <p:nvSpPr>
          <p:cNvPr id="74" name="Google Shape;74;p16"/>
          <p:cNvSpPr/>
          <p:nvPr/>
        </p:nvSpPr>
        <p:spPr>
          <a:xfrm>
            <a:off x="5081250" y="3384200"/>
            <a:ext cx="711600" cy="326400"/>
          </a:xfrm>
          <a:prstGeom prst="rightArrow">
            <a:avLst>
              <a:gd name="adj1" fmla="val 50000"/>
              <a:gd name="adj2" fmla="val 50000"/>
            </a:avLst>
          </a:prstGeom>
          <a:solidFill>
            <a:srgbClr val="FF99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6"/>
          <p:cNvSpPr/>
          <p:nvPr/>
        </p:nvSpPr>
        <p:spPr>
          <a:xfrm>
            <a:off x="5081250" y="3929175"/>
            <a:ext cx="711600" cy="326400"/>
          </a:xfrm>
          <a:prstGeom prst="rightArrow">
            <a:avLst>
              <a:gd name="adj1" fmla="val 50000"/>
              <a:gd name="adj2" fmla="val 50000"/>
            </a:avLst>
          </a:prstGeom>
          <a:solidFill>
            <a:srgbClr val="FF99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6"/>
          <p:cNvSpPr/>
          <p:nvPr/>
        </p:nvSpPr>
        <p:spPr>
          <a:xfrm>
            <a:off x="5081250" y="2869127"/>
            <a:ext cx="711600" cy="326400"/>
          </a:xfrm>
          <a:prstGeom prst="rightArrow">
            <a:avLst>
              <a:gd name="adj1" fmla="val 50000"/>
              <a:gd name="adj2" fmla="val 50000"/>
            </a:avLst>
          </a:prstGeom>
          <a:solidFill>
            <a:srgbClr val="FF99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5210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Jetson Orin Nano Super Developer Kit - $249</a:t>
            </a:r>
            <a:endParaRPr sz="2000" b="1">
              <a:solidFill>
                <a:schemeClr val="dk1"/>
              </a:solidFill>
              <a:latin typeface="Calibri"/>
              <a:ea typeface="Calibri"/>
              <a:cs typeface="Calibri"/>
              <a:sym typeface="Calibri"/>
            </a:endParaRPr>
          </a:p>
        </p:txBody>
      </p:sp>
      <p:sp>
        <p:nvSpPr>
          <p:cNvPr id="82" name="Google Shape;82;p17"/>
          <p:cNvSpPr txBox="1"/>
          <p:nvPr/>
        </p:nvSpPr>
        <p:spPr>
          <a:xfrm>
            <a:off x="55075" y="2848800"/>
            <a:ext cx="44466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first Nvidia Jetson board shipped in 2014, 10 years ago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2014 - Jetson TK1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2015 - Jetson TX1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2017 - Jetson TX2</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2018 - Jetson Xavier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Jetson Nano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Jetson AGX Xavier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2022 - Jetson Orin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2024 - Jetson Orin Nono</a:t>
            </a:r>
            <a:endParaRPr sz="1300">
              <a:solidFill>
                <a:schemeClr val="dk1"/>
              </a:solidFill>
              <a:latin typeface="Calibri"/>
              <a:ea typeface="Calibri"/>
              <a:cs typeface="Calibri"/>
              <a:sym typeface="Calibri"/>
            </a:endParaRPr>
          </a:p>
        </p:txBody>
      </p:sp>
      <p:sp>
        <p:nvSpPr>
          <p:cNvPr id="83" name="Google Shape;83;p17"/>
          <p:cNvSpPr txBox="1"/>
          <p:nvPr/>
        </p:nvSpPr>
        <p:spPr>
          <a:xfrm>
            <a:off x="55075" y="498250"/>
            <a:ext cx="5091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Jetson Orin Nano Super Developer Kit - $249</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https://www.youtube.com/watch?v=S9L2WGf1KrM</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AI Performance- 67 INT8 TOPS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GPU - NVIDIA Ampere architecture with 1024 CUDA cores and 32 tensor cores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CPU - 6-core Arm® Cortex®-A78AE v8.2 64-bit CPU 1.5MB L2 + 4MB L3</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Memory - 8GB 128-bit LPDDR5 (very fast - 102 GB/s)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Storage - Supports SD card slot and external NVMe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Power - only 7W–25W</a:t>
            </a:r>
            <a:endParaRPr sz="1200">
              <a:latin typeface="Calibri"/>
              <a:ea typeface="Calibri"/>
              <a:cs typeface="Calibri"/>
              <a:sym typeface="Calibri"/>
            </a:endParaRPr>
          </a:p>
        </p:txBody>
      </p:sp>
      <p:pic>
        <p:nvPicPr>
          <p:cNvPr id="84" name="Google Shape;84;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88900" y="212851"/>
            <a:ext cx="2698641" cy="2086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systems can now self-replicate</a:t>
            </a:r>
            <a:endParaRPr sz="2000" b="1">
              <a:solidFill>
                <a:schemeClr val="dk1"/>
              </a:solidFill>
              <a:latin typeface="Calibri"/>
              <a:ea typeface="Calibri"/>
              <a:cs typeface="Calibri"/>
              <a:sym typeface="Calibri"/>
            </a:endParaRPr>
          </a:p>
        </p:txBody>
      </p:sp>
      <p:sp>
        <p:nvSpPr>
          <p:cNvPr id="90" name="Google Shape;90;p18"/>
          <p:cNvSpPr txBox="1"/>
          <p:nvPr/>
        </p:nvSpPr>
        <p:spPr>
          <a:xfrm>
            <a:off x="55075" y="430200"/>
            <a:ext cx="4446600" cy="432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a:r>
            <a:r>
              <a:rPr lang="en" sz="1300" b="1">
                <a:solidFill>
                  <a:srgbClr val="3C78D8"/>
                </a:solidFill>
                <a:latin typeface="Calibri"/>
                <a:ea typeface="Calibri"/>
                <a:cs typeface="Calibri"/>
                <a:sym typeface="Calibri"/>
              </a:rPr>
              <a:t>Frontier AI systems have surpassed the self-replicating red line</a:t>
            </a:r>
            <a:r>
              <a:rPr lang="en" sz="1300">
                <a:solidFill>
                  <a:schemeClr val="dk1"/>
                </a:solidFill>
                <a:latin typeface="Calibri"/>
                <a:ea typeface="Calibri"/>
                <a:cs typeface="Calibri"/>
                <a:sym typeface="Calibri"/>
              </a:rPr>
              <a:t>" - research paper from Shanghai, China</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https://github.com/WhitzardIndex/self-replication-research/blob/main/AI-self-replication-fudan.pdf</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After 35 steps of planning and action on its own, the AI manages to replicate a live copy. They even chat with each other.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LLMs like Llama and Qwen, can successfully replicate themselves. Llama achieved a 50% success rate, while Qwen reached 90%.</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researchers used a method called "agentic scaffolding," which provides the AI with tools, a manual, and a thinking framework. This allows the AI to interact with a computer, run commands, access files, and manage processes. The AI also has a thinking model for reasoning, planning, and executing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paper outlines potential risks, including AI systems replicating to avoid shutdown and creating a chain of replicas, leading to an uncontrolled population of AI agents. Authors suggest eliminating materials related to LLMs or agent scaffolding from training data and developing behavior editing techniques to inhibit self-replication potential.</a:t>
            </a:r>
            <a:endParaRPr sz="1300">
              <a:solidFill>
                <a:schemeClr val="dk1"/>
              </a:solidFill>
              <a:latin typeface="Calibri"/>
              <a:ea typeface="Calibri"/>
              <a:cs typeface="Calibri"/>
              <a:sym typeface="Calibri"/>
            </a:endParaRPr>
          </a:p>
        </p:txBody>
      </p:sp>
      <p:pic>
        <p:nvPicPr>
          <p:cNvPr id="91" name="Google Shape;9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94950" y="212400"/>
            <a:ext cx="3702436" cy="4838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Days</a:t>
            </a:r>
            <a:endParaRPr sz="2000" b="1">
              <a:solidFill>
                <a:schemeClr val="dk1"/>
              </a:solidFill>
              <a:latin typeface="Calibri"/>
              <a:ea typeface="Calibri"/>
              <a:cs typeface="Calibri"/>
              <a:sym typeface="Calibri"/>
            </a:endParaRPr>
          </a:p>
        </p:txBody>
      </p:sp>
      <p:sp>
        <p:nvSpPr>
          <p:cNvPr id="97" name="Google Shape;97;p19"/>
          <p:cNvSpPr txBox="1"/>
          <p:nvPr/>
        </p:nvSpPr>
        <p:spPr>
          <a:xfrm>
            <a:off x="55075" y="379150"/>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8 - real time search within AI model</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Available to all logged-in free users of ChatGPT globally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When speaking (or writing) your prompts - the AI model will automatically determine whether the question requires up-to-date information from the web - and will provide relevant results</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3"/>
              </a:rPr>
              <a:t>https://www.youtube.com/watch?v=OzgNJJ2ErEE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8" name="Google Shape;98;p19"/>
          <p:cNvSpPr txBox="1"/>
          <p:nvPr/>
        </p:nvSpPr>
        <p:spPr>
          <a:xfrm>
            <a:off x="55075" y="1664537"/>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9 - o1 API, reasoning effort parameter</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 + Dev Day, multiple interviews</a:t>
            </a:r>
            <a:endParaRPr sz="1300" b="1">
              <a:solidFill>
                <a:srgbClr val="FF0000"/>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https://www.youtube.com/watch?v=14leJ1fg4Pw</a:t>
            </a:r>
            <a:r>
              <a:rPr lang="en" sz="1000">
                <a:solidFill>
                  <a:srgbClr val="FF0000"/>
                </a:solidFill>
                <a:latin typeface="Calibri"/>
                <a:ea typeface="Calibri"/>
                <a:cs typeface="Calibri"/>
                <a:sym typeface="Calibri"/>
              </a:rPr>
              <a:t> </a:t>
            </a:r>
            <a:endParaRPr sz="1000">
              <a:solidFill>
                <a:srgbClr val="FF0000"/>
              </a:solidFill>
              <a:latin typeface="Calibri"/>
              <a:ea typeface="Calibri"/>
              <a:cs typeface="Calibri"/>
              <a:sym typeface="Calibri"/>
            </a:endParaRPr>
          </a:p>
        </p:txBody>
      </p:sp>
      <p:sp>
        <p:nvSpPr>
          <p:cNvPr id="99" name="Google Shape;99;p19"/>
          <p:cNvSpPr txBox="1"/>
          <p:nvPr/>
        </p:nvSpPr>
        <p:spPr>
          <a:xfrm>
            <a:off x="55074" y="2303694"/>
            <a:ext cx="44466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10 - 1-800-ChatGPT (Voice, WhatsApp)</a:t>
            </a:r>
            <a:endParaRPr sz="1300" b="1">
              <a:solidFill>
                <a:srgbClr val="FF0000"/>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https://www.youtube.com/watch?v=LWa6OHeNK3s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0" name="Google Shape;100;p19"/>
          <p:cNvSpPr txBox="1"/>
          <p:nvPr/>
        </p:nvSpPr>
        <p:spPr>
          <a:xfrm>
            <a:off x="4329749" y="3851994"/>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11</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xxx</a:t>
            </a:r>
            <a:endParaRPr sz="1300">
              <a:solidFill>
                <a:schemeClr val="dk1"/>
              </a:solidFill>
              <a:latin typeface="Calibri"/>
              <a:ea typeface="Calibri"/>
              <a:cs typeface="Calibri"/>
              <a:sym typeface="Calibri"/>
            </a:endParaRPr>
          </a:p>
        </p:txBody>
      </p:sp>
      <p:sp>
        <p:nvSpPr>
          <p:cNvPr id="101" name="Google Shape;101;p19"/>
          <p:cNvSpPr txBox="1"/>
          <p:nvPr/>
        </p:nvSpPr>
        <p:spPr>
          <a:xfrm>
            <a:off x="4329749" y="4343998"/>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12</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xxx</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NeurIPS 2024 in Vancouver, Dec 10-15 </a:t>
            </a:r>
            <a:endParaRPr sz="2000" b="1">
              <a:solidFill>
                <a:schemeClr val="dk1"/>
              </a:solidFill>
              <a:latin typeface="Calibri"/>
              <a:ea typeface="Calibri"/>
              <a:cs typeface="Calibri"/>
              <a:sym typeface="Calibri"/>
            </a:endParaRPr>
          </a:p>
        </p:txBody>
      </p:sp>
      <p:sp>
        <p:nvSpPr>
          <p:cNvPr id="107" name="Google Shape;107;p20"/>
          <p:cNvSpPr txBox="1"/>
          <p:nvPr/>
        </p:nvSpPr>
        <p:spPr>
          <a:xfrm>
            <a:off x="55075" y="573200"/>
            <a:ext cx="44466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NeurIPS 2024 - the 38th Annual Conference on Neural Information Processing Systems.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Vancouver Convention Center. Dec 10-15</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https://neurips.cc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Since 1987, Neuroscience and Computers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 learning, reinforcement learning, computer vision, natural language processing, ...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NeurIPS 2023 (New Orleans): Over 13,000 people attended in person, with another 3,000 participating virtually</a:t>
            </a:r>
            <a:endParaRPr sz="1300">
              <a:solidFill>
                <a:schemeClr val="dk1"/>
              </a:solidFill>
              <a:latin typeface="Calibri"/>
              <a:ea typeface="Calibri"/>
              <a:cs typeface="Calibri"/>
              <a:sym typeface="Calibri"/>
            </a:endParaRPr>
          </a:p>
        </p:txBody>
      </p:sp>
      <p:pic>
        <p:nvPicPr>
          <p:cNvPr id="108" name="Google Shape;108;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550" y="105750"/>
            <a:ext cx="4349275" cy="1739710"/>
          </a:xfrm>
          <a:prstGeom prst="rect">
            <a:avLst/>
          </a:prstGeom>
          <a:noFill/>
          <a:ln>
            <a:noFill/>
          </a:ln>
        </p:spPr>
      </p:pic>
      <p:sp>
        <p:nvSpPr>
          <p:cNvPr id="109" name="Google Shape;109;p20"/>
          <p:cNvSpPr txBox="1"/>
          <p:nvPr/>
        </p:nvSpPr>
        <p:spPr>
          <a:xfrm>
            <a:off x="55075" y="2655650"/>
            <a:ext cx="44466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Ilya Sutskever "Superintelligence is Self Aware, Unpredictable and Highly Agentic" | NeurIPS 2024</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https://www.youtube.com/watch?v=1yvBqasHLZs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10" name="Google Shape;110;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4075" y="1997860"/>
            <a:ext cx="4337526" cy="2808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Phi-4 beats GPT-4o</a:t>
            </a:r>
            <a:endParaRPr sz="2000" b="1">
              <a:solidFill>
                <a:schemeClr val="dk1"/>
              </a:solidFill>
              <a:latin typeface="Calibri"/>
              <a:ea typeface="Calibri"/>
              <a:cs typeface="Calibri"/>
              <a:sym typeface="Calibri"/>
            </a:endParaRPr>
          </a:p>
        </p:txBody>
      </p:sp>
      <p:sp>
        <p:nvSpPr>
          <p:cNvPr id="116" name="Google Shape;116;p21"/>
          <p:cNvSpPr txBox="1"/>
          <p:nvPr/>
        </p:nvSpPr>
        <p:spPr>
          <a:xfrm>
            <a:off x="55075" y="379150"/>
            <a:ext cx="4446600" cy="243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Phi-4-14GB beats GPT-4o</a:t>
            </a:r>
            <a:endParaRPr sz="1300" b="1">
              <a:solidFill>
                <a:srgbClr val="FF0000"/>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https://www.youtube.com/watch?v=jfQrg1XG1S8</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https://techcommunity.microsoft.com/blog/aiplatformblog/introducing-phi-4-microsoft%E2%80%99s-newest-small-language-model-specializing-in-comple/4357090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14 billion parameter model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good at question-answering and advanced problem-solving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Enhanced Training Data Quality, Synthetic + Human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limited availability via Azure AI Foundry dev platform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Testing with Ollama - </a:t>
            </a:r>
            <a:r>
              <a:rPr lang="en" sz="1100" b="1">
                <a:solidFill>
                  <a:srgbClr val="3C78D8"/>
                </a:solidFill>
                <a:latin typeface="Roboto Mono"/>
                <a:ea typeface="Roboto Mono"/>
                <a:cs typeface="Roboto Mono"/>
                <a:sym typeface="Roboto Mono"/>
              </a:rPr>
              <a:t>ollama run vanilj/Phi-4</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https://www.youtube.com/watch?v=OcZSS37SUCE</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Results - it is failing at sorting, extracting,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Many tests confirm that model doesn't behave good in practice despite their announced great benchmarks</a:t>
            </a:r>
            <a:endParaRPr sz="1300">
              <a:solidFill>
                <a:schemeClr val="dk1"/>
              </a:solidFill>
              <a:latin typeface="Calibri"/>
              <a:ea typeface="Calibri"/>
              <a:cs typeface="Calibri"/>
              <a:sym typeface="Calibri"/>
            </a:endParaRPr>
          </a:p>
        </p:txBody>
      </p:sp>
      <p:pic>
        <p:nvPicPr>
          <p:cNvPr id="117" name="Google Shape;117;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3000" y="2574560"/>
            <a:ext cx="4446600" cy="2499140"/>
          </a:xfrm>
          <a:prstGeom prst="rect">
            <a:avLst/>
          </a:prstGeom>
          <a:noFill/>
          <a:ln w="9525" cap="flat" cmpd="sng">
            <a:solidFill>
              <a:srgbClr val="FF0000"/>
            </a:solidFill>
            <a:prstDash val="solid"/>
            <a:round/>
            <a:headEnd type="none" w="sm" len="sm"/>
            <a:tailEnd type="none" w="sm" len="sm"/>
          </a:ln>
        </p:spPr>
      </p:pic>
      <p:pic>
        <p:nvPicPr>
          <p:cNvPr id="118" name="Google Shape;118;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4075" y="152400"/>
            <a:ext cx="4337523" cy="1835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p:nvPr/>
        </p:nvSpPr>
        <p:spPr>
          <a:xfrm>
            <a:off x="55075" y="52750"/>
            <a:ext cx="287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Ventiva Laptop Cooling</a:t>
            </a:r>
            <a:endParaRPr sz="2000" b="1">
              <a:solidFill>
                <a:schemeClr val="dk1"/>
              </a:solidFill>
              <a:latin typeface="Calibri"/>
              <a:ea typeface="Calibri"/>
              <a:cs typeface="Calibri"/>
              <a:sym typeface="Calibri"/>
            </a:endParaRPr>
          </a:p>
        </p:txBody>
      </p:sp>
      <p:sp>
        <p:nvSpPr>
          <p:cNvPr id="124" name="Google Shape;124;p22"/>
          <p:cNvSpPr txBox="1"/>
          <p:nvPr/>
        </p:nvSpPr>
        <p:spPr>
          <a:xfrm>
            <a:off x="55075" y="573200"/>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Ventiva laptop cooling</a:t>
            </a:r>
            <a:r>
              <a:rPr lang="en" sz="1300">
                <a:latin typeface="Calibri"/>
                <a:ea typeface="Calibri"/>
                <a:cs typeface="Calibri"/>
                <a:sym typeface="Calibri"/>
              </a:rPr>
              <a:t> - moves air by moving </a:t>
            </a:r>
            <a:r>
              <a:rPr lang="en" sz="1300">
                <a:solidFill>
                  <a:schemeClr val="dk1"/>
                </a:solidFill>
                <a:latin typeface="Calibri"/>
                <a:ea typeface="Calibri"/>
                <a:cs typeface="Calibri"/>
                <a:sym typeface="Calibri"/>
              </a:rPr>
              <a:t>ionized air molecules within an electric field between two grids.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ICE = Ionic Cooling Engine - quiet, energy efficient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includes catalyst to convert ozone back to oxygen</a:t>
            </a:r>
            <a:endParaRPr sz="1300">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https://www.youtube.com/watch?v=fyai_kUYhLs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https://ventiva.com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5" name="Google Shape;125;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78425" y="573200"/>
            <a:ext cx="4337527" cy="3764091"/>
          </a:xfrm>
          <a:prstGeom prst="rect">
            <a:avLst/>
          </a:prstGeom>
          <a:noFill/>
          <a:ln w="9525" cap="flat" cmpd="sng">
            <a:solidFill>
              <a:srgbClr val="FF0000"/>
            </a:solidFill>
            <a:prstDash val="solid"/>
            <a:round/>
            <a:headEnd type="none" w="sm" len="sm"/>
            <a:tailEnd type="none" w="sm" len="sm"/>
          </a:ln>
        </p:spPr>
      </p:pic>
      <p:pic>
        <p:nvPicPr>
          <p:cNvPr id="126" name="Google Shape;126;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6" y="2133050"/>
            <a:ext cx="2292950" cy="2869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p:nvPr/>
        </p:nvSpPr>
        <p:spPr>
          <a:xfrm>
            <a:off x="55075" y="52750"/>
            <a:ext cx="164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32" name="Google Shape;132;p23"/>
          <p:cNvSpPr txBox="1"/>
          <p:nvPr/>
        </p:nvSpPr>
        <p:spPr>
          <a:xfrm>
            <a:off x="55075" y="2786896"/>
            <a:ext cx="44466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Project Aristotle</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find characteristics of the perfect team. </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Research found that </a:t>
            </a:r>
            <a:r>
              <a:rPr lang="en" sz="1300" b="1">
                <a:solidFill>
                  <a:srgbClr val="FF0000"/>
                </a:solidFill>
                <a:latin typeface="Calibri"/>
                <a:ea typeface="Calibri"/>
                <a:cs typeface="Calibri"/>
                <a:sym typeface="Calibri"/>
              </a:rPr>
              <a:t>the way team members interact is much more important than who is on the team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Two key behaviors that contribute to team success are </a:t>
            </a:r>
            <a:r>
              <a:rPr lang="en" sz="1300" b="1">
                <a:solidFill>
                  <a:srgbClr val="FF0000"/>
                </a:solidFill>
                <a:latin typeface="Calibri"/>
                <a:ea typeface="Calibri"/>
                <a:cs typeface="Calibri"/>
                <a:sym typeface="Calibri"/>
              </a:rPr>
              <a:t>equality in conversational turn-taking and ostentatious listening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When team members </a:t>
            </a:r>
            <a:r>
              <a:rPr lang="en" sz="1300" b="1">
                <a:solidFill>
                  <a:srgbClr val="3C78D8"/>
                </a:solidFill>
                <a:latin typeface="Calibri"/>
                <a:ea typeface="Calibri"/>
                <a:cs typeface="Calibri"/>
                <a:sym typeface="Calibri"/>
              </a:rPr>
              <a:t>feel psychologically safe with each other</a:t>
            </a:r>
            <a:r>
              <a:rPr lang="en" sz="1300">
                <a:solidFill>
                  <a:schemeClr val="dk1"/>
                </a:solidFill>
                <a:latin typeface="Calibri"/>
                <a:ea typeface="Calibri"/>
                <a:cs typeface="Calibri"/>
                <a:sym typeface="Calibri"/>
              </a:rPr>
              <a:t>, they are more likely to share their best ideas, work together effectively, and be innovative.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a:t>
            </a:r>
            <a:r>
              <a:rPr lang="en" sz="1300" b="1">
                <a:solidFill>
                  <a:srgbClr val="6AA84F"/>
                </a:solidFill>
                <a:latin typeface="Calibri"/>
                <a:ea typeface="Calibri"/>
                <a:cs typeface="Calibri"/>
                <a:sym typeface="Calibri"/>
              </a:rPr>
              <a:t>psychological safety is created when team members feel comfortable speaking up and listened to</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33" name="Google Shape;133;p23"/>
          <p:cNvSpPr txBox="1"/>
          <p:nvPr/>
        </p:nvSpPr>
        <p:spPr>
          <a:xfrm>
            <a:off x="55075" y="469725"/>
            <a:ext cx="4446600" cy="104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New Google NotebookLM Update</a:t>
            </a:r>
            <a:endParaRPr sz="1300" b="1">
              <a:solidFill>
                <a:srgbClr val="FF0000"/>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https://youtu.be/vF4KjwdxW8w?si=S_KDkUoe9qK67rzO</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https://blog.google/technology/google-labs/notebooklm-new-features-december-2024/</a:t>
            </a:r>
            <a:r>
              <a:rPr lang="en" sz="900">
                <a:latin typeface="Calibri"/>
                <a:ea typeface="Calibri"/>
                <a:cs typeface="Calibri"/>
                <a:sym typeface="Calibri"/>
              </a:rPr>
              <a:t> </a:t>
            </a:r>
            <a:endParaRPr sz="9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A new interface, optimized for managing and generating new content based on your sources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Speak directly with the AI hosts during an Audio Overview</a:t>
            </a:r>
            <a:endParaRPr sz="1300">
              <a:latin typeface="Calibri"/>
              <a:ea typeface="Calibri"/>
              <a:cs typeface="Calibri"/>
              <a:sym typeface="Calibri"/>
            </a:endParaRPr>
          </a:p>
        </p:txBody>
      </p:sp>
      <p:sp>
        <p:nvSpPr>
          <p:cNvPr id="134" name="Google Shape;134;p23"/>
          <p:cNvSpPr txBox="1"/>
          <p:nvPr/>
        </p:nvSpPr>
        <p:spPr>
          <a:xfrm>
            <a:off x="55075" y="1582669"/>
            <a:ext cx="44466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News Generator - a Python script</a:t>
            </a:r>
            <a:r>
              <a:rPr lang="en" sz="1300">
                <a:latin typeface="Calibri"/>
                <a:ea typeface="Calibri"/>
                <a:cs typeface="Calibri"/>
                <a:sym typeface="Calibri"/>
              </a:rPr>
              <a:t> using:</a:t>
            </a:r>
            <a:endParaRPr sz="13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CrewAI</a:t>
            </a:r>
            <a:endParaRPr sz="12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Google Search API </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https://serpapi.com</a:t>
            </a:r>
            <a:endParaRPr sz="9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Cohere's Command-R:7B model </a:t>
            </a:r>
            <a:br>
              <a:rPr lang="en" sz="1200">
                <a:latin typeface="Calibri"/>
                <a:ea typeface="Calibri"/>
                <a:cs typeface="Calibri"/>
                <a:sym typeface="Calibri"/>
              </a:rPr>
            </a:b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https://github.com/patchy631/ai-engineering-hub/tree/main/ai_news_generator</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7"/>
              </a:rPr>
              <a:t>https://github.com/patchy631</a:t>
            </a:r>
            <a:r>
              <a:rPr lang="en" sz="900">
                <a:latin typeface="Calibri"/>
                <a:ea typeface="Calibri"/>
                <a:cs typeface="Calibri"/>
                <a:sym typeface="Calibri"/>
              </a:rPr>
              <a:t> - good repo </a:t>
            </a:r>
            <a:endParaRPr sz="900">
              <a:solidFill>
                <a:schemeClr val="dk1"/>
              </a:solidFill>
              <a:latin typeface="Calibri"/>
              <a:ea typeface="Calibri"/>
              <a:cs typeface="Calibri"/>
              <a:sym typeface="Calibri"/>
            </a:endParaRPr>
          </a:p>
        </p:txBody>
      </p:sp>
      <p:sp>
        <p:nvSpPr>
          <p:cNvPr id="135" name="Google Shape;135;p23"/>
          <p:cNvSpPr txBox="1"/>
          <p:nvPr/>
        </p:nvSpPr>
        <p:spPr>
          <a:xfrm>
            <a:off x="4633200" y="469725"/>
            <a:ext cx="4446600" cy="95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Perplexity AI new features:</a:t>
            </a:r>
            <a:endParaRPr sz="1300" b="1">
              <a:solidFill>
                <a:srgbClr val="FF0000"/>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Spaces - allows you to create custom GPTs and Claude projects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Instructions - automate tasks - create a PPC campaign</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Use different AI models - </a:t>
            </a:r>
            <a:r>
              <a:rPr lang="en" sz="1200">
                <a:solidFill>
                  <a:schemeClr val="dk1"/>
                </a:solidFill>
                <a:latin typeface="Calibri"/>
                <a:ea typeface="Calibri"/>
                <a:cs typeface="Calibri"/>
                <a:sym typeface="Calibri"/>
              </a:rPr>
              <a:t>GPT-4, Claude Sonnet</a:t>
            </a:r>
            <a:endParaRPr sz="1200">
              <a:solidFill>
                <a:schemeClr val="dk1"/>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Use the Perplexity Chrome extension and the Perplexity API.</a:t>
            </a:r>
            <a:endParaRPr sz="1200">
              <a:latin typeface="Calibri"/>
              <a:ea typeface="Calibri"/>
              <a:cs typeface="Calibri"/>
              <a:sym typeface="Calibri"/>
            </a:endParaRPr>
          </a:p>
        </p:txBody>
      </p:sp>
      <p:sp>
        <p:nvSpPr>
          <p:cNvPr id="136" name="Google Shape;136;p23"/>
          <p:cNvSpPr txBox="1"/>
          <p:nvPr/>
        </p:nvSpPr>
        <p:spPr>
          <a:xfrm>
            <a:off x="4633200" y="1506475"/>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Cohere command R7B model</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8"/>
              </a:rPr>
              <a:t>https://cohere.com/blog/command-r7b</a:t>
            </a:r>
            <a:r>
              <a:rPr lang="en" sz="1300">
                <a:latin typeface="Calibri"/>
                <a:ea typeface="Calibri"/>
                <a:cs typeface="Calibri"/>
                <a:sym typeface="Calibri"/>
              </a:rPr>
              <a:t> </a:t>
            </a:r>
            <a:endParaRPr sz="1300">
              <a:latin typeface="Calibri"/>
              <a:ea typeface="Calibri"/>
              <a:cs typeface="Calibri"/>
              <a:sym typeface="Calibri"/>
            </a:endParaRPr>
          </a:p>
        </p:txBody>
      </p:sp>
      <p:sp>
        <p:nvSpPr>
          <p:cNvPr id="137" name="Google Shape;137;p23"/>
          <p:cNvSpPr txBox="1"/>
          <p:nvPr/>
        </p:nvSpPr>
        <p:spPr>
          <a:xfrm>
            <a:off x="4633200" y="1986150"/>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DeepThought-8B</a:t>
            </a:r>
            <a:r>
              <a:rPr lang="en" sz="1300">
                <a:latin typeface="Calibri"/>
                <a:ea typeface="Calibri"/>
                <a:cs typeface="Calibri"/>
                <a:sym typeface="Calibri"/>
              </a:rPr>
              <a:t> - open source with reasoning</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9"/>
              </a:rPr>
              <a:t>https://www.ruliad.co/news/introducing-deepthought8b</a:t>
            </a:r>
            <a:r>
              <a:rPr lang="en" sz="1300">
                <a:latin typeface="Calibri"/>
                <a:ea typeface="Calibri"/>
                <a:cs typeface="Calibri"/>
                <a:sym typeface="Calibri"/>
              </a:rPr>
              <a:t> </a:t>
            </a:r>
            <a:endParaRPr sz="1300">
              <a:latin typeface="Calibri"/>
              <a:ea typeface="Calibri"/>
              <a:cs typeface="Calibri"/>
              <a:sym typeface="Calibri"/>
            </a:endParaRPr>
          </a:p>
        </p:txBody>
      </p:sp>
      <p:sp>
        <p:nvSpPr>
          <p:cNvPr id="138" name="Google Shape;138;p23"/>
          <p:cNvSpPr txBox="1"/>
          <p:nvPr/>
        </p:nvSpPr>
        <p:spPr>
          <a:xfrm>
            <a:off x="4633200" y="2465825"/>
            <a:ext cx="44466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DeepSeek-V2</a:t>
            </a:r>
            <a:r>
              <a:rPr lang="en" sz="1300">
                <a:latin typeface="Calibri"/>
                <a:ea typeface="Calibri"/>
                <a:cs typeface="Calibri"/>
                <a:sym typeface="Calibri"/>
              </a:rPr>
              <a:t> </a:t>
            </a:r>
            <a:endParaRPr sz="10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 Strong, Economical, and Efficient Mixture-of-Experts - </a:t>
            </a:r>
            <a:r>
              <a:rPr lang="en" sz="1300" u="sng">
                <a:solidFill>
                  <a:schemeClr val="hlink"/>
                </a:solidFill>
                <a:latin typeface="Calibri"/>
                <a:ea typeface="Calibri"/>
                <a:cs typeface="Calibri"/>
                <a:sym typeface="Calibri"/>
                <a:hlinkClick r:id="rId10"/>
              </a:rPr>
              <a:t>https://arxiv.org/abs/2405.04434</a:t>
            </a:r>
            <a:r>
              <a:rPr lang="en" sz="1300">
                <a:latin typeface="Calibri"/>
                <a:ea typeface="Calibri"/>
                <a:cs typeface="Calibri"/>
                <a:sym typeface="Calibri"/>
              </a:rPr>
              <a:t>  (June 2024)</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236B total parameters, of which 21B are activated for each token, and supports a context length of 128K tokens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Open Source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80GB*8 GPUs for BF16 inference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1"/>
              </a:rPr>
              <a:t>https://huggingface.co/deepseek-ai</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2"/>
              </a:rPr>
              <a:t>https://github.com/deepseek-ai</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Deepseek is based in Hangzhou, China</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13"/>
              </a:rPr>
              <a:t>https://www.cbinsights.com/company/deepseek</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2847</Words>
  <Application>Microsoft Macintosh PowerPoint</Application>
  <PresentationFormat>On-screen Show (16:9)</PresentationFormat>
  <Paragraphs>262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2024-12-19T01:45:56Z</dcterms:modified>
</cp:coreProperties>
</file>