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AA07E1-D746-4185-A9FE-914EF44093E5}">
  <a:tblStyle styleId="{21AA07E1-D746-4185-A9FE-914EF4409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96"/>
  </p:normalViewPr>
  <p:slideViewPr>
    <p:cSldViewPr>
      <p:cViewPr varScale="1">
        <p:scale>
          <a:sx n="129" d="100"/>
          <a:sy n="129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3c15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33c15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34acce6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634acce6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34f71ea9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3634f71ea9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0e6b1aa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370e6b1aaa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106f4ad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7106f4ad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35e77ff9a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3635e77ff9a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117326c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37117326c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34dc31f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3634dc31f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114baf4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37114baf4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4bfc282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344bfc282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1157930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71157930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4e87b26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44e87b26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406ef5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35f406ef5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0a525cc8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70a525cc8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0ec2e605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70ec2e605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0ad654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70ad654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WyNGdYMa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owinston.ai" TargetMode="External"/><Relationship Id="rId3" Type="http://schemas.openxmlformats.org/officeDocument/2006/relationships/hyperlink" Target="https://copyleaks.com" TargetMode="External"/><Relationship Id="rId7" Type="http://schemas.openxmlformats.org/officeDocument/2006/relationships/hyperlink" Target="https://contentatscale.a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iginality.ai" TargetMode="External"/><Relationship Id="rId11" Type="http://schemas.openxmlformats.org/officeDocument/2006/relationships/hyperlink" Target="https://undetectableai.ai" TargetMode="External"/><Relationship Id="rId5" Type="http://schemas.openxmlformats.org/officeDocument/2006/relationships/hyperlink" Target="https://www.zerogpt.com" TargetMode="External"/><Relationship Id="rId10" Type="http://schemas.openxmlformats.org/officeDocument/2006/relationships/hyperlink" Target="https://quillbot.com" TargetMode="External"/><Relationship Id="rId4" Type="http://schemas.openxmlformats.org/officeDocument/2006/relationships/hyperlink" Target="https://gptzero.me" TargetMode="External"/><Relationship Id="rId9" Type="http://schemas.openxmlformats.org/officeDocument/2006/relationships/hyperlink" Target="https://www.turnitin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arcprize/status/1946260363256996244" TargetMode="External"/><Relationship Id="rId7" Type="http://schemas.openxmlformats.org/officeDocument/2006/relationships/hyperlink" Target="https://x.com/karpathy/status/194597983074043518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drive/1CyOGv8YxXkp3mfzV8SMu5iGQdRO0s90t" TargetMode="External"/><Relationship Id="rId5" Type="http://schemas.openxmlformats.org/officeDocument/2006/relationships/hyperlink" Target="https://app.therundown.ai/guides/how-to-build-your-own-ai-content-writing-assistant-with-grok-4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rdan_gibbs/the-only-chatgpt-prompt-that-matters-f16dd85e43b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tiveai.pub/i-tested-kimi-vs-claude-coding-and-discovered-why-the-hype-8bd7e3071f3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nza7.medium.com/google-deepmind-just-dropped-a-transformers-killer-architecture-c6c1d928892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engineerthings.org/the-company-that-created-kafka-is-replacing-it-with-a-new-solution-386cd1c2dcc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dOgbp7NYV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nds.google.com/trending?geo=U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trueup.io/layoff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eAc83Qlx4Q" TargetMode="External"/><Relationship Id="rId3" Type="http://schemas.openxmlformats.org/officeDocument/2006/relationships/hyperlink" Target="https://x.com/Alibaba_Qwen/status/1947344511988076547" TargetMode="External"/><Relationship Id="rId7" Type="http://schemas.openxmlformats.org/officeDocument/2006/relationships/hyperlink" Target="https://qwenlm.github.io/blog/qwen3-cod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huggingface.co/Qwen/Qwen3-235B-A22B-Instruct-2507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youtube.com/watch?v=jCUCdtT6llc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huggingface.co/open-llm-leaderboard" TargetMode="External"/><Relationship Id="rId18" Type="http://schemas.openxmlformats.org/officeDocument/2006/relationships/hyperlink" Target="https://www.anthropic.com/news/claude-4" TargetMode="External"/><Relationship Id="rId26" Type="http://schemas.openxmlformats.org/officeDocument/2006/relationships/hyperlink" Target="https://openai.com/index/gpt-4-1/" TargetMode="External"/><Relationship Id="rId3" Type="http://schemas.openxmlformats.org/officeDocument/2006/relationships/hyperlink" Target="https://en.wikipedia.org/wiki/Elo_rating_system" TargetMode="External"/><Relationship Id="rId21" Type="http://schemas.openxmlformats.org/officeDocument/2006/relationships/hyperlink" Target="https://docs.x.ai/docs/models/grok-4-0709" TargetMode="External"/><Relationship Id="rId34" Type="http://schemas.openxmlformats.org/officeDocument/2006/relationships/hyperlink" Target="https://aistudio.google.com/app/prompts/new_chat?model=gemini-2.5-flash-lite-preview-06-17" TargetMode="External"/><Relationship Id="rId7" Type="http://schemas.openxmlformats.org/officeDocument/2006/relationships/hyperlink" Target="https://web.lmarena.ai/leaderboard" TargetMode="External"/><Relationship Id="rId12" Type="http://schemas.openxmlformats.org/officeDocument/2006/relationships/hyperlink" Target="https://artificialanalysis.ai/leaderboards/models" TargetMode="External"/><Relationship Id="rId17" Type="http://schemas.openxmlformats.org/officeDocument/2006/relationships/hyperlink" Target="http://aistudio.google.com/app/prompts/new_chat?model=gemini-2.5-pro" TargetMode="External"/><Relationship Id="rId25" Type="http://schemas.openxmlformats.org/officeDocument/2006/relationships/hyperlink" Target="https://qwenlm.github.io/blog/qwen3/" TargetMode="External"/><Relationship Id="rId33" Type="http://schemas.openxmlformats.org/officeDocument/2006/relationships/hyperlink" Target="https://aistudio.google.com/app/prompts/new_chat?model=gemini-2.5-flash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rtificialanalysis.ai/models/grok-4" TargetMode="External"/><Relationship Id="rId20" Type="http://schemas.openxmlformats.org/officeDocument/2006/relationships/hyperlink" Target="https://openai.com/index/introducing-o3-and-o4-mini/" TargetMode="External"/><Relationship Id="rId29" Type="http://schemas.openxmlformats.org/officeDocument/2006/relationships/hyperlink" Target="https://api-docs.deepseek.com/news/news25012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arena.ai/leaderboard/text/coding" TargetMode="External"/><Relationship Id="rId11" Type="http://schemas.openxmlformats.org/officeDocument/2006/relationships/hyperlink" Target="https://www.stack-ai.com/llm-leaderboard" TargetMode="External"/><Relationship Id="rId24" Type="http://schemas.openxmlformats.org/officeDocument/2006/relationships/hyperlink" Target="https://moonshotai.github.io/Kimi-K2/" TargetMode="External"/><Relationship Id="rId32" Type="http://schemas.openxmlformats.org/officeDocument/2006/relationships/hyperlink" Target="https://aistudio.google.com/app/prompts/new_chat?model=gemini-2.5-pro" TargetMode="External"/><Relationship Id="rId5" Type="http://schemas.openxmlformats.org/officeDocument/2006/relationships/hyperlink" Target="https://lmarena.ai/leaderboard/text" TargetMode="External"/><Relationship Id="rId15" Type="http://schemas.openxmlformats.org/officeDocument/2006/relationships/hyperlink" Target="https://epoch.ai/data/ai-benchmarking-dashboard" TargetMode="External"/><Relationship Id="rId23" Type="http://schemas.openxmlformats.org/officeDocument/2006/relationships/hyperlink" Target="https://api-docs.deepseek.com/news/news250528" TargetMode="External"/><Relationship Id="rId28" Type="http://schemas.openxmlformats.org/officeDocument/2006/relationships/hyperlink" Target="https://x.ai/blog/grok-3" TargetMode="External"/><Relationship Id="rId10" Type="http://schemas.openxmlformats.org/officeDocument/2006/relationships/hyperlink" Target="https://llmworld.net/llm_leaderboards/" TargetMode="External"/><Relationship Id="rId19" Type="http://schemas.openxmlformats.org/officeDocument/2006/relationships/hyperlink" Target="https://x.com/OpenAI/status/1905331956856050135" TargetMode="External"/><Relationship Id="rId31" Type="http://schemas.openxmlformats.org/officeDocument/2006/relationships/hyperlink" Target="https://openai.com/index/o1-and-new-tools-for-developers/" TargetMode="External"/><Relationship Id="rId4" Type="http://schemas.openxmlformats.org/officeDocument/2006/relationships/hyperlink" Target="https://lmarena.ai/?leaderboard" TargetMode="External"/><Relationship Id="rId9" Type="http://schemas.openxmlformats.org/officeDocument/2006/relationships/hyperlink" Target="https://beta.lmarena.ai" TargetMode="External"/><Relationship Id="rId14" Type="http://schemas.openxmlformats.org/officeDocument/2006/relationships/hyperlink" Target="https://www.vellum.ai/llm-leaderboard" TargetMode="External"/><Relationship Id="rId22" Type="http://schemas.openxmlformats.org/officeDocument/2006/relationships/hyperlink" Target="https://openai.com/index/introducing-gpt-4-5/" TargetMode="External"/><Relationship Id="rId27" Type="http://schemas.openxmlformats.org/officeDocument/2006/relationships/hyperlink" Target="https://api-docs.deepseek.com/news/news250325" TargetMode="External"/><Relationship Id="rId30" Type="http://schemas.openxmlformats.org/officeDocument/2006/relationships/hyperlink" Target="https://mistral.ai/news/mistral-medium-3" TargetMode="External"/><Relationship Id="rId8" Type="http://schemas.openxmlformats.org/officeDocument/2006/relationships/hyperlink" Target="https://openlm.ai/chatbot-aren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6HchiQGU4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omshardware.com/tech-industry/artificial-intelligence/polish-programmer-beats-openais-custom-ai-in-10-hour-marathon-wins-world-coding-championship-possibly-the-last-human-winner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www.lesswrong.com/posts/RcBqeJ8GHM2LygQK3/openai-claims-imo-gold-med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st/opencode" TargetMode="External"/><Relationship Id="rId3" Type="http://schemas.openxmlformats.org/officeDocument/2006/relationships/hyperlink" Target="https://github.com/Kilo-Org/kilocode" TargetMode="External"/><Relationship Id="rId7" Type="http://schemas.openxmlformats.org/officeDocument/2006/relationships/hyperlink" Target="https://opencode.a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LNAp4_AUpo" TargetMode="External"/><Relationship Id="rId5" Type="http://schemas.openxmlformats.org/officeDocument/2006/relationships/hyperlink" Target="https://github.com/opencode-ai/opencode" TargetMode="External"/><Relationship Id="rId10" Type="http://schemas.openxmlformats.org/officeDocument/2006/relationships/hyperlink" Target="https://www.youtube.com/watch?v=yTylDxgyJZ8" TargetMode="External"/><Relationship Id="rId4" Type="http://schemas.openxmlformats.org/officeDocument/2006/relationships/hyperlink" Target="https://kilocode.ai" TargetMode="External"/><Relationship Id="rId9" Type="http://schemas.openxmlformats.org/officeDocument/2006/relationships/hyperlink" Target="https://www.youtube.com/watch?v=SIhToEaIsj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iGEpx8IeM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-gi/claude-code-commands" TargetMode="External"/><Relationship Id="rId4" Type="http://schemas.openxmlformats.org/officeDocument/2006/relationships/hyperlink" Target="https://medium.com/realworld-ai-use-cases/0-to-200-month-in-7-days-using-claude-code-i-was-completely-wrong-about-this-tool-9c4a6e269c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etwriter.ai/pric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ordgenie.de/en/" TargetMode="External"/><Relationship Id="rId4" Type="http://schemas.openxmlformats.org/officeDocument/2006/relationships/hyperlink" Target="https://go2.designrr.io/wordgeni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704795"/>
            <a:ext cx="4420200" cy="163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Question:??? - Please Comment!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3-235B-A22B-2507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Qwen3-Coder-480B-A35B-Instruct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Code CLI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&amp; DeepMind Win Gold Medal in Math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 beats OpenAI in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481900" y="-89350"/>
            <a:ext cx="2072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July 25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4215988"/>
            <a:ext cx="45024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 - AI Product Manager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Jobs, Layoffs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8651" y="2413096"/>
            <a:ext cx="4420200" cy="2327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Opencode (SST) - best Coding Assistant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Kilo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Kimi K2 is slow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 Replaced Cursor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Writing Books &amp; Reports with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Best "Human" AI Writer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Humanizing Your Text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ARC-AGI-3 - preview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Build AI content writing assistant with Grok 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MirageLSD by DecartAI - Real-Time Video Diffusion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701647"/>
            <a:ext cx="4502400" cy="23274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 Phrase that Matters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2.5 natural language-driven segmentation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ChatGPT Handles 2.5 Billion Prompts Daily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to pay Oracle $30B/year for data center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2.5 Flash-Lite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Agents vs Agentic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Kimi vs Claude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Mixture-of-Recursions Architecture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Linkedin Northguard replaces Kafka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GitHub Actions Automates your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65650" y="110675"/>
            <a:ext cx="41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"Human" AI Writer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55075" y="317175"/>
            <a:ext cx="44514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https://www.youtube.com/watch?v=JGWyNGdYMao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reasoning model - 19%, 0% - On the first attempt, its output was flagged as only 19% AI; after removing a small fragment, the detector showed 0% AI.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 K2 70%, 0% - Scored 60-70% AI-likeness on the first try (better than nearly all others); After a single follow-up prompt (“make this more human, not detected by AI”), Kimi’s output fooled the detector entirely—0% detected as AI-generated.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Sonnet 4 - 100%, 0% - Failed the AI detection on the zero-shot attempt (100% detected as AI). After a one-shot humanizing follow-up (“make this undetectable by AI”), its output dropped to 0% detected, matching Kimi’s performance with similar humanizing techniques like anecdotes, conversational tone, contractions, and real-world scenarios.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4619150" y="74525"/>
            <a:ext cx="4451400" cy="3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Humanize text: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"Human" elements: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Personal anecdotes ("Last week, I commented...")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Conversational tone("Honestly", "Here's where Tabs really shines")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Informal contractions and casual language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Real-world scenarios and specific examples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opinion-based statements and subjective experiences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Natural imperfections in flow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First-person perspective mixed with general observations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SEO Integration: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Keywords woven naturally conversational con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Varied sentence structures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Authentic user experience descriptions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 a 300 words SEO focused article on AI code editor named Tabs.  Make sure it will rank good on Google, undetectable as AI generated content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you change it so that it doesn't detect it's AI written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3450" y="2570050"/>
            <a:ext cx="1853026" cy="10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Humanizing Your Text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55075" y="425925"/>
            <a:ext cx="23805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content detectors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https://copyleaks.com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best accuracy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https://gptzero.me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highly trusted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https://www.zerogpt.com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free quick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Sapling - consistent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Winston AI - for business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Undetectable.ai - independent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https://originality.ai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https://contentatscale.ai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https://gowinston.ai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https://www.turnitin.com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https://quillbot.com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728250" y="842300"/>
            <a:ext cx="23805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 Humanizers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https://undetectableai.ai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WriteHuman - top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GPTinf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Humy.AI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https://humbot.ai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91225" y="376550"/>
            <a:ext cx="4451400" cy="255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ARC-AGI-3 - preview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ARC Prize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Reasoning benchmark to test AI agents’ ability to generalize in unseen environments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games (environments); $10K agent contest; AI agents API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benchmark features three original games built to evaluate world-model building and long-horizon planning with minimal feedback.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 receive no instructions and must learn purely through trial and error, mimicking how humans adapt to new challenges.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results show frontier models like OpenAI’s o3 and Grok 4 struggle to complete even basic levels of the games, which are pretty easy for humans.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 Prize is also launching a public contest, inviting the community to build agents that can beat the most levels — and truly test the state of AGI reasoning.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https://x.com/arcprize/status/1946260363256996244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025" y="368049"/>
            <a:ext cx="4296576" cy="241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91225" y="2994025"/>
            <a:ext cx="4451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Build AI content writing assistant with Grok 4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https://app.therundown.ai/guides/how-to-build-your-own-ai-content-writing-assistant-with-grok-4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https://colab.research.google.com/drive/1CyOGv8YxXkp3mfzV8SMu5iGQdRO0s90t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91225" y="3729950"/>
            <a:ext cx="44514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MirageLSD by DecartAI - Real-Time Video Diffusion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LSD = Live-Stream Diffusion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real-time model understands content, allowing for intelligent styling like putting hats on heads or lightsabers in hands, and is steerable by text prompts ("vibe coding" games).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https://x.com/karpathy/status/1945979830740435186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91225" y="376550"/>
            <a:ext cx="44514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 Phrase that Matters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this to your prompt: "Please ask me any questions you have about this before you begin."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https://medium.com/@jordan_gibbs/the-only-chatgpt-prompt-that-matters-f16dd85e43b3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91225" y="1155150"/>
            <a:ext cx="44514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2.5 natural language-driven segmentation in images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say "the third book from the left" or "the people not sitting."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five types of segmentation queries: relationships, conditionals, abstract concepts, in-image text, and multilingual prompts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91225" y="2159825"/>
            <a:ext cx="44514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ChatGPT Handles 2.5 Billion Prompts Daily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more than x2 times more than in December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330 Mln coming from the 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with Google Search: ~13 Bln searches/day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91225" y="3006075"/>
            <a:ext cx="4451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to pay Oracle $30B/year for data center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Focusing on the 4.5 gigawatts Stargate project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deal triples OpenAI's current annual revenue of $10B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91225" y="3667825"/>
            <a:ext cx="44514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2.5 Flash-Lite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cost-efficient and fastest 2.5 family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and more cost-efficient than the 2.0 Flash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outperforming them across coding, math, and multimodal understanding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Agents vs Agentic AI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91225" y="376550"/>
            <a:ext cx="44514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Agents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designed to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perform specific, well-defined tasks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following programmed rules, logic, or machine learning models, typically operating within a constrained environment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AI - complex systems where multiple agents collaborate autonomously, exhibiting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proactive, adaptive, and goal-driven behavior to solve dynamic, multi-step problems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—often with minimal human oversight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5075" y="1816375"/>
            <a:ext cx="44514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Kimi vs Claude Coding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- equal, but Kimi is x2 slower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https://generativeai.pub/i-tested-kimi-vs-claude-coding-and-discovered-why-the-hype-8bd7e3071f36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55075" y="2609700"/>
            <a:ext cx="44514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Mixture-of-Recursions Architecture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https://ninza7.medium.com/google-deepmind-just-dropped-a-transformers-killer-architecture-c6c1d9288922</a:t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Northguard replaces Kafka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5075" y="519225"/>
            <a:ext cx="44514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Linkedin Northguard (replaces Kafka)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pub/sub (publish-and-subscribe) for large scale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Xinfra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(pronounced "ZIN-frah") is a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virtualized Pub/Sub layer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provide streaming experience across both existing Apache Kafka infrastructure and new Northguard log storage system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https://blog.dataengineerthings.org/the-company-that-created-kafka-is-replacing-it-with-a-new-solution-386cd1c2dcc8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4" name="Google Shape;234;p29"/>
          <p:cNvGraphicFramePr/>
          <p:nvPr/>
        </p:nvGraphicFramePr>
        <p:xfrm>
          <a:off x="151106" y="2360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{21AA07E1-D746-4185-A9FE-914EF44093E5}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Kafka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Northguard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 Control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Centralized controller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Sharded, decentralized, with Raft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Organization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Topics &amp; partitions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Records, segments, ranges, topics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External/manual rebalancing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Native, automatic 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Expansion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must be moved manually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routed to new brokers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Durability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Lazy syncs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Fsync across all replicas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Degrades as replicas fail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Producers switch to healthy nodes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Operational Complexity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at scale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Self-healing, fewer clusters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Protocol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Synchronous request/response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Streaming with pipelining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Layer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page cache, Java-based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 I/O, C++ (pluggable)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35" name="Google Shape;235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373" y="842050"/>
            <a:ext cx="1772675" cy="7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378" y="1773075"/>
            <a:ext cx="1717851" cy="10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6625" y="1613150"/>
            <a:ext cx="1511675" cy="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Actions Automates your AI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91225" y="376550"/>
            <a:ext cx="4451400" cy="459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 to do AI automation, web scraping, reports generation, etc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https://www.youtube.com/watch?v=ddOgbp7NYVY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https://trends.google.com/trending?geo=US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N8N would cost ~$300/year, on GitHub it is free.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video demonstrates a simple, cost-effective workflow for automating data extraction from Google Trends using a Python script and GitHub Actions, avoiding the costs and limitations of platforms like N8N.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custom Python script is written to scrape trending topics from the Google Trends “Trending Now” section; The URL contains parameters like country, time window, sorting, ...; The output may include lists, images, structured files.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Bright Data proxy is used to avoid getting blocked by Google (API key needed)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script and any required dependency files are uploaded to a GitHub repository.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Actions workflow is created—this is a YAML file that defines a scheduled task to execute the scraping script automatically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Actions runner environment installs dependencies and triggers the scraping script on schedule. No external server or cron setup is needed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(e.g., scraped topics, images, or structured data) is saved back into the GitHub repository or to a designated output folder; This output can then be processed further, for example by triggering AI to write articles based on trends, which could then be posted to a website or blog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is entirely automated, and results are visible in the repository or via GitHub’s interface after each scheduled run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 Cost Savings, Flexibility, No Hosting Required, Easy Scaling and Collaboration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- AI Product Manager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91225" y="376550"/>
            <a:ext cx="4451400" cy="340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made quick research about non-technical AI roles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Product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Project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Program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Coach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Strategist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 Engineer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Content Creator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etc. etc.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fastest growing and in highest demand is "AI Product Manager". The number of job listings for it was growing explosively, increasing by nearly 90% year-over-year in 2023, 2024, 2025 in design, manufacturing, and digital industries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"AI Product Manager is the most in-demand non-technical leadership role within AI in 2025, driven by businesses seeking strategic thinkers who translate AI's potential into real-world products."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Perplexity and ask it this question: "What skills or experience make AI Product Managers more sought after than Project Managers"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/>
        </p:nvSpPr>
        <p:spPr>
          <a:xfrm>
            <a:off x="67350" y="52750"/>
            <a:ext cx="317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2"/>
          <p:cNvSpPr txBox="1"/>
          <p:nvPr/>
        </p:nvSpPr>
        <p:spPr>
          <a:xfrm>
            <a:off x="2102050" y="77475"/>
            <a:ext cx="180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5743175" y="77475"/>
            <a:ext cx="26073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Tech Layoffs in 2025: 80,003 people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(as of July 17, 2025)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Compared to 2024: 152,922 people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05780"/>
            <a:ext cx="5322102" cy="197662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526575"/>
            <a:ext cx="5322098" cy="24645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p32"/>
          <p:cNvSpPr txBox="1"/>
          <p:nvPr/>
        </p:nvSpPr>
        <p:spPr>
          <a:xfrm>
            <a:off x="5639650" y="1413225"/>
            <a:ext cx="3426600" cy="2973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From Peter Diamandis: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White-collar job postings fell 12.7% from 2024 to 2025, with demand for business analysts and developers dropping twice as fast.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Meanwhile, Anthropic's CEO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Dario Amodei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predicts that within 5 years, 50% of all entry-level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white-collar jobs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will be fully automated, potentially spiking unemployment to 10-20%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to do: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Shift From Job Applicant to Entrepreneur's Mindset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 Curiosity and Adaptability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Execute the "Singularity Sprint" (before AI erodes human leverage entirely)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Expect Short-term Pain Before Long-term Abundance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5075" y="-9225"/>
            <a:ext cx="1912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 3 2507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5075" y="395850"/>
            <a:ext cx="37251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 3-235B-A22B-2507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LLM from Alibaba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235B params MoE (22B activated, 8 out of 128 experts)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256K long-context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https://x.com/Alibaba_Qwen/status/1947344511988076547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https://www.youtube.com/watch?v=jCUCdtT6llc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https://huggingface.co/Qwen/Qwen3-235B-A22B-Instruct-2507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75" y="1785825"/>
            <a:ext cx="2716824" cy="1650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" name="Google Shape;76;p16"/>
          <p:cNvSpPr txBox="1"/>
          <p:nvPr/>
        </p:nvSpPr>
        <p:spPr>
          <a:xfrm>
            <a:off x="4645925" y="349126"/>
            <a:ext cx="4451400" cy="177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Qwen3-Coder-480B-A35B-Instruct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480B params, MoE, open source LLM from Alibaba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256K context length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Outperforms or matches Claude Sonnet 4, GPT-4.1, Kimi K2, 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capabilities: Natively supports tool use, function calls, multi-turn interaction, and long-horizon reinforcement learning, making it especially suited for tasks that require planning and interaction with developer tools and APIs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https://qwenlm.github.io/blog/qwen3-coder/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https://www.youtube.com/watch?v=feAc83Qlx4Q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645925" y="-9225"/>
            <a:ext cx="1912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 3 Coder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925" y="2185425"/>
            <a:ext cx="4451400" cy="23082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0446" y="1677375"/>
            <a:ext cx="1407455" cy="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5075" y="3578900"/>
            <a:ext cx="2716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Qwen Code CLI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CLI tool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adapted from Google's Gemini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with Claude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5075" y="-9225"/>
            <a:ext cx="316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5075" y="395850"/>
            <a:ext cx="44514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6736325" y="5235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8150" y="30938"/>
            <a:ext cx="455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446375" y="121650"/>
            <a:ext cx="213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846150" y="419250"/>
            <a:ext cx="2031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737854" y="38167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b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https://lmarena.ai/leaderboard/text/coding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63755" y="145450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365968" y="2688903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666425" y="270019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676046" y="469866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37018" y="125682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40315" y="107301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663758" y="209613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674838" y="328759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317400" y="2233550"/>
            <a:ext cx="2775000" cy="2696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https://openlm.ai/chatbot-arena/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https://beta.lmarena.ai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@LlmStats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https://llmworld.net/llm_leaderboards/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StackAI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https://www.stack-ai.com/llm-leaderboard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Artificial 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https://artificialanalysis.ai/leaderboards/models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 - by Hugging Face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https://huggingface.co/open-llm-leaderboard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Vellum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https://www.vellum.ai/llm-leaderboard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Benchmarking Hub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https://epoch.ai/data/ai-benchmarking-dashboard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377711" y="346859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668580" y="34769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675976" y="249334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675582" y="428618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 flipH="1">
            <a:off x="3605861" y="4485784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736325" y="438010"/>
            <a:ext cx="2356200" cy="357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Arena secures $100M to expand AI benchmarking (at $600M valuation)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674780" y="103119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665816" y="188597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667411" y="124367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668586" y="369485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373337" y="288594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673794" y="289723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37466" y="365632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36732" y="36635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37466" y="264960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36732" y="265684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36729" y="285835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46189" y="184716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38783" y="2461073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40326" y="405754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40337" y="484577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 flipH="1">
            <a:off x="469111" y="165073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33242" y="345793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37771" y="305985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39552" y="424741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38818" y="425466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33239" y="466558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37018" y="14556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39552" y="205865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38818" y="20658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317400" y="1487425"/>
            <a:ext cx="2775000" cy="341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Grok 4 Benchmarks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https://artificialanalysis.ai/models/grok-4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 flipH="1">
            <a:off x="3605848" y="228513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76046" y="488856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3807158" y="78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{21AA07E1-D746-4185-A9FE-914EF44093E5}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1476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grok-4-0709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1451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qwen3-235b-a22b-no-thinking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deepseek-v3-0324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1438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grok-3-preview-02-24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o4-mini-2025-04-16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mistral-medium-2505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gpt-4.1-mini-2025-04-14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o1-2024-12-17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39" name="Google Shape;139;p18"/>
          <p:cNvGraphicFramePr/>
          <p:nvPr/>
        </p:nvGraphicFramePr>
        <p:xfrm>
          <a:off x="671600" y="8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{21AA07E1-D746-4185-A9FE-914EF44093E5}</a:tableStyleId>
              </a:tblPr>
              <a:tblGrid>
                <a:gridCol w="214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grok-4-0709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gemini-2.5-flash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grok-3-preview-02-24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qwen3-235b-a22b-no-thinking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o4-mini-2025-04-16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o1-2024-12-17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deepseek-v3-0324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gemini-2.5-flash-lite-preview-06-17-thinking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40" name="Google Shape;140;p18"/>
          <p:cNvSpPr/>
          <p:nvPr/>
        </p:nvSpPr>
        <p:spPr>
          <a:xfrm>
            <a:off x="538783" y="226211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 flipH="1">
            <a:off x="469111" y="325093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40326" y="386599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39552" y="445378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38818" y="446103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663755" y="166620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373337" y="308281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673794" y="30941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 flipH="1">
            <a:off x="3605848" y="387051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385123" y="407819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675992" y="40865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55075" y="-9225"/>
            <a:ext cx="316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Beats AI in Math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55075" y="395850"/>
            <a:ext cx="44514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and Google DeepMind Win Gold Medal in Math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IMO = International Math Olympiad 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performed under the same rules as human contestants: two 4.5 hour exam sessions, no tools or internet, reading the official problem statements, and writing natural language proofs.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OpenAI and DeepMind LLMs models won Gold Medals solving 5 out of 6 problems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https://www.youtube.com/watch?v=36HchiQGU4U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https://www.lesswrong.com/posts/RcBqeJ8GHM2LygQK3/openai-claims-imo-gold-medal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850" y="2419825"/>
            <a:ext cx="3472392" cy="26043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19"/>
          <p:cNvSpPr txBox="1"/>
          <p:nvPr/>
        </p:nvSpPr>
        <p:spPr>
          <a:xfrm>
            <a:off x="55075" y="2961950"/>
            <a:ext cx="4451400" cy="135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beats OpenAI in Coding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Przemysław “Psyho” Dębiak, a 42-year-old programmer from Poland has defeated a OpenAI’s custom AI model at the Coder World Tour Finals (AWTF) 2025 "Humans vs AI" contest in Tokyo.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a 10-hour marathon, might be the last human winner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https://www.tomshardware.com/tech-industry/artificial-intelligence/polish-programmer-beats-openais-custom-ai-in-10-hour-marathon-wins-world-coding-championship-possibly-the-last-human-winner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4617850" y="391450"/>
            <a:ext cx="44514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year (2024), Google DeepMind (GDM) announced that AlphaProof and AlphaGeometry2 had perfectly solved 4 out of the 6 IMO 2024 problems, falling 1 point short of the Gold medal cutoff. However that system needed over 60 hours for some problems, much longer than the 4.5 hours allowed for humans.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year, both OpenAI ("an experimental research model, not released in GPT5") and GDM ("Advanced version of Gemini Deep Think") announced full solves of 5 out of the 6 problems (P6 is typically the hardest) all within 4.5 hours, achieving IMO Gold.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401892" y="609999"/>
            <a:ext cx="43377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pause the video - and answer the pinned question in comments under the video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to this channel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https://www.youtube.com/@lev-selector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notified about new videos - every Friday, links to slides under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50" y="69200"/>
            <a:ext cx="3823975" cy="4948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55086" y="2832725"/>
            <a:ext cx="44514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Kilo Code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https://github.com/Kilo-Org/kilocode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https://kilocode.ai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 improves on top of Cline and Roo. Was published first time 4 months ago - but already has 4.9K stars on GitHub.  There are some good YouTube videos with demos - impressive 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5075" y="81711"/>
            <a:ext cx="172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5075" y="486788"/>
            <a:ext cx="4451400" cy="214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Opencode - 2 versions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Original version written in Go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https://github.com/opencode-ai/opencode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- 8.7K stars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https://www.youtube.com/watch?v=YLNAp4_AUpo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"SST" version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better, faster (SST = Serverless Stack Toolkit)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https://opencode.ai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https://github.com/sst/opencode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- 14.3K stars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https://www.youtube.com/watch?v=SIhToEaIsjQ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https://www.youtube.com/watch?v=yTylDxgyJZ8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SST version is a rewrite of 2/3 of the code from Go into TypeScript.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faster, better, more features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5075" y="4299050"/>
            <a:ext cx="4451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Kimi K2 is slow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running directly from moonshot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groq version is fast, but it is 8-bit version, not accurate, may not even follow instructions.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253875" y="415350"/>
            <a:ext cx="4451400" cy="431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Code Replaced Cursor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https://www.youtube.com/watch?v=0iGEpx8IeM0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https://medium.com/realworld-ai-use-cases/0-to-200-month-in-7-days-using-claude-code-i-was-completely-wrong-about-this-tool-9c4a6e269cdf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tips: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CLAUDE.md file and then add it to your base path of your repo. This is the equivalent of a rules document. Just ask Claude to make you one - and feed documentation from Anthropic here.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https://github.com/o-gi/claude-code-commands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install this it’s really good.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Plan Mode often (shift-tab)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 before CC does. /compact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key conversations. /export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resume. /resume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 projects once established. /init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https://github.com/qdhenry/Claude-Command-Suite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pngpaste for your screenshots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Gemini MCP agent that pairs programs with Claude code to help debug, brainstorm, and pull the latest documentation.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click on the orange CC icon in the tab header (between the preview and split icons), CC opens up as a side panel like Cursor or Augment chat. I prefer it that way — I can see more lines of code. BUT: the icon is only visible when you have an opened tab.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Books &amp; Reports with AI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5075" y="395850"/>
            <a:ext cx="44514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Paperpal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Academic writing, section suggestions, paraphrasing, citation checks - Add-in for Word;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Jenni 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Research drafting, chapter organization, tracked changes, citations - Browser, APIs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SciSpace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Literature review, summarization, AI chatbot for papers, citation support - Browser, PDF, integrations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Elicit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Literature search, data extraction, research Q&amp;A - Web app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Large-document creation, real-time editing, Markdown export - Not direct, but possible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Assist AI - Markdown/LaTeX/Quarto AI writing, paraphrasing, rewrite, expansion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CoolWriter - In-editor AI writing assistant, integrates OpenAI for Markdown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- Connects LLMs (local/cloud) for code/text in VS Code, supports Markdown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5075" y="3448425"/>
            <a:ext cx="4451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Generator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https://rocketwriter.ai/pricing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https://go2.designrr.io/wordgenie2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https://wordgenie.de/en/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3286</Words>
  <Application>Microsoft Macintosh PowerPoint</Application>
  <PresentationFormat>On-screen Show (16:9)</PresentationFormat>
  <Paragraphs>414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2025-07-23T15:57:30Z</dcterms:modified>
</cp:coreProperties>
</file>