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7162C3-D5E7-4F7E-AD1E-FD6BB1306F45}">
  <a:tblStyle styleId="{167162C3-D5E7-4F7E-AD1E-FD6BB1306F4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36ba8a87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336ba8a871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36b2a33a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g336b2a33a2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69bc63441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3669bc63441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60f842bd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g360f842bd7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36ba1c19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336ba1c199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6106340a1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36106340a1a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36b91d655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336b91d6554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60d0b7b8f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360d0b7b8f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36b91d655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336b91d6554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61b78be8c6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361b78be8c6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36b91d655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336b91d6554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epagent.abacus.ai/"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hyperlink" Target="https://ml-site.cdn-apple.com/papers/the-illusion-of-thinking.pdf"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pivot-to-ai.com/2025/06/08/apple-reasoning-ais-fail-hard-if-they-actually-have-to-think/" TargetMode="External"/><Relationship Id="rId5" Type="http://schemas.openxmlformats.org/officeDocument/2006/relationships/hyperlink" Target="https://9meters.com/technology/ai/apple-study-calls-out-reasoning-ai-as-overhyped-while-siri-struggles" TargetMode="External"/><Relationship Id="rId4" Type="http://schemas.openxmlformats.org/officeDocument/2006/relationships/hyperlink" Target="https://machinelearning.apple.com/research/illusion-of-thinkin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zuZ2zaotrJs"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hyperlink" Target="https://aicompetence.org/alphageometry-revolutionizing-ai-in-geometry/" TargetMode="External"/><Relationship Id="rId3" Type="http://schemas.openxmlformats.org/officeDocument/2006/relationships/hyperlink" Target="https://www.livescience.com/technology/artificial-intelligence/math-olympics-has-a-new-contender-googles-ai-now-better-than-human-gold-medalists-at-solving-geometry-problems" TargetMode="External"/><Relationship Id="rId7" Type="http://schemas.openxmlformats.org/officeDocument/2006/relationships/hyperlink" Target="https://deepmind.google/discover/blog/alphageometry-an-olympiad-level-ai-system-for-geometry/"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www.nature.com/articles/s41586-023-06747-5" TargetMode="External"/><Relationship Id="rId5" Type="http://schemas.openxmlformats.org/officeDocument/2006/relationships/hyperlink" Target="https://deepmind.google/discover/blog/ai-solves-imo-problems-at-silver-medal-level/" TargetMode="External"/><Relationship Id="rId10" Type="http://schemas.openxmlformats.org/officeDocument/2006/relationships/image" Target="../media/image20.png"/><Relationship Id="rId4" Type="http://schemas.openxmlformats.org/officeDocument/2006/relationships/hyperlink" Target="https://arxiv.org/abs/2506.02690v1" TargetMode="External"/><Relationship Id="rId9" Type="http://schemas.openxmlformats.org/officeDocument/2006/relationships/hyperlink" Target="https://techstrong.ai/articles/thinking-fast-and-slow-how-genai-is-mastering-mathematical-reasoning/"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s://github.com/lselector/ai/tree/master/vibecoding" TargetMode="External"/><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www.instructa.ai/blog/cursor-ai/everything-you-need-to-know-cursor-rules" TargetMode="External"/><Relationship Id="rId5" Type="http://schemas.openxmlformats.org/officeDocument/2006/relationships/hyperlink" Target="https://github.com/elie222/inbox-zero/tree/main/.cursor/rules" TargetMode="External"/><Relationship Id="rId4" Type="http://schemas.openxmlformats.org/officeDocument/2006/relationships/hyperlink" Target="https://www.youtube.com/watch?v=ABozvKmctkc" TargetMode="External"/><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hyperlink" Target="https://layoffs.fyi" TargetMode="External"/><Relationship Id="rId7"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hyperlink" Target="https://www.pwc.com/gx/en/issues/artificial-intelligence/job-barometer/2025/report.pdf" TargetMode="External"/><Relationship Id="rId4" Type="http://schemas.openxmlformats.org/officeDocument/2006/relationships/hyperlink" Target="https://trueup.io/layoff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hyperlink" Target="https://www.vellum.ai/llm-leaderboard" TargetMode="External"/><Relationship Id="rId18" Type="http://schemas.openxmlformats.org/officeDocument/2006/relationships/hyperlink" Target="https://openai.com/index/introducing-gpt-4-5/" TargetMode="External"/><Relationship Id="rId26" Type="http://schemas.openxmlformats.org/officeDocument/2006/relationships/hyperlink" Target="https://api-docs.deepseek.com/news/news250120" TargetMode="External"/><Relationship Id="rId3" Type="http://schemas.openxmlformats.org/officeDocument/2006/relationships/hyperlink" Target="https://en.wikipedia.org/wiki/Elo_rating_system" TargetMode="External"/><Relationship Id="rId21" Type="http://schemas.openxmlformats.org/officeDocument/2006/relationships/hyperlink" Target="https://openai.com/index/gpt-4-1/" TargetMode="External"/><Relationship Id="rId34" Type="http://schemas.openxmlformats.org/officeDocument/2006/relationships/hyperlink" Target="https://www.anthropic.com/claude/haiku" TargetMode="External"/><Relationship Id="rId7" Type="http://schemas.openxmlformats.org/officeDocument/2006/relationships/hyperlink" Target="https://legacy.lmarena.ai" TargetMode="External"/><Relationship Id="rId12" Type="http://schemas.openxmlformats.org/officeDocument/2006/relationships/hyperlink" Target="https://huggingface.co/open-llm-leaderboard" TargetMode="External"/><Relationship Id="rId17" Type="http://schemas.openxmlformats.org/officeDocument/2006/relationships/hyperlink" Target="https://x.com/OpenAI/status/1905331956856050135" TargetMode="External"/><Relationship Id="rId25" Type="http://schemas.openxmlformats.org/officeDocument/2006/relationships/hyperlink" Target="https://openai.com/index/o1-and-new-tools-for-developers/" TargetMode="External"/><Relationship Id="rId33" Type="http://schemas.openxmlformats.org/officeDocument/2006/relationships/hyperlink" Target="https://openai.com/index/openai-o3-mini/" TargetMode="External"/><Relationship Id="rId2" Type="http://schemas.openxmlformats.org/officeDocument/2006/relationships/notesSlide" Target="../notesSlides/notesSlide2.xml"/><Relationship Id="rId16" Type="http://schemas.openxmlformats.org/officeDocument/2006/relationships/hyperlink" Target="https://openai.com/index/introducing-o3-and-o4-mini/" TargetMode="External"/><Relationship Id="rId20" Type="http://schemas.openxmlformats.org/officeDocument/2006/relationships/hyperlink" Target="https://www.anthropic.com/news/claude-4" TargetMode="External"/><Relationship Id="rId29" Type="http://schemas.openxmlformats.org/officeDocument/2006/relationships/hyperlink" Target="https://www.anthropic.com/news/claude-3-7-sonnet" TargetMode="External"/><Relationship Id="rId1" Type="http://schemas.openxmlformats.org/officeDocument/2006/relationships/slideLayout" Target="../slideLayouts/slideLayout1.xml"/><Relationship Id="rId6" Type="http://schemas.openxmlformats.org/officeDocument/2006/relationships/hyperlink" Target="https://beta.lmarena.ai" TargetMode="External"/><Relationship Id="rId11" Type="http://schemas.openxmlformats.org/officeDocument/2006/relationships/hyperlink" Target="https://artificialanalysis.ai/leaderboards/models" TargetMode="External"/><Relationship Id="rId24" Type="http://schemas.openxmlformats.org/officeDocument/2006/relationships/hyperlink" Target="https://api-docs.deepseek.com/news/news250325" TargetMode="External"/><Relationship Id="rId32" Type="http://schemas.openxmlformats.org/officeDocument/2006/relationships/hyperlink" Target="https://qwenlm.github.io/blog/qwen3/" TargetMode="External"/><Relationship Id="rId5" Type="http://schemas.openxmlformats.org/officeDocument/2006/relationships/hyperlink" Target="https://openlm.ai/chatbot-arena/" TargetMode="External"/><Relationship Id="rId15" Type="http://schemas.openxmlformats.org/officeDocument/2006/relationships/hyperlink" Target="http://aistudio.google.com/app/prompts/new_chat?model=gemini-2.5-pro-preview-05-06" TargetMode="External"/><Relationship Id="rId23" Type="http://schemas.openxmlformats.org/officeDocument/2006/relationships/hyperlink" Target="https://x.ai/blog/grok-3" TargetMode="External"/><Relationship Id="rId28" Type="http://schemas.openxmlformats.org/officeDocument/2006/relationships/hyperlink" Target="https://mistral.ai/news/mistral-medium-3" TargetMode="External"/><Relationship Id="rId10" Type="http://schemas.openxmlformats.org/officeDocument/2006/relationships/hyperlink" Target="https://www.stack-ai.com/llm-leaderboard" TargetMode="External"/><Relationship Id="rId19" Type="http://schemas.openxmlformats.org/officeDocument/2006/relationships/hyperlink" Target="http://aistudio.google.com/app/prompts/new_chat?model=gemini-2.5-flash-preview-05-20" TargetMode="External"/><Relationship Id="rId31" Type="http://schemas.openxmlformats.org/officeDocument/2006/relationships/hyperlink" Target="https://huggingface.co/deepseek-ai/DeepSeek-V3-0324" TargetMode="External"/><Relationship Id="rId4" Type="http://schemas.openxmlformats.org/officeDocument/2006/relationships/hyperlink" Target="https://lmarena.ai/?leaderboard" TargetMode="External"/><Relationship Id="rId9" Type="http://schemas.openxmlformats.org/officeDocument/2006/relationships/hyperlink" Target="https://llmworld.net/llm_leaderboards/" TargetMode="External"/><Relationship Id="rId14" Type="http://schemas.openxmlformats.org/officeDocument/2006/relationships/hyperlink" Target="http://aistudio.google.com/app/prompts/new_chat?model=gemini-2.5-pro-preview-06-05" TargetMode="External"/><Relationship Id="rId22" Type="http://schemas.openxmlformats.org/officeDocument/2006/relationships/hyperlink" Target="http://aistudio.google.com/app/prompts/new_chat?model=gemini-2.5-flash-preview-04-17" TargetMode="External"/><Relationship Id="rId27" Type="http://schemas.openxmlformats.org/officeDocument/2006/relationships/hyperlink" Target="https://platform.openai.com/docs/models/o1" TargetMode="External"/><Relationship Id="rId30" Type="http://schemas.openxmlformats.org/officeDocument/2006/relationships/hyperlink" Target="https://www.anthropic.com/claude/sonnet" TargetMode="External"/><Relationship Id="rId8" Type="http://schemas.openxmlformats.org/officeDocument/2006/relationships/hyperlink" Target="https://web.lmarena.ai/leaderboard"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techcrunch.com/2025/06/10/openai-releases-o3-pro-a-souped-up-version-of-its-o3-ai-reasoning-model/" TargetMode="External"/><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techcrunch.com/2025/06/10/mistral-releases-a-pair-of-ai-reasoning-models/" TargetMode="External"/><Relationship Id="rId5" Type="http://schemas.openxmlformats.org/officeDocument/2006/relationships/hyperlink" Target="https://mistral.ai/news/magistral" TargetMode="External"/><Relationship Id="rId4" Type="http://schemas.openxmlformats.org/officeDocument/2006/relationships/hyperlink" Target="https://help.openai.com/en/articles/6825453-chatgpt-release-notes" TargetMode="Externa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getcoai.com/news/anthropic-launches-claude-gov-for-us-classified-intelligence-operation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huggingface.co/open-thoughts/OpenThinker3-7B"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mBimGYuTZpg"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www.youtube.com/watch?v=Z0HglpK20ec" TargetMode="External"/><Relationship Id="rId7" Type="http://schemas.openxmlformats.org/officeDocument/2006/relationships/hyperlink" Target="https://topmostads.com/google-ai-mode-financial-data-visualization"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blog.google/products/search/ai-mode-data-visualization" TargetMode="External"/><Relationship Id="rId5" Type="http://schemas.openxmlformats.org/officeDocument/2006/relationships/hyperlink" Target="https://www.engadget.com/ai/apple-intelligence-at-wwdc-everything-apple-announced-for-ios-macos-and-more-171133202.html" TargetMode="External"/><Relationship Id="rId10" Type="http://schemas.openxmlformats.org/officeDocument/2006/relationships/image" Target="../media/image17.png"/><Relationship Id="rId4" Type="http://schemas.openxmlformats.org/officeDocument/2006/relationships/hyperlink" Target="https://www.youtube.com/shorts/nabzqpeH8mk"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945844"/>
            <a:ext cx="44202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o3-Pro</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Gogle 2.5 Flash Thinking Budget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Mistral Magistral Reasoning Models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Claude Gov - models for US National Security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Alphabet keeps hiring engineers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Qwen3-Embedding &amp; Qwen3-Reranker Models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OpenThinker3-7B</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FastPlaid by LightOn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NVIDIA’s ProRL</a:t>
            </a:r>
            <a:endParaRPr sz="1500" b="1">
              <a:solidFill>
                <a:srgbClr val="3C78D8"/>
              </a:solidFill>
              <a:latin typeface="Calibri"/>
              <a:ea typeface="Calibri"/>
              <a:cs typeface="Calibri"/>
              <a:sym typeface="Calibri"/>
            </a:endParaRPr>
          </a:p>
        </p:txBody>
      </p:sp>
      <p:sp>
        <p:nvSpPr>
          <p:cNvPr id="64" name="Google Shape;64;p15"/>
          <p:cNvSpPr txBox="1"/>
          <p:nvPr/>
        </p:nvSpPr>
        <p:spPr>
          <a:xfrm>
            <a:off x="3535800" y="7190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June 13</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199013"/>
            <a:ext cx="4502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xxx</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Jobs, Layoffs</a:t>
            </a:r>
            <a:endParaRPr sz="15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3351832"/>
            <a:ext cx="4420200" cy="1403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to invest +$10B into Scale AI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Salesforce CRMArena-Pro Benchmark</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dots.llm1 by RedNote (Xiaohongshu)</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ByteDance Detail Flow - doodles, sketches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 Code - Free AI coding agent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Apple Unveils New AI Features at WWDC</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940208"/>
            <a:ext cx="4502400" cy="14037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Google's AI handling financial data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DeepAgent from Abacus.ai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Apple Research - Illusion of Thinking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Ilya Sutskever - 10 min speech</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Solving Math Problems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endParaRPr sz="15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p:nvPr/>
        </p:nvSpPr>
        <p:spPr>
          <a:xfrm>
            <a:off x="55075" y="52750"/>
            <a:ext cx="4453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DeepAgent from Abacus.ai</a:t>
            </a:r>
            <a:endParaRPr sz="2000" b="1" i="0" u="none" strike="noStrike" cap="none">
              <a:solidFill>
                <a:schemeClr val="dk1"/>
              </a:solidFill>
              <a:latin typeface="Calibri"/>
              <a:ea typeface="Calibri"/>
              <a:cs typeface="Calibri"/>
              <a:sym typeface="Calibri"/>
            </a:endParaRPr>
          </a:p>
        </p:txBody>
      </p:sp>
      <p:sp>
        <p:nvSpPr>
          <p:cNvPr id="198" name="Google Shape;198;p24"/>
          <p:cNvSpPr txBox="1"/>
          <p:nvPr/>
        </p:nvSpPr>
        <p:spPr>
          <a:xfrm>
            <a:off x="55076" y="493913"/>
            <a:ext cx="44532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DeepAgent - Autonomous AI Agent from Abacus.ai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https://deepagent.abacus.ai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rPr>
              <a:t>https://www.youtube.com/watch?v=9hpsmdLdBPs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Discovering, learning, and using online tools in real time without any setup or coding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connects to services like Twitter, Slack, Notion, Salesforce, and Jira, automating complex workflows across platforms with self-learning abilities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Integration with MCP servers, OpenAPI schemas, and secure credential management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build interactive mind maps, format reports, resolve access issues, and create workflows—all from a single prompt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Demos: Twitter Automation, Mind Map Creation, Workflow Automation, Jira Dashboard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Caching endpoint details and sample responses.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Security is robust: credentials are encrypted, stored temporarily, and revoked after use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agent is transparent, offering logs of its reasoning and actions for compliance and auditing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DeepAgent is available for $10 per month, delivering enterprise-level automation at a fraction of the cost</a:t>
            </a:r>
            <a:endParaRPr sz="1200">
              <a:solidFill>
                <a:schemeClr val="dk1"/>
              </a:solidFill>
              <a:latin typeface="Calibri"/>
              <a:ea typeface="Calibri"/>
              <a:cs typeface="Calibri"/>
              <a:sym typeface="Calibri"/>
            </a:endParaRPr>
          </a:p>
        </p:txBody>
      </p:sp>
      <p:pic>
        <p:nvPicPr>
          <p:cNvPr id="199" name="Google Shape;199;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15100" y="1709650"/>
            <a:ext cx="4330926" cy="186940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p:nvPr/>
        </p:nvSpPr>
        <p:spPr>
          <a:xfrm>
            <a:off x="55075" y="52750"/>
            <a:ext cx="4453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Apple Research - Illusion of Thinking</a:t>
            </a:r>
            <a:endParaRPr sz="2000" b="1" i="0" u="none" strike="noStrike" cap="none">
              <a:solidFill>
                <a:schemeClr val="dk1"/>
              </a:solidFill>
              <a:latin typeface="Calibri"/>
              <a:ea typeface="Calibri"/>
              <a:cs typeface="Calibri"/>
              <a:sym typeface="Calibri"/>
            </a:endParaRPr>
          </a:p>
        </p:txBody>
      </p:sp>
      <p:sp>
        <p:nvSpPr>
          <p:cNvPr id="205" name="Google Shape;205;p25"/>
          <p:cNvSpPr txBox="1"/>
          <p:nvPr/>
        </p:nvSpPr>
        <p:spPr>
          <a:xfrm>
            <a:off x="55075" y="541950"/>
            <a:ext cx="4453200" cy="435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Apple's research paper "The Illusion of Thinking: Understanding the Strengths and Limitations of Reasoning Models via the Lens of Problem Complexity"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https://ml-site.cdn-apple.com/papers/the-illusion-of-thinking.pdf</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https://machinelearning.apple.com/research/illusion-of-thinking</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https://9meters.com/technology/ai/apple-study-calls-out-reasoning-ai-as-overhyped-while-siri-struggles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https://pivot-to-ai.com/2025/06/08/apple-reasoning-ais-fail-hard-if-they-actually-have-to-think/</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study systematically tested reasoning models (including Claude-3.7-Sonnet-Thinking, DeepSeek-R1, and OpenAI's o3-mini) using puzzle environments like Tower of Hanoi and River Crossing.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Key finding - the models don't actually reason at all - they just memorize patterns really well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Instead of using standard math problems (which can be tainted), Apple’s team had models to solve classic puzzles:</a:t>
            </a:r>
            <a:endParaRPr sz="1200">
              <a:solidFill>
                <a:schemeClr val="dk1"/>
              </a:solidFill>
              <a:latin typeface="Calibri"/>
              <a:ea typeface="Calibri"/>
              <a:cs typeface="Calibri"/>
              <a:sym typeface="Calibri"/>
            </a:endParaRPr>
          </a:p>
          <a:p>
            <a:pPr marL="4572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Tower of Hanoi</a:t>
            </a:r>
            <a:endParaRPr sz="1200">
              <a:solidFill>
                <a:schemeClr val="dk1"/>
              </a:solidFill>
              <a:latin typeface="Calibri"/>
              <a:ea typeface="Calibri"/>
              <a:cs typeface="Calibri"/>
              <a:sym typeface="Calibri"/>
            </a:endParaRPr>
          </a:p>
          <a:p>
            <a:pPr marL="4572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River Crossing</a:t>
            </a:r>
            <a:endParaRPr sz="1200">
              <a:solidFill>
                <a:schemeClr val="dk1"/>
              </a:solidFill>
              <a:latin typeface="Calibri"/>
              <a:ea typeface="Calibri"/>
              <a:cs typeface="Calibri"/>
              <a:sym typeface="Calibri"/>
            </a:endParaRPr>
          </a:p>
          <a:p>
            <a:pPr marL="4572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Blocks World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They cranked up the difficulty and watched what happened.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Main conclusion: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According to Apple's research, what we call AI "reasoning" today isn't reasoning at all. It's a sophisticated Illusion of Thinking. These models are incredible pattern-matchers, but they aren't yet capable of the generalizable, logical problem-solving we see in humans.</a:t>
            </a:r>
            <a:endParaRPr sz="1200">
              <a:solidFill>
                <a:schemeClr val="dk1"/>
              </a:solidFill>
              <a:latin typeface="Calibri"/>
              <a:ea typeface="Calibri"/>
              <a:cs typeface="Calibri"/>
              <a:sym typeface="Calibri"/>
            </a:endParaRPr>
          </a:p>
        </p:txBody>
      </p:sp>
      <p:sp>
        <p:nvSpPr>
          <p:cNvPr id="206" name="Google Shape;206;p25"/>
          <p:cNvSpPr txBox="1"/>
          <p:nvPr/>
        </p:nvSpPr>
        <p:spPr>
          <a:xfrm>
            <a:off x="4610576" y="545688"/>
            <a:ext cx="44532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Here are the 5 shocking discoveries: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 They (models) hit a wall. Beyond a certain complexity, every single model's accuracy collapsed. Not just a little bit. It dropped to ZERO.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 They start “thinking” LESS when it gets harder. AI doesn't try harder. It actually spends fewer tokens thinking about it.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 There are 3 clear performance zones: </a:t>
            </a:r>
            <a:endParaRPr sz="1200">
              <a:solidFill>
                <a:schemeClr val="dk1"/>
              </a:solidFill>
              <a:latin typeface="Calibri"/>
              <a:ea typeface="Calibri"/>
              <a:cs typeface="Calibri"/>
              <a:sym typeface="Calibri"/>
            </a:endParaRPr>
          </a:p>
          <a:p>
            <a:pPr marL="4572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Easy Puzzles: Regular LLMs are actually better and more efficient. The "thinking" models just overthink and waste time.</a:t>
            </a:r>
            <a:endParaRPr sz="1200">
              <a:solidFill>
                <a:schemeClr val="dk1"/>
              </a:solidFill>
              <a:latin typeface="Calibri"/>
              <a:ea typeface="Calibri"/>
              <a:cs typeface="Calibri"/>
              <a:sym typeface="Calibri"/>
            </a:endParaRPr>
          </a:p>
          <a:p>
            <a:pPr marL="4572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Medium Puzzles: This is the sweet spot where "thinking" models have a clear advantage.</a:t>
            </a:r>
            <a:endParaRPr sz="1200">
              <a:solidFill>
                <a:schemeClr val="dk1"/>
              </a:solidFill>
              <a:latin typeface="Calibri"/>
              <a:ea typeface="Calibri"/>
              <a:cs typeface="Calibri"/>
              <a:sym typeface="Calibri"/>
            </a:endParaRPr>
          </a:p>
          <a:p>
            <a:pPr marL="4572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Hard Puzzles: Everyone fails. The "thinking" just delays the inevitable collapse.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4. They can't follow simple instructions. Even when Apple gave the AI the exact algorithm to solve the puzzle, it still failed at the same complexity point. It shows they aren’t executing logical steps, but are still just predicting the next word.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5. Their "reasoning" is inconsistent. A model could solve a puzzle requiring over 100 correct moves (Tower of Hanoi), but then fail a different puzzle that only needed 5 correct moves (River Crossing).  This suggests memorization, not a general ability to reason.</a:t>
            </a:r>
            <a:endParaRPr sz="1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Ilya Sutskever - 10 min speech</a:t>
            </a:r>
            <a:endParaRPr sz="2000" b="1" i="0" u="none" strike="noStrike" cap="none">
              <a:solidFill>
                <a:schemeClr val="dk1"/>
              </a:solidFill>
              <a:latin typeface="Calibri"/>
              <a:ea typeface="Calibri"/>
              <a:cs typeface="Calibri"/>
              <a:sym typeface="Calibri"/>
            </a:endParaRPr>
          </a:p>
        </p:txBody>
      </p:sp>
      <p:sp>
        <p:nvSpPr>
          <p:cNvPr id="212" name="Google Shape;212;p26"/>
          <p:cNvSpPr txBox="1"/>
          <p:nvPr/>
        </p:nvSpPr>
        <p:spPr>
          <a:xfrm>
            <a:off x="55075" y="541950"/>
            <a:ext cx="4453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Ilya Sutskever - receives </a:t>
            </a:r>
            <a:r>
              <a:rPr lang="en" sz="1200">
                <a:solidFill>
                  <a:schemeClr val="dk1"/>
                </a:solidFill>
                <a:latin typeface="Calibri"/>
                <a:ea typeface="Calibri"/>
                <a:cs typeface="Calibri"/>
                <a:sym typeface="Calibri"/>
              </a:rPr>
              <a:t>honorary degree, speech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June 6, 2025 - </a:t>
            </a:r>
            <a:r>
              <a:rPr lang="en" sz="1200">
                <a:latin typeface="Calibri"/>
                <a:ea typeface="Calibri"/>
                <a:cs typeface="Calibri"/>
                <a:sym typeface="Calibri"/>
              </a:rPr>
              <a:t>University of Toronto</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https://www.youtube.com/watch?v=zuZ2zaotrJs</a:t>
            </a:r>
            <a:endParaRPr sz="1200">
              <a:solidFill>
                <a:schemeClr val="dk1"/>
              </a:solidFill>
              <a:latin typeface="Calibri"/>
              <a:ea typeface="Calibri"/>
              <a:cs typeface="Calibri"/>
              <a:sym typeface="Calibri"/>
            </a:endParaRPr>
          </a:p>
        </p:txBody>
      </p:sp>
      <p:pic>
        <p:nvPicPr>
          <p:cNvPr id="213" name="Google Shape;213;p26"/>
          <p:cNvPicPr preferRelativeResize="0"/>
          <p:nvPr/>
        </p:nvPicPr>
        <p:blipFill>
          <a:blip r:embed="rId4">
            <a:alphaModFix/>
          </a:blip>
          <a:stretch>
            <a:fillRect/>
          </a:stretch>
        </p:blipFill>
        <p:spPr>
          <a:xfrm>
            <a:off x="5093983" y="541950"/>
            <a:ext cx="3492492" cy="2050200"/>
          </a:xfrm>
          <a:prstGeom prst="rect">
            <a:avLst/>
          </a:prstGeom>
          <a:noFill/>
          <a:ln w="9525" cap="flat" cmpd="sng">
            <a:solidFill>
              <a:srgbClr val="FF0000"/>
            </a:solidFill>
            <a:prstDash val="solid"/>
            <a:round/>
            <a:headEnd type="none" w="sm" len="sm"/>
            <a:tailEnd type="none" w="sm" len="sm"/>
          </a:ln>
        </p:spPr>
      </p:pic>
      <p:sp>
        <p:nvSpPr>
          <p:cNvPr id="214" name="Google Shape;214;p26"/>
          <p:cNvSpPr txBox="1"/>
          <p:nvPr/>
        </p:nvSpPr>
        <p:spPr>
          <a:xfrm>
            <a:off x="55075" y="1218800"/>
            <a:ext cx="44532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Ilya has received his bachelor's degree from U of T exactly 20 years ago in the same hall. This would be his fourth degree from the university after spending 10 years there as both undergrad and graduate student.</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He has studied under Jeff Hinton, which he describes as "one of life's great strokes of luck" allowing him to contribute to the most revolutionary AI research at the time</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Main Advice: accept reality as it is, don't regret the past, and focus on the next best step forward. This mindset is difficult to maintain but makes everything work out better.</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The unprecedented nature of our current moment due to AI:</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AI has already significantly changed what it means to be a student</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Current AI can converse, write code, and perform various tasks, though it still has limitations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AI will eventually be able to do everything humans can do, reasoning that since our brains are "biological computers," digital computers should eventually match our capabilities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This will lead to extremely rapid progress and fundamental changes to work and society</a:t>
            </a:r>
            <a:endParaRPr sz="1200">
              <a:latin typeface="Calibri"/>
              <a:ea typeface="Calibri"/>
              <a:cs typeface="Calibri"/>
              <a:sym typeface="Calibri"/>
            </a:endParaRPr>
          </a:p>
        </p:txBody>
      </p:sp>
      <p:sp>
        <p:nvSpPr>
          <p:cNvPr id="215" name="Google Shape;215;p26"/>
          <p:cNvSpPr txBox="1"/>
          <p:nvPr/>
        </p:nvSpPr>
        <p:spPr>
          <a:xfrm>
            <a:off x="4613625" y="2881400"/>
            <a:ext cx="44532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AI is "the greatest challenge of humanity ever". It is important to pay attention to AI developments rather than ignore them</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By observing and understanding AI's capabilities, people will generate the energy needed to solve the massive challenges it will create</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Successfully overcoming these challenges will bring "the greatest reward".</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Everyone's life will be significantly affected by AI, making it crucial to stay engaged and prepared for the changes ahead.</a:t>
            </a:r>
            <a:endParaRPr sz="12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7"/>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Solving Math Problems</a:t>
            </a:r>
            <a:endParaRPr sz="2000" b="1" i="0" u="none" strike="noStrike" cap="none">
              <a:solidFill>
                <a:schemeClr val="dk1"/>
              </a:solidFill>
              <a:latin typeface="Calibri"/>
              <a:ea typeface="Calibri"/>
              <a:cs typeface="Calibri"/>
              <a:sym typeface="Calibri"/>
            </a:endParaRPr>
          </a:p>
        </p:txBody>
      </p:sp>
      <p:sp>
        <p:nvSpPr>
          <p:cNvPr id="221" name="Google Shape;221;p27"/>
          <p:cNvSpPr txBox="1"/>
          <p:nvPr/>
        </p:nvSpPr>
        <p:spPr>
          <a:xfrm>
            <a:off x="55075" y="733375"/>
            <a:ext cx="44679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AI systems solves complex math problems</a:t>
            </a:r>
            <a:r>
              <a:rPr lang="en" sz="1200">
                <a:latin typeface="Calibri"/>
                <a:ea typeface="Calibri"/>
                <a:cs typeface="Calibri"/>
                <a:sym typeface="Calibri"/>
              </a:rPr>
              <a:t> </a:t>
            </a:r>
            <a:br>
              <a:rPr lang="en" sz="1200">
                <a:latin typeface="Calibri"/>
                <a:ea typeface="Calibri"/>
                <a:cs typeface="Calibri"/>
                <a:sym typeface="Calibri"/>
              </a:rPr>
            </a:br>
            <a:r>
              <a:rPr lang="en" sz="1200">
                <a:latin typeface="Calibri"/>
                <a:ea typeface="Calibri"/>
                <a:cs typeface="Calibri"/>
                <a:sym typeface="Calibri"/>
              </a:rPr>
              <a:t>at the </a:t>
            </a:r>
            <a:r>
              <a:rPr lang="en" sz="1200" b="1">
                <a:solidFill>
                  <a:srgbClr val="3C78D8"/>
                </a:solidFill>
                <a:latin typeface="Calibri"/>
                <a:ea typeface="Calibri"/>
                <a:cs typeface="Calibri"/>
                <a:sym typeface="Calibri"/>
              </a:rPr>
              <a:t>International Mathematical Olympiad (IMO) level</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AlphaProof and AlphaGeometry-2 </a:t>
            </a:r>
            <a:r>
              <a:rPr lang="en" sz="1200">
                <a:latin typeface="Calibri"/>
                <a:ea typeface="Calibri"/>
                <a:cs typeface="Calibri"/>
                <a:sym typeface="Calibri"/>
              </a:rPr>
              <a:t> solved 4 out of 6 problems* at the 2024 IMO, achieving a silver medalist score of 28/42 points. This includes solving the competition's hardest problem, which only five human contestants completed.</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The system combines: Neural language models for creative intuition; Symbolic deduction engines for rigorous proof verification; Reinforcement learning to improve through millions of self-generated proofs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The AI approaches geometric problems through a Neuro-symbolic reasoning blending pattern recognition and logical deduction. It automatically explores techniques using 100+ million synthetic training theorems, Hybrid models for hyperbolic/elliptic geometries, and subconscious-style search analogous to human problem-solving: (trying different proofs while reinforcing successful strategies). This process mirrors how mathematicians subconsciously test multiple approaches.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The systems currently outperform humans in geometric theorem proving while matching silver medalist capabilities in algebra/number theory. Researchers note the AI's solutions show human-like clarity rather than brute-force computation</a:t>
            </a:r>
            <a:endParaRPr sz="1200">
              <a:latin typeface="Calibri"/>
              <a:ea typeface="Calibri"/>
              <a:cs typeface="Calibri"/>
              <a:sym typeface="Calibri"/>
            </a:endParaRPr>
          </a:p>
        </p:txBody>
      </p:sp>
      <p:sp>
        <p:nvSpPr>
          <p:cNvPr id="222" name="Google Shape;222;p27"/>
          <p:cNvSpPr txBox="1"/>
          <p:nvPr/>
        </p:nvSpPr>
        <p:spPr>
          <a:xfrm>
            <a:off x="4613275" y="3134575"/>
            <a:ext cx="44679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https://www.livescience.com/technology/artificial-intelligence/math-olympics-has-a-new-contender-googles-ai-now-better-than-human-gold-medalists-at-solving-geometry-problems</a:t>
            </a:r>
            <a:r>
              <a:rPr lang="en" sz="900">
                <a:latin typeface="Calibri"/>
                <a:ea typeface="Calibri"/>
                <a:cs typeface="Calibri"/>
                <a:sym typeface="Calibri"/>
              </a:rPr>
              <a:t>  (February 2025)</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https://arxiv.org/abs/2506.02690v1</a:t>
            </a:r>
            <a:r>
              <a:rPr lang="en" sz="900">
                <a:latin typeface="Calibri"/>
                <a:ea typeface="Calibri"/>
                <a:cs typeface="Calibri"/>
                <a:sym typeface="Calibri"/>
              </a:rPr>
              <a:t>  (June 2025)</a:t>
            </a:r>
            <a:endParaRPr sz="9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https://deepmind.google/discover/blog/ai-solves-imo-problems-at-silver-medal-level/</a:t>
            </a:r>
            <a:r>
              <a:rPr lang="en" sz="900">
                <a:latin typeface="Calibri"/>
                <a:ea typeface="Calibri"/>
                <a:cs typeface="Calibri"/>
                <a:sym typeface="Calibri"/>
              </a:rPr>
              <a:t> (July 2024)</a:t>
            </a:r>
            <a:endParaRPr sz="9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https://www.nature.com/articles/s41586-023-06747-5</a:t>
            </a:r>
            <a:r>
              <a:rPr lang="en" sz="900">
                <a:latin typeface="Calibri"/>
                <a:ea typeface="Calibri"/>
                <a:cs typeface="Calibri"/>
                <a:sym typeface="Calibri"/>
              </a:rPr>
              <a:t> (January 2024)</a:t>
            </a:r>
            <a:endParaRPr sz="9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https://deepmind.google/discover/blog/alphageometry-an-olympiad-level-ai-system-for-geometry/</a:t>
            </a:r>
            <a:r>
              <a:rPr lang="en" sz="900">
                <a:latin typeface="Calibri"/>
                <a:ea typeface="Calibri"/>
                <a:cs typeface="Calibri"/>
                <a:sym typeface="Calibri"/>
              </a:rPr>
              <a:t>  (January 2024)</a:t>
            </a:r>
            <a:endParaRPr sz="9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https://aicompetence.org/alphageometry-revolutionizing-ai-in-geometry/</a:t>
            </a:r>
            <a:r>
              <a:rPr lang="en" sz="900">
                <a:latin typeface="Calibri"/>
                <a:ea typeface="Calibri"/>
                <a:cs typeface="Calibri"/>
                <a:sym typeface="Calibri"/>
              </a:rPr>
              <a:t> (June 2024)</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9"/>
              </a:rPr>
              <a:t>https://techstrong.ai/articles/thinking-fast-and-slow-how-genai-is-mastering-mathematical-reasoning/</a:t>
            </a:r>
            <a:r>
              <a:rPr lang="en" sz="900">
                <a:latin typeface="Calibri"/>
                <a:ea typeface="Calibri"/>
                <a:cs typeface="Calibri"/>
                <a:sym typeface="Calibri"/>
              </a:rPr>
              <a:t> (February 2024)</a:t>
            </a:r>
            <a:endParaRPr sz="900">
              <a:latin typeface="Calibri"/>
              <a:ea typeface="Calibri"/>
              <a:cs typeface="Calibri"/>
              <a:sym typeface="Calibri"/>
            </a:endParaRPr>
          </a:p>
        </p:txBody>
      </p:sp>
      <p:pic>
        <p:nvPicPr>
          <p:cNvPr id="223" name="Google Shape;223;p27"/>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647350" y="733375"/>
            <a:ext cx="4415875" cy="19556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8"/>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Vibe Coding - MDC &amp; PRD files</a:t>
            </a:r>
            <a:endParaRPr sz="2000" b="1" i="0" u="none" strike="noStrike" cap="none">
              <a:solidFill>
                <a:schemeClr val="dk1"/>
              </a:solidFill>
              <a:latin typeface="Calibri"/>
              <a:ea typeface="Calibri"/>
              <a:cs typeface="Calibri"/>
              <a:sym typeface="Calibri"/>
            </a:endParaRPr>
          </a:p>
        </p:txBody>
      </p:sp>
      <p:sp>
        <p:nvSpPr>
          <p:cNvPr id="229" name="Google Shape;229;p28"/>
          <p:cNvSpPr txBox="1"/>
          <p:nvPr/>
        </p:nvSpPr>
        <p:spPr>
          <a:xfrm>
            <a:off x="55075" y="733375"/>
            <a:ext cx="4467900" cy="126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Vibe coding - MDC rules files and PRD files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MDC = Markdown Documentation - rules for coding</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PRD = Product Requirements Document requirements for project</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https://github.com/lselector/ai/tree/master/vibecoding</a:t>
            </a:r>
            <a:r>
              <a:rPr lang="en" sz="900">
                <a:latin typeface="Calibri"/>
                <a:ea typeface="Calibri"/>
                <a:cs typeface="Calibri"/>
                <a:sym typeface="Calibri"/>
              </a:rPr>
              <a:t> - </a:t>
            </a:r>
            <a:r>
              <a:rPr lang="en" sz="900" b="1">
                <a:solidFill>
                  <a:srgbClr val="FF0000"/>
                </a:solidFill>
                <a:latin typeface="Calibri"/>
                <a:ea typeface="Calibri"/>
                <a:cs typeface="Calibri"/>
                <a:sym typeface="Calibri"/>
              </a:rPr>
              <a:t>examples</a:t>
            </a:r>
            <a:endParaRPr sz="9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9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https://www.youtube.com/watch?v=ABozvKmctkc</a:t>
            </a:r>
            <a:r>
              <a:rPr lang="en" sz="900">
                <a:latin typeface="Calibri"/>
                <a:ea typeface="Calibri"/>
                <a:cs typeface="Calibri"/>
                <a:sym typeface="Calibri"/>
              </a:rPr>
              <a:t> </a:t>
            </a:r>
            <a:br>
              <a:rPr lang="en" sz="900">
                <a:latin typeface="Calibri"/>
                <a:ea typeface="Calibri"/>
                <a:cs typeface="Calibri"/>
                <a:sym typeface="Calibri"/>
              </a:rPr>
            </a:br>
            <a:r>
              <a:rPr lang="en" sz="900" u="sng">
                <a:solidFill>
                  <a:schemeClr val="hlink"/>
                </a:solidFill>
                <a:latin typeface="Calibri"/>
                <a:ea typeface="Calibri"/>
                <a:cs typeface="Calibri"/>
                <a:sym typeface="Calibri"/>
                <a:hlinkClick r:id="rId5"/>
              </a:rPr>
              <a:t>https://github.com/elie222/inbox-zero/tree/main/.cursor/rules</a:t>
            </a:r>
            <a:r>
              <a:rPr lang="en" sz="900">
                <a:latin typeface="Calibri"/>
                <a:ea typeface="Calibri"/>
                <a:cs typeface="Calibri"/>
                <a:sym typeface="Calibri"/>
              </a:rPr>
              <a:t> </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6"/>
              </a:rPr>
              <a:t>https://www.instructa.ai/blog/cursor-ai/everything-you-need-to-know-cursor-rules</a:t>
            </a:r>
            <a:r>
              <a:rPr lang="en" sz="900">
                <a:latin typeface="Calibri"/>
                <a:ea typeface="Calibri"/>
                <a:cs typeface="Calibri"/>
                <a:sym typeface="Calibri"/>
              </a:rPr>
              <a:t> </a:t>
            </a:r>
            <a:endParaRPr sz="900">
              <a:latin typeface="Calibri"/>
              <a:ea typeface="Calibri"/>
              <a:cs typeface="Calibri"/>
              <a:sym typeface="Calibri"/>
            </a:endParaRPr>
          </a:p>
        </p:txBody>
      </p:sp>
      <p:pic>
        <p:nvPicPr>
          <p:cNvPr id="230" name="Google Shape;230;p28"/>
          <p:cNvPicPr preferRelativeResize="0"/>
          <p:nvPr/>
        </p:nvPicPr>
        <p:blipFill>
          <a:blip r:embed="rId7">
            <a:alphaModFix/>
          </a:blip>
          <a:stretch>
            <a:fillRect/>
          </a:stretch>
        </p:blipFill>
        <p:spPr>
          <a:xfrm>
            <a:off x="6141650" y="193150"/>
            <a:ext cx="2857500" cy="1600200"/>
          </a:xfrm>
          <a:prstGeom prst="rect">
            <a:avLst/>
          </a:prstGeom>
          <a:noFill/>
          <a:ln w="9525" cap="flat" cmpd="sng">
            <a:solidFill>
              <a:srgbClr val="FF0000"/>
            </a:solidFill>
            <a:prstDash val="solid"/>
            <a:round/>
            <a:headEnd type="none" w="sm" len="sm"/>
            <a:tailEnd type="none" w="sm" len="sm"/>
          </a:ln>
        </p:spPr>
      </p:pic>
      <p:pic>
        <p:nvPicPr>
          <p:cNvPr id="231" name="Google Shape;231;p2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143775" y="2487250"/>
            <a:ext cx="3760802" cy="2163552"/>
          </a:xfrm>
          <a:prstGeom prst="rect">
            <a:avLst/>
          </a:prstGeom>
          <a:noFill/>
          <a:ln>
            <a:noFill/>
          </a:ln>
        </p:spPr>
      </p:pic>
      <p:pic>
        <p:nvPicPr>
          <p:cNvPr id="232" name="Google Shape;232;p28"/>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898850" y="2487250"/>
            <a:ext cx="3760800" cy="2153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238" name="Google Shape;238;p29"/>
          <p:cNvSpPr txBox="1"/>
          <p:nvPr/>
        </p:nvSpPr>
        <p:spPr>
          <a:xfrm>
            <a:off x="2102050" y="1536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239" name="Google Shape;239;p29"/>
          <p:cNvSpPr txBox="1"/>
          <p:nvPr/>
        </p:nvSpPr>
        <p:spPr>
          <a:xfrm>
            <a:off x="4652950" y="153675"/>
            <a:ext cx="43827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SzPts val="900"/>
              <a:buFont typeface="Calibri"/>
              <a:buChar char="●"/>
            </a:pPr>
            <a:r>
              <a:rPr lang="en" sz="1200">
                <a:latin typeface="Calibri"/>
                <a:ea typeface="Calibri"/>
                <a:cs typeface="Calibri"/>
                <a:sym typeface="Calibri"/>
              </a:rPr>
              <a:t>Workers with AI skills command a 56% wage premium (up from 25% last year), suggesting the value these workers bring</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5"/>
              </a:rPr>
              <a:t>https://www.pwc.com/gx/en/issues/artificial-intelligence/job-barometer/2025/report.pdf</a:t>
            </a:r>
            <a:r>
              <a:rPr lang="en" sz="1200">
                <a:latin typeface="Calibri"/>
                <a:ea typeface="Calibri"/>
                <a:cs typeface="Calibri"/>
                <a:sym typeface="Calibri"/>
              </a:rPr>
              <a:t> </a:t>
            </a:r>
            <a:endParaRPr sz="1200">
              <a:latin typeface="Calibri"/>
              <a:ea typeface="Calibri"/>
              <a:cs typeface="Calibri"/>
              <a:sym typeface="Calibri"/>
            </a:endParaRPr>
          </a:p>
        </p:txBody>
      </p:sp>
      <p:pic>
        <p:nvPicPr>
          <p:cNvPr id="240" name="Google Shape;240;p2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81950" y="3120700"/>
            <a:ext cx="4439226" cy="1856675"/>
          </a:xfrm>
          <a:prstGeom prst="rect">
            <a:avLst/>
          </a:prstGeom>
          <a:noFill/>
          <a:ln w="9525" cap="flat" cmpd="sng">
            <a:solidFill>
              <a:srgbClr val="FF0000"/>
            </a:solidFill>
            <a:prstDash val="solid"/>
            <a:round/>
            <a:headEnd type="none" w="sm" len="sm"/>
            <a:tailEnd type="none" w="sm" len="sm"/>
          </a:ln>
        </p:spPr>
      </p:pic>
      <p:pic>
        <p:nvPicPr>
          <p:cNvPr id="241" name="Google Shape;241;p2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81950" y="695925"/>
            <a:ext cx="4439216" cy="2270414"/>
          </a:xfrm>
          <a:prstGeom prst="rect">
            <a:avLst/>
          </a:prstGeom>
          <a:noFill/>
          <a:ln w="9525" cap="flat" cmpd="sng">
            <a:solidFill>
              <a:srgbClr val="FF0000"/>
            </a:solidFill>
            <a:prstDash val="solid"/>
            <a:round/>
            <a:headEnd type="none" w="sm" len="sm"/>
            <a:tailEnd type="none" w="sm" len="sm"/>
          </a:ln>
        </p:spPr>
      </p:pic>
      <p:sp>
        <p:nvSpPr>
          <p:cNvPr id="242" name="Google Shape;242;p29"/>
          <p:cNvSpPr txBox="1"/>
          <p:nvPr/>
        </p:nvSpPr>
        <p:spPr>
          <a:xfrm>
            <a:off x="4652950" y="1117325"/>
            <a:ext cx="43827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SzPts val="900"/>
              <a:buFont typeface="Calibri"/>
              <a:buChar char="●"/>
            </a:pPr>
            <a:r>
              <a:rPr lang="en" sz="1200">
                <a:latin typeface="Calibri"/>
                <a:ea typeface="Calibri"/>
                <a:cs typeface="Calibri"/>
                <a:sym typeface="Calibri"/>
              </a:rPr>
              <a:t>New job postings from white-collar roles fell by 12.7% from 2024 to 2025, with demand for business analysts and developers dropping twice as fast</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1200">
                <a:latin typeface="Calibri"/>
                <a:ea typeface="Calibri"/>
                <a:cs typeface="Calibri"/>
                <a:sym typeface="Calibri"/>
              </a:rPr>
              <a:t>Anthropic’s CEO predicts that within the next 5 years, 50% of all entry-level jobs will be fully automated. </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1200">
                <a:latin typeface="Calibri"/>
                <a:ea typeface="Calibri"/>
                <a:cs typeface="Calibri"/>
                <a:sym typeface="Calibri"/>
              </a:rPr>
              <a:t>Elon’s launching Tesla self-driving cars in Austin and trucks operating autonomously on Texas highways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The only secure job is being an entrepreneur.</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Curiosity and adaptability now outperform career pathing.</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"Singularity Sprint" - now!</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The coming years will feel chaotic, unpredictable, and downright scary at times</a:t>
            </a:r>
            <a:endParaRPr sz="12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247" name="Google Shape;247;p3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48" name="Google Shape;248;p30"/>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49" name="Google Shape;249;p30"/>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50" name="Google Shape;250;p3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51" name="Google Shape;251;p30"/>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52" name="Google Shape;252;p30"/>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1"/>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3" name="Google Shape;73;p16"/>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74" name="Google Shape;74;p16"/>
          <p:cNvSpPr txBox="1"/>
          <p:nvPr/>
        </p:nvSpPr>
        <p:spPr>
          <a:xfrm>
            <a:off x="6950075" y="919775"/>
            <a:ext cx="1928700" cy="572700"/>
          </a:xfrm>
          <a:prstGeom prst="rect">
            <a:avLst/>
          </a:prstGeom>
          <a:noFill/>
          <a:ln>
            <a:noFill/>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4"/>
              </a:rPr>
              <a:t>https://lmarena.ai/?leaderboard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5"/>
              </a:rPr>
              <a:t>https://openlm.ai/chatbot-arena/</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6"/>
              </a:rPr>
              <a:t>https://beta.lmarena.ai</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https://legacy.lmarena.ai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75" name="Google Shape;75;p16"/>
          <p:cNvSpPr txBox="1"/>
          <p:nvPr/>
        </p:nvSpPr>
        <p:spPr>
          <a:xfrm>
            <a:off x="1176539" y="531301"/>
            <a:ext cx="11061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Text - June 5</a:t>
            </a:r>
            <a:endParaRPr sz="1200" b="0" i="0" u="none" strike="noStrike" cap="none">
              <a:solidFill>
                <a:schemeClr val="dk1"/>
              </a:solidFill>
              <a:latin typeface="Calibri"/>
              <a:ea typeface="Calibri"/>
              <a:cs typeface="Calibri"/>
              <a:sym typeface="Calibri"/>
            </a:endParaRPr>
          </a:p>
        </p:txBody>
      </p:sp>
      <p:sp>
        <p:nvSpPr>
          <p:cNvPr id="76" name="Google Shape;76;p16"/>
          <p:cNvSpPr txBox="1"/>
          <p:nvPr/>
        </p:nvSpPr>
        <p:spPr>
          <a:xfrm>
            <a:off x="4283674" y="531301"/>
            <a:ext cx="13056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Webdev - June 5</a:t>
            </a:r>
            <a:endParaRPr sz="1200" b="0" i="0" u="none" strike="noStrike" cap="none">
              <a:solidFill>
                <a:schemeClr val="dk1"/>
              </a:solidFill>
              <a:latin typeface="Calibri"/>
              <a:ea typeface="Calibri"/>
              <a:cs typeface="Calibri"/>
              <a:sym typeface="Calibri"/>
            </a:endParaRPr>
          </a:p>
        </p:txBody>
      </p:sp>
      <p:sp>
        <p:nvSpPr>
          <p:cNvPr id="77" name="Google Shape;77;p16"/>
          <p:cNvSpPr/>
          <p:nvPr/>
        </p:nvSpPr>
        <p:spPr>
          <a:xfrm>
            <a:off x="3695172" y="311958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6"/>
          <p:cNvSpPr txBox="1"/>
          <p:nvPr/>
        </p:nvSpPr>
        <p:spPr>
          <a:xfrm>
            <a:off x="3386498" y="269349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79" name="Google Shape;79;p16"/>
          <p:cNvSpPr/>
          <p:nvPr/>
        </p:nvSpPr>
        <p:spPr>
          <a:xfrm>
            <a:off x="3686955" y="270478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p:nvPr/>
        </p:nvSpPr>
        <p:spPr>
          <a:xfrm>
            <a:off x="3689165" y="458287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575309" y="144355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583932" y="104282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3684715" y="185313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p:nvPr/>
        </p:nvSpPr>
        <p:spPr>
          <a:xfrm>
            <a:off x="3694272" y="142809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p:nvPr/>
        </p:nvSpPr>
        <p:spPr>
          <a:xfrm>
            <a:off x="3695368" y="332936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6"/>
          <p:cNvSpPr txBox="1"/>
          <p:nvPr/>
        </p:nvSpPr>
        <p:spPr>
          <a:xfrm>
            <a:off x="6736325" y="1748050"/>
            <a:ext cx="2356200" cy="14961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Web Leaderboard </a:t>
            </a:r>
            <a:br>
              <a:rPr lang="en" sz="8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8"/>
              </a:rPr>
              <a:t>https://web.lmarena.ai/leaderboard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@LlmStats </a:t>
            </a:r>
            <a:br>
              <a:rPr lang="en" sz="8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9"/>
              </a:rPr>
              <a:t>https://llmworld.net/llm_leaderboards/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StackAI</a:t>
            </a:r>
            <a:r>
              <a:rPr lang="en" sz="800">
                <a:solidFill>
                  <a:schemeClr val="dk1"/>
                </a:solidFill>
                <a:latin typeface="Calibri"/>
                <a:ea typeface="Calibri"/>
                <a:cs typeface="Calibri"/>
                <a:sym typeface="Calibri"/>
              </a:rPr>
              <a:t> </a:t>
            </a:r>
            <a:br>
              <a:rPr lang="en" sz="800">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0"/>
              </a:rPr>
              <a:t>https://www.stack-ai.com/llm-leaderboard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Artificial Analysis</a:t>
            </a:r>
            <a:r>
              <a:rPr lang="en" sz="800">
                <a:solidFill>
                  <a:schemeClr val="dk1"/>
                </a:solidFill>
                <a:latin typeface="Calibri"/>
                <a:ea typeface="Calibri"/>
                <a:cs typeface="Calibri"/>
                <a:sym typeface="Calibri"/>
              </a:rPr>
              <a:t> </a:t>
            </a:r>
            <a:br>
              <a:rPr lang="en" sz="800">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1"/>
              </a:rPr>
              <a:t>https://artificialanalysis.ai/leaderboards/models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Open LLM Leaderboard - by Hugging Face </a:t>
            </a:r>
            <a:br>
              <a:rPr lang="en" sz="8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2"/>
              </a:rPr>
              <a:t>https://huggingface.co/open-llm-leaderboard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Vellum </a:t>
            </a:r>
            <a:br>
              <a:rPr lang="en" sz="8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3"/>
              </a:rPr>
              <a:t>https://www.vellum.ai/llm-leaderboard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p:txBody>
      </p:sp>
      <p:sp>
        <p:nvSpPr>
          <p:cNvPr id="87" name="Google Shape;87;p16"/>
          <p:cNvSpPr txBox="1"/>
          <p:nvPr/>
        </p:nvSpPr>
        <p:spPr>
          <a:xfrm>
            <a:off x="3405653" y="353217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8" name="Google Shape;88;p16"/>
          <p:cNvSpPr/>
          <p:nvPr/>
        </p:nvSpPr>
        <p:spPr>
          <a:xfrm>
            <a:off x="3696522" y="354056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p:nvPr/>
        </p:nvSpPr>
        <p:spPr>
          <a:xfrm>
            <a:off x="3692106" y="227510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p:nvPr/>
        </p:nvSpPr>
        <p:spPr>
          <a:xfrm>
            <a:off x="3688701" y="416438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6"/>
          <p:cNvSpPr txBox="1"/>
          <p:nvPr/>
        </p:nvSpPr>
        <p:spPr>
          <a:xfrm flipH="1">
            <a:off x="520260" y="4373159"/>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92" name="Google Shape;92;p16"/>
          <p:cNvSpPr txBox="1"/>
          <p:nvPr/>
        </p:nvSpPr>
        <p:spPr>
          <a:xfrm flipH="1">
            <a:off x="3626278" y="3743139"/>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93" name="Google Shape;93;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94" name="Google Shape;94;p16"/>
          <p:cNvSpPr/>
          <p:nvPr/>
        </p:nvSpPr>
        <p:spPr>
          <a:xfrm>
            <a:off x="3702722" y="102421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6"/>
          <p:cNvSpPr/>
          <p:nvPr/>
        </p:nvSpPr>
        <p:spPr>
          <a:xfrm>
            <a:off x="3694272" y="122378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3695353" y="164912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p:nvPr/>
        </p:nvSpPr>
        <p:spPr>
          <a:xfrm>
            <a:off x="3688928" y="249902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6"/>
          <p:cNvSpPr txBox="1"/>
          <p:nvPr/>
        </p:nvSpPr>
        <p:spPr>
          <a:xfrm>
            <a:off x="3393867" y="291192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9" name="Google Shape;99;p16"/>
          <p:cNvSpPr/>
          <p:nvPr/>
        </p:nvSpPr>
        <p:spPr>
          <a:xfrm>
            <a:off x="3694324" y="292321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p:nvPr/>
        </p:nvSpPr>
        <p:spPr>
          <a:xfrm>
            <a:off x="3694272" y="439512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p:nvPr/>
        </p:nvSpPr>
        <p:spPr>
          <a:xfrm>
            <a:off x="3694272" y="396207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txBox="1"/>
          <p:nvPr/>
        </p:nvSpPr>
        <p:spPr>
          <a:xfrm>
            <a:off x="283169" y="395108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3" name="Google Shape;103;p16"/>
          <p:cNvSpPr/>
          <p:nvPr/>
        </p:nvSpPr>
        <p:spPr>
          <a:xfrm>
            <a:off x="582435" y="395833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txBox="1"/>
          <p:nvPr/>
        </p:nvSpPr>
        <p:spPr>
          <a:xfrm>
            <a:off x="283169" y="353897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5" name="Google Shape;105;p16"/>
          <p:cNvSpPr/>
          <p:nvPr/>
        </p:nvSpPr>
        <p:spPr>
          <a:xfrm>
            <a:off x="582435" y="354622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06" name="Google Shape;106;p16"/>
          <p:cNvGraphicFramePr/>
          <p:nvPr/>
        </p:nvGraphicFramePr>
        <p:xfrm>
          <a:off x="724311" y="775929"/>
          <a:ext cx="3000000" cy="3000000"/>
        </p:xfrm>
        <a:graphic>
          <a:graphicData uri="http://schemas.openxmlformats.org/drawingml/2006/table">
            <a:tbl>
              <a:tblPr>
                <a:noFill/>
                <a:tableStyleId>{167162C3-D5E7-4F7E-AD1E-FD6BB1306F45}</a:tableStyleId>
              </a:tblPr>
              <a:tblGrid>
                <a:gridCol w="1879125">
                  <a:extLst>
                    <a:ext uri="{9D8B030D-6E8A-4147-A177-3AD203B41FA5}">
                      <a16:colId xmlns:a16="http://schemas.microsoft.com/office/drawing/2014/main" val="20000"/>
                    </a:ext>
                  </a:extLst>
                </a:gridCol>
                <a:gridCol w="399300">
                  <a:extLst>
                    <a:ext uri="{9D8B030D-6E8A-4147-A177-3AD203B41FA5}">
                      <a16:colId xmlns:a16="http://schemas.microsoft.com/office/drawing/2014/main" val="20001"/>
                    </a:ext>
                  </a:extLst>
                </a:gridCol>
              </a:tblGrid>
              <a:tr h="163225">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Model</a:t>
                      </a:r>
                      <a:endParaRPr sz="10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Score</a:t>
                      </a:r>
                      <a:endParaRPr sz="10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996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gemini-2.5-pro-preview-06-05</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1470</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1"/>
                  </a:ext>
                </a:extLst>
              </a:tr>
              <a:tr h="1996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gemini-2.5-pro-preview-05-06</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1446</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2"/>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o3-2025-04-16</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1443</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3"/>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chatgpt-4o-latest-20250326</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1431</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4"/>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gpt-4.5-preview-2025-02-27</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1425</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5"/>
                  </a:ext>
                </a:extLst>
              </a:tr>
              <a:tr h="1996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gemini-2.5-flash-preview-05-20</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1419</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6"/>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claude-opus-4-20250514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1414</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7"/>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gpt-4.1-2025-04-14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1402</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8"/>
                  </a:ext>
                </a:extLst>
              </a:tr>
              <a:tr h="1996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gemini-2.5-flash-preview-04-17</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1400</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9"/>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grok-3-preview-02-24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1399</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0"/>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claude-sonnet-4-20250514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1390</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1"/>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o4-mini-2025-04-16</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1390</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2"/>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deepseek-v3-0324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1388</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3"/>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o1-2024-12-17</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1388</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4"/>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deepseek-r1</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1384</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5"/>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o1-preview</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1372</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6"/>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mistral-medium-2505</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1369</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7"/>
                  </a:ext>
                </a:extLst>
              </a:tr>
              <a:tr h="1996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claude-3-7-sonnet-20250219</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1365</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8"/>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gpt-4.1-mini-2025-04-14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1365</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9"/>
                  </a:ext>
                </a:extLst>
              </a:tr>
            </a:tbl>
          </a:graphicData>
        </a:graphic>
      </p:graphicFrame>
      <p:graphicFrame>
        <p:nvGraphicFramePr>
          <p:cNvPr id="107" name="Google Shape;107;p16"/>
          <p:cNvGraphicFramePr/>
          <p:nvPr/>
        </p:nvGraphicFramePr>
        <p:xfrm>
          <a:off x="3837587" y="775925"/>
          <a:ext cx="3000000" cy="3000000"/>
        </p:xfrm>
        <a:graphic>
          <a:graphicData uri="http://schemas.openxmlformats.org/drawingml/2006/table">
            <a:tbl>
              <a:tblPr>
                <a:noFill/>
                <a:tableStyleId>{167162C3-D5E7-4F7E-AD1E-FD6BB1306F45}</a:tableStyleId>
              </a:tblPr>
              <a:tblGrid>
                <a:gridCol w="1825450">
                  <a:extLst>
                    <a:ext uri="{9D8B030D-6E8A-4147-A177-3AD203B41FA5}">
                      <a16:colId xmlns:a16="http://schemas.microsoft.com/office/drawing/2014/main" val="20000"/>
                    </a:ext>
                  </a:extLst>
                </a:gridCol>
                <a:gridCol w="453050">
                  <a:extLst>
                    <a:ext uri="{9D8B030D-6E8A-4147-A177-3AD203B41FA5}">
                      <a16:colId xmlns:a16="http://schemas.microsoft.com/office/drawing/2014/main" val="20001"/>
                    </a:ext>
                  </a:extLst>
                </a:gridCol>
              </a:tblGrid>
              <a:tr h="120250">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Model</a:t>
                      </a:r>
                      <a:endParaRPr sz="10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Score</a:t>
                      </a:r>
                      <a:endParaRPr sz="10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Gemini-2.5-Pro-Preview-06-05</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1443</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1"/>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Claude Opus 4 (20250514)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1412</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2"/>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Gemini-2.5-Pro-Preview-05-06</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1408</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3"/>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Claude Sonnet 4 (20250514)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1389</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4"/>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 3.7 Sonnet (20250219)</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1357</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5"/>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Gemini-2.5-Flash-Preview-05-20</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1312</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6"/>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GPT-4.1-2025-04-14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1256</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7"/>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Claude 3.5 Sonnet (20241022)</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1238</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8"/>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DeepSeek-V3-0324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1207</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9"/>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DeepSeek-R1</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1198</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0"/>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o3-2025-04-16</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1188</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1"/>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GPT-4.1-mini-2025-04-14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1187</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2"/>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Qwen3-235B-A22B</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1183</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3"/>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Mistral Medium 3</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1167</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4"/>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Gemini-2.5-Flash-Preview-04-17</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1144</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5"/>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o3-mini-high (20250131)</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1136</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6"/>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Claude 3.5 Haiku (20241022)</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1133</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7"/>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o4-mini-2025-04-16</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1100</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8"/>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o3-mini (20250131)</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1092</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9"/>
                  </a:ext>
                </a:extLst>
              </a:tr>
            </a:tbl>
          </a:graphicData>
        </a:graphic>
      </p:graphicFrame>
      <p:sp>
        <p:nvSpPr>
          <p:cNvPr id="108" name="Google Shape;108;p16"/>
          <p:cNvSpPr/>
          <p:nvPr/>
        </p:nvSpPr>
        <p:spPr>
          <a:xfrm>
            <a:off x="3694272" y="206716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p:nvPr/>
        </p:nvSpPr>
        <p:spPr>
          <a:xfrm>
            <a:off x="3689165" y="479422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p:nvPr/>
        </p:nvSpPr>
        <p:spPr>
          <a:xfrm>
            <a:off x="583932" y="123944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p:nvPr/>
        </p:nvSpPr>
        <p:spPr>
          <a:xfrm>
            <a:off x="575309" y="164753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p:nvPr/>
        </p:nvSpPr>
        <p:spPr>
          <a:xfrm>
            <a:off x="575309" y="185152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p:nvPr/>
        </p:nvSpPr>
        <p:spPr>
          <a:xfrm>
            <a:off x="583932" y="206290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6"/>
          <p:cNvSpPr/>
          <p:nvPr/>
        </p:nvSpPr>
        <p:spPr>
          <a:xfrm>
            <a:off x="583714" y="228054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p:nvPr/>
        </p:nvSpPr>
        <p:spPr>
          <a:xfrm>
            <a:off x="584681" y="249484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p:nvPr/>
        </p:nvSpPr>
        <p:spPr>
          <a:xfrm>
            <a:off x="583932" y="267250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6"/>
          <p:cNvSpPr txBox="1"/>
          <p:nvPr/>
        </p:nvSpPr>
        <p:spPr>
          <a:xfrm flipH="1">
            <a:off x="527634" y="2895766"/>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18" name="Google Shape;118;p16"/>
          <p:cNvSpPr/>
          <p:nvPr/>
        </p:nvSpPr>
        <p:spPr>
          <a:xfrm>
            <a:off x="583714" y="311874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6"/>
          <p:cNvSpPr/>
          <p:nvPr/>
        </p:nvSpPr>
        <p:spPr>
          <a:xfrm>
            <a:off x="584681" y="332316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6"/>
          <p:cNvSpPr/>
          <p:nvPr/>
        </p:nvSpPr>
        <p:spPr>
          <a:xfrm>
            <a:off x="584681" y="374837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6"/>
          <p:cNvSpPr/>
          <p:nvPr/>
        </p:nvSpPr>
        <p:spPr>
          <a:xfrm>
            <a:off x="584681" y="416873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6"/>
          <p:cNvSpPr/>
          <p:nvPr/>
        </p:nvSpPr>
        <p:spPr>
          <a:xfrm>
            <a:off x="584681" y="479307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6"/>
          <p:cNvSpPr/>
          <p:nvPr/>
        </p:nvSpPr>
        <p:spPr>
          <a:xfrm>
            <a:off x="583714" y="459601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txBox="1"/>
          <p:nvPr/>
        </p:nvSpPr>
        <p:spPr>
          <a:xfrm>
            <a:off x="55075" y="52750"/>
            <a:ext cx="173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129" name="Google Shape;129;p17"/>
          <p:cNvSpPr txBox="1"/>
          <p:nvPr/>
        </p:nvSpPr>
        <p:spPr>
          <a:xfrm>
            <a:off x="148375" y="443850"/>
            <a:ext cx="4206000" cy="2281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 o3-Pro released to replace o1-Pro</a:t>
            </a:r>
            <a:endParaRPr sz="1200">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Pro, Team, and API. Enterprise and Edu - next week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Pricing (in/out) $20/$80 per million tokens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o3 input tokens price drop from $10 to $2 per Million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o3-pro is live in OpenAI’s developer API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a reasoning model. It is not a chat model, but rather a report generator. It is good at analyzing big context and at using tools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https://techcrunch.com/2025/06/10/openai-releases-o3-pro-a-souped-up-version-of-its-o3-ai-reasoning-model/</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https://help.openai.com/en/articles/6825453-chatgpt-release-notes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 hits $10B in ARR (Annual Recurring Revenue) - doubled from $5.5B last year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ChatGPT released major voice and translation update</a:t>
            </a:r>
            <a:endParaRPr sz="1200">
              <a:solidFill>
                <a:schemeClr val="dk1"/>
              </a:solidFill>
              <a:latin typeface="Calibri"/>
              <a:ea typeface="Calibri"/>
              <a:cs typeface="Calibri"/>
              <a:sym typeface="Calibri"/>
            </a:endParaRPr>
          </a:p>
        </p:txBody>
      </p:sp>
      <p:sp>
        <p:nvSpPr>
          <p:cNvPr id="130" name="Google Shape;130;p17"/>
          <p:cNvSpPr txBox="1"/>
          <p:nvPr/>
        </p:nvSpPr>
        <p:spPr>
          <a:xfrm>
            <a:off x="148375" y="3475725"/>
            <a:ext cx="4453200" cy="158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Mistral Magistral Small &amp; Medium Reasoning Models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Magistral works through problems step-by-step for improved consistency and reliability across topics such as math and physics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Magistral Small 24B params open-source based on Mistral Small 3.1, 128K context (40k effective); It is very fast on Le Chat. But it is being outperformed by Qwen3-32B and Qwen3-30B-A3B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Magistral Medium is a bigger model for Enterprise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https://mistral.ai/news/magistral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https://techcrunch.com/2025/06/10/mistral-releases-a-pair-of-ai-reasoning-models/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31" name="Google Shape;131;p1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764350" y="3755804"/>
            <a:ext cx="1388085" cy="1357500"/>
          </a:xfrm>
          <a:prstGeom prst="rect">
            <a:avLst/>
          </a:prstGeom>
          <a:noFill/>
          <a:ln w="9525" cap="flat" cmpd="sng">
            <a:solidFill>
              <a:srgbClr val="FF0000"/>
            </a:solidFill>
            <a:prstDash val="solid"/>
            <a:round/>
            <a:headEnd type="none" w="sm" len="sm"/>
            <a:tailEnd type="none" w="sm" len="sm"/>
          </a:ln>
        </p:spPr>
      </p:pic>
      <p:pic>
        <p:nvPicPr>
          <p:cNvPr id="132" name="Google Shape;132;p1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411875" y="52749"/>
            <a:ext cx="3602099" cy="1980451"/>
          </a:xfrm>
          <a:prstGeom prst="rect">
            <a:avLst/>
          </a:prstGeom>
          <a:noFill/>
          <a:ln w="9525" cap="flat" cmpd="sng">
            <a:solidFill>
              <a:srgbClr val="FF0000"/>
            </a:solidFill>
            <a:prstDash val="solid"/>
            <a:round/>
            <a:headEnd type="none" w="sm" len="sm"/>
            <a:tailEnd type="none" w="sm" len="sm"/>
          </a:ln>
        </p:spPr>
      </p:pic>
      <p:sp>
        <p:nvSpPr>
          <p:cNvPr id="133" name="Google Shape;133;p17"/>
          <p:cNvSpPr txBox="1"/>
          <p:nvPr/>
        </p:nvSpPr>
        <p:spPr>
          <a:xfrm>
            <a:off x="6417400" y="2357625"/>
            <a:ext cx="26685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Gogle 2.5 Flash Thinking Budget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Input price: $0.15 per million tokens.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Output price (no reasoning/thinking off): $0.60 per million tokens.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Output price (reasoning/thinking on): $3.50 per million tokens</a:t>
            </a:r>
            <a:endParaRPr sz="1200">
              <a:solidFill>
                <a:schemeClr val="dk1"/>
              </a:solidFill>
              <a:latin typeface="Calibri"/>
              <a:ea typeface="Calibri"/>
              <a:cs typeface="Calibri"/>
              <a:sym typeface="Calibri"/>
            </a:endParaRPr>
          </a:p>
        </p:txBody>
      </p:sp>
      <p:pic>
        <p:nvPicPr>
          <p:cNvPr id="134" name="Google Shape;134;p17"/>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707650" y="3531652"/>
            <a:ext cx="2212350" cy="5105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8"/>
          <p:cNvSpPr txBox="1"/>
          <p:nvPr/>
        </p:nvSpPr>
        <p:spPr>
          <a:xfrm>
            <a:off x="55075" y="52750"/>
            <a:ext cx="173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140" name="Google Shape;140;p18"/>
          <p:cNvSpPr txBox="1"/>
          <p:nvPr/>
        </p:nvSpPr>
        <p:spPr>
          <a:xfrm>
            <a:off x="55075" y="496225"/>
            <a:ext cx="44532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Claude Gov - models for US National Security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handle classified information and support intelligence operations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strategic planning, intelligence analysis, operational support, threat assessment, and cybersecurity data interpretation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Enhanced Language and Contextual Understanding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Access to Claude Gov is strictly limited to authorized personnel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Safety and Compliance, strict usage policies to prevent misuse for disinformation, weapon development, censorship, or malicious cyber activities, though contractual exceptions exist for certain government missions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Claude Gov is already deployed within agencies at the highest levels of U.S. national security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https://getcoai.com/news/anthropic-launches-claude-gov-for-us-classified-intelligence-operations/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41" name="Google Shape;141;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14950" y="791150"/>
            <a:ext cx="2014449" cy="2014449"/>
          </a:xfrm>
          <a:prstGeom prst="rect">
            <a:avLst/>
          </a:prstGeom>
          <a:noFill/>
          <a:ln w="9525" cap="flat" cmpd="sng">
            <a:solidFill>
              <a:srgbClr val="FF0000"/>
            </a:solidFill>
            <a:prstDash val="solid"/>
            <a:round/>
            <a:headEnd type="none" w="sm" len="sm"/>
            <a:tailEnd type="none" w="sm" len="sm"/>
          </a:ln>
        </p:spPr>
      </p:pic>
      <p:sp>
        <p:nvSpPr>
          <p:cNvPr id="142" name="Google Shape;142;p18"/>
          <p:cNvSpPr txBox="1"/>
          <p:nvPr/>
        </p:nvSpPr>
        <p:spPr>
          <a:xfrm>
            <a:off x="55075" y="3205775"/>
            <a:ext cx="44532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Alphabet keeps hiring engineers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Alphabet CEO Sundar Pichai stated that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they will continue hiring engineers,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even as it invests heavily in 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is not intended to replace human talent.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Balanced Approach - human oversight and creativity remain crucial</a:t>
            </a:r>
            <a:endParaRPr sz="1200">
              <a:solidFill>
                <a:schemeClr val="dk1"/>
              </a:solidFill>
              <a:latin typeface="Calibri"/>
              <a:ea typeface="Calibri"/>
              <a:cs typeface="Calibri"/>
              <a:sym typeface="Calibri"/>
            </a:endParaRPr>
          </a:p>
        </p:txBody>
      </p:sp>
      <p:pic>
        <p:nvPicPr>
          <p:cNvPr id="143" name="Google Shape;143;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60675" y="3205775"/>
            <a:ext cx="1690191" cy="11268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p:nvPr/>
        </p:nvSpPr>
        <p:spPr>
          <a:xfrm>
            <a:off x="55075" y="52750"/>
            <a:ext cx="173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49" name="Google Shape;149;p19"/>
          <p:cNvSpPr txBox="1"/>
          <p:nvPr/>
        </p:nvSpPr>
        <p:spPr>
          <a:xfrm>
            <a:off x="55075" y="465750"/>
            <a:ext cx="4453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Qwen3-Embedding-8B and Qwen3-Reranker-8B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Open-weight , SOTA, free.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model has taken the </a:t>
            </a:r>
            <a:r>
              <a:rPr lang="en" sz="1200" b="1">
                <a:solidFill>
                  <a:srgbClr val="FF0000"/>
                </a:solidFill>
                <a:latin typeface="Calibri"/>
                <a:ea typeface="Calibri"/>
                <a:cs typeface="Calibri"/>
                <a:sym typeface="Calibri"/>
              </a:rPr>
              <a:t>#1 rank on the MTEB</a:t>
            </a:r>
            <a:r>
              <a:rPr lang="en" sz="1200">
                <a:solidFill>
                  <a:schemeClr val="dk1"/>
                </a:solidFill>
                <a:latin typeface="Calibri"/>
                <a:ea typeface="Calibri"/>
                <a:cs typeface="Calibri"/>
                <a:sym typeface="Calibri"/>
              </a:rPr>
              <a:t> multilingual leaderboard, outperforming even Gemini's experimental embedding model from March 2025.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new models are supported by vLLM, with one user declaring, "</a:t>
            </a:r>
            <a:r>
              <a:rPr lang="en" sz="1200" b="1">
                <a:solidFill>
                  <a:srgbClr val="3C78D8"/>
                </a:solidFill>
                <a:latin typeface="Calibri"/>
                <a:ea typeface="Calibri"/>
                <a:cs typeface="Calibri"/>
                <a:sym typeface="Calibri"/>
              </a:rPr>
              <a:t>Every RAG system on earth just got a free upgrade</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150" name="Google Shape;150;p19"/>
          <p:cNvSpPr txBox="1"/>
          <p:nvPr/>
        </p:nvSpPr>
        <p:spPr>
          <a:xfrm>
            <a:off x="55075" y="3275925"/>
            <a:ext cx="44532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OpenThinker3-7B</a:t>
            </a:r>
            <a:r>
              <a:rPr lang="en" sz="1200">
                <a:solidFill>
                  <a:schemeClr val="dk1"/>
                </a:solidFill>
                <a:latin typeface="Calibri"/>
                <a:ea typeface="Calibri"/>
                <a:cs typeface="Calibri"/>
                <a:sym typeface="Calibri"/>
              </a:rPr>
              <a:t> - top open reasoning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fine-tuned version of </a:t>
            </a:r>
            <a:r>
              <a:rPr lang="en" sz="1200" b="1">
                <a:solidFill>
                  <a:srgbClr val="3C78D8"/>
                </a:solidFill>
                <a:latin typeface="Calibri"/>
                <a:ea typeface="Calibri"/>
                <a:cs typeface="Calibri"/>
                <a:sym typeface="Calibri"/>
              </a:rPr>
              <a:t>Qwen/Qwen2.5-7B-Instruct</a:t>
            </a:r>
            <a:r>
              <a:rPr lang="en" sz="1200">
                <a:solidFill>
                  <a:schemeClr val="dk1"/>
                </a:solidFill>
                <a:latin typeface="Calibri"/>
                <a:ea typeface="Calibri"/>
                <a:cs typeface="Calibri"/>
                <a:sym typeface="Calibri"/>
              </a:rPr>
              <a:t> on the OpenThoughts3-1.2M dataset.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Better than previous OpenThinker models, outperforms several other strong reasoning 7B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https://huggingface.co/open-thoughts/OpenThinker3-7B</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SOTA. Was trained on the newly released </a:t>
            </a:r>
            <a:r>
              <a:rPr lang="en" sz="1200">
                <a:solidFill>
                  <a:srgbClr val="3C78D8"/>
                </a:solidFill>
                <a:latin typeface="Calibri"/>
                <a:ea typeface="Calibri"/>
                <a:cs typeface="Calibri"/>
                <a:sym typeface="Calibri"/>
              </a:rPr>
              <a:t>OpenThoughts3-1.2M</a:t>
            </a:r>
            <a:r>
              <a:rPr lang="en" sz="1200">
                <a:solidFill>
                  <a:schemeClr val="dk1"/>
                </a:solidFill>
                <a:latin typeface="Calibri"/>
                <a:ea typeface="Calibri"/>
                <a:cs typeface="Calibri"/>
                <a:sym typeface="Calibri"/>
              </a:rPr>
              <a:t> </a:t>
            </a:r>
            <a:r>
              <a:rPr lang="en" sz="1200">
                <a:solidFill>
                  <a:srgbClr val="3C78D8"/>
                </a:solidFill>
                <a:latin typeface="Calibri"/>
                <a:ea typeface="Calibri"/>
                <a:cs typeface="Calibri"/>
                <a:sym typeface="Calibri"/>
              </a:rPr>
              <a:t>dataset</a:t>
            </a:r>
            <a:r>
              <a:rPr lang="en" sz="1200">
                <a:solidFill>
                  <a:schemeClr val="dk1"/>
                </a:solidFill>
                <a:latin typeface="Calibri"/>
                <a:ea typeface="Calibri"/>
                <a:cs typeface="Calibri"/>
                <a:sym typeface="Calibri"/>
              </a:rPr>
              <a:t> and improves over </a:t>
            </a:r>
            <a:r>
              <a:rPr lang="en" sz="1200">
                <a:solidFill>
                  <a:srgbClr val="6AA84F"/>
                </a:solidFill>
                <a:latin typeface="Calibri"/>
                <a:ea typeface="Calibri"/>
                <a:cs typeface="Calibri"/>
                <a:sym typeface="Calibri"/>
              </a:rPr>
              <a:t>DeepSeek-R1-Distill-Qwen-7B</a:t>
            </a:r>
            <a:r>
              <a:rPr lang="en" sz="1200">
                <a:solidFill>
                  <a:schemeClr val="dk1"/>
                </a:solidFill>
                <a:latin typeface="Calibri"/>
                <a:ea typeface="Calibri"/>
                <a:cs typeface="Calibri"/>
                <a:sym typeface="Calibri"/>
              </a:rPr>
              <a:t> by 33% on a key benchmark</a:t>
            </a:r>
            <a:endParaRPr sz="1200">
              <a:solidFill>
                <a:schemeClr val="dk1"/>
              </a:solidFill>
              <a:latin typeface="Calibri"/>
              <a:ea typeface="Calibri"/>
              <a:cs typeface="Calibri"/>
              <a:sym typeface="Calibri"/>
            </a:endParaRPr>
          </a:p>
        </p:txBody>
      </p:sp>
      <p:pic>
        <p:nvPicPr>
          <p:cNvPr id="151" name="Google Shape;151;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95250" y="237150"/>
            <a:ext cx="2341607" cy="1311300"/>
          </a:xfrm>
          <a:prstGeom prst="rect">
            <a:avLst/>
          </a:prstGeom>
          <a:noFill/>
          <a:ln w="9525" cap="flat" cmpd="sng">
            <a:solidFill>
              <a:srgbClr val="FF0000"/>
            </a:solidFill>
            <a:prstDash val="solid"/>
            <a:round/>
            <a:headEnd type="none" w="sm" len="sm"/>
            <a:tailEnd type="none" w="sm" len="sm"/>
          </a:ln>
        </p:spPr>
      </p:pic>
      <p:pic>
        <p:nvPicPr>
          <p:cNvPr id="152" name="Google Shape;152;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95250" y="3819238"/>
            <a:ext cx="2556775" cy="7466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0"/>
          <p:cNvSpPr txBox="1"/>
          <p:nvPr/>
        </p:nvSpPr>
        <p:spPr>
          <a:xfrm>
            <a:off x="55075" y="52750"/>
            <a:ext cx="173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158" name="Google Shape;158;p20"/>
          <p:cNvSpPr txBox="1"/>
          <p:nvPr/>
        </p:nvSpPr>
        <p:spPr>
          <a:xfrm>
            <a:off x="55075" y="3951050"/>
            <a:ext cx="44532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Salesforce CRMArena-Pro Benchmark</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CRMArena-Pro evaluates agents on 19 expert-validated tasks spanning sales, service, and CPQ, for both B2B and B2C contexts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 case - Enterprise AI Assessment - rigorous, realistic, and scalable way for organizations to evaluate and optimize LLM agents for CRM, sales, and service automation</a:t>
            </a:r>
            <a:endParaRPr sz="1200">
              <a:solidFill>
                <a:schemeClr val="dk1"/>
              </a:solidFill>
              <a:latin typeface="Calibri"/>
              <a:ea typeface="Calibri"/>
              <a:cs typeface="Calibri"/>
              <a:sym typeface="Calibri"/>
            </a:endParaRPr>
          </a:p>
        </p:txBody>
      </p:sp>
      <p:sp>
        <p:nvSpPr>
          <p:cNvPr id="159" name="Google Shape;159;p20"/>
          <p:cNvSpPr txBox="1"/>
          <p:nvPr/>
        </p:nvSpPr>
        <p:spPr>
          <a:xfrm>
            <a:off x="55075" y="2405553"/>
            <a:ext cx="4453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Meta Platforms is paying $14.8 B cash for 49% stake in Scale AI.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Scale AI is valued at ~$28B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Scale AI’s CEO, Alexandr Wang will take a significant role within Meta as part of a new </a:t>
            </a:r>
            <a:r>
              <a:rPr lang="en" sz="1200" b="1">
                <a:solidFill>
                  <a:srgbClr val="FF0000"/>
                </a:solidFill>
                <a:latin typeface="Calibri"/>
                <a:ea typeface="Calibri"/>
                <a:cs typeface="Calibri"/>
                <a:sym typeface="Calibri"/>
              </a:rPr>
              <a:t>"Superintelligence" initiative</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Scale AI</a:t>
            </a:r>
            <a:r>
              <a:rPr lang="en" sz="1200">
                <a:solidFill>
                  <a:schemeClr val="dk1"/>
                </a:solidFill>
                <a:latin typeface="Calibri"/>
                <a:ea typeface="Calibri"/>
                <a:cs typeface="Calibri"/>
                <a:sym typeface="Calibri"/>
              </a:rPr>
              <a:t> also built </a:t>
            </a:r>
            <a:r>
              <a:rPr lang="en" sz="1200" b="1">
                <a:solidFill>
                  <a:srgbClr val="3C78D8"/>
                </a:solidFill>
                <a:latin typeface="Calibri"/>
                <a:ea typeface="Calibri"/>
                <a:cs typeface="Calibri"/>
                <a:sym typeface="Calibri"/>
              </a:rPr>
              <a:t>Defense Llama, a LLM designed for military use</a:t>
            </a:r>
            <a:r>
              <a:rPr lang="en" sz="1200">
                <a:solidFill>
                  <a:schemeClr val="dk1"/>
                </a:solidFill>
                <a:latin typeface="Calibri"/>
                <a:ea typeface="Calibri"/>
                <a:cs typeface="Calibri"/>
                <a:sym typeface="Calibri"/>
              </a:rPr>
              <a:t>, on top of Meta’s Llama 3.</a:t>
            </a:r>
            <a:endParaRPr sz="1200">
              <a:solidFill>
                <a:schemeClr val="dk1"/>
              </a:solidFill>
              <a:latin typeface="Calibri"/>
              <a:ea typeface="Calibri"/>
              <a:cs typeface="Calibri"/>
              <a:sym typeface="Calibri"/>
            </a:endParaRPr>
          </a:p>
        </p:txBody>
      </p:sp>
      <p:sp>
        <p:nvSpPr>
          <p:cNvPr id="160" name="Google Shape;160;p20"/>
          <p:cNvSpPr txBox="1"/>
          <p:nvPr/>
        </p:nvSpPr>
        <p:spPr>
          <a:xfrm>
            <a:off x="55075" y="549450"/>
            <a:ext cx="4453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FastPlaid by LightOn</a:t>
            </a:r>
            <a:r>
              <a:rPr lang="en" sz="1200">
                <a:solidFill>
                  <a:schemeClr val="dk1"/>
                </a:solidFill>
                <a:latin typeface="Calibri"/>
                <a:ea typeface="Calibri"/>
                <a:cs typeface="Calibri"/>
                <a:sym typeface="Calibri"/>
              </a:rPr>
              <a:t> - fast multi-vector search engine written in Rust, up to a </a:t>
            </a:r>
            <a:r>
              <a:rPr lang="en" sz="1200">
                <a:solidFill>
                  <a:srgbClr val="FF0000"/>
                </a:solidFill>
                <a:latin typeface="Calibri"/>
                <a:ea typeface="Calibri"/>
                <a:cs typeface="Calibri"/>
                <a:sym typeface="Calibri"/>
              </a:rPr>
              <a:t>554% speedup</a:t>
            </a:r>
            <a:r>
              <a:rPr lang="en" sz="1200">
                <a:solidFill>
                  <a:schemeClr val="dk1"/>
                </a:solidFill>
                <a:latin typeface="Calibri"/>
                <a:ea typeface="Calibri"/>
                <a:cs typeface="Calibri"/>
                <a:sym typeface="Calibri"/>
              </a:rPr>
              <a:t> for ColBERT models </a:t>
            </a:r>
            <a:endParaRPr sz="1200">
              <a:solidFill>
                <a:schemeClr val="dk1"/>
              </a:solidFill>
              <a:latin typeface="Calibri"/>
              <a:ea typeface="Calibri"/>
              <a:cs typeface="Calibri"/>
              <a:sym typeface="Calibri"/>
            </a:endParaRPr>
          </a:p>
        </p:txBody>
      </p:sp>
      <p:sp>
        <p:nvSpPr>
          <p:cNvPr id="161" name="Google Shape;161;p20"/>
          <p:cNvSpPr txBox="1"/>
          <p:nvPr/>
        </p:nvSpPr>
        <p:spPr>
          <a:xfrm>
            <a:off x="55075" y="1019525"/>
            <a:ext cx="4453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NVIDIA’s ProRL (Prolonged Reinforcement Learning)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Novel framework designed to </a:t>
            </a:r>
            <a:r>
              <a:rPr lang="en" sz="1200" b="1">
                <a:solidFill>
                  <a:srgbClr val="3C78D8"/>
                </a:solidFill>
                <a:latin typeface="Calibri"/>
                <a:ea typeface="Calibri"/>
                <a:cs typeface="Calibri"/>
                <a:sym typeface="Calibri"/>
              </a:rPr>
              <a:t>enhance the reasoning</a:t>
            </a:r>
            <a:r>
              <a:rPr lang="en" sz="1200">
                <a:solidFill>
                  <a:schemeClr val="dk1"/>
                </a:solidFill>
                <a:latin typeface="Calibri"/>
                <a:ea typeface="Calibri"/>
                <a:cs typeface="Calibri"/>
                <a:sym typeface="Calibri"/>
              </a:rPr>
              <a:t> capabilities of LLMs through </a:t>
            </a:r>
            <a:r>
              <a:rPr lang="en" sz="1200" b="1">
                <a:solidFill>
                  <a:srgbClr val="3C78D8"/>
                </a:solidFill>
                <a:latin typeface="Calibri"/>
                <a:ea typeface="Calibri"/>
                <a:cs typeface="Calibri"/>
                <a:sym typeface="Calibri"/>
              </a:rPr>
              <a:t>extended RL training</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Demonstrates that prolonged training can unlock new reasoning strategies beyond a base model’s initial capabilities</a:t>
            </a:r>
            <a:endParaRPr sz="1200">
              <a:solidFill>
                <a:schemeClr val="dk1"/>
              </a:solidFill>
              <a:latin typeface="Calibri"/>
              <a:ea typeface="Calibri"/>
              <a:cs typeface="Calibri"/>
              <a:sym typeface="Calibri"/>
            </a:endParaRPr>
          </a:p>
        </p:txBody>
      </p:sp>
      <p:pic>
        <p:nvPicPr>
          <p:cNvPr id="162" name="Google Shape;162;p2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597825" y="128350"/>
            <a:ext cx="3226596" cy="809000"/>
          </a:xfrm>
          <a:prstGeom prst="rect">
            <a:avLst/>
          </a:prstGeom>
          <a:noFill/>
          <a:ln w="9525" cap="flat" cmpd="sng">
            <a:solidFill>
              <a:srgbClr val="FF0000"/>
            </a:solidFill>
            <a:prstDash val="solid"/>
            <a:round/>
            <a:headEnd type="none" w="sm" len="sm"/>
            <a:tailEnd type="none" w="sm" len="sm"/>
          </a:ln>
        </p:spPr>
      </p:pic>
      <p:pic>
        <p:nvPicPr>
          <p:cNvPr id="163" name="Google Shape;163;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97825" y="2387448"/>
            <a:ext cx="2460946" cy="1297700"/>
          </a:xfrm>
          <a:prstGeom prst="rect">
            <a:avLst/>
          </a:prstGeom>
          <a:noFill/>
          <a:ln w="9525" cap="flat" cmpd="sng">
            <a:solidFill>
              <a:srgbClr val="FF0000"/>
            </a:solidFill>
            <a:prstDash val="solid"/>
            <a:round/>
            <a:headEnd type="none" w="sm" len="sm"/>
            <a:tailEnd type="none" w="sm" len="sm"/>
          </a:ln>
        </p:spPr>
      </p:pic>
      <p:pic>
        <p:nvPicPr>
          <p:cNvPr id="164" name="Google Shape;164;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97825" y="3951050"/>
            <a:ext cx="3067400" cy="1126800"/>
          </a:xfrm>
          <a:prstGeom prst="rect">
            <a:avLst/>
          </a:prstGeom>
          <a:noFill/>
          <a:ln w="9525" cap="flat" cmpd="sng">
            <a:solidFill>
              <a:srgbClr val="FF0000"/>
            </a:solidFill>
            <a:prstDash val="solid"/>
            <a:round/>
            <a:headEnd type="none" w="sm" len="sm"/>
            <a:tailEnd type="none" w="sm" len="sm"/>
          </a:ln>
        </p:spPr>
      </p:pic>
      <p:pic>
        <p:nvPicPr>
          <p:cNvPr id="165" name="Google Shape;165;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597825" y="1013550"/>
            <a:ext cx="1946538" cy="1297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171" name="Google Shape;171;p21"/>
          <p:cNvSpPr txBox="1"/>
          <p:nvPr/>
        </p:nvSpPr>
        <p:spPr>
          <a:xfrm>
            <a:off x="55075" y="547550"/>
            <a:ext cx="44532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dots.llm1 by RedNote (Xiaohongshu)</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SOTA open-source LLM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MoE architecture, strong multilingual capabilities, particularly in English and Chinese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142B params, 14B active params (top-6-of-128 experts+2 shared) and a 32K context window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Pretrained on 11.2T high-quality, non-synthetic tokens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Docker, HuggingFace, vLLM, sglang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Slightly surpasses Qwen3 235B on MMLU</a:t>
            </a:r>
            <a:endParaRPr sz="1200">
              <a:solidFill>
                <a:schemeClr val="dk1"/>
              </a:solidFill>
              <a:latin typeface="Calibri"/>
              <a:ea typeface="Calibri"/>
              <a:cs typeface="Calibri"/>
              <a:sym typeface="Calibri"/>
            </a:endParaRPr>
          </a:p>
        </p:txBody>
      </p:sp>
      <p:sp>
        <p:nvSpPr>
          <p:cNvPr id="172" name="Google Shape;172;p21"/>
          <p:cNvSpPr txBox="1"/>
          <p:nvPr/>
        </p:nvSpPr>
        <p:spPr>
          <a:xfrm>
            <a:off x="55075" y="2823450"/>
            <a:ext cx="44532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ByteDance Detail Flow - doodles, sketches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1D Coarse-to-Fine Autoregressive Framework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for Faster, Token-Efficient Image Generation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arranges token sequences from global to fine detail using next-detail prediction merthod. Unlike traditional 2D raster-scan or scale-based techniques, DetailFlow employs a 1D tokenizer trained on progressively degraded images. This design allows the model to prioritize foundational image structures before refining visual details. By mapping tokens directly to resolution levels, DetailFlow significantly reduces token requirements, enabling images to be generated in a semantically ordered, coarse-to-fine manner.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https://www.youtube.com/watch?v=mBimGYuTZpg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73" name="Google Shape;173;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952975" y="674275"/>
            <a:ext cx="3510125" cy="1515300"/>
          </a:xfrm>
          <a:prstGeom prst="rect">
            <a:avLst/>
          </a:prstGeom>
          <a:noFill/>
          <a:ln w="9525" cap="flat" cmpd="sng">
            <a:solidFill>
              <a:srgbClr val="FF0000"/>
            </a:solidFill>
            <a:prstDash val="solid"/>
            <a:round/>
            <a:headEnd type="none" w="sm" len="sm"/>
            <a:tailEnd type="none" w="sm" len="sm"/>
          </a:ln>
        </p:spPr>
      </p:pic>
      <p:pic>
        <p:nvPicPr>
          <p:cNvPr id="174" name="Google Shape;174;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52975" y="2922538"/>
            <a:ext cx="3799127" cy="2036826"/>
          </a:xfrm>
          <a:prstGeom prst="rect">
            <a:avLst/>
          </a:prstGeom>
          <a:noFill/>
          <a:ln w="9525" cap="flat" cmpd="sng">
            <a:solidFill>
              <a:srgbClr val="FF0000"/>
            </a:solidFill>
            <a:prstDash val="solid"/>
            <a:round/>
            <a:headEnd type="none" w="sm" len="sm"/>
            <a:tailEnd type="none" w="sm" len="sm"/>
          </a:ln>
        </p:spPr>
      </p:pic>
      <p:cxnSp>
        <p:nvCxnSpPr>
          <p:cNvPr id="175" name="Google Shape;175;p21"/>
          <p:cNvCxnSpPr/>
          <p:nvPr/>
        </p:nvCxnSpPr>
        <p:spPr>
          <a:xfrm>
            <a:off x="6267050" y="4447600"/>
            <a:ext cx="746400" cy="746400"/>
          </a:xfrm>
          <a:prstGeom prst="straightConnector1">
            <a:avLst/>
          </a:prstGeom>
          <a:noFill/>
          <a:ln w="9525" cap="flat" cmpd="sng">
            <a:solidFill>
              <a:srgbClr val="FF0000"/>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2"/>
          <p:cNvSpPr txBox="1"/>
          <p:nvPr/>
        </p:nvSpPr>
        <p:spPr>
          <a:xfrm>
            <a:off x="444992" y="1191874"/>
            <a:ext cx="4337700" cy="24936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get notified</a:t>
            </a:r>
            <a:endParaRPr sz="2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about new videos</a:t>
            </a:r>
            <a:endParaRPr sz="2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1800" b="1" i="0" u="sng" strike="noStrike" cap="none">
                <a:solidFill>
                  <a:schemeClr val="hlink"/>
                </a:solidFill>
                <a:latin typeface="Calibri"/>
                <a:ea typeface="Calibri"/>
                <a:cs typeface="Calibri"/>
                <a:sym typeface="Calibri"/>
                <a:hlinkClick r:id="rId3"/>
              </a:rPr>
              <a:t>https://www.youtube.com/@lev-selector</a:t>
            </a:r>
            <a:r>
              <a:rPr lang="en" sz="1800" b="1" i="0" u="none" strike="noStrike" cap="none">
                <a:solidFill>
                  <a:schemeClr val="dk1"/>
                </a:solidFill>
                <a:latin typeface="Calibri"/>
                <a:ea typeface="Calibri"/>
                <a:cs typeface="Calibri"/>
                <a:sym typeface="Calibri"/>
              </a:rPr>
              <a:t> </a:t>
            </a: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We post a video every Friday</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It is usually 25-30 min long</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Links to slides are under the videos</a:t>
            </a:r>
            <a:endParaRPr sz="1800" b="1" i="0" u="none" strike="noStrike" cap="none">
              <a:solidFill>
                <a:srgbClr val="000000"/>
              </a:solidFill>
              <a:latin typeface="Calibri"/>
              <a:ea typeface="Calibri"/>
              <a:cs typeface="Calibri"/>
              <a:sym typeface="Calibri"/>
            </a:endParaRPr>
          </a:p>
        </p:txBody>
      </p:sp>
      <p:pic>
        <p:nvPicPr>
          <p:cNvPr id="181" name="Google Shape;181;p2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255731" y="69440"/>
            <a:ext cx="3815400" cy="50055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3"/>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187" name="Google Shape;187;p23"/>
          <p:cNvSpPr txBox="1"/>
          <p:nvPr/>
        </p:nvSpPr>
        <p:spPr>
          <a:xfrm>
            <a:off x="55075" y="411100"/>
            <a:ext cx="57702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 Code - Free AI coding agent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for use in Terminal, flexible, local-first alternative to proprietary tools like Cloud Code and ADR - </a:t>
            </a:r>
            <a:r>
              <a:rPr lang="en" sz="1200" u="sng">
                <a:solidFill>
                  <a:schemeClr val="hlink"/>
                </a:solidFill>
                <a:latin typeface="Calibri"/>
                <a:ea typeface="Calibri"/>
                <a:cs typeface="Calibri"/>
                <a:sym typeface="Calibri"/>
                <a:hlinkClick r:id="rId3"/>
              </a:rPr>
              <a:t>https://www.youtube.com/watch?v=Z0HglpK20ec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Powerful, user-friendly terminal interface (built with Bubble Tea) for interacting with various AI models, enabling coding, debugging, and codebase management directly from the command line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can integrate multiple AI providers (e.g., OpenAI, Anthropic, OpenRouter), manage sessions, track file changes, ...</a:t>
            </a:r>
            <a:endParaRPr sz="1200">
              <a:solidFill>
                <a:schemeClr val="dk1"/>
              </a:solidFill>
              <a:latin typeface="Calibri"/>
              <a:ea typeface="Calibri"/>
              <a:cs typeface="Calibri"/>
              <a:sym typeface="Calibri"/>
            </a:endParaRPr>
          </a:p>
        </p:txBody>
      </p:sp>
      <p:sp>
        <p:nvSpPr>
          <p:cNvPr id="188" name="Google Shape;188;p23"/>
          <p:cNvSpPr txBox="1"/>
          <p:nvPr/>
        </p:nvSpPr>
        <p:spPr>
          <a:xfrm>
            <a:off x="55075" y="1999050"/>
            <a:ext cx="57702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Apple Unveils New AI Features at WWDC</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Messages, FaceTime, and Phone apps will offer </a:t>
            </a:r>
            <a:r>
              <a:rPr lang="en" sz="1200" b="1">
                <a:solidFill>
                  <a:srgbClr val="FF0000"/>
                </a:solidFill>
                <a:latin typeface="Calibri"/>
                <a:ea typeface="Calibri"/>
                <a:cs typeface="Calibri"/>
                <a:sym typeface="Calibri"/>
              </a:rPr>
              <a:t>real-time translation using on-device AI</a:t>
            </a:r>
            <a:r>
              <a:rPr lang="en" sz="1200">
                <a:solidFill>
                  <a:schemeClr val="dk1"/>
                </a:solidFill>
                <a:latin typeface="Calibri"/>
                <a:ea typeface="Calibri"/>
                <a:cs typeface="Calibri"/>
                <a:sym typeface="Calibri"/>
              </a:rPr>
              <a:t> - a small (3B) foundation on-device model developed by Apple itself. </a:t>
            </a:r>
            <a:r>
              <a:rPr lang="en" sz="1200" b="1">
                <a:solidFill>
                  <a:srgbClr val="3C78D8"/>
                </a:solidFill>
                <a:latin typeface="Calibri"/>
                <a:ea typeface="Calibri"/>
                <a:cs typeface="Calibri"/>
                <a:sym typeface="Calibri"/>
              </a:rPr>
              <a:t>Translations appear as captions or spoken aloud during calls, and messages auto-translate while typing</a:t>
            </a:r>
            <a:br>
              <a:rPr lang="en" sz="1200" b="1">
                <a:solidFill>
                  <a:srgbClr val="3C78D8"/>
                </a:solidFill>
                <a:latin typeface="Calibri"/>
                <a:ea typeface="Calibri"/>
                <a:cs typeface="Calibri"/>
                <a:sym typeface="Calibri"/>
              </a:rPr>
            </a:br>
            <a:r>
              <a:rPr lang="en" sz="1200" b="1" u="sng">
                <a:solidFill>
                  <a:schemeClr val="hlink"/>
                </a:solidFill>
                <a:latin typeface="Calibri"/>
                <a:ea typeface="Calibri"/>
                <a:cs typeface="Calibri"/>
                <a:sym typeface="Calibri"/>
                <a:hlinkClick r:id="rId4"/>
              </a:rPr>
              <a:t>https://www.youtube.com/shorts/nabzqpeH8mk</a:t>
            </a:r>
            <a:r>
              <a:rPr lang="en" sz="1200" b="1">
                <a:solidFill>
                  <a:srgbClr val="3C78D8"/>
                </a:solidFill>
                <a:latin typeface="Calibri"/>
                <a:ea typeface="Calibri"/>
                <a:cs typeface="Calibri"/>
                <a:sym typeface="Calibri"/>
              </a:rPr>
              <a:t> </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Genmoji and Image Playground now include ChatGPT for better image and emoji creation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new system lets developers easily add AI features to their apps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Shortcuts app gets AI-powered functions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Apple Wallet will automatically summarize delivery updates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https://www.engadget.com/ai/apple-intelligence-at-wwdc-everything-apple-announced-for-ios-macos-and-more-171133202.html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89" name="Google Shape;189;p23"/>
          <p:cNvSpPr txBox="1"/>
          <p:nvPr/>
        </p:nvSpPr>
        <p:spPr>
          <a:xfrm>
            <a:off x="55075" y="4152800"/>
            <a:ext cx="4548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Google's AI handling financial data</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Interactive charts, question answering about stocks and funds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https://blog.google/products/search/ai-mode-data-visualization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https://topmostads.com/google-ai-mode-financial-data-visualization</a:t>
            </a:r>
            <a:endParaRPr sz="1200">
              <a:solidFill>
                <a:schemeClr val="dk1"/>
              </a:solidFill>
              <a:latin typeface="Calibri"/>
              <a:ea typeface="Calibri"/>
              <a:cs typeface="Calibri"/>
              <a:sym typeface="Calibri"/>
            </a:endParaRPr>
          </a:p>
        </p:txBody>
      </p:sp>
      <p:pic>
        <p:nvPicPr>
          <p:cNvPr id="190" name="Google Shape;190;p2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933225" y="415149"/>
            <a:ext cx="3097325" cy="1060225"/>
          </a:xfrm>
          <a:prstGeom prst="rect">
            <a:avLst/>
          </a:prstGeom>
          <a:noFill/>
          <a:ln w="9525" cap="flat" cmpd="sng">
            <a:solidFill>
              <a:srgbClr val="FF0000"/>
            </a:solidFill>
            <a:prstDash val="solid"/>
            <a:round/>
            <a:headEnd type="none" w="sm" len="sm"/>
            <a:tailEnd type="none" w="sm" len="sm"/>
          </a:ln>
        </p:spPr>
      </p:pic>
      <p:pic>
        <p:nvPicPr>
          <p:cNvPr id="191" name="Google Shape;191;p23"/>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079771" y="2223975"/>
            <a:ext cx="1563550" cy="1600350"/>
          </a:xfrm>
          <a:prstGeom prst="rect">
            <a:avLst/>
          </a:prstGeom>
          <a:noFill/>
          <a:ln w="9525" cap="flat" cmpd="sng">
            <a:solidFill>
              <a:srgbClr val="FF0000"/>
            </a:solidFill>
            <a:prstDash val="solid"/>
            <a:round/>
            <a:headEnd type="none" w="sm" len="sm"/>
            <a:tailEnd type="none" w="sm" len="sm"/>
          </a:ln>
        </p:spPr>
      </p:pic>
      <p:pic>
        <p:nvPicPr>
          <p:cNvPr id="192" name="Google Shape;192;p23"/>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4766725" y="4141101"/>
            <a:ext cx="2046093" cy="757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3115</Words>
  <Application>Microsoft Macintosh PowerPoint</Application>
  <PresentationFormat>On-screen Show (16:9)</PresentationFormat>
  <Paragraphs>323</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2025-06-11T03:53:52Z</dcterms:modified>
</cp:coreProperties>
</file>