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oboto Mono" pitchFamily="49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DA229F-5B04-4351-AFED-82647194603E}">
  <a:tblStyle styleId="{2DDA229F-5B04-4351-AFED-8264719460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7ec1f301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7ec1f301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17c05ed7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17c05ed7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08d92e96d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08d92e96d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30a86623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30a86623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7ec1f301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7ec1f301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7ec1f3011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7ec1f3011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7ec1f3011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7ec1f3011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7ec1f3011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7ec1f3011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7ec1f3011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7ec1f3011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7ec1f3011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7ec1f3011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7ec1f3011_1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7ec1f3011_1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7ec1f3011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7ec1f3011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haossearch.io/use-cases/elasticsearch-replacement" TargetMode="External"/><Relationship Id="rId3" Type="http://schemas.openxmlformats.org/officeDocument/2006/relationships/hyperlink" Target="https://www.chaossearch.io/blog/opensearch-vs-elasticsearch-comparison" TargetMode="External"/><Relationship Id="rId7" Type="http://schemas.openxmlformats.org/officeDocument/2006/relationships/hyperlink" Target="https://aws.amazon.com/opensearch-servic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opensearch-project" TargetMode="External"/><Relationship Id="rId11" Type="http://schemas.openxmlformats.org/officeDocument/2006/relationships/image" Target="../media/image19.png"/><Relationship Id="rId5" Type="http://schemas.openxmlformats.org/officeDocument/2006/relationships/hyperlink" Target="https://github.com/elastic/kibana" TargetMode="External"/><Relationship Id="rId10" Type="http://schemas.openxmlformats.org/officeDocument/2006/relationships/image" Target="../media/image18.png"/><Relationship Id="rId4" Type="http://schemas.openxmlformats.org/officeDocument/2006/relationships/hyperlink" Target="https://github.com/elastic/elasticsearch/" TargetMode="External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lasticsearch-py.readthedocs.io/en/v7.16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ourceforge.net/software/vector-databases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trychroma.com/getting-started" TargetMode="External"/><Relationship Id="rId13" Type="http://schemas.openxmlformats.org/officeDocument/2006/relationships/hyperlink" Target="https://github.com/neondatabase/pg_embedding" TargetMode="External"/><Relationship Id="rId18" Type="http://schemas.openxmlformats.org/officeDocument/2006/relationships/hyperlink" Target="https://milvus.io/blog/how-to-get-started-with-milvus.md" TargetMode="External"/><Relationship Id="rId26" Type="http://schemas.openxmlformats.org/officeDocument/2006/relationships/hyperlink" Target="https://thenewstack.io/top-5-vector-database-solutions-for-your-ai-project/" TargetMode="External"/><Relationship Id="rId3" Type="http://schemas.openxmlformats.org/officeDocument/2006/relationships/hyperlink" Target="https://www.pinecone.io" TargetMode="External"/><Relationship Id="rId21" Type="http://schemas.openxmlformats.org/officeDocument/2006/relationships/hyperlink" Target="https://vespa.ai" TargetMode="External"/><Relationship Id="rId7" Type="http://schemas.openxmlformats.org/officeDocument/2006/relationships/hyperlink" Target="https://github.com/chroma-core/chroma" TargetMode="External"/><Relationship Id="rId12" Type="http://schemas.openxmlformats.org/officeDocument/2006/relationships/hyperlink" Target="https://www.youtube.com/watch?v=y10Wmr4fmlA" TargetMode="External"/><Relationship Id="rId17" Type="http://schemas.openxmlformats.org/officeDocument/2006/relationships/hyperlink" Target="https://milvus.io" TargetMode="External"/><Relationship Id="rId25" Type="http://schemas.openxmlformats.org/officeDocument/2006/relationships/hyperlink" Target="https://github.com/vdaas/vald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qdrant.tech/documentation/guides/installation/" TargetMode="External"/><Relationship Id="rId20" Type="http://schemas.openxmlformats.org/officeDocument/2006/relationships/hyperlink" Target="https://weaviate.io/developers/weaviate/installatio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thon.langchain.com/docs/modules/data_connection/vectorstores/integrations/chroma" TargetMode="External"/><Relationship Id="rId11" Type="http://schemas.openxmlformats.org/officeDocument/2006/relationships/hyperlink" Target="https://www.youtube.com/watch?v=aBeVM5q0f5A" TargetMode="External"/><Relationship Id="rId24" Type="http://schemas.openxmlformats.org/officeDocument/2006/relationships/hyperlink" Target="https://vald.vdaas.org" TargetMode="External"/><Relationship Id="rId5" Type="http://schemas.openxmlformats.org/officeDocument/2006/relationships/hyperlink" Target="https://www.trychroma.com" TargetMode="External"/><Relationship Id="rId15" Type="http://schemas.openxmlformats.org/officeDocument/2006/relationships/hyperlink" Target="https://qdrant.tech" TargetMode="External"/><Relationship Id="rId23" Type="http://schemas.openxmlformats.org/officeDocument/2006/relationships/hyperlink" Target="https://github.com/facebookresearch/faiss" TargetMode="External"/><Relationship Id="rId28" Type="http://schemas.openxmlformats.org/officeDocument/2006/relationships/hyperlink" Target="https://www.reddit.com/r/SoftwareEngineering/comments/107vhoq/vector_databases_like_pinecone_or_weaviate_are/" TargetMode="External"/><Relationship Id="rId10" Type="http://schemas.openxmlformats.org/officeDocument/2006/relationships/hyperlink" Target="https://github.com/pgvector/pgvector" TargetMode="External"/><Relationship Id="rId19" Type="http://schemas.openxmlformats.org/officeDocument/2006/relationships/hyperlink" Target="https://www.semi.technology/developers/weaviate/current/" TargetMode="External"/><Relationship Id="rId4" Type="http://schemas.openxmlformats.org/officeDocument/2006/relationships/hyperlink" Target="https://redis.io/docs/interact/search-and-query/search/vectors/" TargetMode="External"/><Relationship Id="rId9" Type="http://schemas.openxmlformats.org/officeDocument/2006/relationships/hyperlink" Target="https://docs.trychroma.com/deployment" TargetMode="External"/><Relationship Id="rId14" Type="http://schemas.openxmlformats.org/officeDocument/2006/relationships/hyperlink" Target="https://neon.tech/blog/pg-embedding-extension-for-vector-search" TargetMode="External"/><Relationship Id="rId22" Type="http://schemas.openxmlformats.org/officeDocument/2006/relationships/hyperlink" Target="https://docs.vespa.ai/en/getting-started.html" TargetMode="External"/><Relationship Id="rId27" Type="http://schemas.openxmlformats.org/officeDocument/2006/relationships/hyperlink" Target="https://towardsdatascience.com/milvus-pinecone-vespa-weaviate-vald-gsi-what-unites-these-buzz-words-and-what-makes-each-9c65a3bd0696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milvus.io" TargetMode="Externa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hyperlink" Target="https://github.com/pgvector/pgvector" TargetMode="External"/><Relationship Id="rId7" Type="http://schemas.openxmlformats.org/officeDocument/2006/relationships/hyperlink" Target="https://neon.tech/blog/pg-embedding-extension-for-vector-search" TargetMode="Externa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neondatabase/pg_embedding" TargetMode="External"/><Relationship Id="rId11" Type="http://schemas.openxmlformats.org/officeDocument/2006/relationships/hyperlink" Target="https://docs.vespa.ai/en/getting-started.html" TargetMode="External"/><Relationship Id="rId5" Type="http://schemas.openxmlformats.org/officeDocument/2006/relationships/hyperlink" Target="https://www.youtube.com/watch?v=y10Wmr4fmlA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s://vespa.ai" TargetMode="External"/><Relationship Id="rId4" Type="http://schemas.openxmlformats.org/officeDocument/2006/relationships/hyperlink" Target="https://www.youtube.com/watch?v=aBeVM5q0f5A" TargetMode="External"/><Relationship Id="rId9" Type="http://schemas.openxmlformats.org/officeDocument/2006/relationships/hyperlink" Target="https://milvus.io/blog/how-to-get-started-with-milvus.md" TargetMode="External"/><Relationship Id="rId1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ucene.apache.org" TargetMode="External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cutting/" TargetMode="External"/><Relationship Id="rId5" Type="http://schemas.openxmlformats.org/officeDocument/2006/relationships/hyperlink" Target="https://www.elastic.co/search-labs/blog/articles/scalar-quantization-in-lucene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atabricks.com/en/generative-ai/vector-search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databricks.com/en/generative-ai/retrieval-augmented-generation.html" TargetMode="External"/><Relationship Id="rId5" Type="http://schemas.openxmlformats.org/officeDocument/2006/relationships/hyperlink" Target="https://docs.databricks.com/en/generative-ai/create-query-vector-search.html" TargetMode="Externa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326225" y="1967628"/>
            <a:ext cx="4342500" cy="2401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Popular Vector Databases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Indexing Vectors for Similarity Search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PostgreSQL, Milvus, Vespa, Neo4j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Apache Lucene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FAISS = Facebook AI Similarity Search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Databricks Vector Search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OpenSearch vs ElasticSearch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Using Elasticsearch from Python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Elasticsearch Clients GUI</a:t>
            </a:r>
            <a:endParaRPr sz="1600" b="1">
              <a:solidFill>
                <a:srgbClr val="3C78D8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1550800" y="228175"/>
            <a:ext cx="6289500" cy="1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3C78D8"/>
                </a:solidFill>
              </a:rPr>
              <a:t>Vector DB, OpenSearch, Lucene, FAISS, etc.</a:t>
            </a:r>
            <a:endParaRPr sz="3600" b="1" dirty="0">
              <a:solidFill>
                <a:srgbClr val="3C78D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3C78D8"/>
                </a:solidFill>
              </a:rPr>
              <a:t>February 09, 2024</a:t>
            </a:r>
            <a:endParaRPr sz="2400" b="1" dirty="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/>
        </p:nvSpPr>
        <p:spPr>
          <a:xfrm>
            <a:off x="72300" y="0"/>
            <a:ext cx="4131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OpenSearch vs ElasticSearch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147175" y="607825"/>
            <a:ext cx="5290500" cy="418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https://www.chaossearch.io/blog/opensearch-vs-elasticsearch-comparison</a:t>
            </a: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2010 -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Elasticsearch</a:t>
            </a: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open source Apache 2.0 license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2015 - Amazon Elasticsearch Service (Amazon ES) - cloud managed calable Elasticsearch clusters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2019 - Elastic N.V. filed suit against Amazon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2021 - Elastic N.V. announced new SSPL licensing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https://github.com/elastic/elasticsearch/</a:t>
            </a: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https://github.com/elastic/kibana</a:t>
            </a: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2021 - Amazon made fork from last open-source version of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Elasticsearch</a:t>
            </a: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(7.10.2) to launch a new open-source search engine project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OpenSearch</a:t>
            </a: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- and a cloud service under the name “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Amazon OpenSearch Service</a:t>
            </a: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https://github.com/opensearch-project</a:t>
            </a: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https://aws.amazon.com/opensearch-service/</a:t>
            </a: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Both ES and OS share all the basic functionality of search (full-text search and distributed search), analytics, and dashboards. 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Elasticsearch engine is 40-140% faster while using less compute.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Both can be downloaded and installed.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Both available as managed cloud solutions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5794300" y="2467625"/>
            <a:ext cx="3264300" cy="985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ChaosSearch</a:t>
            </a: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- cheaper and better alternative to use with telemetry and log data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https://www.chaossearch.io/use-cases/elasticsearch-replacement</a:t>
            </a: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31475" y="2055400"/>
            <a:ext cx="285750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8500" y="56025"/>
            <a:ext cx="3110100" cy="59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8725" y="649000"/>
            <a:ext cx="3149875" cy="6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/>
        </p:nvSpPr>
        <p:spPr>
          <a:xfrm>
            <a:off x="72300" y="0"/>
            <a:ext cx="4131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Elasticsearch from Python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147175" y="607825"/>
            <a:ext cx="5681100" cy="2770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# </a:t>
            </a:r>
            <a:r>
              <a:rPr lang="en" sz="12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https://elasticsearch-py.readthedocs.io/en/v7.16.0/</a:t>
            </a: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pip install elasticsearch</a:t>
            </a:r>
            <a:endParaRPr sz="12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elasticsearch import Elasticsearch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es = Elasticsearch([{'host':'localhost', 'port':9200}])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doc = {'title':'Example Doc', 'content':'Example Content'}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res = es.index(index='my-index', id=1, body=doc)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search_query = {'query':{'match':{'content':'example'}}}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response = es.search(index='my-index', body=search_query)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print('Search result:', response['hits']['hits'])</a:t>
            </a:r>
            <a:endParaRPr sz="12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/>
        </p:nvSpPr>
        <p:spPr>
          <a:xfrm>
            <a:off x="72300" y="0"/>
            <a:ext cx="4131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Elasticsearch Clients GUI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147175" y="607825"/>
            <a:ext cx="8745000" cy="1477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en" sz="12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Kibana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- official Elasticsearch visualization tool (custom dashboards, advanced searches); </a:t>
            </a:r>
            <a:r>
              <a:rPr lang="en" sz="12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Kibana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is part of the Elastic Stack </a:t>
            </a:r>
            <a:r>
              <a:rPr lang="en" sz="12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(Elasticsearch, Kibana, Logstash, Beats)</a:t>
            </a:r>
            <a:endParaRPr sz="12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en" sz="12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Sense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- plugin for Chrome and Firefox to run queries, manage indices, explore data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en" sz="12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ElasticHQ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- web-based GUI (queries, indexes, data visualization)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en" sz="12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Inquisitor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- Chrome extension 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(queries, indexes, data visualization)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en" sz="12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ElasticSearch Head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- web-based GUI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en" sz="12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ES Admin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- web-based GUI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175" y="2387675"/>
            <a:ext cx="2129150" cy="11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9325" y="2387675"/>
            <a:ext cx="1192326" cy="119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4650" y="2387675"/>
            <a:ext cx="2377151" cy="11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8450" y="3750560"/>
            <a:ext cx="2384650" cy="11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175" y="3750550"/>
            <a:ext cx="2119699" cy="11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9324" y="3773113"/>
            <a:ext cx="1866426" cy="114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 rotWithShape="1"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65800" y="2256950"/>
            <a:ext cx="1942750" cy="16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238" y="1203525"/>
            <a:ext cx="2094075" cy="20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41" y="3664175"/>
            <a:ext cx="1144600" cy="415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9123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42128" y="-76200"/>
            <a:ext cx="3884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Popular Vector Databases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110275" y="3151975"/>
            <a:ext cx="27096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Popular Vector Databases: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Pinecone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Weaviate</a:t>
            </a:r>
            <a:r>
              <a:rPr lang="en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- open source</a:t>
            </a:r>
            <a:endParaRPr sz="1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Chroma</a:t>
            </a:r>
            <a:r>
              <a:rPr lang="en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- open source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Redis Vector Database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Qdrant </a:t>
            </a:r>
            <a:r>
              <a:rPr lang="en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open source</a:t>
            </a:r>
            <a:endParaRPr sz="1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Milvus Project</a:t>
            </a:r>
            <a:r>
              <a:rPr lang="en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- open source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Vespa.ai - </a:t>
            </a:r>
            <a:r>
              <a:rPr lang="en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 source</a:t>
            </a:r>
            <a:endParaRPr sz="1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7107450" y="2702150"/>
            <a:ext cx="1706400" cy="23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More Vector DBs: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Zilliz Cloud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Nomic Atlas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Vald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pgvector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FAISS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Metal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MyScale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Lake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Supabase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Embeddinghub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" name="Google Shape;84;p17"/>
          <p:cNvGrpSpPr/>
          <p:nvPr/>
        </p:nvGrpSpPr>
        <p:grpSpPr>
          <a:xfrm>
            <a:off x="3036000" y="3292975"/>
            <a:ext cx="3370700" cy="1642676"/>
            <a:chOff x="3036000" y="3292975"/>
            <a:chExt cx="3370700" cy="1642676"/>
          </a:xfrm>
        </p:grpSpPr>
        <p:pic>
          <p:nvPicPr>
            <p:cNvPr id="85" name="Google Shape;85;p17"/>
            <p:cNvPicPr preferRelativeResize="0"/>
            <p:nvPr/>
          </p:nvPicPr>
          <p:blipFill>
            <a:blip r:embed="rId3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6000" y="3292975"/>
              <a:ext cx="3370700" cy="16426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7"/>
            <p:cNvPicPr preferRelativeResize="0"/>
            <p:nvPr/>
          </p:nvPicPr>
          <p:blipFill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19324" y="4437199"/>
              <a:ext cx="758125" cy="265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" name="Google Shape;87;p17"/>
          <p:cNvSpPr txBox="1"/>
          <p:nvPr/>
        </p:nvSpPr>
        <p:spPr>
          <a:xfrm>
            <a:off x="832800" y="604825"/>
            <a:ext cx="7478400" cy="1985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Vector Databases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becoming very popular.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are used in AI-enabled systems for storing and searching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embedding vectors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Embedding Vectors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used for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semantic representations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data -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text, images, audio, and other complex data types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Semantic search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search by "meaning"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not only by keywords.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Databases are becoming much better at scaling - handling massive datasets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providing fast query response times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applications: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Question answering, Recommendation Engines, Image Search, Fraud Detection. 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is a list of some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Vector Databases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(2023)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https://sourceforge.net/software/vector-databases/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0" y="0"/>
            <a:ext cx="2013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Vector Databases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3" name="Google Shape;93;p18"/>
          <p:cNvGraphicFramePr/>
          <p:nvPr/>
        </p:nvGraphicFramePr>
        <p:xfrm>
          <a:off x="154500" y="8531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{2DDA229F-5B04-4351-AFED-82647194603E}</a:tableStyleId>
              </a:tblPr>
              <a:tblGrid>
                <a:gridCol w="135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Vector DB (VDB)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Pinecone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"/>
                        </a:rPr>
                        <a:t>https://www.pinecone.io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Redis Vector DB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accent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https://redis.io/docs/interact/search-and-query/search/vectors/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Chroma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Source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5"/>
                        </a:rPr>
                        <a:t>https://www.trychroma.com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6"/>
                        </a:rPr>
                        <a:t>https://python.langchain.com/docs/modules/data_connection/vectorstores/integrations/chroma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b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(shows how to use db.persist() to save on disk)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7"/>
                        </a:rPr>
                        <a:t>https://github.com/chroma-core/chroma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8"/>
                        </a:rPr>
                        <a:t>https://docs.trychroma.com/getting-started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9"/>
                        </a:rPr>
                        <a:t>https://docs.trychroma.com/deployment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 hosted Chroma (still in "alpha" stage)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PGVector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Source 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PostgresSQL extension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accent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https://github.com/pgvector/pgvector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 vector similarity search, up to 16,000 dimensions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accent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https://www.youtube.com/watch?v=aBeVM5q0f5A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2"/>
                        </a:rPr>
                        <a:t>https://www.youtube.com/watch?v=y10Wmr4fmlA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pg_embedding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Source, fast 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PostgresSQL extension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3"/>
                        </a:rPr>
                        <a:t>https://github.com/neondatabase/pg_embedding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4"/>
                        </a:rPr>
                        <a:t>https://neon.tech/blog/pg-embedding-extension-for-vector-search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- 20x times faster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Qdrant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Source - Rust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5"/>
                        </a:rPr>
                        <a:t>https://qdrant.tech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6"/>
                        </a:rPr>
                        <a:t>https://qdrant.tech/documentation/guides/installation/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 docker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Milvus Project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Source - Go, C++, Python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7"/>
                        </a:rPr>
                        <a:t>https://milvus.io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/>
                        </a:rPr>
                        <a:t>https://milvus.io/blog/how-to-get-started-with-milvus.md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 docker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Weaviate (SeMI)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Source - Go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9"/>
                        </a:rPr>
                        <a:t>https://www.semi.technology/developers/weaviate/current/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0"/>
                        </a:rPr>
                        <a:t>https://weaviate.io/developers/weaviate/installation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 docker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Vespa.ai (Yahoo!)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Source - Java, C++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1"/>
                        </a:rPr>
                        <a:t>https://vespa.ai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2"/>
                        </a:rPr>
                        <a:t>https://docs.vespa.ai/en/getting-started.html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 docker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Faiss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Source Lib - C++, Python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FAISS = </a:t>
                      </a:r>
                      <a:r>
                        <a:rPr lang="en" sz="900">
                          <a:solidFill>
                            <a:srgbClr val="4D515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Facebook AI Similarity Search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(library in C++ with Python wrapper)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3"/>
                        </a:rPr>
                        <a:t>https://github.com/facebookresearch/faiss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Vald (Yahoo!)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Source - Go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4"/>
                        </a:rPr>
                        <a:t>https://vald.vdaas.org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5"/>
                        </a:rPr>
                        <a:t>https://github.com/vdaas/vald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 distributed, Kubernetes 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4" name="Google Shape;94;p18"/>
          <p:cNvSpPr txBox="1"/>
          <p:nvPr/>
        </p:nvSpPr>
        <p:spPr>
          <a:xfrm>
            <a:off x="2013900" y="-27825"/>
            <a:ext cx="6822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6"/>
              </a:rPr>
              <a:t>https://thenewstack.io/top-5-vector-database-solutions-for-your-ai-project/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7"/>
              </a:rPr>
              <a:t>https://towardsdatascience.com/milvus-pinecone-vespa-weaviate-vald-gsi-what-unites-these-buzz-words-and-what-makes-each-9c65a3bd0696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8"/>
              </a:rPr>
              <a:t>https://www.reddit.com/r/SoftwareEngineering/comments/107vhoq/vector_databases_like_pinecone_or_weaviate_are/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121050" y="460600"/>
            <a:ext cx="8901900" cy="4605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Large modern models (GPT, Diffusion) use huge latent vectors or tensors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(GPT/Diffusion latent dimensions: 12K .. 60K numbers per vector/tensor).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If you put these huge vectors in a vector database, how do you query them?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Here are some common indexing techniques (to speed-up the similarity search):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Locality-sensitive hashing (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LSH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) - similar vectors mostly get into same buckets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Product quantization (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PQ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) - lossy compression to reduce the size of vectors while preserving similarity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Hierarchical Navigable Small World (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HNSW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) - create a graph where each vector is connected to its nearest neighbor(s)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Hierarchical Grid Index (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HGI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) - divides a multidimensional space into a hierarchy of grids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Ball Tree Index (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BTI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) - a tree of nodes (balls) and leaves (actual points)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Random Forest Index (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RFI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) - trees represent regions in space, and the leaves represent the actual points.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Pinecone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uses a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hybrid approach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: an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HGI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with a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LSH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index. Fast search on large and small datasets</a:t>
            </a:r>
            <a:endParaRPr sz="13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Weaviate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uses a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hybrid approach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: an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HGI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with a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BTI 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index. Fast performance for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range and point queries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Chroma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uses a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single-level grid index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, which is a simple but effective approach for vector indexing</a:t>
            </a:r>
            <a:endParaRPr sz="13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Redis Vector Database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uses a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Sorted Set data structure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to store vectors, which allows for efficient range queries</a:t>
            </a:r>
            <a:endParaRPr sz="13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Qdrant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uses a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hybrid approach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: an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HGI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with a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RFI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index. Good performance for both range and point queries</a:t>
            </a:r>
            <a:endParaRPr sz="13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Milvus Project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uses an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HGI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Vespa.ai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uses a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hybrid approach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: an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HGI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with a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LSH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index. Fast search on large and small datasets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-54525" y="-64975"/>
            <a:ext cx="5478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Indexing Vectors for Similarity Search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0" y="0"/>
            <a:ext cx="5705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Narrowing Down Open Source VDBs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77075" y="1793575"/>
            <a:ext cx="2861700" cy="1754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PostgreSQL -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pgvector &amp; pg_embedding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extensions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https://github.com/pgvector/pgvector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vector similarity search, up to 16,000 dimensions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https://www.youtube.com/watch?v=aBeVM5q0f5A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https://www.youtube.com/watch?v=y10Wmr4fmlA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https://github.com/neondatabase/pg_embedding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https://neon.tech/blog/pg-embedding-extension-for-vector-search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only 4-Bytes precision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3221122" y="1793575"/>
            <a:ext cx="2439000" cy="1000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Milvus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https://milvus.io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https://milvus.io/blog/how-to-get-started-with-milvus.md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Uses FAISS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6047975" y="1717375"/>
            <a:ext cx="2946600" cy="861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Vespa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https://vespa.ai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https://docs.vespa.ai/en/getting-started.html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support int8 and more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463" y="876775"/>
            <a:ext cx="820475" cy="84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 rotWithShape="1">
          <a:blip r:embed="rId1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21123" y="627950"/>
            <a:ext cx="950084" cy="112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1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7968" y="668975"/>
            <a:ext cx="1109001" cy="97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1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8550" y="668975"/>
            <a:ext cx="1191025" cy="9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 rotWithShape="1">
          <a:blip r:embed="rId1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3622" y="627950"/>
            <a:ext cx="1426500" cy="112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67200" y="3816300"/>
            <a:ext cx="4914300" cy="11853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1973 - Ingres db (INteractive Graphics REtrieval System), Berkeley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          (also, Ingres is similar to ingress, which means "access")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1985 - Postgres (Post Ingres, Berkeley)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1994 - Open Sourced under MIT license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1996 - PostreSQL (signifying full support for SQL)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6174525" y="3924000"/>
            <a:ext cx="2820000" cy="1185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Neo4j Graph Database - community edition is open source. Now has support for Vector Similarity Search via Lucene. 1-byte precision will hopefully be available soon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1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66203" y="3025300"/>
            <a:ext cx="1082348" cy="84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1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6820" y="3140609"/>
            <a:ext cx="1640980" cy="6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/>
        </p:nvSpPr>
        <p:spPr>
          <a:xfrm>
            <a:off x="72300" y="0"/>
            <a:ext cx="4131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 Lucene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246500" y="379175"/>
            <a:ext cx="5303700" cy="3386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Neo4j vector similarity search is based on Apache Lucene.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https://lucene.apache.org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Apache Lucene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is an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open-source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Java library 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Designed for text search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Uses an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inverted full-text index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Doug Cutting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originally wrote Lucene in 1999.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elements: Indexes, Documents, Inverted indexes, Scoring, Tokenization.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Inverted full-text index: Splits documents into words and builds an index for each word.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Inverted indexing: Maps keywords to pages, similar to a glossary, instead of mapping pages to keywords.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Fast search responses: Searches through an index instead of searching through text directly.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9475" y="139600"/>
            <a:ext cx="285750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246500" y="3849425"/>
            <a:ext cx="5303700" cy="93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Lucene is adding support for int8 precision in vectors (Nov 2023)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https://www.elastic.co/search-labs/blog/articles/scalar-quantization-in-lucene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So hopefully it will soon propagate to systems that use it - Elasticsearch, AWS Opensearch, Solr, Neo4j, ...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6394663" y="2647675"/>
            <a:ext cx="2250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Doug Cutting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https://www.linkedin.com/in/cutting/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2192" y="1214804"/>
            <a:ext cx="1395225" cy="139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72300" y="0"/>
            <a:ext cx="4847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FAISS = Facebook AI Similarity Search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108625" y="326400"/>
            <a:ext cx="3823200" cy="2986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FAISS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specializes in efficient similarity search and clustering operations on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dense numerical vectors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(images, recommendation systems, and information retrieval in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non-text data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).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FAISS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employs specialized indexes (like Inverted File with Product Quantization) optimized for searching dense vectors.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FAISS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written in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C++ with Python bindings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FAISS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doesn't have native support for 1-byte precision vectors, but it supports Product Quantization (PQ) where the original 4-Byte precision floating-point vector is decomposed into multiple sub-vectors, which are quantized to 1-Byte representation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108625" y="3378550"/>
            <a:ext cx="3823200" cy="1585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FAISS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does not use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Apache Lucene</a:t>
            </a:r>
            <a:endParaRPr sz="13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Apache Lucene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is a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text search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engine library.  It uses primarily inverted indexes for text search, and it is written in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While both libraries (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FAISS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Lucene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) deal with search, they operate on fundamentally different data types and different use cases.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1350" y="66225"/>
            <a:ext cx="2535724" cy="13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4141350" y="1451225"/>
            <a:ext cx="4008900" cy="58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FAISS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used by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Milvus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Weaviate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vector databases.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also used for similarity search by itself.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4141350" y="2757000"/>
            <a:ext cx="4847100" cy="2185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about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Vespa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Vector DB.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Vespa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does NOT use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FAISS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Lucene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Vespa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its own in-built  system for approximate nearest neighbor (ANN) searches. It is built around the Hierarchical Navigable Small World (HNSW) algorithm.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Vespa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its own native support for tensors, not vectors.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Vespa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full-fledged search engine and big data serving platform. Its vector similarity search capabilities are tightly integrated with other features like text search, data ranking, and distributed serving.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26182" y="2526700"/>
            <a:ext cx="712368" cy="585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/>
        </p:nvSpPr>
        <p:spPr>
          <a:xfrm>
            <a:off x="72300" y="0"/>
            <a:ext cx="4131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Databricks Vector Search (DVS)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72300" y="478800"/>
            <a:ext cx="4394700" cy="2139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Databricks Vector Search (DVS) is a vector DB </a:t>
            </a: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https://docs.databricks.com/en/generative-ai/vector-search.html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DVS uses vector search index from a Delta table - the index includes embedded data with metadata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Index can automatically sync when the underlying Delta table is updated.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DVS uses Hierarchical Navigable Small World (HNSW) algorithm for its approximate nearest neighbor searches and the cosine similarity distance metric to measure embedding vector similarity.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00" y="2981579"/>
            <a:ext cx="4394702" cy="200952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4619275" y="478800"/>
            <a:ext cx="4394700" cy="861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Create DVS Index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https://docs.databricks.com/en/generative-ai/create-query-vector-search.html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RAG on Databricks</a:t>
            </a:r>
            <a:br>
              <a:rPr lang="en" sz="1300"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https://docs.databricks.com/en/generative-ai/retrieval-augmented-generation.html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2176</Words>
  <Application>Microsoft Macintosh PowerPoint</Application>
  <PresentationFormat>On-screen Show (16:9)</PresentationFormat>
  <Paragraphs>228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Roboto Mono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2</cp:revision>
  <dcterms:modified xsi:type="dcterms:W3CDTF">2024-02-09T23:01:26Z</dcterms:modified>
</cp:coreProperties>
</file>