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 Mono" pitchFamily="49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78196ce2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78196ce2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fdd35fdc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fdd35fdc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7eab82c76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7eab82c76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78196ce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78196ce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78196ce28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78196ce28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f9431e6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f9431e6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fdd35fdc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fdd35fdc0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fdd35fdc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fdd35fdc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4d7f211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4d7f211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4d7f2116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4d7f2116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o4j.com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neo4j.com/download/" TargetMode="External"/><Relationship Id="rId4" Type="http://schemas.openxmlformats.org/officeDocument/2006/relationships/hyperlink" Target="https://en.wikipedia.org/wiki/Neo4j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ttadb.com/use-cases/universal-nosql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eo4j.com/developer/neo4j-blo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eo4j.com/blog/vector-search-deeper-insights/" TargetMode="External"/><Relationship Id="rId7" Type="http://schemas.openxmlformats.org/officeDocument/2006/relationships/hyperlink" Target="https://lucene.apache.or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eo4j.com/developer-blog/langchain-library-full-support-neo4j-vector-index/" TargetMode="External"/><Relationship Id="rId5" Type="http://schemas.openxmlformats.org/officeDocument/2006/relationships/hyperlink" Target="https://neo4j.com/developer-blog/neo4j-langchain-vector-index-implementation/" TargetMode="External"/><Relationship Id="rId4" Type="http://schemas.openxmlformats.org/officeDocument/2006/relationships/hyperlink" Target="https://neo4j.com/docs/cypher-manual/current/indexes/semantic-indexes/vector-indexe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eo4j.com/developer/kb/capacity-planning-exampl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pensearch.org/blog/byte-quantized-vectors-in-opensearch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republic.com/article/how-to-install-neo4j-ubuntu-serve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your_server_ip:7474" TargetMode="External"/><Relationship Id="rId4" Type="http://schemas.openxmlformats.org/officeDocument/2006/relationships/hyperlink" Target="http://localhost:747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41850" y="1485650"/>
            <a:ext cx="4260300" cy="1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3C78D8"/>
                </a:solidFill>
              </a:rPr>
              <a:t>Neo4j</a:t>
            </a:r>
            <a:endParaRPr sz="3600" b="1">
              <a:solidFill>
                <a:srgbClr val="3C78D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C78D8"/>
                </a:solidFill>
              </a:rPr>
              <a:t>Graph Database</a:t>
            </a:r>
            <a:endParaRPr sz="2400" b="1">
              <a:solidFill>
                <a:srgbClr val="3C78D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C78D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3C78D8"/>
                </a:solidFill>
              </a:rPr>
              <a:t>February 09, 2024</a:t>
            </a:r>
            <a:endParaRPr sz="2400" b="1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72300" y="0"/>
            <a:ext cx="4131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Neo4j from Python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1189550" y="478025"/>
            <a:ext cx="5062800" cy="4494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pip install neo4j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neo4j import GraphDatabase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uri = "</a:t>
            </a: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neo4j://localhost:7687</a:t>
            </a: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username = "</a:t>
            </a: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neo4j</a:t>
            </a: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  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password = "</a:t>
            </a: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driver = GraphDatabase.driver(uri, auth=(username, password))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def insert_data(tx):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query = ("""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CREATE (a:Person {name: 'Alice', age: 32}), 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(b:Person {name: 'Bob'  , age: 28}), 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(a)-[:KNOWS]-&gt;(b)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""")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tx.run(query)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def run_query(tx):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query = """ MATCH (p:Person) WHERE p.age &lt;= 30 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RETURN p.name AS name, p.age AS age"""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result = tx.run(query)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for record in result: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print(f"Name: {record['name']}, Age: {record['age']}")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with driver.session() as session: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session.write_transaction(insert_data)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session.read_transaction(run_query)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driver.close()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238" y="1203525"/>
            <a:ext cx="2094075" cy="2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41" y="3664175"/>
            <a:ext cx="1144600" cy="4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9123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48625" y="57950"/>
            <a:ext cx="148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Neo4j</a:t>
            </a:r>
            <a:endParaRPr sz="28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8625" y="2080750"/>
            <a:ext cx="4670700" cy="2986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https://neo4j.com</a:t>
            </a: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https://en.wikipedia.org/wiki/Neo4j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https://neo4j.com/download/</a:t>
            </a: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Neo4j is a graph database management system 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Developed by Neo4j, Inc.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Since 2007, v.1 - 2010, current v.5.16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Neo4j stores nodes, edges, and attributes of nodes and edges. 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ACID-compliant transactional database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"community edition" is open source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advanced features - closed source commercial license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Neo4j is written in Java ("4j")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uses Cypher query language through a transactional HTTP endpoint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uses the binary "Bolt" protocol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994900" y="1478200"/>
            <a:ext cx="4002600" cy="2185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Neo4j Graph DB - deploy anywhere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Neo4j AuraDB - managed (SaaS) on AWS or GCP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Neo4j Graph Data Science (platform)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Deployment Center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Dev Tools: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Desktop, Browser</a:t>
            </a: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, Data Importer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Workspace: Import, Explore, Query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Bloom - graph visualization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GraphQL - API library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Data Connectors: Apache Kafka, Spark, BI Tools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Cypher Query Language</a:t>
            </a: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995000" y="3798175"/>
            <a:ext cx="4002600" cy="1185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Choosing the Right Client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Neo4j Browser or Neo4j Desktop - ad-hoc queries, schema exploration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Cypher Shell - run commands in terminal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Programming language drivers.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40300" y="57950"/>
            <a:ext cx="2439250" cy="1907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2650" y="76192"/>
            <a:ext cx="2955150" cy="11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72300" y="0"/>
            <a:ext cx="2328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Databases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58225" y="762125"/>
            <a:ext cx="2239200" cy="278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Relational SQL database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NoSQL database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Object database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Document databases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Hierarchical database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Key-value databases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Graph database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Vector database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OLTP vs OLAP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Columnar databases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Data warehouses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Document stores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4995" y="326401"/>
            <a:ext cx="6057575" cy="34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4642700" y="3695600"/>
            <a:ext cx="261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https://yottadb.com/use-cases/universal-nosql/</a:t>
            </a:r>
            <a:r>
              <a:rPr lang="en" sz="900"/>
              <a:t> 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72300" y="0"/>
            <a:ext cx="4131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Neo4j Clients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50" y="1214050"/>
            <a:ext cx="2897650" cy="16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6225" y="1214050"/>
            <a:ext cx="2943635" cy="16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0875" y="1214050"/>
            <a:ext cx="2897651" cy="162993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817875" y="3018425"/>
            <a:ext cx="13860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Neo4j Browser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7054175" y="2972850"/>
            <a:ext cx="12576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Neo4j Bloom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812188" y="3018425"/>
            <a:ext cx="13860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Neo4j Desktop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6160875" y="3413425"/>
            <a:ext cx="2897700" cy="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https://neo4j.com/developer/neo4j-bloom/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Great for visualizing and exploration. A user can define rules for size and color of nodes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72300" y="76200"/>
            <a:ext cx="3356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CQL = Cypher Query Language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72300" y="1133475"/>
            <a:ext cx="2328000" cy="3250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// 1. Create a single node with properties:</a:t>
            </a:r>
            <a:endParaRPr sz="1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CREATE (p:Person {name: 'Alice', age: 30})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// 2. Create a relationship between nodes:</a:t>
            </a:r>
            <a:endParaRPr sz="1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MATCH (a:Person {name: 'Alice'}),  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             (b:Person {name: 'Bob'})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CREATE (a)-[:FRIENDS_WITH]-&gt;(b)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// 3. Find a node by property:</a:t>
            </a:r>
            <a:endParaRPr sz="1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MATCH (p:Person {name: 'Alice'})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RETURN p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// 4. Update a node's property:</a:t>
            </a:r>
            <a:endParaRPr sz="1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MATCH (p:Person {name: 'Alice'})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SET p.age = 31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// 5. Add a label to a node:</a:t>
            </a:r>
            <a:endParaRPr sz="1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MATCH (p:Person {name: 'Alice'})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SET p:Friend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// 6. Remove a property from a node:</a:t>
            </a:r>
            <a:endParaRPr sz="1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MATCH (p:Person {name: 'Alice'})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REMOVE p.age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// 7. Delete a node (when no relationships):</a:t>
            </a:r>
            <a:endParaRPr sz="1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MATCH (p:Person {name: 'Alice'})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DELETE p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5468950" y="1133475"/>
            <a:ext cx="3622500" cy="3404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// 15. Skip results (useful for pagination):</a:t>
            </a:r>
            <a:endParaRPr sz="1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MATCH (p:Person)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RETURN p.name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ORDER BY p.name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SKIP 5 LIMIT 5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// 16. Create a unique path (if it doesn't exist):</a:t>
            </a:r>
            <a:endParaRPr sz="1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MERGE (p:Person {name: 'Alice'})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ON CREATE SET p.created = timestamp()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// 17. Set multiple properties on a node (with a map):</a:t>
            </a:r>
            <a:endParaRPr sz="1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MATCH (p:Person {name: 'Alice'})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SET p += {email: 'alice@example.com', city: 'London'}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// 18. Pattern matching to find complex relationships:</a:t>
            </a:r>
            <a:endParaRPr sz="1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MATCH (p:Person)-[:FRIENDS_WITH*2]-&gt;(friend)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WHERE p.name = 'Alice'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RETURN p.name, friend.name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// 19. Delete a relationship:</a:t>
            </a:r>
            <a:endParaRPr sz="1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MATCH (p:Person)-[rel:FRIENDS_WITH]-&gt;(friend {name: 'Bob'})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DELETE rel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// 20. Find shortest path between two nodes:</a:t>
            </a:r>
            <a:endParaRPr sz="1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MATCH (start:Person {name: 'Alice'}), (end:Person {name: 'Bob'}),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path = shortestPath((start)-[*..15]-(end))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RETURN path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2497025" y="1133475"/>
            <a:ext cx="2875200" cy="3866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// 8. Find nodes related by a specific relationship:</a:t>
            </a:r>
            <a:endParaRPr sz="1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MATCH (p:Person)-[:FRIENDS_WITH]-&gt;(friend)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RETURN p.name, friend.name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// 9. Return nodes and relationships together:</a:t>
            </a:r>
            <a:endParaRPr sz="1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MATCH path = (p:Person)-[:FRIENDS_WITH]-&gt;(friend)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RETURN path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// 10. Conditional query with `WHERE`:</a:t>
            </a:r>
            <a:endParaRPr sz="1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MATCH (p:Person)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WHERE p.age &gt; 25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RETURN p.name, p.age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// 11. Return count of nodes:</a:t>
            </a:r>
            <a:endParaRPr sz="1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MATCH (p:Person)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RETURN count(p)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// 12. Aggregate data with `GROUP BY` equivalent:</a:t>
            </a:r>
            <a:endParaRPr sz="1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MATCH (p:Person)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RETURN p.age, count(*) AS num_people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// 13. Order results:</a:t>
            </a:r>
            <a:endParaRPr sz="1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MATCH (p:Person)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RETURN p.name, p.age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ORDER BY p.age DESC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// 14. Limit the number of results returned:</a:t>
            </a:r>
            <a:endParaRPr sz="10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MATCH (p:Person)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RETURN p.name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ORDER BY p.name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LIMIT 5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1585950" y="652100"/>
            <a:ext cx="38829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short examples of Neo4j Cypher queries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72300" y="0"/>
            <a:ext cx="51678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Storing and Querying Embeddings in Neo4j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72300" y="379150"/>
            <a:ext cx="4165500" cy="2001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Neo4j supports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array properties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CREATE (n:Item {embedding: [0.12, 0.23, 0.34, ..., 0.56]})</a:t>
            </a:r>
            <a:endParaRPr sz="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but similarity search on them was slow.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August 2023 -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Neo4j added native vector similarity search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https://neo4j.com/blog/vector-search-deeper-insights/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https://neo4j.com/docs/cypher-manual/current/indexes/semantic-indexes/vector-indexes/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Example: work with the index from LangChain: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https://neo4j.com/developer-blog/neo4j-langchain-vector-index-implementation/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https://neo4j.com/developer-blog/langchain-library-full-support-neo4j-vector-index/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400142" y="1552775"/>
            <a:ext cx="4642200" cy="2678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// similarity search for 5 top matches 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// similar to $embedding vector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// searching in vector index called 'products':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CALL db.index.vector.queryNodes('products', 5, $embedding) yield node as product, score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// enrich with explicit relationships from Knowledge Graph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MATCH (product)-[:HAS_CATEGORY]-&gt;(cat), (product)-[:BY_BRAND]-&gt;(brand)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OPTIONAL MATCH (product)&lt;-[:BOUGHT]-(customer)-[rated:RATED]-&gt;(product) 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WHERE rated.rating = 5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OPTIONAL MATCH (product)-[:HAS_REVIEW]-&gt;(review)&lt;-[:WROTE]-(customer) 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RETURN product.Name, product.Description, 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brand.Name, cat.Name,  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collect(review { .Date, .Text })[0..5] as reviews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72300" y="2476175"/>
            <a:ext cx="4165500" cy="2385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Neo4j vector indexes are powered by the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Apache Lucene indexing and search library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https://lucene.apache.org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Ultra Fast Search Library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Lucene implements a </a:t>
            </a:r>
            <a:r>
              <a:rPr lang="en" sz="13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Hierarchical Navigable Small World (HNSW) Graph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to perform a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K-ANN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(K-Approximate Nearest Neighbors) query over the vector fields.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Vectors can be stored as floats or doubles (4 or 8  bytes)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To have 4 bytes, use </a:t>
            </a: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db.create.setNodeVectorProperty()</a:t>
            </a:r>
            <a:endParaRPr sz="13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Unfortunately smaller precisions are not supported yet.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4400142" y="379150"/>
            <a:ext cx="4642200" cy="1015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CREATE VECTOR INDEX '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abstract-embeddings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FOR (n: Abstract) ON (n.embedding)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OPTIONS {indexConfig: {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'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vector.dimensions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': 1536,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'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vector.similarity_function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': 'cosine'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}}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72300" y="0"/>
            <a:ext cx="1901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Scaling Neo4j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78198" y="478800"/>
            <a:ext cx="4636200" cy="3201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Neo4j Enterprise Edition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supports a distributed architecture (multiple servers). You can partition graph across multiple servers (manual or automatic partitioning). Optimize configuration: memory allocation, page cache size, and transaction log management. Optimize indexes for specific queries. Use Neo4j's native full-text search, or use Elasticsearch for performance.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Neo4j does NOT support AWS S3.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You can use S3 to store backups: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neo4j-admin backup --backup-dir /mypath/ --database=graph.db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aws s3 cp /mypath/ s3://your-s3-bucket-name --recursive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neo4j-admin restore --from=/mypath/ --database=graph.db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Monitoring and performance tuning (tweaking configuration settings, optimizing queries, or adding additional hardware resources to the system).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78198" y="3795700"/>
            <a:ext cx="3188700" cy="1185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Minimal Server: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  8+ CPU cores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  8GB+ RAM (1GB per 100K nodes in graph)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  Disk: depends on graph size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  GPU - not required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5331969" y="51868"/>
            <a:ext cx="3764700" cy="1339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Capacity Planning Example: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https://neo4j.com/developer/kb/capacity-planning-example/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200 users; 75 M nodes; 150 M relationships; 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5 prop/node, 2 prop/relationship; 200 queries/sec;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Indexes ~ 20%; estimated disk - ~40GB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So we need server: 20 vCPU cores, 100GB RAM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4922350" y="1624775"/>
            <a:ext cx="4174200" cy="315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Adding embedding vector [1536 dim] at standard float (32bit) precision. So a vector is ~ 6KB.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This effectively increases properties size x150 fold 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(from 40B to 6KB).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So we estimate 6TB disk, 3K vCPUs and 15TB memory?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Wow!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We either need a distributed system,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or use alternatives which do support int8 (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8-bit) precision: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OpenSearch v 2.9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(July 2023)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hlinkClick r:id="rId4"/>
              </a:rPr>
              <a:t>https://opensearch.org/blog/byte-quantized-vectors-in-opensearch/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Vespa vector DB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Apache Lucene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adding int8 as of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Nov 2023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Elasticsearch &amp; OpenSearch (AWS)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using Apache Lucene, so they should have int8 precision soon.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FAISS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has support for compressing to 1-byte.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72300" y="0"/>
            <a:ext cx="4131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Installing Neo4j on Linux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72300" y="326400"/>
            <a:ext cx="9009300" cy="170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https://www.techrepublic.com/article/how-to-install-neo4j-ubuntu-server/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sudo apt-get update &amp;&amp; sudo apt-get upgrade -y  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# and then reboot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sudo apt-get install wget curl nano software-properties-common dirmngr apt-transport-https gnupg gnupg2 ca-certificates lsb-release ubuntu-keyring unzip -y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add the official Neo4j GPG key: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curl -fsSL https://debian.neo4j.com/neotechnology.gpg.key | sudo gpg --dearmor -o /usr/share/keyrings/neo4j.gpg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Add the Neo4j repository with: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echo "deb [signed-by=/usr/share/keyrings/neo4j.gpg] https://debian.neo4j.com stable latest" | sudo tee -a /etc/apt/sources.list.d/neo4j.list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72300" y="2101450"/>
            <a:ext cx="4386000" cy="2262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# Update apt and run install: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sudo apt-get update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sudo apt-get install neo4j -y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# start service: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sudo systemctl enable --now neo4j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sudo systemctl start neo4j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sudo systemctl status neo4j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sudo nano /etc/neo4j/neo4j.conf # edit config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server.default_listen_address=0.0.0.0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sudo systemctl restart neo4j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sudo nano /etc/hosts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cypher-shell -a 'neo4j://192.168.1.7:7687'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# test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4572000" y="2101450"/>
            <a:ext cx="4509600" cy="1154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sudo neo4j-admin set-initial-password mypassword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Note: default user is "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neo4j"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Access the Neo4j web interface: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9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http://localhost:7474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9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http://your_server_ip:7474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2173</Words>
  <Application>Microsoft Macintosh PowerPoint</Application>
  <PresentationFormat>On-screen Show (16:9)</PresentationFormat>
  <Paragraphs>266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Roboto Mono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</cp:revision>
  <dcterms:modified xsi:type="dcterms:W3CDTF">2024-02-09T23:00:50Z</dcterms:modified>
</cp:coreProperties>
</file>