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46" d="100"/>
          <a:sy n="146" d="100"/>
        </p:scale>
        <p:origin x="7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ba05cdcf01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g2ba05cdcf0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8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9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2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3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4"/>
          <p:cNvSpPr txBox="1">
            <a:spLocks noGrp="1"/>
          </p:cNvSpPr>
          <p:nvPr>
            <p:ph type="body" idx="2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4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2"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body" idx="3"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4"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5"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6"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3"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3"/>
          </p:nvPr>
        </p:nvSpPr>
        <p:spPr>
          <a:xfrm>
            <a:off x="360000" y="2960280"/>
            <a:ext cx="9360000" cy="171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 rot="10800000">
            <a:off x="0" y="4500000"/>
            <a:ext cx="10080000" cy="1170000"/>
          </a:xfrm>
          <a:prstGeom prst="flowChartDocument">
            <a:avLst/>
          </a:prstGeom>
          <a:gradFill>
            <a:gsLst>
              <a:gs pos="0">
                <a:srgbClr val="77CAEE"/>
              </a:gs>
              <a:gs pos="1563">
                <a:srgbClr val="77CAEE"/>
              </a:gs>
              <a:gs pos="3125">
                <a:srgbClr val="75C9EE"/>
              </a:gs>
              <a:gs pos="4688">
                <a:srgbClr val="73C9ED"/>
              </a:gs>
              <a:gs pos="6250">
                <a:srgbClr val="71C8ED"/>
              </a:gs>
              <a:gs pos="7812">
                <a:srgbClr val="6FC7ED"/>
              </a:gs>
              <a:gs pos="9375">
                <a:srgbClr val="6EC6ED"/>
              </a:gs>
              <a:gs pos="10938">
                <a:srgbClr val="6CC6EC"/>
              </a:gs>
              <a:gs pos="12500">
                <a:srgbClr val="6AC5EC"/>
              </a:gs>
              <a:gs pos="14062">
                <a:srgbClr val="68C4EC"/>
              </a:gs>
              <a:gs pos="15625">
                <a:srgbClr val="66C3EC"/>
              </a:gs>
              <a:gs pos="17188">
                <a:srgbClr val="64C3EB"/>
              </a:gs>
              <a:gs pos="18750">
                <a:srgbClr val="62C2EB"/>
              </a:gs>
              <a:gs pos="20313">
                <a:srgbClr val="60C1EB"/>
              </a:gs>
              <a:gs pos="21875">
                <a:srgbClr val="5EC0EA"/>
              </a:gs>
              <a:gs pos="23438">
                <a:srgbClr val="5DC0EA"/>
              </a:gs>
              <a:gs pos="25000">
                <a:srgbClr val="5BBFEA"/>
              </a:gs>
              <a:gs pos="26563">
                <a:srgbClr val="59BEEA"/>
              </a:gs>
              <a:gs pos="28125">
                <a:srgbClr val="57BDE9"/>
              </a:gs>
              <a:gs pos="29688">
                <a:srgbClr val="55BDE9"/>
              </a:gs>
              <a:gs pos="31250">
                <a:srgbClr val="53BCE9"/>
              </a:gs>
              <a:gs pos="32813">
                <a:srgbClr val="51BBE9"/>
              </a:gs>
              <a:gs pos="34375">
                <a:srgbClr val="4FBAE8"/>
              </a:gs>
              <a:gs pos="35938">
                <a:srgbClr val="4DBAE8"/>
              </a:gs>
              <a:gs pos="37500">
                <a:srgbClr val="4CB9E8"/>
              </a:gs>
              <a:gs pos="39063">
                <a:srgbClr val="4AB8E8"/>
              </a:gs>
              <a:gs pos="40625">
                <a:srgbClr val="48B7E7"/>
              </a:gs>
              <a:gs pos="42188">
                <a:srgbClr val="46B7E7"/>
              </a:gs>
              <a:gs pos="43750">
                <a:srgbClr val="44B6E7"/>
              </a:gs>
              <a:gs pos="45313">
                <a:srgbClr val="42B5E6"/>
              </a:gs>
              <a:gs pos="46875">
                <a:srgbClr val="40B4E6"/>
              </a:gs>
              <a:gs pos="48438">
                <a:srgbClr val="3EB4E6"/>
              </a:gs>
              <a:gs pos="50000">
                <a:srgbClr val="3CB3E6"/>
              </a:gs>
              <a:gs pos="51563">
                <a:srgbClr val="3BB2E5"/>
              </a:gs>
              <a:gs pos="53125">
                <a:srgbClr val="39B1E5"/>
              </a:gs>
              <a:gs pos="54688">
                <a:srgbClr val="37B1E5"/>
              </a:gs>
              <a:gs pos="56250">
                <a:srgbClr val="35B0E5"/>
              </a:gs>
              <a:gs pos="57813">
                <a:srgbClr val="33AFE4"/>
              </a:gs>
              <a:gs pos="59375">
                <a:srgbClr val="31AEE4"/>
              </a:gs>
              <a:gs pos="60938">
                <a:srgbClr val="2FAEE4"/>
              </a:gs>
              <a:gs pos="62500">
                <a:srgbClr val="2DADE3"/>
              </a:gs>
              <a:gs pos="64063">
                <a:srgbClr val="2BACE3"/>
              </a:gs>
              <a:gs pos="65625">
                <a:srgbClr val="2AABE3"/>
              </a:gs>
              <a:gs pos="67188">
                <a:srgbClr val="28ABE3"/>
              </a:gs>
              <a:gs pos="68750">
                <a:srgbClr val="26AAE2"/>
              </a:gs>
              <a:gs pos="70313">
                <a:srgbClr val="24A9E2"/>
              </a:gs>
              <a:gs pos="71875">
                <a:srgbClr val="22A8E2"/>
              </a:gs>
              <a:gs pos="73438">
                <a:srgbClr val="20A8E2"/>
              </a:gs>
              <a:gs pos="75000">
                <a:srgbClr val="1EA7E1"/>
              </a:gs>
              <a:gs pos="76563">
                <a:srgbClr val="1CA6E1"/>
              </a:gs>
              <a:gs pos="78125">
                <a:srgbClr val="1AA5E1"/>
              </a:gs>
              <a:gs pos="79688">
                <a:srgbClr val="19A5E1"/>
              </a:gs>
              <a:gs pos="81250">
                <a:srgbClr val="17A4E0"/>
              </a:gs>
              <a:gs pos="82813">
                <a:srgbClr val="15A3E0"/>
              </a:gs>
              <a:gs pos="84375">
                <a:srgbClr val="13A2E0"/>
              </a:gs>
              <a:gs pos="85938">
                <a:srgbClr val="11A2DF"/>
              </a:gs>
              <a:gs pos="87500">
                <a:srgbClr val="0FA1DF"/>
              </a:gs>
              <a:gs pos="89063">
                <a:srgbClr val="0DA0DF"/>
              </a:gs>
              <a:gs pos="90625">
                <a:srgbClr val="0B9FDF"/>
              </a:gs>
              <a:gs pos="92188">
                <a:srgbClr val="099FDE"/>
              </a:gs>
              <a:gs pos="93750">
                <a:srgbClr val="089EDE"/>
              </a:gs>
              <a:gs pos="95313">
                <a:srgbClr val="069DDE"/>
              </a:gs>
              <a:gs pos="96875">
                <a:srgbClr val="049CDE"/>
              </a:gs>
              <a:gs pos="98438">
                <a:srgbClr val="029CDD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 rotWithShape="0">
              <a:srgbClr val="009BDD"/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>
            <a:gsLst>
              <a:gs pos="0">
                <a:srgbClr val="77CAEE"/>
              </a:gs>
              <a:gs pos="1563">
                <a:srgbClr val="77CAEE"/>
              </a:gs>
              <a:gs pos="3125">
                <a:srgbClr val="75C9EE"/>
              </a:gs>
              <a:gs pos="4688">
                <a:srgbClr val="73C9ED"/>
              </a:gs>
              <a:gs pos="6250">
                <a:srgbClr val="71C8ED"/>
              </a:gs>
              <a:gs pos="7812">
                <a:srgbClr val="6FC7ED"/>
              </a:gs>
              <a:gs pos="9375">
                <a:srgbClr val="6EC6ED"/>
              </a:gs>
              <a:gs pos="10938">
                <a:srgbClr val="6CC6EC"/>
              </a:gs>
              <a:gs pos="12500">
                <a:srgbClr val="6AC5EC"/>
              </a:gs>
              <a:gs pos="14062">
                <a:srgbClr val="68C4EC"/>
              </a:gs>
              <a:gs pos="15625">
                <a:srgbClr val="66C3EC"/>
              </a:gs>
              <a:gs pos="17188">
                <a:srgbClr val="64C3EB"/>
              </a:gs>
              <a:gs pos="18750">
                <a:srgbClr val="62C2EB"/>
              </a:gs>
              <a:gs pos="20313">
                <a:srgbClr val="60C1EB"/>
              </a:gs>
              <a:gs pos="21875">
                <a:srgbClr val="5EC0EA"/>
              </a:gs>
              <a:gs pos="23438">
                <a:srgbClr val="5DC0EA"/>
              </a:gs>
              <a:gs pos="25000">
                <a:srgbClr val="5BBFEA"/>
              </a:gs>
              <a:gs pos="26563">
                <a:srgbClr val="59BEEA"/>
              </a:gs>
              <a:gs pos="28125">
                <a:srgbClr val="57BDE9"/>
              </a:gs>
              <a:gs pos="29688">
                <a:srgbClr val="55BDE9"/>
              </a:gs>
              <a:gs pos="31250">
                <a:srgbClr val="53BCE9"/>
              </a:gs>
              <a:gs pos="32813">
                <a:srgbClr val="51BBE9"/>
              </a:gs>
              <a:gs pos="34375">
                <a:srgbClr val="4FBAE8"/>
              </a:gs>
              <a:gs pos="35938">
                <a:srgbClr val="4DBAE8"/>
              </a:gs>
              <a:gs pos="37500">
                <a:srgbClr val="4CB9E8"/>
              </a:gs>
              <a:gs pos="39063">
                <a:srgbClr val="4AB8E8"/>
              </a:gs>
              <a:gs pos="40625">
                <a:srgbClr val="48B7E7"/>
              </a:gs>
              <a:gs pos="42188">
                <a:srgbClr val="46B7E7"/>
              </a:gs>
              <a:gs pos="43750">
                <a:srgbClr val="44B6E7"/>
              </a:gs>
              <a:gs pos="45313">
                <a:srgbClr val="42B5E6"/>
              </a:gs>
              <a:gs pos="46875">
                <a:srgbClr val="40B4E6"/>
              </a:gs>
              <a:gs pos="48438">
                <a:srgbClr val="3EB4E6"/>
              </a:gs>
              <a:gs pos="50000">
                <a:srgbClr val="3CB3E6"/>
              </a:gs>
              <a:gs pos="51563">
                <a:srgbClr val="3BB2E5"/>
              </a:gs>
              <a:gs pos="53125">
                <a:srgbClr val="39B1E5"/>
              </a:gs>
              <a:gs pos="54688">
                <a:srgbClr val="37B1E5"/>
              </a:gs>
              <a:gs pos="56250">
                <a:srgbClr val="35B0E5"/>
              </a:gs>
              <a:gs pos="57813">
                <a:srgbClr val="33AFE4"/>
              </a:gs>
              <a:gs pos="59375">
                <a:srgbClr val="31AEE4"/>
              </a:gs>
              <a:gs pos="60938">
                <a:srgbClr val="2FAEE4"/>
              </a:gs>
              <a:gs pos="62500">
                <a:srgbClr val="2DADE3"/>
              </a:gs>
              <a:gs pos="64063">
                <a:srgbClr val="2BACE3"/>
              </a:gs>
              <a:gs pos="65625">
                <a:srgbClr val="2AABE3"/>
              </a:gs>
              <a:gs pos="67188">
                <a:srgbClr val="28ABE3"/>
              </a:gs>
              <a:gs pos="68750">
                <a:srgbClr val="26AAE2"/>
              </a:gs>
              <a:gs pos="70313">
                <a:srgbClr val="24A9E2"/>
              </a:gs>
              <a:gs pos="71875">
                <a:srgbClr val="22A8E2"/>
              </a:gs>
              <a:gs pos="73438">
                <a:srgbClr val="20A8E2"/>
              </a:gs>
              <a:gs pos="75000">
                <a:srgbClr val="1EA7E1"/>
              </a:gs>
              <a:gs pos="76563">
                <a:srgbClr val="1CA6E1"/>
              </a:gs>
              <a:gs pos="78125">
                <a:srgbClr val="1AA5E1"/>
              </a:gs>
              <a:gs pos="79688">
                <a:srgbClr val="19A5E1"/>
              </a:gs>
              <a:gs pos="81250">
                <a:srgbClr val="17A4E0"/>
              </a:gs>
              <a:gs pos="82813">
                <a:srgbClr val="15A3E0"/>
              </a:gs>
              <a:gs pos="84375">
                <a:srgbClr val="13A2E0"/>
              </a:gs>
              <a:gs pos="85938">
                <a:srgbClr val="11A2DF"/>
              </a:gs>
              <a:gs pos="87500">
                <a:srgbClr val="0FA1DF"/>
              </a:gs>
              <a:gs pos="89063">
                <a:srgbClr val="0DA0DF"/>
              </a:gs>
              <a:gs pos="90625">
                <a:srgbClr val="0B9FDF"/>
              </a:gs>
              <a:gs pos="92188">
                <a:srgbClr val="099FDE"/>
              </a:gs>
              <a:gs pos="93750">
                <a:srgbClr val="089EDE"/>
              </a:gs>
              <a:gs pos="95313">
                <a:srgbClr val="069DDE"/>
              </a:gs>
              <a:gs pos="96875">
                <a:srgbClr val="049CDE"/>
              </a:gs>
              <a:gs pos="98438">
                <a:srgbClr val="029CDD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 rotWithShape="0">
              <a:srgbClr val="009BDD"/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>
            <a:gsLst>
              <a:gs pos="0">
                <a:srgbClr val="77CAEE"/>
              </a:gs>
              <a:gs pos="1563">
                <a:srgbClr val="77CAEE"/>
              </a:gs>
              <a:gs pos="3125">
                <a:srgbClr val="75C9EE"/>
              </a:gs>
              <a:gs pos="4688">
                <a:srgbClr val="73C9ED"/>
              </a:gs>
              <a:gs pos="6250">
                <a:srgbClr val="71C8ED"/>
              </a:gs>
              <a:gs pos="7812">
                <a:srgbClr val="6FC7ED"/>
              </a:gs>
              <a:gs pos="9375">
                <a:srgbClr val="6EC6ED"/>
              </a:gs>
              <a:gs pos="10938">
                <a:srgbClr val="6CC6EC"/>
              </a:gs>
              <a:gs pos="12500">
                <a:srgbClr val="6AC5EC"/>
              </a:gs>
              <a:gs pos="14062">
                <a:srgbClr val="68C4EC"/>
              </a:gs>
              <a:gs pos="15625">
                <a:srgbClr val="66C3EC"/>
              </a:gs>
              <a:gs pos="17188">
                <a:srgbClr val="64C3EB"/>
              </a:gs>
              <a:gs pos="18750">
                <a:srgbClr val="62C2EB"/>
              </a:gs>
              <a:gs pos="20313">
                <a:srgbClr val="60C1EB"/>
              </a:gs>
              <a:gs pos="21875">
                <a:srgbClr val="5EC0EA"/>
              </a:gs>
              <a:gs pos="23438">
                <a:srgbClr val="5DC0EA"/>
              </a:gs>
              <a:gs pos="25000">
                <a:srgbClr val="5BBFEA"/>
              </a:gs>
              <a:gs pos="26563">
                <a:srgbClr val="59BEEA"/>
              </a:gs>
              <a:gs pos="28125">
                <a:srgbClr val="57BDE9"/>
              </a:gs>
              <a:gs pos="29688">
                <a:srgbClr val="55BDE9"/>
              </a:gs>
              <a:gs pos="31250">
                <a:srgbClr val="53BCE9"/>
              </a:gs>
              <a:gs pos="32813">
                <a:srgbClr val="51BBE9"/>
              </a:gs>
              <a:gs pos="34375">
                <a:srgbClr val="4FBAE8"/>
              </a:gs>
              <a:gs pos="35938">
                <a:srgbClr val="4DBAE8"/>
              </a:gs>
              <a:gs pos="37500">
                <a:srgbClr val="4CB9E8"/>
              </a:gs>
              <a:gs pos="39063">
                <a:srgbClr val="4AB8E8"/>
              </a:gs>
              <a:gs pos="40625">
                <a:srgbClr val="48B7E7"/>
              </a:gs>
              <a:gs pos="42188">
                <a:srgbClr val="46B7E7"/>
              </a:gs>
              <a:gs pos="43750">
                <a:srgbClr val="44B6E7"/>
              </a:gs>
              <a:gs pos="45313">
                <a:srgbClr val="42B5E6"/>
              </a:gs>
              <a:gs pos="46875">
                <a:srgbClr val="40B4E6"/>
              </a:gs>
              <a:gs pos="48438">
                <a:srgbClr val="3EB4E6"/>
              </a:gs>
              <a:gs pos="50000">
                <a:srgbClr val="3CB3E6"/>
              </a:gs>
              <a:gs pos="51563">
                <a:srgbClr val="3BB2E5"/>
              </a:gs>
              <a:gs pos="53125">
                <a:srgbClr val="39B1E5"/>
              </a:gs>
              <a:gs pos="54688">
                <a:srgbClr val="37B1E5"/>
              </a:gs>
              <a:gs pos="56250">
                <a:srgbClr val="35B0E5"/>
              </a:gs>
              <a:gs pos="57813">
                <a:srgbClr val="33AFE4"/>
              </a:gs>
              <a:gs pos="59375">
                <a:srgbClr val="31AEE4"/>
              </a:gs>
              <a:gs pos="60938">
                <a:srgbClr val="2FAEE4"/>
              </a:gs>
              <a:gs pos="62500">
                <a:srgbClr val="2DADE3"/>
              </a:gs>
              <a:gs pos="64063">
                <a:srgbClr val="2BACE3"/>
              </a:gs>
              <a:gs pos="65625">
                <a:srgbClr val="2AABE3"/>
              </a:gs>
              <a:gs pos="67188">
                <a:srgbClr val="28ABE3"/>
              </a:gs>
              <a:gs pos="68750">
                <a:srgbClr val="26AAE2"/>
              </a:gs>
              <a:gs pos="70313">
                <a:srgbClr val="24A9E2"/>
              </a:gs>
              <a:gs pos="71875">
                <a:srgbClr val="22A8E2"/>
              </a:gs>
              <a:gs pos="73438">
                <a:srgbClr val="20A8E2"/>
              </a:gs>
              <a:gs pos="75000">
                <a:srgbClr val="1EA7E1"/>
              </a:gs>
              <a:gs pos="76563">
                <a:srgbClr val="1CA6E1"/>
              </a:gs>
              <a:gs pos="78125">
                <a:srgbClr val="1AA5E1"/>
              </a:gs>
              <a:gs pos="79688">
                <a:srgbClr val="19A5E1"/>
              </a:gs>
              <a:gs pos="81250">
                <a:srgbClr val="17A4E0"/>
              </a:gs>
              <a:gs pos="82813">
                <a:srgbClr val="15A3E0"/>
              </a:gs>
              <a:gs pos="84375">
                <a:srgbClr val="13A2E0"/>
              </a:gs>
              <a:gs pos="85938">
                <a:srgbClr val="11A2DF"/>
              </a:gs>
              <a:gs pos="87500">
                <a:srgbClr val="0FA1DF"/>
              </a:gs>
              <a:gs pos="89063">
                <a:srgbClr val="0DA0DF"/>
              </a:gs>
              <a:gs pos="90625">
                <a:srgbClr val="0B9FDF"/>
              </a:gs>
              <a:gs pos="92188">
                <a:srgbClr val="099FDE"/>
              </a:gs>
              <a:gs pos="93750">
                <a:srgbClr val="089EDE"/>
              </a:gs>
              <a:gs pos="95313">
                <a:srgbClr val="069DDE"/>
              </a:gs>
              <a:gs pos="96875">
                <a:srgbClr val="049CDE"/>
              </a:gs>
              <a:gs pos="98438">
                <a:srgbClr val="029CDD"/>
              </a:gs>
              <a:gs pos="100000">
                <a:srgbClr val="009BDD"/>
              </a:gs>
            </a:gsLst>
            <a:lin ang="10800000" scaled="0"/>
          </a:gradFill>
          <a:ln>
            <a:noFill/>
          </a:ln>
          <a:effectLst>
            <a:outerShdw dist="10800" dir="5400000" rotWithShape="0">
              <a:srgbClr val="009BDD"/>
            </a:outerShdw>
          </a:effectLst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dt" idx="10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ftr" idx="11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Clr>
                <a:srgbClr val="FFFFFF"/>
              </a:buClr>
              <a:buSzPts val="1400"/>
              <a:buFont typeface="Arial"/>
              <a:buNone/>
              <a:defRPr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estingengineering.com/innovation/ai-powered-f-16-j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ationalinterest.org/blog/buzz/killer-robots-are-coming-battlefield-20940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oyal_wingman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2040150" y="2130425"/>
            <a:ext cx="57615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lang="en-US" sz="3300" b="0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Milit</a:t>
            </a:r>
            <a:r>
              <a:rPr lang="en-US" sz="3300" b="1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AI</a:t>
            </a:r>
            <a:r>
              <a:rPr lang="en-US" sz="3300" b="0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ry Applications,</a:t>
            </a:r>
            <a:endParaRPr sz="3300">
              <a:solidFill>
                <a:srgbClr val="6AA84F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lang="en-US" sz="3300" b="0" strike="noStrik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Attack of the Killer Robots?</a:t>
            </a:r>
            <a:endParaRPr>
              <a:solidFill>
                <a:srgbClr val="6AA84F"/>
              </a:solidFill>
            </a:endParaRPr>
          </a:p>
        </p:txBody>
      </p:sp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2763450" y="918150"/>
            <a:ext cx="43149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r>
              <a:rPr lang="en-US" sz="3300" b="1">
                <a:solidFill>
                  <a:srgbClr val="DD4100"/>
                </a:solidFill>
              </a:rPr>
              <a:t>Military AI </a:t>
            </a:r>
            <a:r>
              <a:rPr lang="en-US" sz="3300" b="1" strike="noStrike">
                <a:solidFill>
                  <a:srgbClr val="DD4100"/>
                </a:solidFill>
              </a:rPr>
              <a:t>Robots?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2392950" y="1032575"/>
            <a:ext cx="7518600" cy="2613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300"/>
              <a:t>The US military uses artificial intelligence (AI) in a variety of ways, including: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Surveillance</a:t>
            </a:r>
            <a:r>
              <a:rPr lang="en-US" sz="1300"/>
              <a:t>: Small drones are used in special operations missions.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Fitness tracking</a:t>
            </a:r>
            <a:r>
              <a:rPr lang="en-US" sz="1300"/>
              <a:t>: AI can track soldiers' fitness.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Maintenance</a:t>
            </a:r>
            <a:r>
              <a:rPr lang="en-US" sz="1300"/>
              <a:t>: AI can predict when Air Force planes need maintenance.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Space tracking</a:t>
            </a:r>
            <a:r>
              <a:rPr lang="en-US" sz="1300"/>
              <a:t>: AI can help keep tabs on rivals in space.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Weapon delivery</a:t>
            </a:r>
            <a:r>
              <a:rPr lang="en-US" sz="1300"/>
              <a:t>: The </a:t>
            </a:r>
            <a:r>
              <a:rPr lang="en-US" sz="1300" b="1">
                <a:solidFill>
                  <a:srgbClr val="FF0000"/>
                </a:solidFill>
              </a:rPr>
              <a:t>Valkyrie XQ-58A</a:t>
            </a:r>
            <a:r>
              <a:rPr lang="en-US" sz="1300"/>
              <a:t> drone can deliver weapons or assist fighter jets.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Image recognition</a:t>
            </a:r>
            <a:r>
              <a:rPr lang="en-US" sz="1300"/>
              <a:t>: AI image recognition systems can analyze drone footage and other intelligence streams to help identify military objects.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 b="1">
                <a:solidFill>
                  <a:srgbClr val="FF0000"/>
                </a:solidFill>
              </a:rPr>
              <a:t>Lethal autonomous weapons systems</a:t>
            </a:r>
            <a:r>
              <a:rPr lang="en-US" sz="1300"/>
              <a:t>: AI-enabled munitions are already being used on the battlefield, notably in the Russia-Ukraine War. 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The US is also developing the </a:t>
            </a:r>
            <a:r>
              <a:rPr lang="en-US" sz="1300" b="1">
                <a:solidFill>
                  <a:srgbClr val="FF0000"/>
                </a:solidFill>
              </a:rPr>
              <a:t>Valkyrie AI drone</a:t>
            </a:r>
            <a:r>
              <a:rPr lang="en-US" sz="1300"/>
              <a:t>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The Army has also been testing </a:t>
            </a:r>
            <a:r>
              <a:rPr lang="en-US" sz="1300" b="1">
                <a:solidFill>
                  <a:srgbClr val="FF0000"/>
                </a:solidFill>
              </a:rPr>
              <a:t>quadrupedal "robot dogs"</a:t>
            </a:r>
            <a:r>
              <a:rPr lang="en-US" sz="1300"/>
              <a:t> armed with six-and-a-half-millimetre rifles.</a:t>
            </a:r>
            <a:endParaRPr sz="13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D4100"/>
              </a:buClr>
              <a:buSzPts val="3300"/>
              <a:buFont typeface="Arial"/>
              <a:buNone/>
            </a:pPr>
            <a:endParaRPr sz="1300"/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84600" y="3974050"/>
            <a:ext cx="2278367" cy="15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6875" y="3974050"/>
            <a:ext cx="2278367" cy="15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0069" y="4002000"/>
            <a:ext cx="2698908" cy="151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22725" y="50729"/>
            <a:ext cx="1908375" cy="107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8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625" y="50725"/>
            <a:ext cx="2082725" cy="17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00"/>
              <a:buFont typeface="Arial"/>
              <a:buNone/>
            </a:pPr>
            <a:r>
              <a:rPr lang="en-US" sz="33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X-62A – An AI-flown F-16 Viper</a:t>
            </a:r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360000" y="1278425"/>
            <a:ext cx="5097000" cy="36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431999" marR="0" lvl="0" indent="-3741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Lockheed Martin is testing a mass-produced </a:t>
            </a:r>
            <a:b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4th-gen fighter plane (50 y/o design)</a:t>
            </a:r>
            <a:endParaRPr sz="1600"/>
          </a:p>
          <a:p>
            <a:pPr marL="431999" marR="0" lvl="0" indent="-374164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AI flies the plane very aggressively in BFM </a:t>
            </a:r>
            <a:b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600">
                <a:solidFill>
                  <a:srgbClr val="009BDD"/>
                </a:solidFill>
              </a:rPr>
              <a:t>B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asic </a:t>
            </a:r>
            <a:r>
              <a:rPr lang="en-US" sz="1600">
                <a:solidFill>
                  <a:srgbClr val="009BDD"/>
                </a:solidFill>
              </a:rPr>
              <a:t>F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ighting </a:t>
            </a:r>
            <a:r>
              <a:rPr lang="en-US" sz="1600">
                <a:solidFill>
                  <a:srgbClr val="009BDD"/>
                </a:solidFill>
              </a:rPr>
              <a:t>M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aneuvers)</a:t>
            </a:r>
            <a:endParaRPr sz="1600"/>
          </a:p>
          <a:p>
            <a:pPr marL="431999" marR="0" lvl="0" indent="-374164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Possibly may mean fighter planes flown past </a:t>
            </a:r>
            <a:b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the human G-strain limit </a:t>
            </a:r>
            <a: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(high performance </a:t>
            </a:r>
            <a:b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fighter jets may exert more than 9 Gs </a:t>
            </a:r>
            <a:b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(9x the force of gravity) on the human body, </a:t>
            </a:r>
            <a:b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to the point that the human becomes the </a:t>
            </a:r>
            <a:b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0" i="0" u="none" strike="noStrike" cap="none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bottleneck for fighter jet performance.)</a:t>
            </a:r>
            <a:endParaRPr sz="1600" b="0" i="0" u="none" strike="noStrike" cap="none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74164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6AA84F"/>
              </a:buClr>
              <a:buSzPts val="1600"/>
              <a:buChar char="●"/>
            </a:pPr>
            <a:r>
              <a:rPr lang="en-US" sz="1600">
                <a:solidFill>
                  <a:srgbClr val="6AA84F"/>
                </a:solidFill>
              </a:rPr>
              <a:t>Though need for high maneuverability may be a thing of the past with more potent missiles, sensors, and stealth.</a:t>
            </a:r>
            <a:endParaRPr sz="1600">
              <a:solidFill>
                <a:srgbClr val="6AA84F"/>
              </a:solidFill>
            </a:endParaRPr>
          </a:p>
          <a:p>
            <a:pPr marL="432000" marR="0" lvl="0" indent="-34876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200"/>
              <a:buFont typeface="Noto Sans Symbols"/>
              <a:buChar char="●"/>
            </a:pPr>
            <a:r>
              <a:rPr lang="en-US" sz="12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https://interestingengineering.com/innovation/ai-powered-f-16-jets</a:t>
            </a:r>
            <a:r>
              <a:rPr lang="en-US" sz="12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200"/>
          </a:p>
        </p:txBody>
      </p:sp>
      <p:pic>
        <p:nvPicPr>
          <p:cNvPr id="210" name="Google Shape;210;p29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05200" y="1734213"/>
            <a:ext cx="4114801" cy="220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lang="en-US" sz="2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Autonomous Weapons Systems (the meaner AWS)</a:t>
            </a:r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body" idx="1"/>
          </p:nvPr>
        </p:nvSpPr>
        <p:spPr>
          <a:xfrm>
            <a:off x="360000" y="1080000"/>
            <a:ext cx="93600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432000" marR="0" lvl="0" indent="-37416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https://nationalinterest.org/blog/buzz/killer-robots-are-coming-battlefield-209406</a:t>
            </a:r>
            <a:endParaRPr sz="16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2000" marR="0" lvl="0" indent="-37416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Research into fully computerized warfighting agents.</a:t>
            </a:r>
            <a:endParaRPr sz="1600"/>
          </a:p>
          <a:p>
            <a:pPr marL="432000" marR="0" lvl="0" indent="-37416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Lots of concern at the UN with regard to fully autonomous agents killing human beings.</a:t>
            </a:r>
            <a:endParaRPr sz="1600"/>
          </a:p>
          <a:p>
            <a:pPr marL="864000" lvl="1" indent="-374165" algn="l" rtl="0">
              <a:spcBef>
                <a:spcPts val="85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009BDD"/>
                </a:solidFill>
              </a:rPr>
              <a:t>Quite possibly, t</a:t>
            </a:r>
            <a:r>
              <a:rPr lang="en-US" sz="1600" b="0" strike="noStrik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he UN is </a:t>
            </a:r>
            <a:r>
              <a:rPr lang="en-US" sz="1600">
                <a:solidFill>
                  <a:srgbClr val="009BDD"/>
                </a:solidFill>
              </a:rPr>
              <a:t>an outdated forum for dictators and terrorists. Dismantle it.</a:t>
            </a:r>
            <a:endParaRPr sz="1600"/>
          </a:p>
          <a:p>
            <a:pPr marL="431999" marR="0" lvl="0" indent="-374164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>
                <a:solidFill>
                  <a:srgbClr val="009BDD"/>
                </a:solidFill>
              </a:rPr>
              <a:t>From a certain point of view, f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ully autonomous weapons systems are humane and ethical as forms of deterrent, </a:t>
            </a:r>
            <a:r>
              <a:rPr lang="en-US" sz="1600">
                <a:solidFill>
                  <a:srgbClr val="009BDD"/>
                </a:solidFill>
              </a:rPr>
              <a:t>since enemy/terrorist propaganda often involves capturing/killing usually young soldiers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. Who would want to </a:t>
            </a:r>
            <a:r>
              <a:rPr lang="en-US" sz="1600">
                <a:solidFill>
                  <a:srgbClr val="009BDD"/>
                </a:solidFill>
              </a:rPr>
              <a:t>start a war 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when the retaliation would be a tide of endless</a:t>
            </a:r>
            <a:r>
              <a:rPr lang="en-US" sz="1600">
                <a:solidFill>
                  <a:srgbClr val="009BDD"/>
                </a:solidFill>
              </a:rPr>
              <a:t>ly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expendable metal?</a:t>
            </a:r>
            <a:endParaRPr sz="1600"/>
          </a:p>
          <a:p>
            <a:pPr marL="432000" marR="0" lvl="0" indent="-374165" algn="l" rtl="0">
              <a:lnSpc>
                <a:spcPct val="90000"/>
              </a:lnSpc>
              <a:spcBef>
                <a:spcPts val="1060"/>
              </a:spcBef>
              <a:spcAft>
                <a:spcPts val="0"/>
              </a:spcAft>
              <a:buClr>
                <a:srgbClr val="77CAEE"/>
              </a:buClr>
              <a:buSzPts val="1600"/>
              <a:buFont typeface="Noto Sans Symbols"/>
              <a:buChar char="●"/>
            </a:pP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Logical conclusion: AWS would allow high-economy nation-states (usually also ahead on human rights, other civilized developments) to win wars of attrition against low-economy states (</a:t>
            </a:r>
            <a:r>
              <a:rPr lang="en-US" sz="1600">
                <a:solidFill>
                  <a:srgbClr val="009BDD"/>
                </a:solidFill>
              </a:rPr>
              <a:t>many of whom harbor or sponsor terrorists)</a:t>
            </a:r>
            <a:r>
              <a:rPr lang="en-US" sz="16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 just by virtue of endlessly expendable automatons that have much lower political cost if/when lost compared to badly injured or killed humans. A </a:t>
            </a:r>
            <a:r>
              <a:rPr lang="en-US" sz="1600">
                <a:solidFill>
                  <a:srgbClr val="009BDD"/>
                </a:solidFill>
              </a:rPr>
              <a:t>reusable AWS that costs as much as a few missiles has next to zero political cost if lost to frontline attrition.</a:t>
            </a:r>
            <a:endParaRPr sz="1600"/>
          </a:p>
        </p:txBody>
      </p:sp>
      <p:sp>
        <p:nvSpPr>
          <p:cNvPr id="218" name="Google Shape;218;p30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2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Loyal Wingman—AI-operated Unmanned Combat Aerial Vehicle (UCAV)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272750" y="1515475"/>
            <a:ext cx="5819400" cy="25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432000" marR="0" lvl="0" indent="-367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500"/>
              <a:buFont typeface="Noto Sans Symbols"/>
              <a:buChar char="●"/>
            </a:pPr>
            <a:r>
              <a:rPr lang="en-US" sz="15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Unmanned combat aerial vehicles</a:t>
            </a:r>
            <a:endParaRPr sz="1500"/>
          </a:p>
          <a:p>
            <a:pPr marL="431999" marR="0" lvl="0" indent="-367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500"/>
              <a:buFont typeface="Noto Sans Symbols"/>
              <a:buChar char="●"/>
            </a:pPr>
            <a:r>
              <a:rPr lang="en-US" sz="15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Much cheaper than manned air combat assets such as 6th-gen fighter (NGAD) or B-21 Raider stealth bomber</a:t>
            </a:r>
            <a:endParaRPr sz="1500"/>
          </a:p>
          <a:p>
            <a:pPr marL="432000" marR="0" lvl="0" indent="-367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500"/>
              <a:buFont typeface="Noto Sans Symbols"/>
              <a:buChar char="●"/>
            </a:pPr>
            <a:r>
              <a:rPr lang="en-US" sz="15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Multiple drone wingman aircraft per humanly-controlled aircraft.</a:t>
            </a:r>
            <a:endParaRPr sz="1500"/>
          </a:p>
          <a:p>
            <a:pPr marL="432000" marR="0" lvl="0" indent="-367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500"/>
              <a:buFont typeface="Noto Sans Symbols"/>
              <a:buChar char="●"/>
            </a:pPr>
            <a:r>
              <a:rPr lang="en-US" sz="15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Can carry additional missiles, allowing a single manned stealth fighter to multiply their missile count several times over.</a:t>
            </a:r>
            <a:endParaRPr sz="1500"/>
          </a:p>
          <a:p>
            <a:pPr marL="432000" marR="0" lvl="0" indent="-36781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500"/>
              <a:buFont typeface="Noto Sans Symbols"/>
              <a:buChar char="●"/>
            </a:pPr>
            <a:r>
              <a:rPr lang="en-US" sz="1500" b="0" i="0" u="sng" strike="noStrike" cap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https://en.wikipedia.org/wiki/Loyal_wingman</a:t>
            </a:r>
            <a:endParaRPr sz="1500" b="0" i="0" u="none" strike="noStrike" cap="none">
              <a:solidFill>
                <a:srgbClr val="009BD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31999" marR="0" lvl="0" indent="-36781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7CAEE"/>
              </a:buClr>
              <a:buSzPts val="1500"/>
              <a:buFont typeface="Noto Sans Symbols"/>
              <a:buChar char="●"/>
            </a:pPr>
            <a:r>
              <a:rPr lang="en-US" sz="1500">
                <a:solidFill>
                  <a:srgbClr val="009BDD"/>
                </a:solidFill>
              </a:rPr>
              <a:t>Video game series from </a:t>
            </a:r>
            <a:r>
              <a:rPr lang="en-US" sz="15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Namco Studios called "</a:t>
            </a:r>
            <a:r>
              <a:rPr lang="en-US" sz="1500" b="1" i="0" u="none" strike="noStrike" cap="none">
                <a:solidFill>
                  <a:srgbClr val="CC0000"/>
                </a:solidFill>
              </a:rPr>
              <a:t>Ace Combat</a:t>
            </a:r>
            <a:r>
              <a:rPr lang="en-US" sz="1500" b="0" i="0" u="none" strike="noStrike" cap="none">
                <a:solidFill>
                  <a:srgbClr val="009BDD"/>
                </a:solidFill>
                <a:latin typeface="Arial"/>
                <a:ea typeface="Arial"/>
                <a:cs typeface="Arial"/>
                <a:sym typeface="Arial"/>
              </a:rPr>
              <a:t>" </a:t>
            </a:r>
            <a:r>
              <a:rPr lang="en-US" sz="1500">
                <a:solidFill>
                  <a:srgbClr val="009BDD"/>
                </a:solidFill>
              </a:rPr>
              <a:t>features aircraft carrying many more missiles than one plane often can, sometimes accompanied by many drones. UCAVs bring that much closer to reality.</a:t>
            </a:r>
            <a:endParaRPr sz="1500">
              <a:solidFill>
                <a:srgbClr val="009BDD"/>
              </a:solidFill>
            </a:endParaRPr>
          </a:p>
        </p:txBody>
      </p:sp>
      <p:pic>
        <p:nvPicPr>
          <p:cNvPr id="225" name="Google Shape;225;p3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9600">
            <a:off x="6335160" y="1899880"/>
            <a:ext cx="3506400" cy="175608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1"/>
          <p:cNvSpPr txBox="1">
            <a:spLocks noGrp="1"/>
          </p:cNvSpPr>
          <p:nvPr>
            <p:ph type="sldNum" idx="12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Microsoft Macintosh PowerPoint</Application>
  <PresentationFormat>Custom</PresentationFormat>
  <Paragraphs>36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Noto Sans Symbols</vt:lpstr>
      <vt:lpstr>Office Theme</vt:lpstr>
      <vt:lpstr>Office Theme</vt:lpstr>
      <vt:lpstr>MilitAIry Applications, Attack of the Killer Robots?</vt:lpstr>
      <vt:lpstr>The US military uses artificial intelligence (AI) in a variety of ways, including: Surveillance: Small drones are used in special operations missions. Fitness tracking: AI can track soldiers' fitness. Maintenance: AI can predict when Air Force planes need maintenance. Space tracking: AI can help keep tabs on rivals in space. Weapon delivery: The Valkyrie XQ-58A drone can deliver weapons or assist fighter jets. Image recognition: AI image recognition systems can analyze drone footage and other intelligence streams to help identify military objects. Lethal autonomous weapons systems: AI-enabled munitions are already being used on the battlefield, notably in the Russia-Ukraine War.  The US is also developing the Valkyrie AI drone. The Army has also been testing quadrupedal "robot dogs" armed with six-and-a-half-millimetre rifles. </vt:lpstr>
      <vt:lpstr>X-62A – An AI-flown F-16 Viper</vt:lpstr>
      <vt:lpstr>Autonomous Weapons Systems (the meaner AWS)</vt:lpstr>
      <vt:lpstr>Loyal Wingman—AI-operated Unmanned Combat Aerial Vehicle (UCAV)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MilitAIry Applications, Attack of the Killer Robots?</dc:title>
  <cp:lastModifiedBy>Lev Selector</cp:lastModifiedBy>
  <cp:revision>1</cp:revision>
  <dcterms:modified xsi:type="dcterms:W3CDTF">2024-02-23T22:13:01Z</dcterms:modified>
</cp:coreProperties>
</file>