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 Mono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/>
    <p:restoredTop sz="94724"/>
  </p:normalViewPr>
  <p:slideViewPr>
    <p:cSldViewPr snapToGrid="0">
      <p:cViewPr varScale="1">
        <p:scale>
          <a:sx n="100" d="100"/>
          <a:sy n="100" d="100"/>
        </p:scale>
        <p:origin x="176" y="1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d6b57c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bd6b57c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d583588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bd583588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2f3db61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f2f3db61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2f3db61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f2f3db61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2f4cf52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f2f4cf52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d583588f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2bd583588f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2f0c61b3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f2f0c61b3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2dfff740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f2dfff740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e9fedad4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2be9fedad4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oores.samaltman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youtube.com/watch?v=JEFEJsTxPCc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hLFzBZz5IkY" TargetMode="Externa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llm.mlc.ai" TargetMode="External"/><Relationship Id="rId13" Type="http://schemas.openxmlformats.org/officeDocument/2006/relationships/hyperlink" Target="https://github.com/homanp/superagent" TargetMode="External"/><Relationship Id="rId18" Type="http://schemas.openxmlformats.org/officeDocument/2006/relationships/hyperlink" Target="https://github.com/run-llama" TargetMode="External"/><Relationship Id="rId26" Type="http://schemas.openxmlformats.org/officeDocument/2006/relationships/hyperlink" Target="https://docs.openwebui.com" TargetMode="External"/><Relationship Id="rId3" Type="http://schemas.openxmlformats.org/officeDocument/2006/relationships/hyperlink" Target="https://gpt4all.io" TargetMode="External"/><Relationship Id="rId21" Type="http://schemas.openxmlformats.org/officeDocument/2006/relationships/hyperlink" Target="https://ollama.com" TargetMode="External"/><Relationship Id="rId7" Type="http://schemas.openxmlformats.org/officeDocument/2006/relationships/hyperlink" Target="https://www.gradio.app" TargetMode="External"/><Relationship Id="rId12" Type="http://schemas.openxmlformats.org/officeDocument/2006/relationships/hyperlink" Target="https://github.com/kyrolabs/awesome-langchain" TargetMode="External"/><Relationship Id="rId17" Type="http://schemas.openxmlformats.org/officeDocument/2006/relationships/hyperlink" Target="https://github.com/chatscope/chat-ui-kit-react" TargetMode="External"/><Relationship Id="rId25" Type="http://schemas.openxmlformats.org/officeDocument/2006/relationships/hyperlink" Target="https://github.com/open-webui/open-webui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github.com/logspace-ai/langflow" TargetMode="External"/><Relationship Id="rId20" Type="http://schemas.openxmlformats.org/officeDocument/2006/relationships/hyperlink" Target="https://lmstudio.ai" TargetMode="External"/><Relationship Id="rId29" Type="http://schemas.openxmlformats.org/officeDocument/2006/relationships/hyperlink" Target="https://github.com/HelgeSverre/ollama-gui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privategpt.dev" TargetMode="External"/><Relationship Id="rId11" Type="http://schemas.openxmlformats.org/officeDocument/2006/relationships/hyperlink" Target="https://github.com/shashankdeshpande/langchain-chatbot" TargetMode="External"/><Relationship Id="rId24" Type="http://schemas.openxmlformats.org/officeDocument/2006/relationships/hyperlink" Target="https://github.com/Chainlit/chainlit" TargetMode="External"/><Relationship Id="rId5" Type="http://schemas.openxmlformats.org/officeDocument/2006/relationships/hyperlink" Target="https://github.com/imartinez/privateGPT" TargetMode="External"/><Relationship Id="rId15" Type="http://schemas.openxmlformats.org/officeDocument/2006/relationships/hyperlink" Target="https://www.langflow.org" TargetMode="External"/><Relationship Id="rId23" Type="http://schemas.openxmlformats.org/officeDocument/2006/relationships/hyperlink" Target="https://docs.chainlit.io/get-started/overview" TargetMode="External"/><Relationship Id="rId28" Type="http://schemas.openxmlformats.org/officeDocument/2006/relationships/hyperlink" Target="https://github.com/oobabooga/text-generation-webui/wiki/12-%E2%80%90-OpenAI-API#examples" TargetMode="External"/><Relationship Id="rId10" Type="http://schemas.openxmlformats.org/officeDocument/2006/relationships/hyperlink" Target="https://github.com/alejandro-ao/chat-with-websites" TargetMode="External"/><Relationship Id="rId19" Type="http://schemas.openxmlformats.org/officeDocument/2006/relationships/hyperlink" Target="https://github.com/run-llama/LlamaIndexTS" TargetMode="External"/><Relationship Id="rId4" Type="http://schemas.openxmlformats.org/officeDocument/2006/relationships/hyperlink" Target="https://github.com/nomic-ai/gpt4all" TargetMode="External"/><Relationship Id="rId9" Type="http://schemas.openxmlformats.org/officeDocument/2006/relationships/hyperlink" Target="https://github.com/mlc-ai/mlc-llm" TargetMode="External"/><Relationship Id="rId14" Type="http://schemas.openxmlformats.org/officeDocument/2006/relationships/hyperlink" Target="https://www.analyticsvidhya.com/blog/2023/06/langflow-ui-for-langchain-to-develop-applications-with-llms/" TargetMode="External"/><Relationship Id="rId22" Type="http://schemas.openxmlformats.org/officeDocument/2006/relationships/hyperlink" Target="https://github.com/ggerganov/llama.cpp" TargetMode="External"/><Relationship Id="rId27" Type="http://schemas.openxmlformats.org/officeDocument/2006/relationships/hyperlink" Target="https://github.com/oobabooga/text-generation-webu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lmsys/chatbot-arena-leaderboar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stral.ai/news/mistral-larg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ureka-research.github.io/" TargetMode="External"/><Relationship Id="rId13" Type="http://schemas.openxmlformats.org/officeDocument/2006/relationships/image" Target="../media/image7.jpg"/><Relationship Id="rId3" Type="http://schemas.openxmlformats.org/officeDocument/2006/relationships/hyperlink" Target="https://www.figure.ai" TargetMode="External"/><Relationship Id="rId7" Type="http://schemas.openxmlformats.org/officeDocument/2006/relationships/hyperlink" Target="https://www.youtube.com/@FourierIntelligence-Robotics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sla.com/AI" TargetMode="External"/><Relationship Id="rId11" Type="http://schemas.openxmlformats.org/officeDocument/2006/relationships/hyperlink" Target="https://github.com/eureka-research/Eureka" TargetMode="External"/><Relationship Id="rId5" Type="http://schemas.openxmlformats.org/officeDocument/2006/relationships/hyperlink" Target="https://www.1x.tech" TargetMode="External"/><Relationship Id="rId15" Type="http://schemas.openxmlformats.org/officeDocument/2006/relationships/image" Target="../media/image9.png"/><Relationship Id="rId10" Type="http://schemas.openxmlformats.org/officeDocument/2006/relationships/hyperlink" Target="https://eureka-research.github.io/assets/eureka_paper.pdf" TargetMode="External"/><Relationship Id="rId4" Type="http://schemas.openxmlformats.org/officeDocument/2006/relationships/hyperlink" Target="https://www.youtube.com/watch?v=sSKxxVtAANQ" TargetMode="External"/><Relationship Id="rId9" Type="http://schemas.openxmlformats.org/officeDocument/2006/relationships/hyperlink" Target="https://arxiv.org/abs/2310.12931" TargetMode="Externa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erardo.pdm/beyond-imagination-nvidias-foundation-agent-transforming-ai-and-reality-38c827b83096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DrJimFan" TargetMode="External"/><Relationship Id="rId5" Type="http://schemas.openxmlformats.org/officeDocument/2006/relationships/hyperlink" Target="https://www.linkedin.com/in/drjimfan/" TargetMode="External"/><Relationship Id="rId4" Type="http://schemas.openxmlformats.org/officeDocument/2006/relationships/hyperlink" Target="https://jimfan.me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_d-8BGIzPI" TargetMode="External"/><Relationship Id="rId3" Type="http://schemas.openxmlformats.org/officeDocument/2006/relationships/hyperlink" Target="https://twitter.com/karpathy/status/1759996551378940395" TargetMode="External"/><Relationship Id="rId7" Type="http://schemas.openxmlformats.org/officeDocument/2006/relationships/hyperlink" Target="https://arxiv.org/pdf/2402.17485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larna.com/international/press/klarna-ai-assistant-handles-two-thirds-of-customer-service-chats-in-its-first-month/" TargetMode="External"/><Relationship Id="rId11" Type="http://schemas.openxmlformats.org/officeDocument/2006/relationships/hyperlink" Target="https://arxiv.org/abs/2402.17764" TargetMode="External"/><Relationship Id="rId5" Type="http://schemas.openxmlformats.org/officeDocument/2006/relationships/hyperlink" Target="https://twitter.com/karpathy/status/1760350892317098371" TargetMode="External"/><Relationship Id="rId10" Type="http://schemas.openxmlformats.org/officeDocument/2006/relationships/hyperlink" Target="https://invideo.io" TargetMode="External"/><Relationship Id="rId4" Type="http://schemas.openxmlformats.org/officeDocument/2006/relationships/hyperlink" Target="https://www.youtube.com/watch?v=zduSFxRajkE" TargetMode="External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archenginejournal.com/google-testing-ai-tool-that-finds-rewrites-quality-content/509912/?utm_source=substack&amp;utm_medium=email" TargetMode="External"/><Relationship Id="rId3" Type="http://schemas.openxmlformats.org/officeDocument/2006/relationships/hyperlink" Target="https://github.com/migtissera/Sensei" TargetMode="External"/><Relationship Id="rId7" Type="http://schemas.openxmlformats.org/officeDocument/2006/relationships/hyperlink" Target="https://sites.google.com/view/genie-2024/ho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ews-medical.net/news/20240228/AI-outperforms-doctors-in-summarizing-health-records-study-shows.aspx" TargetMode="External"/><Relationship Id="rId5" Type="http://schemas.openxmlformats.org/officeDocument/2006/relationships/hyperlink" Target="https://www.cnbc.com/2024/02/29/microsoft-introduces-copilot-ai-chatbot-for-finance-workers.html" TargetMode="External"/><Relationship Id="rId4" Type="http://schemas.openxmlformats.org/officeDocument/2006/relationships/hyperlink" Target="https://opencodeinterpreter.github.io" TargetMode="External"/><Relationship Id="rId9" Type="http://schemas.openxmlformats.org/officeDocument/2006/relationships/hyperlink" Target="https://www.glean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rilla.cs.berkeley.edu/blogs/8_berkeley_function_calling_leaderboard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drant.tech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7850" y="1280228"/>
            <a:ext cx="4342500" cy="3140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Mistral Large 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Robotics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NVIDIA Foundation Agent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Klarna AI assistant replaced 700 jobs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 dirty="0" err="1">
                <a:solidFill>
                  <a:srgbClr val="3C78D8"/>
                </a:solidFill>
              </a:rPr>
              <a:t>invideo.io</a:t>
            </a:r>
            <a:r>
              <a:rPr lang="en" sz="1600" b="1" dirty="0">
                <a:solidFill>
                  <a:srgbClr val="3C78D8"/>
                </a:solidFill>
              </a:rPr>
              <a:t> - text-to-video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Andrej </a:t>
            </a:r>
            <a:r>
              <a:rPr lang="en" sz="1600" b="1" dirty="0" err="1">
                <a:solidFill>
                  <a:srgbClr val="3C78D8"/>
                </a:solidFill>
              </a:rPr>
              <a:t>Karpathy</a:t>
            </a:r>
            <a:r>
              <a:rPr lang="en" sz="1600" b="1" dirty="0">
                <a:solidFill>
                  <a:srgbClr val="3C78D8"/>
                </a:solidFill>
              </a:rPr>
              <a:t> - Tokenizers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Alibaba EMO - live portraits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Microsoft: models 1.58 bits (-1,0,1)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 dirty="0" err="1">
                <a:solidFill>
                  <a:srgbClr val="3C78D8"/>
                </a:solidFill>
              </a:rPr>
              <a:t>OpenAI</a:t>
            </a:r>
            <a:r>
              <a:rPr lang="en" sz="1600" b="1" dirty="0">
                <a:solidFill>
                  <a:srgbClr val="3C78D8"/>
                </a:solidFill>
              </a:rPr>
              <a:t> sued and investigated again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Sensei - synthetic data creation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 dirty="0" err="1">
                <a:solidFill>
                  <a:srgbClr val="3C78D8"/>
                </a:solidFill>
              </a:rPr>
              <a:t>OpenCodeInterpreter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MS AI Copilot for Finance</a:t>
            </a:r>
            <a:endParaRPr sz="1600" b="1" dirty="0">
              <a:solidFill>
                <a:srgbClr val="3C78D8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72738" y="1277253"/>
            <a:ext cx="4342500" cy="3140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Google DeepMind's Genie - games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Google Content Rewriting Tool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Glean - RAG work assistant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Gorilla: LLM + APIs, Leaderboard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 err="1">
                <a:solidFill>
                  <a:srgbClr val="3C78D8"/>
                </a:solidFill>
              </a:rPr>
              <a:t>qdrant</a:t>
            </a:r>
            <a:r>
              <a:rPr lang="en" sz="1600" b="1" dirty="0">
                <a:solidFill>
                  <a:srgbClr val="3C78D8"/>
                </a:solidFill>
              </a:rPr>
              <a:t> - Vector DB for RAG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When AI Robots Will Do Everything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Post-Scarcity Economics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3C78D8"/>
                </a:solidFill>
              </a:rPr>
              <a:t>Exponential Growth - Ray Kurzweil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i="0" u="none" strike="noStrike" cap="none" dirty="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Multiple Ways to Create AI Chatbots</a:t>
            </a:r>
            <a:br>
              <a:rPr lang="en" sz="1600" b="1" i="0" u="none" strike="noStrike" cap="none" dirty="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1" i="0" u="none" strike="noStrike" cap="none" dirty="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(Flask, </a:t>
            </a:r>
            <a:r>
              <a:rPr lang="en" sz="1600" b="1" i="0" u="none" strike="noStrike" cap="none" dirty="0" err="1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" sz="1600" b="1" i="0" u="none" strike="noStrike" cap="none" dirty="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 b="1" i="0" u="none" strike="noStrike" cap="none" dirty="0" err="1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Chainlit</a:t>
            </a:r>
            <a:r>
              <a:rPr lang="en" sz="1600" b="1" i="0" u="none" strike="noStrike" cap="none" dirty="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 b="1" i="0" u="none" strike="noStrike" cap="none" dirty="0" err="1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Ollama</a:t>
            </a:r>
            <a:r>
              <a:rPr lang="en" sz="1600" b="1" i="0" u="none" strike="noStrike" cap="none" dirty="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, ...)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i="0" u="none" strike="noStrike" cap="none" dirty="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Crowd-sourced "Arena" Leaderboard</a:t>
            </a:r>
            <a:endParaRPr sz="1600" b="1" dirty="0">
              <a:solidFill>
                <a:srgbClr val="3C78D8"/>
              </a:solidFill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Arial"/>
              <a:buChar char="●"/>
            </a:pPr>
            <a:r>
              <a:rPr lang="en" sz="1600" b="1" i="0" u="none" strike="noStrike" cap="none" dirty="0" err="1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Layoffs.fyi</a:t>
            </a:r>
            <a:endParaRPr sz="1600" b="1" dirty="0">
              <a:solidFill>
                <a:srgbClr val="3C78D8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27550" y="228175"/>
            <a:ext cx="3192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March 01, 2024</a:t>
            </a:r>
            <a:endParaRPr sz="2400" b="1" i="0" u="none" strike="noStrike" cap="non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72300" y="0"/>
            <a:ext cx="4133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AI Robots Will Do Everything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4403675" y="2032850"/>
            <a:ext cx="4638000" cy="298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Points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Progress beyond computing: Similar exponential improvement curves are happening in areas like DNA sequencing, solar energy, battery storage, and AI development.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Massive cost reductions: These advancements will drastically reduce costs in essential sectors, making them accessible to far more people than ever before.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shift in societal focus: As the cost of necessities decreases, society can refocus on goals beyond basic survival such as human connection and creativity.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Proposal: A Universal Basic Income (UBI) funded by the wealth generated by new technologies could offer stability and alleviate poverty in the face of potential job displacement.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72300" y="466175"/>
            <a:ext cx="4133400" cy="258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Moore's Law for Everything</a:t>
            </a:r>
            <a:endParaRPr sz="13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 Sam Altman · March 16, 2021</a:t>
            </a:r>
            <a:endParaRPr sz="13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https://moores.samaltman.com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https://www.youtube.com/watch?v=JEFEJsTxPCc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 Altman predicts technological advancement (AI, robotics) causing all costs decreasing exponentially over time (like Moore's Law in computing)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expand in all areas beyond just computing. 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dramatically lower costs in key sectors like healthcare, education, energy, and more. 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believes this will lead to unprecedented abundance.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1525" y="46225"/>
            <a:ext cx="1630150" cy="18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1250" y="3191950"/>
            <a:ext cx="3070284" cy="17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72300" y="0"/>
            <a:ext cx="4133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Post-Scarcity Economics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178175" y="439700"/>
            <a:ext cx="4133400" cy="358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Karl Marx theorized about the potential of automation to displace labor, leading to economic upheaval.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Maynard Keynes predicted "technological unemployment" due to machines replacing workers.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 Heinlein "Waldo &amp; Magic, Inc." - remote manipulators ("waldoes") 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Isaac Asimov: His stories often explore how robots and AI impact jobs and society.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Kurt Vonnegut (Player Piano): Novel about automation displacing skilled workers, leading to social unrest.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 Trek: replicator technology can produce most goods on demand.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Iain M. Banks' Culture series: A galactic society where AI provides for all needs.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3975" y="152400"/>
            <a:ext cx="1420600" cy="1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6150" y="363000"/>
            <a:ext cx="1305925" cy="1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7750" y="695875"/>
            <a:ext cx="1323765" cy="1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63975" y="1691250"/>
            <a:ext cx="1420601" cy="170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37225" y="1968947"/>
            <a:ext cx="1323775" cy="176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57750" y="2330700"/>
            <a:ext cx="1305926" cy="1865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63975" y="3565396"/>
            <a:ext cx="1420600" cy="109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72300" y="0"/>
            <a:ext cx="4133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Exponential Growth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178175" y="439700"/>
            <a:ext cx="16764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1939 - 0.00001 = 1e-5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2021 - 100 Bln = 1e11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338100"/>
            <a:ext cx="6579901" cy="36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2008950" y="439700"/>
            <a:ext cx="29601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 years, 16 orders of 10,  53 orders of 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82/16 =  5.125 years to x10 performance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82/53 =  1.55   years to   x2 performance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326" y="81075"/>
            <a:ext cx="2106899" cy="221617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7182925" y="2297250"/>
            <a:ext cx="15897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Kurzweil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https://www.youtube.com/watch?v=hLFzBZz5IkY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72300" y="0"/>
            <a:ext cx="5047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Make a Simple Flask AI Chatbot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4806025" y="574275"/>
            <a:ext cx="4133400" cy="295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&lt;!DOCTYPE html&gt;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&lt;title&gt;Chatbot&lt;/title&gt;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&lt;h1&gt;Chatbot&lt;/h1&gt;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&lt;form action="/chat" method="POST"&gt;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&lt;input type="text" name="user_input"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placeholder="Enter your message"&gt;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&lt;button type="submit"&gt;Send&lt;/button&gt;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&lt;/form&gt;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{% if user_input %}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&lt;p&gt;You: {{ user_input }}&lt;/p&gt;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&lt;p&gt;Chatbot: {{ ai_response }}&lt;/p&gt;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{% endif %}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&lt;/html&gt;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72300" y="574280"/>
            <a:ext cx="4622100" cy="4340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pip install flask, openai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os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flask import Flask, render_template, request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openai import OpenAI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client = OpenAI(api_key=os.environ.get("OPENAI_API_KEY"))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app = Flask(__name__)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@app.route("/")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index():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render_template("index.html")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@app.route("/chat", methods=["POST"])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chat():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user_input = request.form["user_input"]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response = client.chat.completions.create(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messages=[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{"role":"user","content":f"{user_input}",}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],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model="gpt-3.5-turbo",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ai_response = response.choices[0].message.content.strip()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render_template("index.html",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user_input=user_input,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ai_response=ai_response)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if __name__ == "__main__":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app.run(debug=True)   # http://127.0.0.1:5000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992750" y="299425"/>
            <a:ext cx="182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templates/index.html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1597950" y="299425"/>
            <a:ext cx="139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python app.py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0163" y="3656125"/>
            <a:ext cx="3106950" cy="1296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72300" y="0"/>
            <a:ext cx="5679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Make a Simple AI Chatbot Using Streamlit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172350" y="738300"/>
            <a:ext cx="5479200" cy="420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pip install streamlit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os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streamlit as st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openai import OpenAI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client = OpenAI( api_key=os.environ.get(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"OPENAI_API_KEY"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 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st.session_state.messages = []  # chat history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--------------------------------------------------------------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generate_response(user_input):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response = client.chat.completions.create(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messages=[ {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"role": "user", "content"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f"{user_input}", } ],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model="gpt-3.5-turbo",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response.choices[0].message.content.strip()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--------------------------------------------------------------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main():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st.title("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Chatbot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user_input = st.text_input("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message: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if user_input: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ai_response = generate_response(user_input)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dict_user = {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"role": "user", "content"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user_input}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st.session_state.messages.append(dict_user)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dict_assistant = {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"role": "assistant", "content"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ai_response}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st.session_state.messages.append(dict_assistant)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for message in st.session_state.messages: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with st.container():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st.markdown(f"**{message[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'role'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]}:** {message[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'content'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]}")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--------------------------------------------------------------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if __name__ == "__main__":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main()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2293875" y="363000"/>
            <a:ext cx="19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streamlit run app.py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9950" y="738301"/>
            <a:ext cx="3181900" cy="15856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/>
        </p:nvSpPr>
        <p:spPr>
          <a:xfrm>
            <a:off x="72300" y="0"/>
            <a:ext cx="5679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Make a Simple AI Chatbot Using Chainlit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72300" y="910250"/>
            <a:ext cx="5137500" cy="309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pip install chainlit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chainlit as cl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os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openai import OpenAI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client = OpenAI(api_key=os.getenv(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"OPENAI_API_KEY"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openai_model =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"gpt-3.5-turbo"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@cl.on_message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async def handle_message(message: cl.Message):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response = client.chat.completions.create(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messages = [{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"role": "user", "content"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message.content}],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model=openai_model,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max_tokens=1024,  # Control response length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n=1,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stop=None,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temperature=0.7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await cl.Message(content=response.choices[0].message.content).send()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2293875" y="515400"/>
            <a:ext cx="19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chainlit run app.py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650" y="910250"/>
            <a:ext cx="3629399" cy="242334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/>
        </p:nvSpPr>
        <p:spPr>
          <a:xfrm>
            <a:off x="72300" y="0"/>
            <a:ext cx="6754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Make a Simple AI Chatbot Using Chainlit &amp; Ollama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72300" y="681650"/>
            <a:ext cx="4390500" cy="337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langchain_community.llms import Ollama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langchain.prompts import ChatPromptTemplate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langchain.schema import StrOutputParser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langchain.schema.runnable import Runnable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langchain.schema.runnable.config import RunnableConfig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chainlit as cl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----------------------------------------------------------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@cl.on_chat_start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async def on_chat_start():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elements = [cl.Image(name="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image1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display="inline",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path="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images/mistral_logo.jpg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")]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ss = 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Hello there, How can I help you ?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await cl.Message(content=ss, elements=elements).send()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model = Ollama(model="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mistral:latest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prompt = ChatPromptTemplate.from_messages([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(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"system",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"You're a very knowledgeable historian who provides accurate and eloquent answers to historical questions."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,), ("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 "{question}"),])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runnable = prompt | model | StrOutputParser()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cl.user_session.set("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runnable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 runnable)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293875" y="286800"/>
            <a:ext cx="19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chainlit run app.py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4572000" y="667800"/>
            <a:ext cx="4390500" cy="184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----------------------------------------------------------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@cl.on_message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async def on_message(message: cl.Message):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runnable = cl.user_session.get("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runnable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") 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msg = cl.Message(content="")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async for chunk in runnable.astream(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"question"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 message.content},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config=RunnableConfig(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callbacks=[cl.LangchainCallbackHandler()]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)):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await msg.stream_token(chunk)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await msg.send()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249" y="2617675"/>
            <a:ext cx="3875651" cy="23999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/>
        </p:nvSpPr>
        <p:spPr>
          <a:xfrm>
            <a:off x="72300" y="0"/>
            <a:ext cx="4133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Ways to Create AI Chatbots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4650750" y="397425"/>
            <a:ext cx="4381500" cy="4402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GPT4All</a:t>
            </a:r>
            <a:r>
              <a:rPr lang="en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ecosystem to train and deploy LLMs that run locally on consumer grade CPUs. Written in C++, has python and Javascript bindings.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https://gpt4all.io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https://github.com/nomic-ai/gpt4all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PrivateGPT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python-based, llama.cpp, gradio UI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https://github.com/imartinez/privateGPT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https://docs.privategpt.dev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https://www.gradio.app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MLC LLM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open-source apps (cpp, python, rust)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https://llm.mlc.ai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https://github.com/mlc-ai/mlc-llm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Streamlit GUI - primitive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https://github.com/alejandro-ao/chat-with-websites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https://github.com/shashankdeshpande/langchain-chatbot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LangChain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https://github.com/kyrolabs/awesome-langchain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https://github.com/homanp/superagent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https://www.analyticsvidhya.com/blog/2023/06/langflow-ui-for-langchain-to-develop-applications-with-llms/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LangFlow</a:t>
            </a:r>
            <a:endParaRPr sz="1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https://www.langflow.org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https://github.com/logspace-ai/langflow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https://github.com/chatscope/chat-ui-kit-react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LlamaIndex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  <a:t>https://github.com/run-llama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LlamaIndex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9"/>
              </a:rPr>
              <a:t>https://github.com/run-llama/LlamaIndexTS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Javascript apps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72300" y="397425"/>
            <a:ext cx="4381500" cy="4617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LMStudio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0"/>
              </a:rPr>
              <a:t>https://lmstudio.ai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app to run chat locally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Ollama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1"/>
              </a:rPr>
              <a:t>https://ollama.com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server, prompt, python API. Uses llama.cpp, automatically distributes between CPU &amp; GPU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llama.cpp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2"/>
              </a:rPr>
              <a:t>https://github.com/ggerganov/llama.cpp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runtime to efficiently run LLMs (cmd, server). Has option "--n-gpu-layers" to specify hoW many layers on GPU. Uses GGUF or HF files.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Chainlit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build app in minutes (integrates with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LangChain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3"/>
              </a:rPr>
              <a:t>https://docs.chainlit.io/get-started/overview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4"/>
              </a:rPr>
              <a:t>https://github.com/Chainlit/chainlit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WebUI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(Formerly Ollama WebUI) - supports Ollama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 OpenAI-compatible APIs. Python and Javascript.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5"/>
              </a:rPr>
              <a:t>https://github.com/open-webui/open-webui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6"/>
              </a:rPr>
              <a:t>https://docs.openwebui.com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Text-Generation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 source, but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problem installing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(it installs its own miniconda). Python based. Uses transformers and datasets modules, as well as llama.cpp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7"/>
              </a:rPr>
              <a:t>https://github.com/oobabooga/text-generation-webui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8"/>
              </a:rPr>
              <a:t>https://github.com/oobabooga/text-generation-webui/wiki/12-%E2%80%90-OpenAI-API#examples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Ollama GUI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open-source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pure Javascript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 app to use local LLMs via Ollama.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9"/>
              </a:rPr>
              <a:t>https://github.com/HelgeSverre/ollama-gui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7287950" y="845650"/>
            <a:ext cx="17637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Feb 15, 2024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Models, 300 K votes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7254050" y="4211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5535876" y="45850"/>
            <a:ext cx="354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https://huggingface.co/spaces/lmsys/chatbot-arena-leaderboard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800" y="421150"/>
            <a:ext cx="7050350" cy="46118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/>
        </p:nvSpPr>
        <p:spPr>
          <a:xfrm>
            <a:off x="72300" y="76200"/>
            <a:ext cx="4874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Layoffs are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 times lower than in 2023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2532625" y="4109075"/>
            <a:ext cx="3716100" cy="218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 in 2024 layoffs are 3-times less than in 2023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987" y="1042052"/>
            <a:ext cx="7124026" cy="2934376"/>
          </a:xfrm>
          <a:prstGeom prst="rect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2300" y="0"/>
            <a:ext cx="168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 Large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2300" y="402600"/>
            <a:ext cx="4133400" cy="218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Mistral Large model - </a:t>
            </a:r>
            <a:r>
              <a:rPr lang="en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https://mistral.ai/news/mistral-large/</a:t>
            </a:r>
            <a:r>
              <a:rPr lang="en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close to GPT-4, good at reasoning, multilingual. good at following instructions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Mistral models also available from Microsoft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open-mistral-7B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open-mixtral-8x7b.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mistral-small-2402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mistral-medium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mistral-large-2402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2823483"/>
            <a:ext cx="4133402" cy="216761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2953" y="2823475"/>
            <a:ext cx="4277122" cy="21676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73075" y="783965"/>
            <a:ext cx="4794726" cy="1420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" name="Google Shape;75;p15"/>
          <p:cNvSpPr txBox="1"/>
          <p:nvPr/>
        </p:nvSpPr>
        <p:spPr>
          <a:xfrm>
            <a:off x="7036025" y="2823475"/>
            <a:ext cx="69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MMLU</a:t>
            </a:r>
            <a:endParaRPr sz="13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72300" y="0"/>
            <a:ext cx="365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Robotics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2300" y="466175"/>
            <a:ext cx="4392300" cy="144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Figure.ai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raised $675 Mln at a $2.6 Bln valuation: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https://www.figure.ai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https://www.youtube.com/watch?v=sSKxxVtAANQ</a:t>
            </a: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1x: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https://www.1x.tech</a:t>
            </a: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Tesla: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https://www.tesla.com/AI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Fourier Intelligence: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https://www.youtube.com/@FourierIntelligence-Robotics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2300" y="2370850"/>
            <a:ext cx="4392300" cy="158501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Eureka: Human-Level Reward Design via Coding LLMs (Nvidia, UPenn, Caltech, UT Austin) </a:t>
            </a:r>
            <a:endParaRPr sz="13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https://eureka-research.github.io</a:t>
            </a:r>
            <a:r>
              <a:rPr lang="en" sz="13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https://arxiv.org/abs/2310.12931</a:t>
            </a:r>
            <a:r>
              <a:rPr lang="en" sz="13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https://eureka-research.github.io/assets/eureka_paper.pdf</a:t>
            </a:r>
            <a:r>
              <a:rPr lang="en" sz="13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https://github.com/eureka-research/Eureka</a:t>
            </a:r>
            <a:r>
              <a:rPr lang="en" sz="13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236822" y="80775"/>
            <a:ext cx="2863176" cy="217194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605238" y="111062"/>
            <a:ext cx="1490950" cy="18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572000" y="2370850"/>
            <a:ext cx="1300034" cy="18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979425" y="2370854"/>
            <a:ext cx="1019290" cy="18955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949950" y="1924475"/>
            <a:ext cx="874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figure.ai</a:t>
            </a:r>
            <a:endParaRPr sz="13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8208750" y="2186850"/>
            <a:ext cx="370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1x</a:t>
            </a:r>
            <a:endParaRPr sz="13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942378" y="4188250"/>
            <a:ext cx="617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Tesla</a:t>
            </a:r>
            <a:endParaRPr sz="13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979425" y="4188250"/>
            <a:ext cx="1051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Fourier Intelligence</a:t>
            </a:r>
            <a:endParaRPr sz="13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72300" y="0"/>
            <a:ext cx="365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Foundation Agent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2300" y="783600"/>
            <a:ext cx="4133400" cy="298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NVIDIA’s Foundation Agent 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Jim Fan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ISAC Sim, a simulation platform that accelerates physical training a thousandfold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https://medium.com/@gerardo.pdm/beyond-imagination-nvidias-foundation-agent-transforming-ai-and-reality-38c827b83096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Voyager project in Minecraft demonstrated the agent’s capacity for continuous learning and self-improvement. Engaging in a game with over 140 million active players,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text-to-action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192775" y="2969400"/>
            <a:ext cx="28674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Jim Fan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https://jimfan.me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https://www.linkedin.com/in/drjimfan/</a:t>
            </a:r>
            <a:r>
              <a:rPr lang="en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0" u="sng" strike="noStrike" cap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https://twitter.com/DrJimFan</a:t>
            </a:r>
            <a:r>
              <a:rPr lang="en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0" u="sng" strike="noStrike" cap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92750" y="71196"/>
            <a:ext cx="2867550" cy="28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72300" y="0"/>
            <a:ext cx="168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- 1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669400" y="139525"/>
            <a:ext cx="4379100" cy="84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Andrej Karpathy - Tokenizers</a:t>
            </a:r>
            <a:endParaRPr sz="13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https://twitter.com/karpathy/status/1759996551378940395</a:t>
            </a: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https://www.youtube.com/watch?v=zduSFxRajkE</a:t>
            </a: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https://twitter.com/karpathy/status/1760350892317098371</a:t>
            </a: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2300" y="368125"/>
            <a:ext cx="4379100" cy="3694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Klarna AI assistant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https://www.klarna.com/international/press/klarna-ai-assistant-handles-two-thirds-of-customer-service-chats-in-its-first-month/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Klarna is a Swedish financial services company.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AI assistant using OpenAI has had 2.3 million conversations in 1 month, two-thirds of Klarna’s customer service chats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 is doing the equivalent work of 700 full-time agents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 is on par with human agents in regard to customer satisfaction score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 is more accurate in errand resolution, leading to a 25% drop in repeat inquiries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Customers now resolve their errands in less than 2 mins compared to 11 mins previously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It’s available in 23 markets, 24/7 and communicates in more than 35 languages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It’s estimated to drive a $40 million USD in profit improvement to Klarna in 2024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669400" y="1055225"/>
            <a:ext cx="4379100" cy="109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Alibaba EMO brings portraits to life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EMO: Emote Portrait Alive - Generating Expressive Portrait Videos with Audio2Video Diffusion Model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https://arxiv.org/pdf/2402.17485.pdf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https://www.youtube.com/watch?v=f_d-8BGIzPI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3300" y="2266950"/>
            <a:ext cx="17452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669400" y="3808550"/>
            <a:ext cx="4379100" cy="118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is sued again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now by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outlets The Intercept, Raw Story, and AlterNet for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scraping their news websites and using the content to train models.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Securities and Exchange Commission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(SEC) is conducting an investigation into OpenAI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72300" y="4180250"/>
            <a:ext cx="43791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https://invideo.io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Create videos with text prompts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Realistic, using your voice; ($0/month; $20/month)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669400" y="2266950"/>
            <a:ext cx="25860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Llama-3 release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planned for July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669400" y="2932300"/>
            <a:ext cx="2586000" cy="73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Microsoft: models 1.58 bits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(-1,0,1)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High performance, low cost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https://arxiv.org/abs/2402.17764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72300" y="0"/>
            <a:ext cx="168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- 2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2300" y="368125"/>
            <a:ext cx="4383300" cy="73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Sensei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 simple, powerful, minimal codebase to generate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synthetic data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using OpenAI or MistralAI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https://github.com/migtissera/Sensei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2300" y="1183650"/>
            <a:ext cx="4383300" cy="53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OpenCodeInterpreter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- 33B - close to GPT-4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https://opencodeinterpreter.github.io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72300" y="1799075"/>
            <a:ext cx="4383300" cy="149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introduces Copilot AI chatbot for finance workers in Excel and Outlook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variance analysis, reconcile data, speed up the collections process in Outlook, draw data from SAP and Microsoft Dynamics 365. Microsoft themselves already using it.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https://www.cnbc.com/2024/02/29/microsoft-introduces-copilot-ai-chatbot-for-finance-workers.html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72300" y="3380320"/>
            <a:ext cx="43833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 has shut down their cars program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and moved resources (~2,000 people) to generative AI division.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72300" y="4106220"/>
            <a:ext cx="4383300" cy="69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outperforms doctors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in summarizing health records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https://www.news-medical.net/news/20240228/AI-outperforms-doctors-in-summarizing-health-records-study-shows.aspx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686925" y="391220"/>
            <a:ext cx="4383300" cy="113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DeepMind's Genie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a foundation world model trained on Internet videos that can generate an endless variety of playable (action-controllable) worlds from synthetic images, photographs, and even sketches. 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https://sites.google.com/view/genie-2024/home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686925" y="1677095"/>
            <a:ext cx="4383300" cy="89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Testing AI Tool That Finds &amp; Rewrites Quality Content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(plagiarism? diluting online content)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https://www.searchenginejournal.com/google-testing-ai-tool-that-finds-rewrites-quality-content/509912/</a:t>
            </a:r>
            <a:endParaRPr sz="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686925" y="2716670"/>
            <a:ext cx="4383300" cy="118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Gemini mobile app to figure out home repairs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picture from mobile Gemini app.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problem, ask how to fix it.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may figure out the brands, the model, find documentation and even video instructions.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686925" y="4048745"/>
            <a:ext cx="4383300" cy="73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Glean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startup raised $200 Mln at 2.2 Bln valuation - provides AI-powered work assistant (using RAG)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https://www.glean.com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72300" y="0"/>
            <a:ext cx="3765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Gorilla: LLM + APIs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72300" y="326400"/>
            <a:ext cx="8790000" cy="73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Berkeley Function-Calling Leaderboard (100 Java, 50 JavaScript, 70 REST API, 100 SQL and 1,680 Python on various simple, parallel, multiple, executable functions calling scenarios as well as function relevance detection)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https://gorilla.cs.berkeley.edu/blogs/8_berkeley_function_calling_leaderboard.html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00" y="1147175"/>
            <a:ext cx="8237998" cy="391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72300" y="0"/>
            <a:ext cx="3765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qdrant - Vector DB for RAG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72300" y="717200"/>
            <a:ext cx="3595200" cy="318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qdrant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vector database for RAG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https://qdrant.tech/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 source, github since May 2021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written in Rust - very fast, concurrency, memory safety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designed to do similarity search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high performance HNSW (Hierarchical Navigable Small World) indexing algorithm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Scalability!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Hybrid Filtering: combine vector similarity search with precise filtering rules (metadata constraints, ...)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Easy to use API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Active development community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There is no query language.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778275" y="706200"/>
            <a:ext cx="5292300" cy="4340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qdrant_client import QdrantClient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qdrant_client.http import models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client = QdrantClient(host="localhost", port=6333)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Assuming recent dates are within 30 days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datetime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now = datetime.datetime.now()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thirty_days_ago = now - datetime.timedelta(days=30)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Replace with your encoding method here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search_vector = some_encoder.encode("wireless headphones") 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client.search(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collection_name="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vector=search_vector,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filter=models.Filter(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must=[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models.FieldCondition(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key="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match=models.MatchValue(value="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electronics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),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models.FieldCondition(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key="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creation_date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range=models.Range(gte=thirty_days_ago.isoformat())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)        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]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),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top=10, 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Retrieve the top 10 most similar results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3355</Words>
  <Application>Microsoft Macintosh PowerPoint</Application>
  <PresentationFormat>On-screen Show (16:9)</PresentationFormat>
  <Paragraphs>385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Roboto Mono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</cp:revision>
  <dcterms:modified xsi:type="dcterms:W3CDTF">2024-03-01T21:42:28Z</dcterms:modified>
</cp:coreProperties>
</file>