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5F8183-8A19-4EE3-8AF6-D8663094B50B}">
  <a:tblStyle styleId="{0A5F8183-8A19-4EE3-8AF6-D8663094B5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9b9eac19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9b9eac19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7eafe007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7eafe007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cfa8c8e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cfa8c8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cfa8c8e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cfa8c8e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cfa8c8ef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cfa8c8ef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d0c8750e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d0c8750e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cfa8c8ef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cfa8c8ef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3f2d9b31a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c3f2d9b31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3f2d9b31a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c3f2d9b31a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3f2d9b31a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c3f2d9b31a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gdpr-info.eu" TargetMode="External"/><Relationship Id="rId4" Type="http://schemas.openxmlformats.org/officeDocument/2006/relationships/hyperlink" Target="https://oag.ca.gov/privacy/ccpa" TargetMode="External"/><Relationship Id="rId5" Type="http://schemas.openxmlformats.org/officeDocument/2006/relationships/hyperlink" Target="https://www.hhs.gov/hipaa" TargetMode="External"/><Relationship Id="rId6" Type="http://schemas.openxmlformats.org/officeDocument/2006/relationships/hyperlink" Target="https://artificialintelligenceact.e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federalreserve.gov/supervisionreg/srletters/sr1107.htm" TargetMode="External"/><Relationship Id="rId4" Type="http://schemas.openxmlformats.org/officeDocument/2006/relationships/hyperlink" Target="https://www.occ.gov/news-issuances/bulletins/2011/bulletin-2011-12.html" TargetMode="External"/><Relationship Id="rId11" Type="http://schemas.openxmlformats.org/officeDocument/2006/relationships/hyperlink" Target="https://www.nist.gov/itl/ai-risk-management-framework" TargetMode="External"/><Relationship Id="rId10" Type="http://schemas.openxmlformats.org/officeDocument/2006/relationships/hyperlink" Target="https://www.theiia.org/en/content/tools/professional/2023/the-iias-updated-ai-auditing-framework/" TargetMode="External"/><Relationship Id="rId12" Type="http://schemas.openxmlformats.org/officeDocument/2006/relationships/hyperlink" Target="https://www.nist.gov/itl/ai-risk-management-framework" TargetMode="External"/><Relationship Id="rId9" Type="http://schemas.openxmlformats.org/officeDocument/2006/relationships/hyperlink" Target="https://www.isaca.org/resources/cobit" TargetMode="External"/><Relationship Id="rId5" Type="http://schemas.openxmlformats.org/officeDocument/2006/relationships/hyperlink" Target="https://www.fdic.gov/news/financial-institution-letters/2017/fil17022a.pdf" TargetMode="External"/><Relationship Id="rId6" Type="http://schemas.openxmlformats.org/officeDocument/2006/relationships/hyperlink" Target="https://www.coso.org/guidance-erm" TargetMode="External"/><Relationship Id="rId7" Type="http://schemas.openxmlformats.org/officeDocument/2006/relationships/hyperlink" Target="https://www.iso.org/iso-31000-risk-management.html" TargetMode="External"/><Relationship Id="rId8" Type="http://schemas.openxmlformats.org/officeDocument/2006/relationships/hyperlink" Target="https://www.iso.org/standard/81230.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aws.amazon.com/machine-learning/responsible-ai/" TargetMode="External"/><Relationship Id="rId4" Type="http://schemas.openxmlformats.org/officeDocument/2006/relationships/hyperlink" Target="https://www.microsoft.com/en-us/ai/responsible-ai" TargetMode="External"/><Relationship Id="rId10" Type="http://schemas.openxmlformats.org/officeDocument/2006/relationships/hyperlink" Target="https://www.ibm.com/blog/a-look-into-ibms-ai-ethics-governance-framework/" TargetMode="External"/><Relationship Id="rId9" Type="http://schemas.openxmlformats.org/officeDocument/2006/relationships/hyperlink" Target="https://www.ibm.com/impact/ai-ethics" TargetMode="External"/><Relationship Id="rId5" Type="http://schemas.openxmlformats.org/officeDocument/2006/relationships/hyperlink" Target="https://www.microsoft.com/en-us/ai/principles-and-approach" TargetMode="External"/><Relationship Id="rId6" Type="http://schemas.openxmlformats.org/officeDocument/2006/relationships/hyperlink" Target="https://www.microsoft.com/cms/api/am/binary/RE4pKH5" TargetMode="External"/><Relationship Id="rId7" Type="http://schemas.openxmlformats.org/officeDocument/2006/relationships/hyperlink" Target="https://blog.google/technology/ai/ai-principles/" TargetMode="External"/><Relationship Id="rId8" Type="http://schemas.openxmlformats.org/officeDocument/2006/relationships/hyperlink" Target="https://www.ibm.com/products/watsonx-governance" TargetMode="External"/></Relationships>
</file>

<file path=ppt/slides/_rels/slide6.xml.rels><?xml version="1.0" encoding="UTF-8" standalone="yes"?><Relationships xmlns="http://schemas.openxmlformats.org/package/2006/relationships"><Relationship Id="rId11" Type="http://schemas.openxmlformats.org/officeDocument/2006/relationships/hyperlink" Target="https://github.com/marcotcr/lime" TargetMode="External"/><Relationship Id="rId10" Type="http://schemas.openxmlformats.org/officeDocument/2006/relationships/hyperlink" Target="https://fairlearn.org/" TargetMode="External"/><Relationship Id="rId13" Type="http://schemas.openxmlformats.org/officeDocument/2006/relationships/hyperlink" Target="https://www.tensorflow.org/tfx/model_analysis/get_started" TargetMode="External"/><Relationship Id="rId12" Type="http://schemas.openxmlformats.org/officeDocument/2006/relationships/hyperlink" Target="https://github.com/slundberg/shap" TargetMode="External"/><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github.com/Azure/PyRIT" TargetMode="External"/><Relationship Id="rId4" Type="http://schemas.openxmlformats.org/officeDocument/2006/relationships/hyperlink" Target="https://docs.ragas.io" TargetMode="External"/><Relationship Id="rId9" Type="http://schemas.openxmlformats.org/officeDocument/2006/relationships/hyperlink" Target="https://www.tensorflow.org/responsible_ai" TargetMode="External"/><Relationship Id="rId15" Type="http://schemas.openxmlformats.org/officeDocument/2006/relationships/hyperlink" Target="https://pair-code.github.io/what-if-tool/" TargetMode="External"/><Relationship Id="rId14" Type="http://schemas.openxmlformats.org/officeDocument/2006/relationships/hyperlink" Target="https://github.com/microsoft/DiCE" TargetMode="External"/><Relationship Id="rId5" Type="http://schemas.openxmlformats.org/officeDocument/2006/relationships/hyperlink" Target="https://crfm.stanford.edu/helm/lite/latest/" TargetMode="External"/><Relationship Id="rId6" Type="http://schemas.openxmlformats.org/officeDocument/2006/relationships/hyperlink" Target="https://github.com/dssg/aequitas" TargetMode="External"/><Relationship Id="rId7" Type="http://schemas.openxmlformats.org/officeDocument/2006/relationships/hyperlink" Target="https://www.ibm.com/opensource/open/projects/ai-fairness-360/" TargetMode="External"/><Relationship Id="rId8" Type="http://schemas.openxmlformats.org/officeDocument/2006/relationships/hyperlink" Target="https://www.ibm.com/opensource/open/projects/ai-explaina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eveloper.microsoft.com/en-us/graph" TargetMode="External"/><Relationship Id="rId4" Type="http://schemas.openxmlformats.org/officeDocument/2006/relationships/hyperlink" Target="https://learn.microsoft.com/en-us/graph/overview" TargetMode="External"/><Relationship Id="rId5" Type="http://schemas.openxmlformats.org/officeDocument/2006/relationships/image" Target="../media/image1.png"/><Relationship Id="rId6" Type="http://schemas.openxmlformats.org/officeDocument/2006/relationships/hyperlink" Target="https://www.microsoft.com/en-us/security/business/ai-machine-learning/microsoft-security-copilot" TargetMode="External"/><Relationship Id="rId7" Type="http://schemas.openxmlformats.org/officeDocument/2006/relationships/hyperlink" Target="https://www.youtube.com/watch?v=0lg_derTkaM" TargetMode="External"/><Relationship Id="rId8"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moveworks.com/us/en/resources/blog/ai-security-for-a-next-gen-copilot" TargetMode="External"/><Relationship Id="rId4" Type="http://schemas.openxmlformats.org/officeDocument/2006/relationships/hyperlink" Target="https://www.moveworks.com/us/en/resources/blog/ai-security-for-a-next-gen-copilot" TargetMode="External"/><Relationship Id="rId5" Type="http://schemas.openxmlformats.org/officeDocument/2006/relationships/hyperlink" Target="https://www.moveworks.com/us/en/resources/blog/microsoft-build-2023-event-recap" TargetMode="External"/><Relationship Id="rId6" Type="http://schemas.openxmlformats.org/officeDocument/2006/relationships/hyperlink" Target="https://www.microsoft.com/en-us/microsoft-365/blog/2023/07/10/3-ways-moveworks-and-microsoft-teams-use-ai-to-improve-employee-productivity/" TargetMode="External"/><Relationship Id="rId7" Type="http://schemas.openxmlformats.org/officeDocument/2006/relationships/hyperlink" Target="https://learn.microsoft.com/en-us/microsoft-365-copilot/microsoft-365-copilot-privac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learn.microsoft.com/en-us/microsoft-copilot-studio/copilot-plugins-overview" TargetMode="External"/><Relationship Id="rId4" Type="http://schemas.openxmlformats.org/officeDocument/2006/relationships/hyperlink" Target="https://learn.microsoft.com/en-us/microsoft-365-copilot/extensibility/" TargetMode="External"/><Relationship Id="rId5" Type="http://schemas.openxmlformats.org/officeDocument/2006/relationships/hyperlink" Target="https://learn.microsoft.com/en-us/copilot-plugins/ov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37850" y="1280228"/>
            <a:ext cx="4342500" cy="431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215900" lvl="0" marL="228600" rtl="0" algn="l">
              <a:spcBef>
                <a:spcPts val="0"/>
              </a:spcBef>
              <a:spcAft>
                <a:spcPts val="0"/>
              </a:spcAft>
              <a:buClr>
                <a:srgbClr val="3C78D8"/>
              </a:buClr>
              <a:buSzPts val="1600"/>
              <a:buChar char="●"/>
            </a:pPr>
            <a:r>
              <a:rPr b="1" lang="en" sz="1600">
                <a:solidFill>
                  <a:srgbClr val="3C78D8"/>
                </a:solidFill>
              </a:rPr>
              <a:t>xxx</a:t>
            </a:r>
            <a:endParaRPr b="1" sz="1600">
              <a:solidFill>
                <a:srgbClr val="3C78D8"/>
              </a:solidFill>
            </a:endParaRPr>
          </a:p>
        </p:txBody>
      </p:sp>
      <p:sp>
        <p:nvSpPr>
          <p:cNvPr id="55" name="Google Shape;55;p13"/>
          <p:cNvSpPr txBox="1"/>
          <p:nvPr/>
        </p:nvSpPr>
        <p:spPr>
          <a:xfrm>
            <a:off x="4672738" y="1277253"/>
            <a:ext cx="4342500" cy="431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215900" lvl="0" marL="228600" rtl="0" algn="l">
              <a:spcBef>
                <a:spcPts val="0"/>
              </a:spcBef>
              <a:spcAft>
                <a:spcPts val="0"/>
              </a:spcAft>
              <a:buClr>
                <a:srgbClr val="3C78D8"/>
              </a:buClr>
              <a:buSzPts val="1600"/>
              <a:buChar char="●"/>
            </a:pPr>
            <a:r>
              <a:rPr b="1" lang="en" sz="1600">
                <a:solidFill>
                  <a:srgbClr val="3C78D8"/>
                </a:solidFill>
              </a:rPr>
              <a:t>xxx</a:t>
            </a:r>
            <a:endParaRPr b="1" sz="1600">
              <a:solidFill>
                <a:srgbClr val="3C78D8"/>
              </a:solidFill>
            </a:endParaRPr>
          </a:p>
        </p:txBody>
      </p:sp>
      <p:sp>
        <p:nvSpPr>
          <p:cNvPr id="56" name="Google Shape;56;p13"/>
          <p:cNvSpPr txBox="1"/>
          <p:nvPr/>
        </p:nvSpPr>
        <p:spPr>
          <a:xfrm>
            <a:off x="3027550" y="228175"/>
            <a:ext cx="3192600" cy="942000"/>
          </a:xfrm>
          <a:prstGeom prst="rect">
            <a:avLst/>
          </a:prstGeom>
          <a:noFill/>
          <a:ln>
            <a:noFill/>
          </a:ln>
        </p:spPr>
        <p:txBody>
          <a:bodyPr anchorCtr="0" anchor="t" bIns="9125" lIns="9125" spcFirstLastPara="1" rIns="9125" wrap="square" tIns="9125">
            <a:spAutoFit/>
          </a:bodyPr>
          <a:lstStyle/>
          <a:p>
            <a:pPr indent="0" lvl="0" marL="0" rtl="0" algn="ctr">
              <a:spcBef>
                <a:spcPts val="0"/>
              </a:spcBef>
              <a:spcAft>
                <a:spcPts val="0"/>
              </a:spcAft>
              <a:buNone/>
            </a:pPr>
            <a:r>
              <a:rPr b="1" lang="en" sz="3600">
                <a:solidFill>
                  <a:srgbClr val="3C78D8"/>
                </a:solidFill>
              </a:rPr>
              <a:t>AI Risks</a:t>
            </a:r>
            <a:endParaRPr b="1" sz="3600">
              <a:solidFill>
                <a:srgbClr val="3C78D8"/>
              </a:solidFill>
            </a:endParaRPr>
          </a:p>
          <a:p>
            <a:pPr indent="0" lvl="0" marL="0" rtl="0" algn="ctr">
              <a:spcBef>
                <a:spcPts val="0"/>
              </a:spcBef>
              <a:spcAft>
                <a:spcPts val="0"/>
              </a:spcAft>
              <a:buNone/>
            </a:pPr>
            <a:r>
              <a:rPr b="1" lang="en" sz="2400">
                <a:solidFill>
                  <a:srgbClr val="3C78D8"/>
                </a:solidFill>
              </a:rPr>
              <a:t>March 22</a:t>
            </a:r>
            <a:r>
              <a:rPr b="1" lang="en" sz="2400">
                <a:solidFill>
                  <a:srgbClr val="3C78D8"/>
                </a:solidFill>
              </a:rPr>
              <a:t>, 2024</a:t>
            </a:r>
            <a:endParaRPr b="1" sz="2400">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2151375" y="1533150"/>
            <a:ext cx="46326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0">
                <a:solidFill>
                  <a:srgbClr val="3C78D8"/>
                </a:solidFill>
                <a:latin typeface="Calibri"/>
                <a:ea typeface="Calibri"/>
                <a:cs typeface="Calibri"/>
                <a:sym typeface="Calibri"/>
              </a:rPr>
              <a:t>Thank You!</a:t>
            </a:r>
            <a:endParaRPr b="1" sz="7000">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72300" y="0"/>
            <a:ext cx="4932000" cy="634200"/>
          </a:xfrm>
          <a:prstGeom prst="rect">
            <a:avLst/>
          </a:prstGeom>
          <a:noFill/>
          <a:ln>
            <a:noFill/>
          </a:ln>
        </p:spPr>
        <p:txBody>
          <a:bodyPr anchorCtr="0" anchor="t" bIns="9125" lIns="9125" spcFirstLastPara="1" rIns="9125" wrap="square" tIns="9125">
            <a:sp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Risks of Using LLMs in Regulated Industries (Banks, Insurance, Medical, ...)</a:t>
            </a:r>
            <a:endParaRPr b="1" sz="2000">
              <a:latin typeface="Calibri"/>
              <a:ea typeface="Calibri"/>
              <a:cs typeface="Calibri"/>
              <a:sym typeface="Calibri"/>
            </a:endParaRPr>
          </a:p>
        </p:txBody>
      </p:sp>
      <p:sp>
        <p:nvSpPr>
          <p:cNvPr id="62" name="Google Shape;62;p14"/>
          <p:cNvSpPr txBox="1"/>
          <p:nvPr/>
        </p:nvSpPr>
        <p:spPr>
          <a:xfrm>
            <a:off x="944000" y="864175"/>
            <a:ext cx="7102200" cy="35865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Chief Risk Officers (CROs) need to be aware of both the incredible potential and the significant risks surrounding the use of Large Language Models (LLMs) within their organizations.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The benefits could be increased efficiency, improved decision making, improved customer service, new insights, etc.</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Potential Risks: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Harms</a:t>
            </a:r>
            <a:r>
              <a:rPr lang="en" sz="1300">
                <a:latin typeface="Calibri"/>
                <a:ea typeface="Calibri"/>
                <a:cs typeface="Calibri"/>
                <a:sym typeface="Calibri"/>
              </a:rPr>
              <a:t>: Physical harm (self-driving car, AI-enabled medical device), Financial Harms (poor investment advice, miscalculated insurance risk), Reputational Harms (damage brand, trustworthiness, or customer relationships by giving wrong or offensive responses), Legal liabilities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Data Bias</a:t>
            </a:r>
            <a:r>
              <a:rPr lang="en" sz="1300">
                <a:latin typeface="Calibri"/>
                <a:ea typeface="Calibri"/>
                <a:cs typeface="Calibri"/>
                <a:sym typeface="Calibri"/>
              </a:rPr>
              <a:t>: LLMs can reflect biases in their training data.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Explainability</a:t>
            </a:r>
            <a:r>
              <a:rPr lang="en" sz="1300">
                <a:latin typeface="Calibri"/>
                <a:ea typeface="Calibri"/>
                <a:cs typeface="Calibri"/>
                <a:sym typeface="Calibri"/>
              </a:rPr>
              <a:t>: Difficulty in understanding how LLMs reach conclusions.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Data Security &amp; Privacy</a:t>
            </a:r>
            <a:r>
              <a:rPr lang="en" sz="1300">
                <a:latin typeface="Calibri"/>
                <a:ea typeface="Calibri"/>
                <a:cs typeface="Calibri"/>
                <a:sym typeface="Calibri"/>
              </a:rPr>
              <a:t>: Risks of data breaches and leaks.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Unintentional Misuse</a:t>
            </a:r>
            <a:r>
              <a:rPr lang="en" sz="1300">
                <a:latin typeface="Calibri"/>
                <a:ea typeface="Calibri"/>
                <a:cs typeface="Calibri"/>
                <a:sym typeface="Calibri"/>
              </a:rPr>
              <a:t>: Possible use to generate harmful or misleading content.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Over-reliance</a:t>
            </a:r>
            <a:r>
              <a:rPr lang="en" sz="1300">
                <a:latin typeface="Calibri"/>
                <a:ea typeface="Calibri"/>
                <a:cs typeface="Calibri"/>
                <a:sym typeface="Calibri"/>
              </a:rPr>
              <a:t>: Risks of using LLMs as the sole basis for critical decisions.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Vendor Risk</a:t>
            </a:r>
            <a:r>
              <a:rPr lang="en" sz="1300">
                <a:latin typeface="Calibri"/>
                <a:ea typeface="Calibri"/>
                <a:cs typeface="Calibri"/>
                <a:sym typeface="Calibri"/>
              </a:rPr>
              <a:t>: Assess vendor security and compliance if using third-party LLMs.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Long-term Impacts</a:t>
            </a:r>
            <a:r>
              <a:rPr lang="en" sz="1300">
                <a:latin typeface="Calibri"/>
                <a:ea typeface="Calibri"/>
                <a:cs typeface="Calibri"/>
                <a:sym typeface="Calibri"/>
              </a:rPr>
              <a:t>: Plan for potential workforce changes and reskilling.</a:t>
            </a:r>
            <a:endParaRPr sz="1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72300" y="0"/>
            <a:ext cx="4932000" cy="326400"/>
          </a:xfrm>
          <a:prstGeom prst="rect">
            <a:avLst/>
          </a:prstGeom>
          <a:noFill/>
          <a:ln>
            <a:noFill/>
          </a:ln>
        </p:spPr>
        <p:txBody>
          <a:bodyPr anchorCtr="0" anchor="t" bIns="9125" lIns="9125" spcFirstLastPara="1" rIns="9125" wrap="square" tIns="9125">
            <a:sp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AI </a:t>
            </a:r>
            <a:r>
              <a:rPr b="1" lang="en" sz="2000">
                <a:solidFill>
                  <a:schemeClr val="dk1"/>
                </a:solidFill>
                <a:latin typeface="Calibri"/>
                <a:ea typeface="Calibri"/>
                <a:cs typeface="Calibri"/>
                <a:sym typeface="Calibri"/>
              </a:rPr>
              <a:t>Risks Management Strategies</a:t>
            </a:r>
            <a:endParaRPr b="1" sz="2000">
              <a:latin typeface="Calibri"/>
              <a:ea typeface="Calibri"/>
              <a:cs typeface="Calibri"/>
              <a:sym typeface="Calibri"/>
            </a:endParaRPr>
          </a:p>
        </p:txBody>
      </p:sp>
      <p:sp>
        <p:nvSpPr>
          <p:cNvPr id="68" name="Google Shape;68;p15"/>
          <p:cNvSpPr txBox="1"/>
          <p:nvPr/>
        </p:nvSpPr>
        <p:spPr>
          <a:xfrm>
            <a:off x="379375" y="678450"/>
            <a:ext cx="8381400" cy="41868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AI Risks Management Strategies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Governance Framework: Establish clear policies on LLM use</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Risk Assessment: Identify risks related to specific LLM applications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Implement fail-safes to prevent LLM from </a:t>
            </a:r>
            <a:r>
              <a:rPr lang="en" sz="1300">
                <a:solidFill>
                  <a:schemeClr val="dk1"/>
                </a:solidFill>
                <a:latin typeface="Calibri"/>
                <a:ea typeface="Calibri"/>
                <a:cs typeface="Calibri"/>
                <a:sym typeface="Calibri"/>
              </a:rPr>
              <a:t>solely controlling actions that could cause significant harm</a:t>
            </a:r>
            <a:endParaRPr sz="1300">
              <a:solidFill>
                <a:schemeClr val="dk1"/>
              </a:solidFill>
              <a:latin typeface="Calibri"/>
              <a:ea typeface="Calibri"/>
              <a:cs typeface="Calibri"/>
              <a:sym typeface="Calibri"/>
            </a:endParaRPr>
          </a:p>
          <a:p>
            <a:pPr indent="-196850" lvl="0" marL="228600" rtl="0" algn="l">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If possible, frame the LLM's role as providing insights to human experts, not as a final decision-making authority</a:t>
            </a:r>
            <a:endParaRPr sz="1300">
              <a:solidFill>
                <a:schemeClr val="dk1"/>
              </a:solidFill>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Implement Controls: Utilize data de-identification, bias testing, human oversight (human-in-the-loop), and security measures (encryption, access control, secure data storage, regular penetration testing)</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Monitoring &amp; Auditing: Track LLM outputs, periodically audit for issues; Content moderation; Fact-checking mechanisms; Human-in-the-loop review for sensitive topics; Guidelines for avoiding offensive/inappropriate responses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Technical: Stress testing; Redundancy &amp; failover plans; 24/7 monitoring (if critical to your business)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Training: Educate employees on LLM capabilities and responsible use</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Legal: which laws </a:t>
            </a:r>
            <a:r>
              <a:rPr lang="en" sz="1300">
                <a:latin typeface="Calibri"/>
                <a:ea typeface="Calibri"/>
                <a:cs typeface="Calibri"/>
                <a:sym typeface="Calibri"/>
              </a:rPr>
              <a:t>would</a:t>
            </a:r>
            <a:r>
              <a:rPr lang="en" sz="1300">
                <a:latin typeface="Calibri"/>
                <a:ea typeface="Calibri"/>
                <a:cs typeface="Calibri"/>
                <a:sym typeface="Calibri"/>
              </a:rPr>
              <a:t> apply? (</a:t>
            </a:r>
            <a:r>
              <a:rPr b="1" lang="en" sz="1300">
                <a:solidFill>
                  <a:srgbClr val="FF0000"/>
                </a:solidFill>
                <a:latin typeface="Calibri"/>
                <a:ea typeface="Calibri"/>
                <a:cs typeface="Calibri"/>
                <a:sym typeface="Calibri"/>
              </a:rPr>
              <a:t>GDPR, CCPA, HIPAA, EU AI ACT</a:t>
            </a:r>
            <a:r>
              <a:rPr lang="en" sz="1300">
                <a:latin typeface="Calibri"/>
                <a:ea typeface="Calibri"/>
                <a:cs typeface="Calibri"/>
                <a:sym typeface="Calibri"/>
              </a:rPr>
              <a:t>, etc.); Legal review of chatbot scripts and data collection; Clear privacy notices to users; Mechanisms for data subject rights (access, deletion)</a:t>
            </a:r>
            <a:br>
              <a:rPr lang="en" sz="1300">
                <a:latin typeface="Calibri"/>
                <a:ea typeface="Calibri"/>
                <a:cs typeface="Calibri"/>
                <a:sym typeface="Calibri"/>
              </a:rPr>
            </a:br>
            <a:r>
              <a:rPr b="1" lang="en" sz="1300">
                <a:solidFill>
                  <a:srgbClr val="FF0000"/>
                </a:solidFill>
                <a:latin typeface="Calibri"/>
                <a:ea typeface="Calibri"/>
                <a:cs typeface="Calibri"/>
                <a:sym typeface="Calibri"/>
              </a:rPr>
              <a:t>GDPR</a:t>
            </a:r>
            <a:r>
              <a:rPr lang="en" sz="1300">
                <a:latin typeface="Calibri"/>
                <a:ea typeface="Calibri"/>
                <a:cs typeface="Calibri"/>
                <a:sym typeface="Calibri"/>
              </a:rPr>
              <a:t> = General Data Protection Regulation - </a:t>
            </a:r>
            <a:r>
              <a:rPr lang="en" sz="1300" u="sng">
                <a:solidFill>
                  <a:schemeClr val="hlink"/>
                </a:solidFill>
                <a:latin typeface="Calibri"/>
                <a:ea typeface="Calibri"/>
                <a:cs typeface="Calibri"/>
                <a:sym typeface="Calibri"/>
                <a:hlinkClick r:id="rId3"/>
              </a:rPr>
              <a:t>https://gdpr-info.eu</a:t>
            </a:r>
            <a:r>
              <a:rPr lang="en" sz="1300">
                <a:latin typeface="Calibri"/>
                <a:ea typeface="Calibri"/>
                <a:cs typeface="Calibri"/>
                <a:sym typeface="Calibri"/>
              </a:rPr>
              <a:t> </a:t>
            </a:r>
            <a:br>
              <a:rPr lang="en" sz="1300">
                <a:latin typeface="Calibri"/>
                <a:ea typeface="Calibri"/>
                <a:cs typeface="Calibri"/>
                <a:sym typeface="Calibri"/>
              </a:rPr>
            </a:br>
            <a:r>
              <a:rPr b="1" lang="en" sz="1300">
                <a:solidFill>
                  <a:srgbClr val="FF0000"/>
                </a:solidFill>
                <a:latin typeface="Calibri"/>
                <a:ea typeface="Calibri"/>
                <a:cs typeface="Calibri"/>
                <a:sym typeface="Calibri"/>
              </a:rPr>
              <a:t>CCPA</a:t>
            </a:r>
            <a:r>
              <a:rPr lang="en" sz="1300">
                <a:latin typeface="Calibri"/>
                <a:ea typeface="Calibri"/>
                <a:cs typeface="Calibri"/>
                <a:sym typeface="Calibri"/>
              </a:rPr>
              <a:t> = California Consumer Privacy Act - </a:t>
            </a:r>
            <a:r>
              <a:rPr lang="en" sz="1300" u="sng">
                <a:solidFill>
                  <a:schemeClr val="hlink"/>
                </a:solidFill>
                <a:latin typeface="Calibri"/>
                <a:ea typeface="Calibri"/>
                <a:cs typeface="Calibri"/>
                <a:sym typeface="Calibri"/>
                <a:hlinkClick r:id="rId4"/>
              </a:rPr>
              <a:t>https://oag.ca.gov/privacy/ccpa</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HIPAA = Health Insurance Portability and Accountability Act of 1996 - </a:t>
            </a:r>
            <a:r>
              <a:rPr lang="en" sz="1300" u="sng">
                <a:solidFill>
                  <a:schemeClr val="hlink"/>
                </a:solidFill>
                <a:latin typeface="Calibri"/>
                <a:ea typeface="Calibri"/>
                <a:cs typeface="Calibri"/>
                <a:sym typeface="Calibri"/>
                <a:hlinkClick r:id="rId5"/>
              </a:rPr>
              <a:t>https://www.hhs.gov/hipaa</a:t>
            </a:r>
            <a:r>
              <a:rPr lang="en" sz="1300">
                <a:latin typeface="Calibri"/>
                <a:ea typeface="Calibri"/>
                <a:cs typeface="Calibri"/>
                <a:sym typeface="Calibri"/>
              </a:rPr>
              <a:t> </a:t>
            </a:r>
            <a:br>
              <a:rPr lang="en" sz="1300">
                <a:latin typeface="Calibri"/>
                <a:ea typeface="Calibri"/>
                <a:cs typeface="Calibri"/>
                <a:sym typeface="Calibri"/>
              </a:rPr>
            </a:br>
            <a:r>
              <a:rPr b="1" lang="en" sz="1300">
                <a:solidFill>
                  <a:srgbClr val="FF0000"/>
                </a:solidFill>
                <a:latin typeface="Calibri"/>
                <a:ea typeface="Calibri"/>
                <a:cs typeface="Calibri"/>
                <a:sym typeface="Calibri"/>
              </a:rPr>
              <a:t>EU Artificial Intelligence Act</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6"/>
              </a:rPr>
              <a:t>https://artificialintelligenceact.eu</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Malicious scenarios: Adversarial testing (have someone try to "break" it); Insurance assessment; Buy specialized insurance for AI-related risks</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Rigorously test the LLM in various scenarios</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72300" y="0"/>
            <a:ext cx="4499700" cy="326400"/>
          </a:xfrm>
          <a:prstGeom prst="rect">
            <a:avLst/>
          </a:prstGeom>
          <a:noFill/>
          <a:ln>
            <a:noFill/>
          </a:ln>
        </p:spPr>
        <p:txBody>
          <a:bodyPr anchorCtr="0" anchor="t" bIns="9125" lIns="9125" spcFirstLastPara="1" rIns="9125" wrap="square" tIns="9125">
            <a:sp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Frameworks for Controlling AI Risks - 1</a:t>
            </a:r>
            <a:endParaRPr b="1" sz="2000">
              <a:latin typeface="Calibri"/>
              <a:ea typeface="Calibri"/>
              <a:cs typeface="Calibri"/>
              <a:sym typeface="Calibri"/>
            </a:endParaRPr>
          </a:p>
        </p:txBody>
      </p:sp>
      <p:sp>
        <p:nvSpPr>
          <p:cNvPr id="74" name="Google Shape;74;p16"/>
          <p:cNvSpPr txBox="1"/>
          <p:nvPr/>
        </p:nvSpPr>
        <p:spPr>
          <a:xfrm>
            <a:off x="72300" y="378300"/>
            <a:ext cx="2433300" cy="43869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Unfortunately, there's no single  framework for handling all LLM related organizational risks.</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This is because LLMs are very new and evolving rapidly, so the best practices and risks are still being codified. </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Also the risks and appropriate controls vary greatly based on a company's size, sector (highly regulated industries have stricter needs), and the specific use case of the chatbot.</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0" lvl="0" marL="0" rtl="0" algn="l">
              <a:spcBef>
                <a:spcPts val="0"/>
              </a:spcBef>
              <a:spcAft>
                <a:spcPts val="0"/>
              </a:spcAft>
              <a:buNone/>
            </a:pPr>
            <a:r>
              <a:rPr lang="en" sz="1300">
                <a:latin typeface="Calibri"/>
                <a:ea typeface="Calibri"/>
                <a:cs typeface="Calibri"/>
                <a:sym typeface="Calibri"/>
              </a:rPr>
              <a:t>Managing chatbot risks goes beyond tech. It includes legal implications, customer experience, and reputation management.</a:t>
            </a:r>
            <a:endParaRPr sz="1300">
              <a:latin typeface="Calibri"/>
              <a:ea typeface="Calibri"/>
              <a:cs typeface="Calibri"/>
              <a:sym typeface="Calibri"/>
            </a:endParaRPr>
          </a:p>
        </p:txBody>
      </p:sp>
      <p:sp>
        <p:nvSpPr>
          <p:cNvPr id="75" name="Google Shape;75;p16"/>
          <p:cNvSpPr txBox="1"/>
          <p:nvPr/>
        </p:nvSpPr>
        <p:spPr>
          <a:xfrm>
            <a:off x="2593800" y="378300"/>
            <a:ext cx="6510900" cy="45870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alibri"/>
                <a:ea typeface="Calibri"/>
                <a:cs typeface="Calibri"/>
                <a:sym typeface="Calibri"/>
              </a:rPr>
              <a:t>Traditional Risk Frameworks can be a starting point: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Interagency Guidance for Model Risk Management (MRM)</a:t>
            </a:r>
            <a:r>
              <a:rPr lang="en" sz="1300">
                <a:latin typeface="Calibri"/>
                <a:ea typeface="Calibri"/>
                <a:cs typeface="Calibri"/>
                <a:sym typeface="Calibri"/>
              </a:rPr>
              <a:t> - a set of guidelines issued in 2011, 2021 by several U.S. financial regulatory agencies, including: The Federal Reserve Board (FRB), The Office of the Comptroller of the Currency (OCC), The Federal Deposit Insurance Corporation (FDIC)</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https://www.federalreserve.gov/supervisionreg/srletters/sr1107.htm</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4"/>
              </a:rPr>
              <a:t>https://www.occ.gov/news-issuances/bulletins/2011/bulletin-2011-12.html</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https://www.fdic.gov/news/financial-institution-letters/2017/fil17022a.pdf</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COSO</a:t>
            </a:r>
            <a:r>
              <a:rPr lang="en" sz="1300">
                <a:latin typeface="Calibri"/>
                <a:ea typeface="Calibri"/>
                <a:cs typeface="Calibri"/>
                <a:sym typeface="Calibri"/>
              </a:rPr>
              <a:t> (Committee of Sponsoring Organizations) - Enterprise Risk Management - </a:t>
            </a:r>
            <a:r>
              <a:rPr lang="en" sz="1300" u="sng">
                <a:solidFill>
                  <a:schemeClr val="hlink"/>
                </a:solidFill>
                <a:latin typeface="Calibri"/>
                <a:ea typeface="Calibri"/>
                <a:cs typeface="Calibri"/>
                <a:sym typeface="Calibri"/>
                <a:hlinkClick r:id="rId6"/>
              </a:rPr>
              <a:t>https://www.coso.org/guidance-erm</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ISO 31000</a:t>
            </a:r>
            <a:r>
              <a:rPr lang="en" sz="1300">
                <a:latin typeface="Calibri"/>
                <a:ea typeface="Calibri"/>
                <a:cs typeface="Calibri"/>
                <a:sym typeface="Calibri"/>
              </a:rPr>
              <a:t> - Risk Management - </a:t>
            </a:r>
            <a:r>
              <a:rPr lang="en" sz="1300" u="sng">
                <a:solidFill>
                  <a:schemeClr val="hlink"/>
                </a:solidFill>
                <a:latin typeface="Calibri"/>
                <a:ea typeface="Calibri"/>
                <a:cs typeface="Calibri"/>
                <a:sym typeface="Calibri"/>
                <a:hlinkClick r:id="rId7"/>
              </a:rPr>
              <a:t>https://www.iso.org/iso-31000-risk-management.html</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ISO/IEC 42001:2023</a:t>
            </a:r>
            <a:r>
              <a:rPr lang="en" sz="1300">
                <a:latin typeface="Calibri"/>
                <a:ea typeface="Calibri"/>
                <a:cs typeface="Calibri"/>
                <a:sym typeface="Calibri"/>
              </a:rPr>
              <a:t> - Artificial intelligence Management system -  </a:t>
            </a:r>
            <a:r>
              <a:rPr lang="en" sz="1300" u="sng">
                <a:solidFill>
                  <a:schemeClr val="hlink"/>
                </a:solidFill>
                <a:latin typeface="Calibri"/>
                <a:ea typeface="Calibri"/>
                <a:cs typeface="Calibri"/>
                <a:sym typeface="Calibri"/>
                <a:hlinkClick r:id="rId8"/>
              </a:rPr>
              <a:t>https://www.iso.org/standard/81230.html</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ISACA</a:t>
            </a:r>
            <a:r>
              <a:rPr lang="en" sz="1300">
                <a:latin typeface="Calibri"/>
                <a:ea typeface="Calibri"/>
                <a:cs typeface="Calibri"/>
                <a:sym typeface="Calibri"/>
              </a:rPr>
              <a:t> = Information Systems Audit and Control Association</a:t>
            </a:r>
            <a:br>
              <a:rPr lang="en" sz="1300">
                <a:latin typeface="Calibri"/>
                <a:ea typeface="Calibri"/>
                <a:cs typeface="Calibri"/>
                <a:sym typeface="Calibri"/>
              </a:rPr>
            </a:br>
            <a:r>
              <a:rPr b="1" lang="en" sz="1300">
                <a:solidFill>
                  <a:srgbClr val="FF0000"/>
                </a:solidFill>
                <a:latin typeface="Calibri"/>
                <a:ea typeface="Calibri"/>
                <a:cs typeface="Calibri"/>
                <a:sym typeface="Calibri"/>
              </a:rPr>
              <a:t>COBIT</a:t>
            </a:r>
            <a:r>
              <a:rPr lang="en" sz="1300">
                <a:latin typeface="Calibri"/>
                <a:ea typeface="Calibri"/>
                <a:cs typeface="Calibri"/>
                <a:sym typeface="Calibri"/>
              </a:rPr>
              <a:t> = Control Objectives for Information and Related Technologies</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https://www.isaca.org/resources/cobit</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The </a:t>
            </a:r>
            <a:r>
              <a:rPr b="1" lang="en" sz="1300">
                <a:solidFill>
                  <a:srgbClr val="FF0000"/>
                </a:solidFill>
                <a:latin typeface="Calibri"/>
                <a:ea typeface="Calibri"/>
                <a:cs typeface="Calibri"/>
                <a:sym typeface="Calibri"/>
              </a:rPr>
              <a:t>IIA (Institute of Internal Auditors) AI Auditing Framework</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0"/>
              </a:rPr>
              <a:t>https://www.theiia.org/en/content/tools/professional/2023/the-iias-updated-ai-auditing-framework/</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b="1" lang="en" sz="1300">
                <a:solidFill>
                  <a:srgbClr val="FF0000"/>
                </a:solidFill>
                <a:latin typeface="Calibri"/>
                <a:ea typeface="Calibri"/>
                <a:cs typeface="Calibri"/>
                <a:sym typeface="Calibri"/>
              </a:rPr>
              <a:t>NIST (National Institute of Standards and Technology)</a:t>
            </a:r>
            <a:r>
              <a:rPr lang="en" sz="1300">
                <a:latin typeface="Calibri"/>
                <a:ea typeface="Calibri"/>
                <a:cs typeface="Calibri"/>
                <a:sym typeface="Calibri"/>
              </a:rPr>
              <a:t> has an </a:t>
            </a:r>
            <a:r>
              <a:rPr b="1" lang="en" sz="1300">
                <a:solidFill>
                  <a:srgbClr val="3C78D8"/>
                </a:solidFill>
                <a:latin typeface="Calibri"/>
                <a:ea typeface="Calibri"/>
                <a:cs typeface="Calibri"/>
                <a:sym typeface="Calibri"/>
              </a:rPr>
              <a:t>AI Risk Management Framework (AI RMF 1.0).</a:t>
            </a:r>
            <a:r>
              <a:rPr lang="en" sz="1300">
                <a:latin typeface="Calibri"/>
                <a:ea typeface="Calibri"/>
                <a:cs typeface="Calibri"/>
                <a:sym typeface="Calibri"/>
              </a:rPr>
              <a:t> It is still a draft, but provides excellent guidance: </a:t>
            </a:r>
            <a:r>
              <a:rPr lang="en" sz="1300" u="sng">
                <a:solidFill>
                  <a:schemeClr val="hlink"/>
                </a:solidFill>
                <a:latin typeface="Calibri"/>
                <a:ea typeface="Calibri"/>
                <a:cs typeface="Calibri"/>
                <a:sym typeface="Calibri"/>
                <a:hlinkClick r:id="rId11"/>
              </a:rPr>
              <a:t>h</a:t>
            </a:r>
            <a:r>
              <a:rPr lang="en" sz="1300" u="sng">
                <a:solidFill>
                  <a:schemeClr val="hlink"/>
                </a:solidFill>
                <a:latin typeface="Calibri"/>
                <a:ea typeface="Calibri"/>
                <a:cs typeface="Calibri"/>
                <a:sym typeface="Calibri"/>
                <a:hlinkClick r:id="rId12"/>
              </a:rPr>
              <a:t>ttps://www.nist.gov/itl/ai-risk-management-framework</a:t>
            </a:r>
            <a:endParaRPr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72300" y="0"/>
            <a:ext cx="4154700" cy="326400"/>
          </a:xfrm>
          <a:prstGeom prst="rect">
            <a:avLst/>
          </a:prstGeom>
          <a:noFill/>
          <a:ln>
            <a:noFill/>
          </a:ln>
        </p:spPr>
        <p:txBody>
          <a:bodyPr anchorCtr="0" anchor="t" bIns="9125" lIns="9125" spcFirstLastPara="1" rIns="9125" wrap="square" tIns="9125">
            <a:sp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Frameworks for Controling AI Risks - 2</a:t>
            </a:r>
            <a:endParaRPr b="1" sz="2000">
              <a:latin typeface="Calibri"/>
              <a:ea typeface="Calibri"/>
              <a:cs typeface="Calibri"/>
              <a:sym typeface="Calibri"/>
            </a:endParaRPr>
          </a:p>
        </p:txBody>
      </p:sp>
      <p:sp>
        <p:nvSpPr>
          <p:cNvPr id="81" name="Google Shape;81;p17"/>
          <p:cNvSpPr txBox="1"/>
          <p:nvPr/>
        </p:nvSpPr>
        <p:spPr>
          <a:xfrm>
            <a:off x="539225" y="717275"/>
            <a:ext cx="6510900" cy="27861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196850" lvl="0" marL="228600" rtl="0" algn="l">
              <a:spcBef>
                <a:spcPts val="0"/>
              </a:spcBef>
              <a:spcAft>
                <a:spcPts val="0"/>
              </a:spcAft>
              <a:buSzPts val="1300"/>
              <a:buFont typeface="Calibri"/>
              <a:buChar char="●"/>
            </a:pPr>
            <a:r>
              <a:rPr lang="en" sz="1300">
                <a:latin typeface="Calibri"/>
                <a:ea typeface="Calibri"/>
                <a:cs typeface="Calibri"/>
                <a:sym typeface="Calibri"/>
              </a:rPr>
              <a:t>AWS Responsible AI - </a:t>
            </a:r>
            <a:r>
              <a:rPr lang="en" sz="1300" u="sng">
                <a:solidFill>
                  <a:schemeClr val="hlink"/>
                </a:solidFill>
                <a:latin typeface="Calibri"/>
                <a:ea typeface="Calibri"/>
                <a:cs typeface="Calibri"/>
                <a:sym typeface="Calibri"/>
                <a:hlinkClick r:id="rId3"/>
              </a:rPr>
              <a:t>https://aws.amazon.com/machine-learning/responsible-ai/</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Microsoft: </a:t>
            </a:r>
            <a:r>
              <a:rPr lang="en" sz="1300" u="sng">
                <a:solidFill>
                  <a:schemeClr val="hlink"/>
                </a:solidFill>
                <a:latin typeface="Calibri"/>
                <a:ea typeface="Calibri"/>
                <a:cs typeface="Calibri"/>
                <a:sym typeface="Calibri"/>
                <a:hlinkClick r:id="rId4"/>
              </a:rPr>
              <a:t>https://www.microsoft.com/en-us/ai/responsible-ai</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5"/>
              </a:rPr>
              <a:t>https://www.microsoft.com/en-us/ai/principles-and-approach</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6"/>
              </a:rPr>
              <a:t>https://www.microsoft.com/cms/api/am/binary/RE4pKH5</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Google - </a:t>
            </a:r>
            <a:r>
              <a:rPr lang="en" sz="1300" u="sng">
                <a:solidFill>
                  <a:schemeClr val="hlink"/>
                </a:solidFill>
                <a:latin typeface="Calibri"/>
                <a:ea typeface="Calibri"/>
                <a:cs typeface="Calibri"/>
                <a:sym typeface="Calibri"/>
                <a:hlinkClick r:id="rId7"/>
              </a:rPr>
              <a:t>https://blog.google/technology/ai/ai-principles/</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IBM - </a:t>
            </a:r>
            <a:r>
              <a:rPr lang="en" sz="1300" u="sng">
                <a:solidFill>
                  <a:schemeClr val="hlink"/>
                </a:solidFill>
                <a:latin typeface="Calibri"/>
                <a:ea typeface="Calibri"/>
                <a:cs typeface="Calibri"/>
                <a:sym typeface="Calibri"/>
                <a:hlinkClick r:id="rId8"/>
              </a:rPr>
              <a:t>https://www.ibm.com/products/watsonx-governance</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https://www.ibm.com/impact/ai-ethics</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10"/>
              </a:rPr>
              <a:t>https://www.ibm.com/blog/a-look-into-ibms-ai-ethics-governance-framework/</a:t>
            </a:r>
            <a:r>
              <a:rPr lang="en" sz="1300">
                <a:latin typeface="Calibri"/>
                <a:ea typeface="Calibri"/>
                <a:cs typeface="Calibri"/>
                <a:sym typeface="Calibri"/>
              </a:rPr>
              <a:t> </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OpenAI</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Mistral</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Claude</a:t>
            </a:r>
            <a:endParaRPr sz="1300">
              <a:latin typeface="Calibri"/>
              <a:ea typeface="Calibri"/>
              <a:cs typeface="Calibri"/>
              <a:sym typeface="Calibri"/>
            </a:endParaRPr>
          </a:p>
          <a:p>
            <a:pPr indent="-196850" lvl="0" marL="228600" rtl="0" algn="l">
              <a:spcBef>
                <a:spcPts val="0"/>
              </a:spcBef>
              <a:spcAft>
                <a:spcPts val="0"/>
              </a:spcAft>
              <a:buSzPts val="1300"/>
              <a:buFont typeface="Calibri"/>
              <a:buChar char="●"/>
            </a:pPr>
            <a:r>
              <a:rPr lang="en" sz="1300">
                <a:latin typeface="Calibri"/>
                <a:ea typeface="Calibri"/>
                <a:cs typeface="Calibri"/>
                <a:sym typeface="Calibri"/>
              </a:rPr>
              <a:t>Vendor Resources: If using a 3rd party chatbot platform, they likely have risk guidance documents. These are a start but need to be critically assessed.</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72300" y="0"/>
            <a:ext cx="4709700" cy="326400"/>
          </a:xfrm>
          <a:prstGeom prst="rect">
            <a:avLst/>
          </a:prstGeom>
          <a:noFill/>
          <a:ln>
            <a:noFill/>
          </a:ln>
        </p:spPr>
        <p:txBody>
          <a:bodyPr anchorCtr="0" anchor="t" bIns="9125" lIns="9125" spcFirstLastPara="1" rIns="9125" wrap="square" tIns="9125">
            <a:spAutoFit/>
          </a:bodyPr>
          <a:lstStyle/>
          <a:p>
            <a:pPr indent="0" lvl="0" marL="0" rtl="0" algn="l">
              <a:spcBef>
                <a:spcPts val="0"/>
              </a:spcBef>
              <a:spcAft>
                <a:spcPts val="0"/>
              </a:spcAft>
              <a:buNone/>
            </a:pPr>
            <a:r>
              <a:rPr b="1" lang="en" sz="2000">
                <a:solidFill>
                  <a:schemeClr val="dk1"/>
                </a:solidFill>
                <a:latin typeface="Calibri"/>
                <a:ea typeface="Calibri"/>
                <a:cs typeface="Calibri"/>
                <a:sym typeface="Calibri"/>
              </a:rPr>
              <a:t>AI Risk Assesment</a:t>
            </a:r>
            <a:r>
              <a:rPr b="1" lang="en" sz="2000">
                <a:solidFill>
                  <a:schemeClr val="dk1"/>
                </a:solidFill>
                <a:latin typeface="Calibri"/>
                <a:ea typeface="Calibri"/>
                <a:cs typeface="Calibri"/>
                <a:sym typeface="Calibri"/>
              </a:rPr>
              <a:t> Tools - 1</a:t>
            </a:r>
            <a:endParaRPr b="1" sz="2000">
              <a:solidFill>
                <a:schemeClr val="dk1"/>
              </a:solidFill>
              <a:latin typeface="Calibri"/>
              <a:ea typeface="Calibri"/>
              <a:cs typeface="Calibri"/>
              <a:sym typeface="Calibri"/>
            </a:endParaRPr>
          </a:p>
        </p:txBody>
      </p:sp>
      <p:graphicFrame>
        <p:nvGraphicFramePr>
          <p:cNvPr id="87" name="Google Shape;87;p18"/>
          <p:cNvGraphicFramePr/>
          <p:nvPr/>
        </p:nvGraphicFramePr>
        <p:xfrm>
          <a:off x="244625" y="534213"/>
          <a:ext cx="3000000" cy="3000000"/>
        </p:xfrm>
        <a:graphic>
          <a:graphicData uri="http://schemas.openxmlformats.org/drawingml/2006/table">
            <a:tbl>
              <a:tblPr>
                <a:noFill/>
                <a:tableStyleId>{0A5F8183-8A19-4EE3-8AF6-D8663094B50B}</a:tableStyleId>
              </a:tblPr>
              <a:tblGrid>
                <a:gridCol w="1870875"/>
                <a:gridCol w="3894450"/>
                <a:gridCol w="2889425"/>
              </a:tblGrid>
              <a:tr h="1480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Framework</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Description</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Link</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5075">
                <a:tc>
                  <a:txBody>
                    <a:bodyPr/>
                    <a:lstStyle/>
                    <a:p>
                      <a:pPr indent="0" lvl="0" marL="0" rtl="0" algn="l">
                        <a:spcBef>
                          <a:spcPts val="0"/>
                        </a:spcBef>
                        <a:spcAft>
                          <a:spcPts val="0"/>
                        </a:spcAft>
                        <a:buClr>
                          <a:schemeClr val="dk1"/>
                        </a:buClr>
                        <a:buSzPts val="1100"/>
                        <a:buFont typeface="Arial"/>
                        <a:buNone/>
                      </a:pPr>
                      <a:r>
                        <a:rPr b="1" lang="en" sz="1000">
                          <a:solidFill>
                            <a:srgbClr val="FF0000"/>
                          </a:solidFill>
                          <a:latin typeface="Calibri"/>
                          <a:ea typeface="Calibri"/>
                          <a:cs typeface="Calibri"/>
                          <a:sym typeface="Calibri"/>
                        </a:rPr>
                        <a:t>PyRIT</a:t>
                      </a:r>
                      <a:endParaRPr b="1" sz="1000">
                        <a:solidFill>
                          <a:srgbClr val="FF0000"/>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Azure </a:t>
                      </a:r>
                      <a:r>
                        <a:rPr lang="en" sz="1000">
                          <a:solidFill>
                            <a:schemeClr val="dk1"/>
                          </a:solidFill>
                          <a:latin typeface="Calibri"/>
                          <a:ea typeface="Calibri"/>
                          <a:cs typeface="Calibri"/>
                          <a:sym typeface="Calibri"/>
                        </a:rPr>
                        <a:t>Python Risk Identification Tool for generative AI (PyRIT)</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3"/>
                        </a:rPr>
                        <a:t>https://github.com/Azure/PyRIT</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5075">
                <a:tc>
                  <a:txBody>
                    <a:bodyPr/>
                    <a:lstStyle/>
                    <a:p>
                      <a:pPr indent="0" lvl="0" marL="0" rtl="0" algn="l">
                        <a:spcBef>
                          <a:spcPts val="0"/>
                        </a:spcBef>
                        <a:spcAft>
                          <a:spcPts val="0"/>
                        </a:spcAft>
                        <a:buNone/>
                      </a:pPr>
                      <a:r>
                        <a:rPr b="1" lang="en" sz="1000">
                          <a:solidFill>
                            <a:srgbClr val="FF0000"/>
                          </a:solidFill>
                          <a:latin typeface="Calibri"/>
                          <a:ea typeface="Calibri"/>
                          <a:cs typeface="Calibri"/>
                          <a:sym typeface="Calibri"/>
                        </a:rPr>
                        <a:t>RAGAs</a:t>
                      </a:r>
                      <a:endParaRPr b="1" sz="1000">
                        <a:solidFill>
                          <a:srgbClr val="FF0000"/>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RAG Assessment - open-source Python framework </a:t>
                      </a:r>
                      <a:endParaRPr sz="1000">
                        <a:solidFill>
                          <a:schemeClr val="dk1"/>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https://docs.ragas.io</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5075">
                <a:tc>
                  <a:txBody>
                    <a:bodyPr/>
                    <a:lstStyle/>
                    <a:p>
                      <a:pPr indent="0" lvl="0" marL="0" rtl="0" algn="l">
                        <a:spcBef>
                          <a:spcPts val="0"/>
                        </a:spcBef>
                        <a:spcAft>
                          <a:spcPts val="0"/>
                        </a:spcAft>
                        <a:buNone/>
                      </a:pPr>
                      <a:r>
                        <a:rPr b="1" lang="en" sz="1000">
                          <a:solidFill>
                            <a:srgbClr val="FF0000"/>
                          </a:solidFill>
                          <a:latin typeface="Calibri"/>
                          <a:ea typeface="Calibri"/>
                          <a:cs typeface="Calibri"/>
                          <a:sym typeface="Calibri"/>
                        </a:rPr>
                        <a:t>HELM</a:t>
                      </a:r>
                      <a:endParaRPr b="1" sz="1000">
                        <a:solidFill>
                          <a:srgbClr val="FF0000"/>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1000">
                          <a:solidFill>
                            <a:schemeClr val="dk1"/>
                          </a:solidFill>
                          <a:latin typeface="Calibri"/>
                          <a:ea typeface="Calibri"/>
                          <a:cs typeface="Calibri"/>
                          <a:sym typeface="Calibri"/>
                        </a:rPr>
                        <a:t> Holistic Evaluation of Language Models (Stanford)</a:t>
                      </a:r>
                      <a:endParaRPr sz="1000">
                        <a:solidFill>
                          <a:schemeClr val="dk1"/>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5"/>
                        </a:rPr>
                        <a:t>https://crfm.stanford.edu/helm/lite/latest/</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b="1" lang="en" sz="1000">
                          <a:solidFill>
                            <a:srgbClr val="FF0000"/>
                          </a:solidFill>
                          <a:latin typeface="Calibri"/>
                          <a:ea typeface="Calibri"/>
                          <a:cs typeface="Calibri"/>
                          <a:sym typeface="Calibri"/>
                        </a:rPr>
                        <a:t>Aequitas</a:t>
                      </a:r>
                      <a:endParaRPr b="1" sz="1000">
                        <a:solidFill>
                          <a:srgbClr val="FF0000"/>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Toolkit for fairness and bias analysis in machine learning models, including LLMs. Offers metrics and visualizations.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6"/>
                        </a:rPr>
                        <a:t>https://github.com/dssg/aequitas</a:t>
                      </a:r>
                      <a:endParaRPr sz="1000" u="sng">
                        <a:solidFill>
                          <a:schemeClr val="hlink"/>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5114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IBM AI Fairness 360</a:t>
                      </a:r>
                      <a:br>
                        <a:rPr lang="en" sz="1000">
                          <a:latin typeface="Calibri"/>
                          <a:ea typeface="Calibri"/>
                          <a:cs typeface="Calibri"/>
                          <a:sym typeface="Calibri"/>
                        </a:rPr>
                      </a:br>
                      <a:r>
                        <a:rPr lang="en" sz="1000">
                          <a:latin typeface="Calibri"/>
                          <a:ea typeface="Calibri"/>
                          <a:cs typeface="Calibri"/>
                          <a:sym typeface="Calibri"/>
                        </a:rPr>
                        <a:t>AI Explainability 360 (AIX360)</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solidFill>
                            <a:schemeClr val="dk1"/>
                          </a:solidFill>
                          <a:latin typeface="Calibri"/>
                          <a:ea typeface="Calibri"/>
                          <a:cs typeface="Calibri"/>
                          <a:sym typeface="Calibri"/>
                        </a:rPr>
                        <a:t>IBM toolkits, good overview of techniques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7"/>
                        </a:rPr>
                        <a:t>https://www.ibm.com/opensource/open/projects/ai-fairness-360/</a:t>
                      </a:r>
                      <a:r>
                        <a:rPr lang="en" sz="1000">
                          <a:latin typeface="Calibri"/>
                          <a:ea typeface="Calibri"/>
                          <a:cs typeface="Calibri"/>
                          <a:sym typeface="Calibri"/>
                        </a:rPr>
                        <a:t> </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8"/>
                        </a:rPr>
                        <a:t>https://www.ibm.com/opensource/open/projects/ai-explainability/</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Responsible AI Toolkit </a:t>
                      </a:r>
                      <a:br>
                        <a:rPr lang="en" sz="1000">
                          <a:latin typeface="Calibri"/>
                          <a:ea typeface="Calibri"/>
                          <a:cs typeface="Calibri"/>
                          <a:sym typeface="Calibri"/>
                        </a:rPr>
                      </a:br>
                      <a:r>
                        <a:rPr lang="en" sz="1000">
                          <a:latin typeface="Calibri"/>
                          <a:ea typeface="Calibri"/>
                          <a:cs typeface="Calibri"/>
                          <a:sym typeface="Calibri"/>
                        </a:rPr>
                        <a:t>(Google AI)</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Suite of tools focused on model evaluation, fairness, explainability, and other responsible AI concerns.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9"/>
                        </a:rPr>
                        <a:t>https://www.tensorflow.org/responsible_ai</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Fairlearn (Microsoft)</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Microsoft toolkit for assessing and mitigating unfairness in machine learning models.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0"/>
                        </a:rPr>
                        <a:t>https://fairlearn.org/</a:t>
                      </a:r>
                      <a:endParaRPr sz="1000" u="sng">
                        <a:solidFill>
                          <a:schemeClr val="hlink"/>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188875">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Lime</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python module to explain black-box classifiers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1"/>
                        </a:rPr>
                        <a:t>https://github.com/marcotcr/lime</a:t>
                      </a:r>
                      <a:endParaRPr sz="1000" u="sng">
                        <a:solidFill>
                          <a:schemeClr val="hlink"/>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SHAP (SHapley Additive exPlanations)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Explain </a:t>
                      </a:r>
                      <a:r>
                        <a:rPr lang="en" sz="1000">
                          <a:latin typeface="Calibri"/>
                          <a:ea typeface="Calibri"/>
                          <a:cs typeface="Calibri"/>
                          <a:sym typeface="Calibri"/>
                        </a:rPr>
                        <a:t>model outputs based on game theory. Helps explain LLM decisions.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2"/>
                        </a:rPr>
                        <a:t>https://github.com/slundberg/shap</a:t>
                      </a:r>
                      <a:endParaRPr sz="1000" u="sng">
                        <a:solidFill>
                          <a:schemeClr val="hlink"/>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TensorFlow Model Analysis (TFMA)</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Tools within TensorFlow for model evaluation and fairness, particularly for LLMs built on that platform.</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3"/>
                        </a:rPr>
                        <a:t>https://www.tensorflow.org/tfx/model_analysis/get_started</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8720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Counterfactual Explanations</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Methods providing "what if" scenarios and explanations on how changes in input would change the LLM output.</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Research Area – look for libraries like</a:t>
                      </a:r>
                      <a:endParaRPr sz="1000">
                        <a:latin typeface="Calibri"/>
                        <a:ea typeface="Calibri"/>
                        <a:cs typeface="Calibri"/>
                        <a:sym typeface="Calibri"/>
                      </a:endParaRPr>
                    </a:p>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4"/>
                        </a:rPr>
                        <a:t>https://github.com/microsoft/DiCE</a:t>
                      </a:r>
                      <a:r>
                        <a:rPr lang="en" sz="1000">
                          <a:latin typeface="Calibri"/>
                          <a:ea typeface="Calibri"/>
                          <a:cs typeface="Calibri"/>
                          <a:sym typeface="Calibri"/>
                        </a:rPr>
                        <a:t> </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r h="269150">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What-If Tool</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a:latin typeface="Calibri"/>
                          <a:ea typeface="Calibri"/>
                          <a:cs typeface="Calibri"/>
                          <a:sym typeface="Calibri"/>
                        </a:rPr>
                        <a:t>Google-developed tool for interactive model evaluation, scenario analysis, and understanding model behavior.</a:t>
                      </a:r>
                      <a:endParaRPr sz="1000">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15"/>
                        </a:rPr>
                        <a:t>https://pair-code.github.io/what-if-tool/</a:t>
                      </a:r>
                      <a:endParaRPr sz="1000" u="sng">
                        <a:solidFill>
                          <a:schemeClr val="hlink"/>
                        </a:solidFill>
                        <a:latin typeface="Calibri"/>
                        <a:ea typeface="Calibri"/>
                        <a:cs typeface="Calibri"/>
                        <a:sym typeface="Calibri"/>
                      </a:endParaRPr>
                    </a:p>
                  </a:txBody>
                  <a:tcPr marT="9125" marB="9125" marR="9125" marL="9125" anchor="ctr">
                    <a:lnL cap="flat" cmpd="sng" w="9525">
                      <a:solidFill>
                        <a:srgbClr val="FF0000"/>
                      </a:solidFill>
                      <a:prstDash val="solid"/>
                      <a:round/>
                      <a:headEnd len="sm" w="sm" type="none"/>
                      <a:tailEnd len="sm" w="sm" type="none"/>
                    </a:lnL>
                    <a:lnR cap="flat" cmpd="sng" w="9525">
                      <a:solidFill>
                        <a:srgbClr val="FF0000"/>
                      </a:solidFill>
                      <a:prstDash val="solid"/>
                      <a:round/>
                      <a:headEnd len="sm" w="sm" type="none"/>
                      <a:tailEnd len="sm" w="sm" type="none"/>
                    </a:lnR>
                    <a:lnT cap="flat" cmpd="sng" w="9525">
                      <a:solidFill>
                        <a:srgbClr val="FF0000"/>
                      </a:solidFill>
                      <a:prstDash val="solid"/>
                      <a:round/>
                      <a:headEnd len="sm" w="sm" type="none"/>
                      <a:tailEnd len="sm" w="sm" type="none"/>
                    </a:lnT>
                    <a:lnB cap="flat" cmpd="sng" w="9525">
                      <a:solidFill>
                        <a:srgbClr val="FF0000"/>
                      </a:solidFill>
                      <a:prstDash val="solid"/>
                      <a:round/>
                      <a:headEnd len="sm" w="sm" type="none"/>
                      <a:tailEnd len="sm" w="sm" type="none"/>
                    </a:lnB>
                    <a:solidFill>
                      <a:srgbClr val="FFF2CC"/>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72300" y="0"/>
            <a:ext cx="4932000" cy="326400"/>
          </a:xfrm>
          <a:prstGeom prst="rect">
            <a:avLst/>
          </a:prstGeom>
          <a:noFill/>
          <a:ln>
            <a:noFill/>
          </a:ln>
        </p:spPr>
        <p:txBody>
          <a:bodyPr anchorCtr="0" anchor="t" bIns="9125" lIns="9125" spcFirstLastPara="1" rIns="9125" wrap="square" tIns="91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libri"/>
                <a:ea typeface="Calibri"/>
                <a:cs typeface="Calibri"/>
                <a:sym typeface="Calibri"/>
              </a:rPr>
              <a:t>Microsoft-365 Copilot Risk Mitigation</a:t>
            </a:r>
            <a:endParaRPr/>
          </a:p>
        </p:txBody>
      </p:sp>
      <p:sp>
        <p:nvSpPr>
          <p:cNvPr id="93" name="Google Shape;93;p19"/>
          <p:cNvSpPr txBox="1"/>
          <p:nvPr/>
        </p:nvSpPr>
        <p:spPr>
          <a:xfrm>
            <a:off x="258200" y="508575"/>
            <a:ext cx="4256700" cy="27861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Microsoft Graph </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 </a:t>
            </a:r>
            <a:r>
              <a:rPr b="0" i="0" lang="en" sz="1300" u="sng" cap="none" strike="noStrike">
                <a:solidFill>
                  <a:schemeClr val="hlink"/>
                </a:solidFill>
                <a:latin typeface="Calibri"/>
                <a:ea typeface="Calibri"/>
                <a:cs typeface="Calibri"/>
                <a:sym typeface="Calibri"/>
                <a:hlinkClick r:id="rId3"/>
              </a:rPr>
              <a:t>https://developer.microsoft.com/en-us/graph</a:t>
            </a:r>
            <a:r>
              <a:rPr b="0" i="0" lang="en" sz="13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 </a:t>
            </a:r>
            <a:r>
              <a:rPr b="0" i="0" lang="en" sz="1300" u="sng" cap="none" strike="noStrike">
                <a:solidFill>
                  <a:schemeClr val="hlink"/>
                </a:solidFill>
                <a:latin typeface="Calibri"/>
                <a:ea typeface="Calibri"/>
                <a:cs typeface="Calibri"/>
                <a:sym typeface="Calibri"/>
                <a:hlinkClick r:id="rId4"/>
              </a:rPr>
              <a:t>https://learn.microsoft.com/en-us/graph/overview</a:t>
            </a:r>
            <a:r>
              <a:rPr b="0" i="0" lang="en" sz="13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Microsoft Graph is the the gateway to Microsoft-365 data.</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It is an API endpoint</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Data comes from Outlook, OneDrive, Teams, SharePoint, OneNote, excel, Azure Active Directory, and more ...</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Data is indexed for effective search.</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You can effectively search through all data of your organization with queries like “search for documents talking about keys”, …</a:t>
            </a:r>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alibri"/>
                <a:ea typeface="Calibri"/>
                <a:cs typeface="Calibri"/>
                <a:sym typeface="Calibri"/>
              </a:rPr>
              <a:t>You need to do searches as all users to find problematic data.</a:t>
            </a:r>
            <a:endParaRPr/>
          </a:p>
        </p:txBody>
      </p:sp>
      <p:pic>
        <p:nvPicPr>
          <p:cNvPr descr="What's new for Microsoft Graph Developers at Build 2017 - Microsoft 365  Developer Blog" id="94" name="Google Shape;94;p19"/>
          <p:cNvPicPr preferRelativeResize="0"/>
          <p:nvPr/>
        </p:nvPicPr>
        <p:blipFill rotWithShape="1">
          <a:blip r:embed="rId5">
            <a:alphaModFix/>
          </a:blip>
          <a:srcRect b="0" l="0" r="0" t="0"/>
          <a:stretch/>
        </p:blipFill>
        <p:spPr>
          <a:xfrm>
            <a:off x="5004300" y="1028699"/>
            <a:ext cx="3760443" cy="1920875"/>
          </a:xfrm>
          <a:prstGeom prst="rect">
            <a:avLst/>
          </a:prstGeom>
          <a:noFill/>
          <a:ln>
            <a:noFill/>
          </a:ln>
        </p:spPr>
      </p:pic>
      <p:sp>
        <p:nvSpPr>
          <p:cNvPr id="95" name="Google Shape;95;p19"/>
          <p:cNvSpPr txBox="1"/>
          <p:nvPr/>
        </p:nvSpPr>
        <p:spPr>
          <a:xfrm>
            <a:off x="258200" y="3805918"/>
            <a:ext cx="4256700" cy="8466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300" u="none" cap="none" strike="noStrike">
                <a:solidFill>
                  <a:srgbClr val="FF0000"/>
                </a:solidFill>
                <a:latin typeface="Calibri"/>
                <a:ea typeface="Calibri"/>
                <a:cs typeface="Calibri"/>
                <a:sym typeface="Calibri"/>
              </a:rPr>
              <a:t>Microsoft Security Copilot</a:t>
            </a:r>
            <a:endParaRPr/>
          </a:p>
          <a:p>
            <a:pPr indent="-285750" lvl="0" marL="285750" marR="0" rtl="0" algn="l">
              <a:lnSpc>
                <a:spcPct val="100000"/>
              </a:lnSpc>
              <a:spcBef>
                <a:spcPts val="0"/>
              </a:spcBef>
              <a:spcAft>
                <a:spcPts val="0"/>
              </a:spcAft>
              <a:buClr>
                <a:srgbClr val="000000"/>
              </a:buClr>
              <a:buSzPts val="1000"/>
              <a:buFont typeface="Arial"/>
              <a:buChar char="•"/>
            </a:pPr>
            <a:r>
              <a:rPr b="0" i="0" lang="en" sz="1000" u="sng" cap="none" strike="noStrike">
                <a:solidFill>
                  <a:schemeClr val="hlink"/>
                </a:solidFill>
                <a:latin typeface="Calibri"/>
                <a:ea typeface="Calibri"/>
                <a:cs typeface="Calibri"/>
                <a:sym typeface="Calibri"/>
                <a:hlinkClick r:id="rId6"/>
              </a:rPr>
              <a:t>https://www.microsoft.com/en-us/security/business/ai-machine-learning/microsoft-security-copilot</a:t>
            </a:r>
            <a:r>
              <a:rPr b="0" i="0" lang="en" sz="1000" u="none" cap="none" strike="noStrike">
                <a:solidFill>
                  <a:srgbClr val="000000"/>
                </a:solidFill>
                <a:latin typeface="Calibri"/>
                <a:ea typeface="Calibri"/>
                <a:cs typeface="Calibri"/>
                <a:sym typeface="Calibri"/>
              </a:rPr>
              <a:t> </a:t>
            </a:r>
            <a:endParaRPr/>
          </a:p>
          <a:p>
            <a:pPr indent="-285750" lvl="0" marL="285750" marR="0" rtl="0" algn="l">
              <a:lnSpc>
                <a:spcPct val="100000"/>
              </a:lnSpc>
              <a:spcBef>
                <a:spcPts val="0"/>
              </a:spcBef>
              <a:spcAft>
                <a:spcPts val="0"/>
              </a:spcAft>
              <a:buClr>
                <a:srgbClr val="000000"/>
              </a:buClr>
              <a:buSzPts val="1000"/>
              <a:buFont typeface="Arial"/>
              <a:buChar char="•"/>
            </a:pPr>
            <a:r>
              <a:rPr b="0" i="0" lang="en" sz="1000" u="sng" cap="none" strike="noStrike">
                <a:solidFill>
                  <a:schemeClr val="hlink"/>
                </a:solidFill>
                <a:latin typeface="Calibri"/>
                <a:ea typeface="Calibri"/>
                <a:cs typeface="Calibri"/>
                <a:sym typeface="Calibri"/>
                <a:hlinkClick r:id="rId7"/>
              </a:rPr>
              <a:t>https://www.youtube.com/watch?v=0lg_derTkaM</a:t>
            </a:r>
            <a:r>
              <a:rPr b="0" i="0" lang="en" sz="1000" u="none" cap="none" strike="noStrike">
                <a:solidFill>
                  <a:srgbClr val="000000"/>
                </a:solidFill>
                <a:latin typeface="Calibri"/>
                <a:ea typeface="Calibri"/>
                <a:cs typeface="Calibri"/>
                <a:sym typeface="Calibri"/>
              </a:rPr>
              <a:t> </a:t>
            </a:r>
            <a:endParaRPr/>
          </a:p>
        </p:txBody>
      </p:sp>
      <p:pic>
        <p:nvPicPr>
          <p:cNvPr descr="What Is Microsoft Security Copilot? A Comprehensive Guide" id="96" name="Google Shape;96;p19"/>
          <p:cNvPicPr preferRelativeResize="0"/>
          <p:nvPr/>
        </p:nvPicPr>
        <p:blipFill rotWithShape="1">
          <a:blip r:embed="rId8">
            <a:alphaModFix/>
          </a:blip>
          <a:srcRect b="0" l="0" r="0" t="0"/>
          <a:stretch/>
        </p:blipFill>
        <p:spPr>
          <a:xfrm>
            <a:off x="5345113" y="3519482"/>
            <a:ext cx="3228975" cy="141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72300" y="0"/>
            <a:ext cx="4932000" cy="326400"/>
          </a:xfrm>
          <a:prstGeom prst="rect">
            <a:avLst/>
          </a:prstGeom>
          <a:noFill/>
          <a:ln>
            <a:noFill/>
          </a:ln>
        </p:spPr>
        <p:txBody>
          <a:bodyPr anchorCtr="0" anchor="t" bIns="9125" lIns="9125" spcFirstLastPara="1" rIns="9125" wrap="square" tIns="91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libri"/>
                <a:ea typeface="Calibri"/>
                <a:cs typeface="Calibri"/>
                <a:sym typeface="Calibri"/>
              </a:rPr>
              <a:t>Moveworks Copilot works with Microsoft</a:t>
            </a:r>
            <a:endParaRPr/>
          </a:p>
        </p:txBody>
      </p:sp>
      <p:sp>
        <p:nvSpPr>
          <p:cNvPr id="102" name="Google Shape;102;p20"/>
          <p:cNvSpPr txBox="1"/>
          <p:nvPr/>
        </p:nvSpPr>
        <p:spPr>
          <a:xfrm>
            <a:off x="258200" y="508575"/>
            <a:ext cx="4256700" cy="36171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Moveworks Copilot - works with Microsoft-365 apps and data</a:t>
            </a:r>
            <a:endParaRPr b="0" i="0" sz="1300" u="sng" cap="none" strike="noStrike">
              <a:solidFill>
                <a:schemeClr val="hlink"/>
              </a:solidFill>
              <a:latin typeface="Calibri"/>
              <a:ea typeface="Calibri"/>
              <a:cs typeface="Calibri"/>
              <a:sym typeface="Calibri"/>
              <a:hlinkClick r:id="rId3"/>
            </a:endParaRPr>
          </a:p>
          <a:p>
            <a:pPr indent="0" lvl="0" marL="0" marR="0" rtl="0" algn="l">
              <a:lnSpc>
                <a:spcPct val="100000"/>
              </a:lnSpc>
              <a:spcBef>
                <a:spcPts val="0"/>
              </a:spcBef>
              <a:spcAft>
                <a:spcPts val="0"/>
              </a:spcAft>
              <a:buClr>
                <a:srgbClr val="000000"/>
              </a:buClr>
              <a:buSzPts val="1300"/>
              <a:buFont typeface="Arial"/>
              <a:buNone/>
            </a:pPr>
            <a:r>
              <a:rPr b="0" i="0" lang="en" sz="1000" u="sng" cap="none" strike="noStrike">
                <a:solidFill>
                  <a:schemeClr val="hlink"/>
                </a:solidFill>
                <a:latin typeface="Calibri"/>
                <a:ea typeface="Calibri"/>
                <a:cs typeface="Calibri"/>
                <a:sym typeface="Calibri"/>
                <a:hlinkClick r:id="rId4"/>
              </a:rPr>
              <a:t>https://www.moveworks.com/us/en/resources/blog/ai-security-for-a-next-gen-copilot</a:t>
            </a:r>
            <a:r>
              <a:rPr b="0" i="0" lang="en" sz="1000" u="none" cap="none" strike="noStrike">
                <a:solidFill>
                  <a:schemeClr val="dk1"/>
                </a:solidFill>
                <a:latin typeface="Calibri"/>
                <a:ea typeface="Calibri"/>
                <a:cs typeface="Calibri"/>
                <a:sym typeface="Calibri"/>
              </a:rPr>
              <a:t> </a:t>
            </a:r>
            <a:endParaRPr sz="1100"/>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Moveworks Blog: All in on AI: 4 key learnings from Microsoft Build 2023: </a:t>
            </a:r>
            <a:r>
              <a:rPr b="0" i="0" lang="en" sz="1000" u="sng" cap="none" strike="noStrike">
                <a:solidFill>
                  <a:schemeClr val="hlink"/>
                </a:solidFill>
                <a:latin typeface="Calibri"/>
                <a:ea typeface="Calibri"/>
                <a:cs typeface="Calibri"/>
                <a:sym typeface="Calibri"/>
                <a:hlinkClick r:id="rId5"/>
              </a:rPr>
              <a:t>https://www.moveworks.com/us/en/resources/blog/microsoft-build-2023-event-recap</a:t>
            </a:r>
            <a:r>
              <a:rPr b="0" i="0" lang="en" sz="1000" u="none" cap="none" strike="noStrike">
                <a:solidFill>
                  <a:schemeClr val="dk1"/>
                </a:solidFill>
                <a:latin typeface="Calibri"/>
                <a:ea typeface="Calibri"/>
                <a:cs typeface="Calibri"/>
                <a:sym typeface="Calibri"/>
              </a:rPr>
              <a:t> </a:t>
            </a:r>
            <a:endParaRPr sz="1100"/>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Microsoft Blog: 3 ways Moveworks and Microsoft Teams use AI to improve employee productivity: </a:t>
            </a:r>
            <a:r>
              <a:rPr b="0" i="0" lang="en" sz="1000" u="sng" cap="none" strike="noStrike">
                <a:solidFill>
                  <a:schemeClr val="hlink"/>
                </a:solidFill>
                <a:latin typeface="Calibri"/>
                <a:ea typeface="Calibri"/>
                <a:cs typeface="Calibri"/>
                <a:sym typeface="Calibri"/>
                <a:hlinkClick r:id="rId6"/>
              </a:rPr>
              <a:t>https://www.microsoft.com/en-us/microsoft-365/blog/2023/07/10/3-ways-moveworks-and-microsoft-teams-use-ai-to-improve-employee-productivity/</a:t>
            </a:r>
            <a:r>
              <a:rPr b="0" i="0" lang="en" sz="1000" u="none" cap="none" strike="noStrike">
                <a:solidFill>
                  <a:schemeClr val="dk1"/>
                </a:solidFill>
                <a:latin typeface="Calibri"/>
                <a:ea typeface="Calibri"/>
                <a:cs typeface="Calibri"/>
                <a:sym typeface="Calibri"/>
              </a:rPr>
              <a:t> </a:t>
            </a:r>
            <a:endParaRPr sz="1100"/>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Microsoft Learn: Data, Privacy, and Security for Microsoft Copilot for Microsoft 365: </a:t>
            </a:r>
            <a:r>
              <a:rPr b="0" i="0" lang="en" sz="1000" u="sng" cap="none" strike="noStrike">
                <a:solidFill>
                  <a:schemeClr val="hlink"/>
                </a:solidFill>
                <a:latin typeface="Calibri"/>
                <a:ea typeface="Calibri"/>
                <a:cs typeface="Calibri"/>
                <a:sym typeface="Calibri"/>
                <a:hlinkClick r:id="rId7"/>
              </a:rPr>
              <a:t>https://learn.microsoft.com/en-us/microsoft-365-copilot/microsoft-365-copilot-privacy</a:t>
            </a:r>
            <a:r>
              <a:rPr b="0" i="0" lang="en" sz="1000" u="none" cap="none" strike="noStrike">
                <a:solidFill>
                  <a:schemeClr val="dk1"/>
                </a:solidFill>
                <a:latin typeface="Calibri"/>
                <a:ea typeface="Calibri"/>
                <a:cs typeface="Calibri"/>
                <a:sym typeface="Calibri"/>
              </a:rPr>
              <a:t> </a:t>
            </a:r>
            <a:endParaRPr sz="1100"/>
          </a:p>
        </p:txBody>
      </p:sp>
      <p:sp>
        <p:nvSpPr>
          <p:cNvPr id="103" name="Google Shape;103;p20"/>
          <p:cNvSpPr txBox="1"/>
          <p:nvPr/>
        </p:nvSpPr>
        <p:spPr>
          <a:xfrm>
            <a:off x="4722250" y="508575"/>
            <a:ext cx="4256700" cy="33864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Example Scenario:</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An employee uses Microsoft Teams to ask Moveworks Copilot, "How do I reset my password?".</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Moveworks Copilot, understanding the intent, can trigger a password reset process, access instructions from your knowledge base, and even call on external systems as needed.</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Additionally, while resolving the issue, Moveworks might identify that certain permissions need adjustment in Microsoft 365 for the employee. It can suggest these changes to Microsoft Copilot, which can then offer help in completing the task within the appropriate Microsoft 365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72300" y="0"/>
            <a:ext cx="4932000" cy="326400"/>
          </a:xfrm>
          <a:prstGeom prst="rect">
            <a:avLst/>
          </a:prstGeom>
          <a:noFill/>
          <a:ln>
            <a:noFill/>
          </a:ln>
        </p:spPr>
        <p:txBody>
          <a:bodyPr anchorCtr="0" anchor="t" bIns="9125" lIns="9125" spcFirstLastPara="1" rIns="9125" wrap="square" tIns="91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Calibri"/>
                <a:ea typeface="Calibri"/>
                <a:cs typeface="Calibri"/>
                <a:sym typeface="Calibri"/>
              </a:rPr>
              <a:t>Microsoft Copilot Plugins</a:t>
            </a:r>
            <a:endParaRPr/>
          </a:p>
        </p:txBody>
      </p:sp>
      <p:sp>
        <p:nvSpPr>
          <p:cNvPr id="109" name="Google Shape;109;p21"/>
          <p:cNvSpPr txBox="1"/>
          <p:nvPr/>
        </p:nvSpPr>
        <p:spPr>
          <a:xfrm>
            <a:off x="258200" y="508575"/>
            <a:ext cx="4256700" cy="39867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Plugins are currently in preview for Microsoft Copilot for Microsoft 365. </a:t>
            </a:r>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There are two types:</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Conversational Plugins</a:t>
            </a:r>
            <a:r>
              <a:rPr b="0" i="0" lang="en" sz="1300" u="none" cap="none" strike="noStrike">
                <a:solidFill>
                  <a:schemeClr val="dk1"/>
                </a:solidFill>
                <a:latin typeface="Calibri"/>
                <a:ea typeface="Calibri"/>
                <a:cs typeface="Calibri"/>
                <a:sym typeface="Calibri"/>
              </a:rPr>
              <a:t>: Process natural language requests from the user, perform actions, and send responses back to the user within </a:t>
            </a:r>
            <a:r>
              <a:rPr b="1" i="0" lang="en" sz="1300" u="none" cap="none" strike="noStrike">
                <a:solidFill>
                  <a:srgbClr val="0070C0"/>
                </a:solidFill>
                <a:latin typeface="Calibri"/>
                <a:ea typeface="Calibri"/>
                <a:cs typeface="Calibri"/>
                <a:sym typeface="Calibri"/>
              </a:rPr>
              <a:t>Microsoft 365 Chat</a:t>
            </a:r>
            <a:r>
              <a:rPr b="0" i="0" lang="en" sz="1300" u="none" cap="none" strike="noStrike">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FF0000"/>
                </a:solidFill>
                <a:latin typeface="Calibri"/>
                <a:ea typeface="Calibri"/>
                <a:cs typeface="Calibri"/>
                <a:sym typeface="Calibri"/>
              </a:rPr>
              <a:t>AI Plugins</a:t>
            </a:r>
            <a:r>
              <a:rPr b="0" i="0" lang="en" sz="1300" u="none" cap="none" strike="noStrike">
                <a:solidFill>
                  <a:schemeClr val="dk1"/>
                </a:solidFill>
                <a:latin typeface="Calibri"/>
                <a:ea typeface="Calibri"/>
                <a:cs typeface="Calibri"/>
                <a:sym typeface="Calibri"/>
              </a:rPr>
              <a:t>: Extend Copilot by retrieving real-time data from your services. These are created using </a:t>
            </a:r>
            <a:r>
              <a:rPr b="1" i="0" lang="en" sz="1300" u="none" cap="none" strike="noStrike">
                <a:solidFill>
                  <a:srgbClr val="FF0000"/>
                </a:solidFill>
                <a:latin typeface="Calibri"/>
                <a:ea typeface="Calibri"/>
                <a:cs typeface="Calibri"/>
                <a:sym typeface="Calibri"/>
              </a:rPr>
              <a:t>Power Virtual Agents</a:t>
            </a:r>
            <a:r>
              <a:rPr b="0" i="0" lang="en" sz="1300" u="none" cap="none" strike="noStrike">
                <a:solidFill>
                  <a:schemeClr val="dk1"/>
                </a:solidFill>
                <a:latin typeface="Calibri"/>
                <a:ea typeface="Calibri"/>
                <a:cs typeface="Calibri"/>
                <a:sym typeface="Calibri"/>
              </a:rPr>
              <a:t> capabilities.</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Examples of Plugin Use Cases:</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chemeClr val="dk1"/>
                </a:solidFill>
                <a:latin typeface="Calibri"/>
                <a:ea typeface="Calibri"/>
                <a:cs typeface="Calibri"/>
                <a:sym typeface="Calibri"/>
              </a:rPr>
              <a:t>Integrating with CRM systems : query/update</a:t>
            </a:r>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chemeClr val="dk1"/>
                </a:solidFill>
                <a:latin typeface="Calibri"/>
                <a:ea typeface="Calibri"/>
                <a:cs typeface="Calibri"/>
                <a:sym typeface="Calibri"/>
              </a:rPr>
              <a:t>Search internal databases and wiki</a:t>
            </a:r>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chemeClr val="dk1"/>
                </a:solidFill>
                <a:latin typeface="Calibri"/>
                <a:ea typeface="Calibri"/>
                <a:cs typeface="Calibri"/>
                <a:sym typeface="Calibri"/>
              </a:rPr>
              <a:t>Performing calculations</a:t>
            </a:r>
            <a:endParaRPr/>
          </a:p>
          <a:p>
            <a:pPr indent="-285750" lvl="0" marL="285750" marR="0" rtl="0" algn="l">
              <a:lnSpc>
                <a:spcPct val="100000"/>
              </a:lnSpc>
              <a:spcBef>
                <a:spcPts val="0"/>
              </a:spcBef>
              <a:spcAft>
                <a:spcPts val="0"/>
              </a:spcAft>
              <a:buClr>
                <a:srgbClr val="000000"/>
              </a:buClr>
              <a:buSzPts val="1300"/>
              <a:buFont typeface="Arial"/>
              <a:buChar char="•"/>
            </a:pPr>
            <a:r>
              <a:rPr b="0" i="0" lang="en" sz="1300" u="none" cap="none" strike="noStrike">
                <a:solidFill>
                  <a:schemeClr val="dk1"/>
                </a:solidFill>
                <a:latin typeface="Calibri"/>
                <a:ea typeface="Calibri"/>
                <a:cs typeface="Calibri"/>
                <a:sym typeface="Calibri"/>
              </a:rPr>
              <a:t>Controlling 3</a:t>
            </a:r>
            <a:r>
              <a:rPr b="0" baseline="30000" i="0" lang="en" sz="1300" u="none" cap="none" strike="noStrike">
                <a:solidFill>
                  <a:schemeClr val="dk1"/>
                </a:solidFill>
                <a:latin typeface="Calibri"/>
                <a:ea typeface="Calibri"/>
                <a:cs typeface="Calibri"/>
                <a:sym typeface="Calibri"/>
              </a:rPr>
              <a:t>rd</a:t>
            </a:r>
            <a:r>
              <a:rPr b="0" i="0" lang="en" sz="1300" u="none" cap="none" strike="noStrike">
                <a:solidFill>
                  <a:schemeClr val="dk1"/>
                </a:solidFill>
                <a:latin typeface="Calibri"/>
                <a:ea typeface="Calibri"/>
                <a:cs typeface="Calibri"/>
                <a:sym typeface="Calibri"/>
              </a:rPr>
              <a:t> party apps like Jira, ServiceNow, etc.</a:t>
            </a:r>
            <a:endParaRPr/>
          </a:p>
        </p:txBody>
      </p:sp>
      <p:sp>
        <p:nvSpPr>
          <p:cNvPr id="110" name="Google Shape;110;p21"/>
          <p:cNvSpPr txBox="1"/>
          <p:nvPr/>
        </p:nvSpPr>
        <p:spPr>
          <a:xfrm>
            <a:off x="4629152" y="508575"/>
            <a:ext cx="4349700" cy="2801400"/>
          </a:xfrm>
          <a:prstGeom prst="rect">
            <a:avLst/>
          </a:prstGeom>
          <a:solidFill>
            <a:srgbClr val="FFF2CC"/>
          </a:solid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70C0"/>
                </a:solidFill>
                <a:latin typeface="Calibri"/>
                <a:ea typeface="Calibri"/>
                <a:cs typeface="Calibri"/>
                <a:sym typeface="Calibri"/>
              </a:rPr>
              <a:t>Microsoft 365 Admin Center </a:t>
            </a:r>
            <a:r>
              <a:rPr b="0" i="0" lang="en" sz="1300" u="none" cap="none" strike="noStrike">
                <a:solidFill>
                  <a:schemeClr val="dk1"/>
                </a:solidFill>
                <a:latin typeface="Calibri"/>
                <a:ea typeface="Calibri"/>
                <a:cs typeface="Calibri"/>
                <a:sym typeface="Calibri"/>
              </a:rPr>
              <a:t>– allows to manage plugins in the Integrated apps section.</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70C0"/>
                </a:solidFill>
                <a:latin typeface="Calibri"/>
                <a:ea typeface="Calibri"/>
                <a:cs typeface="Calibri"/>
                <a:sym typeface="Calibri"/>
              </a:rPr>
              <a:t>Copilot Plugin Hub </a:t>
            </a:r>
            <a:r>
              <a:rPr b="0" i="0" lang="en" sz="1300" u="none" cap="none" strike="noStrike">
                <a:solidFill>
                  <a:schemeClr val="dk1"/>
                </a:solidFill>
                <a:latin typeface="Calibri"/>
                <a:ea typeface="Calibri"/>
                <a:cs typeface="Calibri"/>
                <a:sym typeface="Calibri"/>
              </a:rPr>
              <a:t>– see, add, remove, enable plugins</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Creating Plugins - using Microsoft Copilot Studio: </a:t>
            </a:r>
            <a:r>
              <a:rPr b="0" i="0" lang="en" sz="1000" u="sng" cap="none" strike="noStrike">
                <a:solidFill>
                  <a:schemeClr val="hlink"/>
                </a:solidFill>
                <a:latin typeface="Calibri"/>
                <a:ea typeface="Calibri"/>
                <a:cs typeface="Calibri"/>
                <a:sym typeface="Calibri"/>
                <a:hlinkClick r:id="rId3"/>
              </a:rPr>
              <a:t>https://learn.microsoft.com/en-us/microsoft-copilot-studio/copilot-plugins-overview</a:t>
            </a:r>
            <a:r>
              <a:rPr b="0" i="0" lang="en" sz="10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Extend Microsoft Copilot for Microsoft 365: </a:t>
            </a:r>
            <a:r>
              <a:rPr b="0" i="0" lang="en" sz="1000" u="sng" cap="none" strike="noStrike">
                <a:solidFill>
                  <a:schemeClr val="hlink"/>
                </a:solidFill>
                <a:latin typeface="Calibri"/>
                <a:ea typeface="Calibri"/>
                <a:cs typeface="Calibri"/>
                <a:sym typeface="Calibri"/>
                <a:hlinkClick r:id="rId4"/>
              </a:rPr>
              <a:t>https://learn.microsoft.com/en-us/microsoft-365-copilot/extensibility/</a:t>
            </a:r>
            <a:r>
              <a:rPr b="0" i="0" lang="en" sz="1000" u="none" cap="none" strike="noStrik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Calibri"/>
                <a:ea typeface="Calibri"/>
                <a:cs typeface="Calibri"/>
                <a:sym typeface="Calibri"/>
              </a:rPr>
              <a:t>Microsoft Copilot Plugins Documentation: </a:t>
            </a:r>
            <a:r>
              <a:rPr b="0" i="0" lang="en" sz="1000" u="sng" cap="none" strike="noStrike">
                <a:solidFill>
                  <a:schemeClr val="hlink"/>
                </a:solidFill>
                <a:latin typeface="Calibri"/>
                <a:ea typeface="Calibri"/>
                <a:cs typeface="Calibri"/>
                <a:sym typeface="Calibri"/>
                <a:hlinkClick r:id="rId5"/>
              </a:rPr>
              <a:t>https://learn.microsoft.com/en-us/copilot-plugins/overview</a:t>
            </a:r>
            <a:r>
              <a:rPr b="0" i="0" lang="en" sz="1000" u="none" cap="none" strike="noStrike">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