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61EDC5-FE3C-444C-9064-846CE911FFB1}">
  <a:tblStyle styleId="{C361EDC5-FE3C-444C-9064-846CE911FFB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x.ai/blog/grok-1.5" TargetMode="External"/><Relationship Id="rId3" Type="http://schemas.openxmlformats.org/officeDocument/2006/relationships/hyperlink" Target="https://github.com/OpenInterpreter/01" TargetMode="External"/><Relationship Id="rId7" Type="http://schemas.openxmlformats.org/officeDocument/2006/relationships/hyperlink" Target="https://www.cnn.com/2024/03/21/business/ai-jobs-white-house-work-force/"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theverge.com/2024/3/22/24108858/openai-is-pitching-sora-to-hollywood" TargetMode="External"/><Relationship Id="rId5" Type="http://schemas.openxmlformats.org/officeDocument/2006/relationships/image" Target="../media/image24.png"/><Relationship Id="rId10" Type="http://schemas.openxmlformats.org/officeDocument/2006/relationships/hyperlink" Target="https://github.com/neo4j/NaLLM" TargetMode="External"/><Relationship Id="rId4" Type="http://schemas.openxmlformats.org/officeDocument/2006/relationships/hyperlink" Target="https://www.geeky-gadgets.com/pocket-ai-agent/" TargetMode="External"/><Relationship Id="rId9" Type="http://schemas.openxmlformats.org/officeDocument/2006/relationships/hyperlink" Target="https://github.com/h2oai/h2o-wizardl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pulse/why-google-missed-chatgpt-alex-kantrowitz/"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ws-samples/generative-ai-amazon-bedrock-langchain-agent-example"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hyperlink" Target="https://python.langchain.com/docs/templates/rag-aws-kendra"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TlZ5BFx_m3M" TargetMode="External"/><Relationship Id="rId3" Type="http://schemas.openxmlformats.org/officeDocument/2006/relationships/image" Target="../media/image27.png"/><Relationship Id="rId7" Type="http://schemas.openxmlformats.org/officeDocument/2006/relationships/hyperlink" Target="https://medium.com/data-science-in-your-pocket/improving-rag-using-langgraph-and-langchain-bb195bfe4b44" TargetMode="External"/><Relationship Id="rId12" Type="http://schemas.openxmlformats.org/officeDocument/2006/relationships/hyperlink" Target="https://www.youtube.com/watch?v=aQ4yQXeB1S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ub.aimind.so/a-quick-tutorial-on-multi-agent-workflows-with-autogen-354a394d3df1" TargetMode="External"/><Relationship Id="rId11" Type="http://schemas.openxmlformats.org/officeDocument/2006/relationships/hyperlink" Target="https://cobusgreyling.medium.com/llamaindex-agentic-rag-demo-56e3f3cd973a" TargetMode="External"/><Relationship Id="rId5" Type="http://schemas.openxmlformats.org/officeDocument/2006/relationships/hyperlink" Target="https://www.youtube.com/watch?v=b3ofDE-XSP0" TargetMode="External"/><Relationship Id="rId10" Type="http://schemas.openxmlformats.org/officeDocument/2006/relationships/hyperlink" Target="https://www.linkedin.com/pulse/deep-dive-agentic-retrieval-augmented-generation-a-rag-sai-panyam-22dlc/" TargetMode="External"/><Relationship Id="rId4" Type="http://schemas.openxmlformats.org/officeDocument/2006/relationships/hyperlink" Target="https://superlinked.com/vectorhub/enhancing-rag-with-a-multi-agent-system" TargetMode="External"/><Relationship Id="rId9" Type="http://schemas.openxmlformats.org/officeDocument/2006/relationships/hyperlink" Target="https://towardsdatascience.com/using-langchain-react-agents-for-answering-multi-hop-questions-in-rag-systems-893208c1847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CgQdg0SRuC0"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TdjvzSpjBu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https://docs.activeloop.ai/example-code/tutorials/vector-store/improving-search-accuracy-using-deep-memory"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activeloop.ai" TargetMode="External"/><Relationship Id="rId7" Type="http://schemas.openxmlformats.org/officeDocument/2006/relationships/hyperlink" Target="https://docs.activeloop.ai/quickstart"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docs.activeloop.ai" TargetMode="External"/><Relationship Id="rId5" Type="http://schemas.openxmlformats.org/officeDocument/2006/relationships/hyperlink" Target="https://github.com/activeloopai/deeplake/" TargetMode="External"/><Relationship Id="rId4" Type="http://schemas.openxmlformats.org/officeDocument/2006/relationships/hyperlink" Target="https://www.activeloop.ai/about/" TargetMode="External"/><Relationship Id="rId9" Type="http://schemas.openxmlformats.org/officeDocument/2006/relationships/image" Target="../media/image30.jpg"/></Relationships>
</file>

<file path=ppt/slides/_rels/slide18.xml.rels><?xml version="1.0" encoding="UTF-8" standalone="yes"?>
<Relationships xmlns="http://schemas.openxmlformats.org/package/2006/relationships"><Relationship Id="rId8" Type="http://schemas.openxmlformats.org/officeDocument/2006/relationships/hyperlink" Target="https://aws.amazon.com/neptune/" TargetMode="External"/><Relationship Id="rId13" Type="http://schemas.openxmlformats.org/officeDocument/2006/relationships/image" Target="../media/image31.png"/><Relationship Id="rId3" Type="http://schemas.openxmlformats.org/officeDocument/2006/relationships/hyperlink" Target="https://neo4j.com" TargetMode="External"/><Relationship Id="rId7" Type="http://schemas.openxmlformats.org/officeDocument/2006/relationships/hyperlink" Target="https://medium.com/singapore-gds/from-conventional-rag-to-graph-rag-a0202a1aaca7" TargetMode="External"/><Relationship Id="rId12" Type="http://schemas.openxmlformats.org/officeDocument/2006/relationships/hyperlink" Target="https://www.huaweicloud.com/intl/en-us/product/ges.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youtube.com/watch?v=DuUtzRYbpNM" TargetMode="External"/><Relationship Id="rId11" Type="http://schemas.openxmlformats.org/officeDocument/2006/relationships/hyperlink" Target="https://www.nebula-graph.io/posts/graph-RAG" TargetMode="External"/><Relationship Id="rId5" Type="http://schemas.openxmlformats.org/officeDocument/2006/relationships/hyperlink" Target="https://www.youtube.com/watch?v=jMKRUo4wVKA" TargetMode="External"/><Relationship Id="rId10" Type="http://schemas.openxmlformats.org/officeDocument/2006/relationships/hyperlink" Target="https://www.ontotext.com/products/graphdb/" TargetMode="External"/><Relationship Id="rId4" Type="http://schemas.openxmlformats.org/officeDocument/2006/relationships/hyperlink" Target="https://www.youtube.com/watch?v=ftlZ0oeXYRE" TargetMode="External"/><Relationship Id="rId9" Type="http://schemas.openxmlformats.org/officeDocument/2006/relationships/hyperlink" Target="https://www.stardog.com" TargetMode="External"/><Relationship Id="rId14" Type="http://schemas.openxmlformats.org/officeDocument/2006/relationships/hyperlink" Target="https://www.microsoft.com/en-us/research/blog/graphrag-unlocking-llm-discovery-on-narrative-private-dat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mobiusml.github.io/1bit_blo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huggingface.co/mobiuslabsgmbh/Llama-2-7b-chat-hf_2bitgs8_hqq" TargetMode="External"/><Relationship Id="rId4" Type="http://schemas.openxmlformats.org/officeDocument/2006/relationships/hyperlink" Target="https://huggingface.co/mobiuslabsgmbh/Llama-2-7b-chat-hf_1bitgs8_hqq"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youtube.com/watch?v=gmzd8dhlc0g" TargetMode="External"/><Relationship Id="rId7" Type="http://schemas.openxmlformats.org/officeDocument/2006/relationships/hyperlink" Target="https://console.groq.com/docs/quickstar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roq.com" TargetMode="External"/><Relationship Id="rId5" Type="http://schemas.openxmlformats.org/officeDocument/2006/relationships/hyperlink" Target="https://www.youtube.com/watch?v=WQDMKTEgQnY" TargetMode="External"/><Relationship Id="rId10" Type="http://schemas.openxmlformats.org/officeDocument/2006/relationships/image" Target="../media/image4.jpg"/><Relationship Id="rId4" Type="http://schemas.openxmlformats.org/officeDocument/2006/relationships/hyperlink" Target="https://www.youtube.com/watch?v=fv69M1M_fXw" TargetMode="Externa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hyperlink" Target="https://qz.com/tech-layoffs-high-ai-struggling-find-talent-1851368861"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a16z.com/generative-ai-enterprise-2024/" TargetMode="External"/><Relationship Id="rId3" Type="http://schemas.openxmlformats.org/officeDocument/2006/relationships/hyperlink" Target="https://analyticsindiamag.com/accentures-generative-ai-revenue-surpasses-all-vc-backed-startups-combined/"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en.wikipedia.org/wiki/Accenture" TargetMode="External"/><Relationship Id="rId4" Type="http://schemas.openxmlformats.org/officeDocument/2006/relationships/hyperlink" Target="https://www.ciodive.com/news/accenture-ai-investments-billions-data-modernization/71113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heverge.com/2024/3/23/24109511/stability-ai-ceo-emad-mostaque-resignation-decentralized-ai"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hyperlink" Target="https://twitter.com/EMostaque/status/1771400218170519741"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2310.06825" TargetMode="External"/><Relationship Id="rId13" Type="http://schemas.openxmlformats.org/officeDocument/2006/relationships/image" Target="../media/image11.jpg"/><Relationship Id="rId3" Type="http://schemas.openxmlformats.org/officeDocument/2006/relationships/hyperlink" Target="https://twitter.com/dchaplot/status/1771672289953866212" TargetMode="External"/><Relationship Id="rId7" Type="http://schemas.openxmlformats.org/officeDocument/2006/relationships/hyperlink" Target="https://ollama.com/library/mistral" TargetMode="Externa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twitter.com/ofermend/status/1772070911937560748" TargetMode="External"/><Relationship Id="rId11" Type="http://schemas.openxmlformats.org/officeDocument/2006/relationships/hyperlink" Target="https://www.youtube.com/watch?v=62gpF6Uq6Rc" TargetMode="External"/><Relationship Id="rId5" Type="http://schemas.openxmlformats.org/officeDocument/2006/relationships/hyperlink" Target="https://huggingface.co/mistralai/Mistral-7B-Instruct-v0.2" TargetMode="External"/><Relationship Id="rId10" Type="http://schemas.openxmlformats.org/officeDocument/2006/relationships/hyperlink" Target="https://github.com/mistralai-sf24/hackathon/tree/main" TargetMode="External"/><Relationship Id="rId4" Type="http://schemas.openxmlformats.org/officeDocument/2006/relationships/hyperlink" Target="https://twitter.com/osanseviero/status/1771654833830821949" TargetMode="External"/><Relationship Id="rId9" Type="http://schemas.openxmlformats.org/officeDocument/2006/relationships/hyperlink" Target="https://docs.mistral.ai/models/" TargetMode="External"/><Relationship Id="rId1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hyperlink" Target="https://www.deeplearning.ai/the-batch/issue-241/" TargetMode="External"/><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youtube.com/watch?v=sal78ACtGTc"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databricks.com/blog/announcing-dbrx-new-standard-efficient-open-source-customizable-llms" TargetMode="External"/><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databricks.com/blog/introducing-dbrx-new-state-art-open-llm" TargetMode="External"/><Relationship Id="rId5" Type="http://schemas.openxmlformats.org/officeDocument/2006/relationships/hyperlink" Target="https://huggingface.co/collections/databricks/dbrx-6601c0852a0cdd3c59f71962" TargetMode="External"/><Relationship Id="rId4" Type="http://schemas.openxmlformats.org/officeDocument/2006/relationships/hyperlink" Target="https://github.com/databricks/dbrx"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twitter.com/Yampeleg/status/1773364830423937090" TargetMode="External"/><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arxiv.org/pdf/2312.00752.pdf" TargetMode="External"/><Relationship Id="rId10" Type="http://schemas.openxmlformats.org/officeDocument/2006/relationships/image" Target="../media/image22.png"/><Relationship Id="rId4" Type="http://schemas.openxmlformats.org/officeDocument/2006/relationships/hyperlink" Target="https://www.ai21.com/blog/announcing-jamba" TargetMode="External"/><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403.15360"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www.marktechpost.com/2024/03/27/this-ai-paper-from-microsoft-present-simba-a-simplified-mamba-based-architecture-for-vision-and-multivariate-time-series/" TargetMode="External"/><Relationship Id="rId4" Type="http://schemas.openxmlformats.org/officeDocument/2006/relationships/hyperlink" Target="https://github.com/badripatro/Simb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6325" y="1661225"/>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Groq - fast inference hardware &amp; API</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AI Consumption Growth, Consulting $</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Emad Mostaque Has Left Stability.AI</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Mistral 7b v0.2</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Agentic Workflows - Andrew 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Databricks DBRX</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Jamba from AI21 Labs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Simba from Microsoft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Context Length / Output Length</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 Interpreter 01 Light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Sora and Hollywood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Elon Musk - AGI in 1-2-3 years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h2o-wizardlm - turn docs into Q:A pairs</a:t>
            </a:r>
            <a:endParaRPr sz="1500" b="1" i="0" u="none" strike="noStrike" cap="none">
              <a:solidFill>
                <a:srgbClr val="3C78D8"/>
              </a:solidFill>
              <a:latin typeface="Calibri"/>
              <a:ea typeface="Calibri"/>
              <a:cs typeface="Calibri"/>
              <a:sym typeface="Calibri"/>
            </a:endParaRPr>
          </a:p>
        </p:txBody>
      </p:sp>
      <p:sp>
        <p:nvSpPr>
          <p:cNvPr id="55" name="Google Shape;55;p13"/>
          <p:cNvSpPr txBox="1"/>
          <p:nvPr/>
        </p:nvSpPr>
        <p:spPr>
          <a:xfrm>
            <a:off x="4644025" y="2123225"/>
            <a:ext cx="4420200" cy="272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Microchips are the new oil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Google let OpenAI take the lead?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Simple RAG on AWS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Multi-Agent RAG Systems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RAG - Evaluate and Improve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RAG - Advanced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RAG - activeloop.ai, Deep Lake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GraphRAG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Quantize to 1-2 bit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Tech Layoffs is lower this year</a:t>
            </a:r>
            <a:endParaRPr sz="1500" b="1" i="0" u="none" strike="noStrike" cap="none">
              <a:solidFill>
                <a:srgbClr val="3C78D8"/>
              </a:solidFill>
              <a:latin typeface="Calibri"/>
              <a:ea typeface="Calibri"/>
              <a:cs typeface="Calibri"/>
              <a:sym typeface="Calibri"/>
            </a:endParaRPr>
          </a:p>
        </p:txBody>
      </p:sp>
      <p:sp>
        <p:nvSpPr>
          <p:cNvPr id="56" name="Google Shape;56;p13"/>
          <p:cNvSpPr txBox="1"/>
          <p:nvPr/>
        </p:nvSpPr>
        <p:spPr>
          <a:xfrm>
            <a:off x="412600" y="175700"/>
            <a:ext cx="31926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3C78D8"/>
                </a:solidFill>
                <a:latin typeface="Calibri"/>
                <a:ea typeface="Calibri"/>
                <a:cs typeface="Calibri"/>
                <a:sym typeface="Calibri"/>
              </a:rPr>
              <a:t>March 29, 2024</a:t>
            </a:r>
            <a:endParaRPr sz="2400" b="1" i="0" u="none" strike="noStrike" cap="none">
              <a:solidFill>
                <a:srgbClr val="3C78D8"/>
              </a:solidFill>
              <a:latin typeface="Calibri"/>
              <a:ea typeface="Calibri"/>
              <a:cs typeface="Calibri"/>
              <a:sym typeface="Calibri"/>
            </a:endParaRPr>
          </a:p>
        </p:txBody>
      </p:sp>
      <p:pic>
        <p:nvPicPr>
          <p:cNvPr id="57" name="Google Shape;57;p1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871625" y="99500"/>
            <a:ext cx="3192600" cy="1343558"/>
          </a:xfrm>
          <a:prstGeom prst="rect">
            <a:avLst/>
          </a:prstGeom>
          <a:noFill/>
          <a:ln>
            <a:noFill/>
          </a:ln>
        </p:spPr>
      </p:pic>
      <p:sp>
        <p:nvSpPr>
          <p:cNvPr id="58" name="Google Shape;58;p13"/>
          <p:cNvSpPr txBox="1"/>
          <p:nvPr/>
        </p:nvSpPr>
        <p:spPr>
          <a:xfrm>
            <a:off x="5871625" y="1450750"/>
            <a:ext cx="3192600" cy="4494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b="1">
                <a:solidFill>
                  <a:srgbClr val="6AA84F"/>
                </a:solidFill>
                <a:latin typeface="Calibri"/>
                <a:ea typeface="Calibri"/>
                <a:cs typeface="Calibri"/>
                <a:sym typeface="Calibri"/>
              </a:rPr>
              <a:t>Today we celebrate and enjoy </a:t>
            </a:r>
            <a:endParaRPr b="1">
              <a:solidFill>
                <a:srgbClr val="6AA84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b="1">
                <a:solidFill>
                  <a:srgbClr val="6AA84F"/>
                </a:solidFill>
                <a:latin typeface="Calibri"/>
                <a:ea typeface="Calibri"/>
                <a:cs typeface="Calibri"/>
                <a:sym typeface="Calibri"/>
              </a:rPr>
              <a:t>the lemon variety of the chiffon cake</a:t>
            </a:r>
            <a:endParaRPr b="1" i="0" u="none" strike="noStrike" cap="none">
              <a:solidFill>
                <a:srgbClr val="6AA84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p:nvPr/>
        </p:nvSpPr>
        <p:spPr>
          <a:xfrm>
            <a:off x="0" y="0"/>
            <a:ext cx="2023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143" name="Google Shape;143;p22"/>
          <p:cNvSpPr txBox="1"/>
          <p:nvPr/>
        </p:nvSpPr>
        <p:spPr>
          <a:xfrm>
            <a:off x="112300" y="492600"/>
            <a:ext cx="4341000" cy="208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Roboto Mono"/>
                <a:ea typeface="Roboto Mono"/>
                <a:cs typeface="Roboto Mono"/>
                <a:sym typeface="Roboto Mono"/>
              </a:rPr>
              <a:t>Context Length / Output Length</a:t>
            </a:r>
            <a:endParaRPr sz="1100" b="1" i="0" u="none" strike="noStrike" cap="none">
              <a:solidFill>
                <a:srgbClr val="FF0000"/>
              </a:solidFill>
              <a:latin typeface="Roboto Mono"/>
              <a:ea typeface="Roboto Mono"/>
              <a:cs typeface="Roboto Mono"/>
              <a:sym typeface="Roboto Mono"/>
            </a:endParaRPr>
          </a:p>
          <a:p>
            <a:pPr marL="228600" marR="0" lvl="0" indent="-184150" algn="l" rtl="0">
              <a:lnSpc>
                <a:spcPct val="100000"/>
              </a:lnSpc>
              <a:spcBef>
                <a:spcPts val="0"/>
              </a:spcBef>
              <a:spcAft>
                <a:spcPts val="0"/>
              </a:spcAft>
              <a:buClr>
                <a:srgbClr val="000000"/>
              </a:buClr>
              <a:buSzPts val="1100"/>
              <a:buFont typeface="Roboto Mono"/>
              <a:buChar char="●"/>
            </a:pPr>
            <a:r>
              <a:rPr lang="en" sz="1100" b="0" i="0" u="none" strike="noStrike" cap="none">
                <a:solidFill>
                  <a:srgbClr val="000000"/>
                </a:solidFill>
                <a:latin typeface="Roboto Mono"/>
                <a:ea typeface="Roboto Mono"/>
                <a:cs typeface="Roboto Mono"/>
                <a:sym typeface="Roboto Mono"/>
              </a:rPr>
              <a:t>gpt-3.5-turbo-0125 -  16K / 4K tokens in/out, </a:t>
            </a:r>
            <a:br>
              <a:rPr lang="en" sz="1100" b="0" i="0" u="none" strike="noStrike" cap="none">
                <a:solidFill>
                  <a:srgbClr val="000000"/>
                </a:solidFill>
                <a:latin typeface="Roboto Mono"/>
                <a:ea typeface="Roboto Mono"/>
                <a:cs typeface="Roboto Mono"/>
                <a:sym typeface="Roboto Mono"/>
              </a:rPr>
            </a:br>
            <a:r>
              <a:rPr lang="en" sz="1100" b="0" i="0" u="none" strike="noStrike" cap="none">
                <a:solidFill>
                  <a:srgbClr val="000000"/>
                </a:solidFill>
                <a:latin typeface="Roboto Mono"/>
                <a:ea typeface="Roboto Mono"/>
                <a:cs typeface="Roboto Mono"/>
                <a:sym typeface="Roboto Mono"/>
              </a:rPr>
              <a:t>data as of Sept 2021</a:t>
            </a:r>
            <a:endParaRPr sz="1100" b="0" i="0" u="none" strike="noStrike" cap="none">
              <a:solidFill>
                <a:srgbClr val="000000"/>
              </a:solidFill>
              <a:latin typeface="Roboto Mono"/>
              <a:ea typeface="Roboto Mono"/>
              <a:cs typeface="Roboto Mono"/>
              <a:sym typeface="Roboto Mono"/>
            </a:endParaRPr>
          </a:p>
          <a:p>
            <a:pPr marL="228600" marR="0" lvl="0" indent="-184150" algn="l" rtl="0">
              <a:lnSpc>
                <a:spcPct val="100000"/>
              </a:lnSpc>
              <a:spcBef>
                <a:spcPts val="0"/>
              </a:spcBef>
              <a:spcAft>
                <a:spcPts val="0"/>
              </a:spcAft>
              <a:buClr>
                <a:srgbClr val="000000"/>
              </a:buClr>
              <a:buSzPts val="1100"/>
              <a:buFont typeface="Roboto Mono"/>
              <a:buChar char="●"/>
            </a:pPr>
            <a:r>
              <a:rPr lang="en" sz="1100" b="0" i="0" u="none" strike="noStrike" cap="none">
                <a:solidFill>
                  <a:srgbClr val="000000"/>
                </a:solidFill>
                <a:latin typeface="Roboto Mono"/>
                <a:ea typeface="Roboto Mono"/>
                <a:cs typeface="Roboto Mono"/>
                <a:sym typeface="Roboto Mono"/>
              </a:rPr>
              <a:t>gpt-4-0125-preview - 128K / 4K tokens in/out, </a:t>
            </a:r>
            <a:br>
              <a:rPr lang="en" sz="1100" b="0" i="0" u="none" strike="noStrike" cap="none">
                <a:solidFill>
                  <a:srgbClr val="000000"/>
                </a:solidFill>
                <a:latin typeface="Roboto Mono"/>
                <a:ea typeface="Roboto Mono"/>
                <a:cs typeface="Roboto Mono"/>
                <a:sym typeface="Roboto Mono"/>
              </a:rPr>
            </a:br>
            <a:r>
              <a:rPr lang="en" sz="1100" b="0" i="0" u="none" strike="noStrike" cap="none">
                <a:solidFill>
                  <a:srgbClr val="000000"/>
                </a:solidFill>
                <a:latin typeface="Roboto Mono"/>
                <a:ea typeface="Roboto Mono"/>
                <a:cs typeface="Roboto Mono"/>
                <a:sym typeface="Roboto Mono"/>
              </a:rPr>
              <a:t>data as of Dec 2023</a:t>
            </a:r>
            <a:endParaRPr sz="1100" b="0" i="0" u="none" strike="noStrike" cap="none">
              <a:solidFill>
                <a:srgbClr val="000000"/>
              </a:solidFill>
              <a:latin typeface="Roboto Mono"/>
              <a:ea typeface="Roboto Mono"/>
              <a:cs typeface="Roboto Mono"/>
              <a:sym typeface="Roboto Mono"/>
            </a:endParaRPr>
          </a:p>
          <a:p>
            <a:pPr marL="228600" marR="0" lvl="0" indent="-184150" algn="l" rtl="0">
              <a:lnSpc>
                <a:spcPct val="100000"/>
              </a:lnSpc>
              <a:spcBef>
                <a:spcPts val="0"/>
              </a:spcBef>
              <a:spcAft>
                <a:spcPts val="0"/>
              </a:spcAft>
              <a:buClr>
                <a:srgbClr val="000000"/>
              </a:buClr>
              <a:buSzPts val="1100"/>
              <a:buFont typeface="Roboto Mono"/>
              <a:buChar char="●"/>
            </a:pPr>
            <a:r>
              <a:rPr lang="en" sz="1100" b="0" i="0" u="none" strike="noStrike" cap="none">
                <a:solidFill>
                  <a:srgbClr val="000000"/>
                </a:solidFill>
                <a:latin typeface="Roboto Mono"/>
                <a:ea typeface="Roboto Mono"/>
                <a:cs typeface="Roboto Mono"/>
                <a:sym typeface="Roboto Mono"/>
              </a:rPr>
              <a:t>Claude-3           - 200K / 4K tokens in/out, </a:t>
            </a:r>
            <a:br>
              <a:rPr lang="en" sz="1100" b="0" i="0" u="none" strike="noStrike" cap="none">
                <a:solidFill>
                  <a:srgbClr val="000000"/>
                </a:solidFill>
                <a:latin typeface="Roboto Mono"/>
                <a:ea typeface="Roboto Mono"/>
                <a:cs typeface="Roboto Mono"/>
                <a:sym typeface="Roboto Mono"/>
              </a:rPr>
            </a:br>
            <a:r>
              <a:rPr lang="en" sz="1100" b="0" i="0" u="none" strike="noStrike" cap="none">
                <a:solidFill>
                  <a:srgbClr val="000000"/>
                </a:solidFill>
                <a:latin typeface="Roboto Mono"/>
                <a:ea typeface="Roboto Mono"/>
                <a:cs typeface="Roboto Mono"/>
                <a:sym typeface="Roboto Mono"/>
              </a:rPr>
              <a:t>data as of Aug 2023</a:t>
            </a:r>
            <a:endParaRPr sz="1100" b="0" i="0" u="none" strike="noStrike" cap="none">
              <a:solidFill>
                <a:srgbClr val="000000"/>
              </a:solidFill>
              <a:latin typeface="Roboto Mono"/>
              <a:ea typeface="Roboto Mono"/>
              <a:cs typeface="Roboto Mono"/>
              <a:sym typeface="Roboto Mono"/>
            </a:endParaRPr>
          </a:p>
          <a:p>
            <a:pPr marL="228600" marR="0" lvl="0" indent="-184150" algn="l" rtl="0">
              <a:lnSpc>
                <a:spcPct val="100000"/>
              </a:lnSpc>
              <a:spcBef>
                <a:spcPts val="0"/>
              </a:spcBef>
              <a:spcAft>
                <a:spcPts val="0"/>
              </a:spcAft>
              <a:buClr>
                <a:srgbClr val="000000"/>
              </a:buClr>
              <a:buSzPts val="1100"/>
              <a:buFont typeface="Roboto Mono"/>
              <a:buChar char="●"/>
            </a:pPr>
            <a:r>
              <a:rPr lang="en" sz="1100" b="0" i="0" u="none" strike="noStrike" cap="none">
                <a:solidFill>
                  <a:srgbClr val="000000"/>
                </a:solidFill>
                <a:latin typeface="Roboto Mono"/>
                <a:ea typeface="Roboto Mono"/>
                <a:cs typeface="Roboto Mono"/>
                <a:sym typeface="Roboto Mono"/>
              </a:rPr>
              <a:t>Gemini Pro 1.5     - 1Mln / 8K tokens in/out, </a:t>
            </a:r>
            <a:br>
              <a:rPr lang="en" sz="1100" b="0" i="0" u="none" strike="noStrike" cap="none">
                <a:solidFill>
                  <a:srgbClr val="000000"/>
                </a:solidFill>
                <a:latin typeface="Roboto Mono"/>
                <a:ea typeface="Roboto Mono"/>
                <a:cs typeface="Roboto Mono"/>
                <a:sym typeface="Roboto Mono"/>
              </a:rPr>
            </a:br>
            <a:r>
              <a:rPr lang="en" sz="1100" b="0" i="0" u="none" strike="noStrike" cap="none">
                <a:solidFill>
                  <a:srgbClr val="000000"/>
                </a:solidFill>
                <a:latin typeface="Roboto Mono"/>
                <a:ea typeface="Roboto Mono"/>
                <a:cs typeface="Roboto Mono"/>
                <a:sym typeface="Roboto Mono"/>
              </a:rPr>
              <a:t>data as of ... 2023 ?</a:t>
            </a:r>
            <a:endParaRPr sz="11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Roboto Mono"/>
              <a:ea typeface="Roboto Mono"/>
              <a:cs typeface="Roboto Mono"/>
              <a:sym typeface="Roboto Mono"/>
            </a:endParaRPr>
          </a:p>
          <a:p>
            <a:pPr marL="228600" marR="0" lvl="0" indent="-184150" algn="l" rtl="0">
              <a:lnSpc>
                <a:spcPct val="100000"/>
              </a:lnSpc>
              <a:spcBef>
                <a:spcPts val="0"/>
              </a:spcBef>
              <a:spcAft>
                <a:spcPts val="0"/>
              </a:spcAft>
              <a:buClr>
                <a:srgbClr val="000000"/>
              </a:buClr>
              <a:buSzPts val="1100"/>
              <a:buFont typeface="Roboto Mono"/>
              <a:buChar char="●"/>
            </a:pPr>
            <a:r>
              <a:rPr lang="en" sz="1100" b="0" i="0" u="none" strike="noStrike" cap="none">
                <a:solidFill>
                  <a:srgbClr val="000000"/>
                </a:solidFill>
                <a:latin typeface="Roboto Mono"/>
                <a:ea typeface="Roboto Mono"/>
                <a:cs typeface="Roboto Mono"/>
                <a:sym typeface="Roboto Mono"/>
              </a:rPr>
              <a:t>Mistral-7B v0.2     - 32K / ?? tokens in/out,</a:t>
            </a:r>
            <a:br>
              <a:rPr lang="en" sz="1100" b="0" i="0" u="none" strike="noStrike" cap="none">
                <a:solidFill>
                  <a:srgbClr val="000000"/>
                </a:solidFill>
                <a:latin typeface="Roboto Mono"/>
                <a:ea typeface="Roboto Mono"/>
                <a:cs typeface="Roboto Mono"/>
                <a:sym typeface="Roboto Mono"/>
              </a:rPr>
            </a:br>
            <a:r>
              <a:rPr lang="en" sz="1100" b="0" i="0" u="none" strike="noStrike" cap="none">
                <a:solidFill>
                  <a:srgbClr val="000000"/>
                </a:solidFill>
                <a:latin typeface="Roboto Mono"/>
                <a:ea typeface="Roboto Mono"/>
                <a:cs typeface="Roboto Mono"/>
                <a:sym typeface="Roboto Mono"/>
              </a:rPr>
              <a:t>data as of ... .... ?</a:t>
            </a:r>
            <a:endParaRPr sz="1100" b="0" i="0" u="none" strike="noStrike" cap="none">
              <a:solidFill>
                <a:srgbClr val="000000"/>
              </a:solidFill>
              <a:latin typeface="Roboto Mono"/>
              <a:ea typeface="Roboto Mono"/>
              <a:cs typeface="Roboto Mono"/>
              <a:sym typeface="Roboto Mono"/>
            </a:endParaRPr>
          </a:p>
        </p:txBody>
      </p:sp>
      <p:sp>
        <p:nvSpPr>
          <p:cNvPr id="144" name="Google Shape;144;p22"/>
          <p:cNvSpPr txBox="1"/>
          <p:nvPr/>
        </p:nvSpPr>
        <p:spPr>
          <a:xfrm>
            <a:off x="112300" y="2649975"/>
            <a:ext cx="4341000" cy="25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Stable Code Instruct 3B</a:t>
            </a:r>
            <a:r>
              <a:rPr lang="en" sz="1300" b="0" i="0" u="none" strike="noStrike" cap="none">
                <a:solidFill>
                  <a:srgbClr val="000000"/>
                </a:solidFill>
                <a:latin typeface="Calibri"/>
                <a:ea typeface="Calibri"/>
                <a:cs typeface="Calibri"/>
                <a:sym typeface="Calibri"/>
              </a:rPr>
              <a:t> from Stability.ai</a:t>
            </a:r>
            <a:endParaRPr sz="1300" b="0" i="0" u="none" strike="noStrike" cap="none">
              <a:solidFill>
                <a:srgbClr val="000000"/>
              </a:solidFill>
              <a:latin typeface="Calibri"/>
              <a:ea typeface="Calibri"/>
              <a:cs typeface="Calibri"/>
              <a:sym typeface="Calibri"/>
            </a:endParaRPr>
          </a:p>
        </p:txBody>
      </p:sp>
      <p:sp>
        <p:nvSpPr>
          <p:cNvPr id="145" name="Google Shape;145;p22"/>
          <p:cNvSpPr txBox="1"/>
          <p:nvPr/>
        </p:nvSpPr>
        <p:spPr>
          <a:xfrm>
            <a:off x="112300" y="2975850"/>
            <a:ext cx="4341000" cy="116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The </a:t>
            </a:r>
            <a:r>
              <a:rPr lang="en" sz="1300" b="1" i="0" u="none" strike="noStrike" cap="none">
                <a:solidFill>
                  <a:srgbClr val="FF0000"/>
                </a:solidFill>
                <a:latin typeface="Calibri"/>
                <a:ea typeface="Calibri"/>
                <a:cs typeface="Calibri"/>
                <a:sym typeface="Calibri"/>
              </a:rPr>
              <a:t>Open Interpreter 01 Light</a:t>
            </a:r>
            <a:r>
              <a:rPr lang="en" sz="1300" b="0" i="0" u="none" strike="noStrike" cap="none">
                <a:solidFill>
                  <a:srgbClr val="000000"/>
                </a:solidFill>
                <a:latin typeface="Calibri"/>
                <a:ea typeface="Calibri"/>
                <a:cs typeface="Calibri"/>
                <a:sym typeface="Calibri"/>
              </a:rPr>
              <a:t> is an open-source hardware device: </a:t>
            </a:r>
            <a:r>
              <a:rPr lang="en" sz="1300" b="1" i="0" u="none" strike="noStrike" cap="none">
                <a:solidFill>
                  <a:srgbClr val="FF0000"/>
                </a:solidFill>
                <a:latin typeface="Calibri"/>
                <a:ea typeface="Calibri"/>
                <a:cs typeface="Calibri"/>
                <a:sym typeface="Calibri"/>
              </a:rPr>
              <a:t>talk to it to control computer!</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This device is part of a broader open-source project aimed at creating a more accessible and flexible computing experience.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3"/>
              </a:rPr>
              <a:t>https://github.com/OpenInterpreter/01</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4"/>
              </a:rPr>
              <a:t>https://www.geeky-gadgets.com/pocket-ai-agent/</a:t>
            </a:r>
            <a:endParaRPr sz="1000" b="0" i="0" u="none" strike="noStrike" cap="none">
              <a:solidFill>
                <a:srgbClr val="000000"/>
              </a:solidFill>
              <a:latin typeface="Calibri"/>
              <a:ea typeface="Calibri"/>
              <a:cs typeface="Calibri"/>
              <a:sym typeface="Calibri"/>
            </a:endParaRPr>
          </a:p>
        </p:txBody>
      </p:sp>
      <p:pic>
        <p:nvPicPr>
          <p:cNvPr id="146" name="Google Shape;146;p22"/>
          <p:cNvPicPr preferRelativeResize="0"/>
          <p:nvPr/>
        </p:nvPicPr>
        <p:blipFill rotWithShape="1">
          <a:blip r:embed="rId5">
            <a:alphaModFix/>
          </a:blip>
          <a:srcRect/>
          <a:stretch/>
        </p:blipFill>
        <p:spPr>
          <a:xfrm>
            <a:off x="2765636" y="4226975"/>
            <a:ext cx="1692300" cy="821400"/>
          </a:xfrm>
          <a:prstGeom prst="rect">
            <a:avLst/>
          </a:prstGeom>
          <a:noFill/>
          <a:ln>
            <a:noFill/>
          </a:ln>
        </p:spPr>
      </p:pic>
      <p:sp>
        <p:nvSpPr>
          <p:cNvPr id="147" name="Google Shape;147;p22"/>
          <p:cNvSpPr txBox="1"/>
          <p:nvPr/>
        </p:nvSpPr>
        <p:spPr>
          <a:xfrm>
            <a:off x="4725450" y="35400"/>
            <a:ext cx="4341000" cy="56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OpenAI is pitching </a:t>
            </a:r>
            <a:r>
              <a:rPr lang="en" sz="1300" b="1" i="0" u="none" strike="noStrike" cap="none">
                <a:solidFill>
                  <a:srgbClr val="FF0000"/>
                </a:solidFill>
                <a:latin typeface="Calibri"/>
                <a:ea typeface="Calibri"/>
                <a:cs typeface="Calibri"/>
                <a:sym typeface="Calibri"/>
              </a:rPr>
              <a:t>Sora to Hollywood</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6"/>
              </a:rPr>
              <a:t>https://www.theverge.com/2024/3/22/24108858/openai-is-pitching-sora-to-hollywood</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sp>
        <p:nvSpPr>
          <p:cNvPr id="148" name="Google Shape;148;p22"/>
          <p:cNvSpPr txBox="1"/>
          <p:nvPr/>
        </p:nvSpPr>
        <p:spPr>
          <a:xfrm>
            <a:off x="4725450" y="645200"/>
            <a:ext cx="4341000" cy="60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10% of US workers are in jobs most exposed to artificial intelligence, White House says</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7"/>
              </a:rPr>
              <a:t>https://www.cnn.com/2024/03/21/business/ai-jobs-white-house-work-force/</a:t>
            </a:r>
            <a:endParaRPr sz="1000" b="0" i="0" u="none" strike="noStrike" cap="none">
              <a:solidFill>
                <a:srgbClr val="000000"/>
              </a:solidFill>
              <a:latin typeface="Calibri"/>
              <a:ea typeface="Calibri"/>
              <a:cs typeface="Calibri"/>
              <a:sym typeface="Calibri"/>
            </a:endParaRPr>
          </a:p>
        </p:txBody>
      </p:sp>
      <p:sp>
        <p:nvSpPr>
          <p:cNvPr id="149" name="Google Shape;149;p22"/>
          <p:cNvSpPr txBox="1"/>
          <p:nvPr/>
        </p:nvSpPr>
        <p:spPr>
          <a:xfrm>
            <a:off x="4725450" y="1801038"/>
            <a:ext cx="4341000" cy="85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Amazon</a:t>
            </a:r>
            <a:r>
              <a:rPr lang="en" sz="1300" b="0" i="0" u="none" strike="noStrike" cap="none">
                <a:solidFill>
                  <a:srgbClr val="000000"/>
                </a:solidFill>
                <a:latin typeface="Calibri"/>
                <a:ea typeface="Calibri"/>
                <a:cs typeface="Calibri"/>
                <a:sym typeface="Calibri"/>
              </a:rPr>
              <a:t> Invests Another </a:t>
            </a:r>
            <a:r>
              <a:rPr lang="en" sz="1300" b="1" i="0" u="none" strike="noStrike" cap="none">
                <a:solidFill>
                  <a:srgbClr val="FF0000"/>
                </a:solidFill>
                <a:latin typeface="Calibri"/>
                <a:ea typeface="Calibri"/>
                <a:cs typeface="Calibri"/>
                <a:sym typeface="Calibri"/>
              </a:rPr>
              <a:t>$2.75 Bln</a:t>
            </a:r>
            <a:r>
              <a:rPr lang="en" sz="1300" b="0" i="0" u="none" strike="noStrike" cap="none">
                <a:solidFill>
                  <a:srgbClr val="000000"/>
                </a:solidFill>
                <a:latin typeface="Calibri"/>
                <a:ea typeface="Calibri"/>
                <a:cs typeface="Calibri"/>
                <a:sym typeface="Calibri"/>
              </a:rPr>
              <a:t> In Anthropic, thus finalizing its </a:t>
            </a:r>
            <a:r>
              <a:rPr lang="en" sz="1300" b="1" i="0" u="none" strike="noStrike" cap="none">
                <a:solidFill>
                  <a:srgbClr val="FF0000"/>
                </a:solidFill>
                <a:latin typeface="Calibri"/>
                <a:ea typeface="Calibri"/>
                <a:cs typeface="Calibri"/>
                <a:sym typeface="Calibri"/>
              </a:rPr>
              <a:t>$4 Bln</a:t>
            </a:r>
            <a:r>
              <a:rPr lang="en" sz="1300" b="0" i="0" u="none" strike="noStrike" cap="none">
                <a:solidFill>
                  <a:srgbClr val="000000"/>
                </a:solidFill>
                <a:latin typeface="Calibri"/>
                <a:ea typeface="Calibri"/>
                <a:cs typeface="Calibri"/>
                <a:sym typeface="Calibri"/>
              </a:rPr>
              <a:t> investment in Anthropic.</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Amazon</a:t>
            </a:r>
            <a:r>
              <a:rPr lang="en" sz="1300">
                <a:latin typeface="Calibri"/>
                <a:ea typeface="Calibri"/>
                <a:cs typeface="Calibri"/>
                <a:sym typeface="Calibri"/>
              </a:rPr>
              <a:t> is planning to invest </a:t>
            </a:r>
            <a:r>
              <a:rPr lang="en" sz="1300" b="1">
                <a:solidFill>
                  <a:srgbClr val="FF0000"/>
                </a:solidFill>
                <a:latin typeface="Calibri"/>
                <a:ea typeface="Calibri"/>
                <a:cs typeface="Calibri"/>
                <a:sym typeface="Calibri"/>
              </a:rPr>
              <a:t>$150 Bln</a:t>
            </a:r>
            <a:r>
              <a:rPr lang="en" sz="1300">
                <a:latin typeface="Calibri"/>
                <a:ea typeface="Calibri"/>
                <a:cs typeface="Calibri"/>
                <a:sym typeface="Calibri"/>
              </a:rPr>
              <a:t> over the next 15 years on digital infrastructure.</a:t>
            </a:r>
            <a:endParaRPr sz="1300">
              <a:latin typeface="Calibri"/>
              <a:ea typeface="Calibri"/>
              <a:cs typeface="Calibri"/>
              <a:sym typeface="Calibri"/>
            </a:endParaRPr>
          </a:p>
        </p:txBody>
      </p:sp>
      <p:sp>
        <p:nvSpPr>
          <p:cNvPr id="150" name="Google Shape;150;p22"/>
          <p:cNvSpPr txBox="1"/>
          <p:nvPr/>
        </p:nvSpPr>
        <p:spPr>
          <a:xfrm>
            <a:off x="4725450" y="1301188"/>
            <a:ext cx="4341000" cy="45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Elon Musk</a:t>
            </a:r>
            <a:r>
              <a:rPr lang="en" sz="1300" b="0" i="0" u="none" strike="noStrike" cap="none">
                <a:solidFill>
                  <a:srgbClr val="000000"/>
                </a:solidFill>
                <a:latin typeface="Calibri"/>
                <a:ea typeface="Calibri"/>
                <a:cs typeface="Calibri"/>
                <a:sym typeface="Calibri"/>
              </a:rPr>
              <a:t> - AGI may be achieved in 1-2-3 years, definitely in less than 5 years.</a:t>
            </a:r>
            <a:endParaRPr sz="1000" b="0" i="0" u="none" strike="noStrike" cap="none">
              <a:solidFill>
                <a:srgbClr val="000000"/>
              </a:solidFill>
              <a:latin typeface="Calibri"/>
              <a:ea typeface="Calibri"/>
              <a:cs typeface="Calibri"/>
              <a:sym typeface="Calibri"/>
            </a:endParaRPr>
          </a:p>
        </p:txBody>
      </p:sp>
      <p:sp>
        <p:nvSpPr>
          <p:cNvPr id="151" name="Google Shape;151;p22"/>
          <p:cNvSpPr txBox="1"/>
          <p:nvPr/>
        </p:nvSpPr>
        <p:spPr>
          <a:xfrm>
            <a:off x="4725450" y="2728288"/>
            <a:ext cx="4341000" cy="105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Grok-1.5</a:t>
            </a:r>
            <a:r>
              <a:rPr lang="en" sz="1300" b="0" i="0" u="none" strike="noStrike" cap="none">
                <a:solidFill>
                  <a:schemeClr val="dk1"/>
                </a:solidFill>
                <a:latin typeface="Calibri"/>
                <a:ea typeface="Calibri"/>
                <a:cs typeface="Calibri"/>
                <a:sym typeface="Calibri"/>
              </a:rPr>
              <a:t> - will be </a:t>
            </a:r>
            <a:r>
              <a:rPr lang="en" sz="1300" b="0" i="0" u="none" strike="noStrike" cap="none">
                <a:solidFill>
                  <a:srgbClr val="000000"/>
                </a:solidFill>
                <a:latin typeface="Calibri"/>
                <a:ea typeface="Calibri"/>
                <a:cs typeface="Calibri"/>
                <a:sym typeface="Calibri"/>
              </a:rPr>
              <a:t>available for early testers soon. This new version is has 128K context length and better reasoning and math. It is matching accuracy of Claude3 Sonnet and Gemini Pro 1.5. They didn’t say if it will be open-sourced.</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sng" strike="noStrike" cap="none">
                <a:solidFill>
                  <a:schemeClr val="hlink"/>
                </a:solidFill>
                <a:latin typeface="Calibri"/>
                <a:ea typeface="Calibri"/>
                <a:cs typeface="Calibri"/>
                <a:sym typeface="Calibri"/>
                <a:hlinkClick r:id="rId8"/>
              </a:rPr>
              <a:t>https://x.ai/blog/grok-1.5</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p:txBody>
      </p:sp>
      <p:sp>
        <p:nvSpPr>
          <p:cNvPr id="152" name="Google Shape;152;p22"/>
          <p:cNvSpPr txBox="1"/>
          <p:nvPr/>
        </p:nvSpPr>
        <p:spPr>
          <a:xfrm>
            <a:off x="4725450" y="3839988"/>
            <a:ext cx="4341000" cy="85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h2o-wizardlm</a:t>
            </a:r>
            <a:r>
              <a:rPr lang="en" sz="1300" b="0" i="0" u="none" strike="noStrike" cap="none">
                <a:solidFill>
                  <a:schemeClr val="dk1"/>
                </a:solidFill>
                <a:latin typeface="Calibri"/>
                <a:ea typeface="Calibri"/>
                <a:cs typeface="Calibri"/>
                <a:sym typeface="Calibri"/>
              </a:rPr>
              <a:t> - turn documents into Q:A pairs</a:t>
            </a:r>
            <a:br>
              <a:rPr lang="en" sz="1300" b="0" i="0" u="none" strike="noStrike" cap="none">
                <a:solidFill>
                  <a:schemeClr val="dk1"/>
                </a:solidFill>
                <a:latin typeface="Calibri"/>
                <a:ea typeface="Calibri"/>
                <a:cs typeface="Calibri"/>
                <a:sym typeface="Calibri"/>
              </a:rPr>
            </a:br>
            <a:r>
              <a:rPr lang="en" sz="1300" b="0" i="0" u="sng" strike="noStrike" cap="none">
                <a:solidFill>
                  <a:schemeClr val="hlink"/>
                </a:solidFill>
                <a:latin typeface="Calibri"/>
                <a:ea typeface="Calibri"/>
                <a:cs typeface="Calibri"/>
                <a:sym typeface="Calibri"/>
                <a:hlinkClick r:id="rId9"/>
              </a:rPr>
              <a:t>https://github.com/h2oai/h2o-wizardlm</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NaLLM</a:t>
            </a:r>
            <a:r>
              <a:rPr lang="en" sz="1300" b="0" i="0" u="none" strike="noStrike" cap="none">
                <a:solidFill>
                  <a:schemeClr val="dk1"/>
                </a:solidFill>
                <a:latin typeface="Calibri"/>
                <a:ea typeface="Calibri"/>
                <a:cs typeface="Calibri"/>
                <a:sym typeface="Calibri"/>
              </a:rPr>
              <a:t> - Neo4j graph DB and LLMs</a:t>
            </a:r>
            <a:br>
              <a:rPr lang="en" sz="1300" b="0" i="0" u="none" strike="noStrike" cap="none">
                <a:solidFill>
                  <a:schemeClr val="dk1"/>
                </a:solidFill>
                <a:latin typeface="Calibri"/>
                <a:ea typeface="Calibri"/>
                <a:cs typeface="Calibri"/>
                <a:sym typeface="Calibri"/>
              </a:rPr>
            </a:br>
            <a:r>
              <a:rPr lang="en" sz="1300" b="0" i="0" u="sng" strike="noStrike" cap="none">
                <a:solidFill>
                  <a:schemeClr val="hlink"/>
                </a:solidFill>
                <a:latin typeface="Calibri"/>
                <a:ea typeface="Calibri"/>
                <a:cs typeface="Calibri"/>
                <a:sym typeface="Calibri"/>
                <a:hlinkClick r:id="rId10"/>
              </a:rPr>
              <a:t>https://github.com/neo4j/NaLLM</a:t>
            </a:r>
            <a:r>
              <a:rPr lang="en" sz="1300" b="0" i="0" u="none" strike="noStrike" cap="none">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p:nvPr/>
        </p:nvSpPr>
        <p:spPr>
          <a:xfrm>
            <a:off x="0" y="-76200"/>
            <a:ext cx="2023800" cy="403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chemeClr val="dk1"/>
                </a:solidFill>
                <a:latin typeface="Calibri"/>
                <a:ea typeface="Calibri"/>
                <a:cs typeface="Calibri"/>
                <a:sym typeface="Calibri"/>
              </a:rPr>
              <a:t>Chip War</a:t>
            </a:r>
            <a:endParaRPr sz="2500" b="1" i="0" u="none" strike="noStrike" cap="none">
              <a:solidFill>
                <a:srgbClr val="000000"/>
              </a:solidFill>
              <a:latin typeface="Calibri"/>
              <a:ea typeface="Calibri"/>
              <a:cs typeface="Calibri"/>
              <a:sym typeface="Calibri"/>
            </a:endParaRPr>
          </a:p>
        </p:txBody>
      </p:sp>
      <p:sp>
        <p:nvSpPr>
          <p:cNvPr id="158" name="Google Shape;158;p23"/>
          <p:cNvSpPr txBox="1"/>
          <p:nvPr/>
        </p:nvSpPr>
        <p:spPr>
          <a:xfrm>
            <a:off x="2664175" y="1006000"/>
            <a:ext cx="48027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rgbClr val="FF0000"/>
              </a:buClr>
              <a:buSzPts val="1300"/>
              <a:buFont typeface="Calibri"/>
              <a:buChar char="●"/>
            </a:pPr>
            <a:r>
              <a:rPr lang="en" sz="1300" b="1" i="0" u="none" strike="noStrike" cap="none">
                <a:solidFill>
                  <a:srgbClr val="FF0000"/>
                </a:solidFill>
                <a:latin typeface="Calibri"/>
                <a:ea typeface="Calibri"/>
                <a:cs typeface="Calibri"/>
                <a:sym typeface="Calibri"/>
              </a:rPr>
              <a:t>Microchips are the new oil</a:t>
            </a:r>
            <a:endParaRPr sz="1300" b="1" i="0" u="none" strike="noStrike" cap="none">
              <a:solidFill>
                <a:srgbClr val="FF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Today, military, economic, and geopolitical power are built on a foundation of computer chips.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Virtually everything— from missiles to microwaves, smartphones to the stock market — runs on chips.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Until recently, America designed and built the fastest chips and maintained its lead as the #1 superpower.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Now, America's edge is slipping, undermined by competitors in Taiwan, Korea, Europe, and, above all, China. Today, as Chip War reveals, </a:t>
            </a:r>
            <a:r>
              <a:rPr lang="en" sz="1300" b="1" i="0" u="none" strike="noStrike" cap="none">
                <a:solidFill>
                  <a:srgbClr val="FF0000"/>
                </a:solidFill>
                <a:latin typeface="Calibri"/>
                <a:ea typeface="Calibri"/>
                <a:cs typeface="Calibri"/>
                <a:sym typeface="Calibri"/>
              </a:rPr>
              <a:t>China</a:t>
            </a:r>
            <a:r>
              <a:rPr lang="en" sz="1300" b="0" i="0" u="none" strike="noStrike" cap="none">
                <a:solidFill>
                  <a:srgbClr val="000000"/>
                </a:solidFill>
                <a:latin typeface="Calibri"/>
                <a:ea typeface="Calibri"/>
                <a:cs typeface="Calibri"/>
                <a:sym typeface="Calibri"/>
              </a:rPr>
              <a:t>, which </a:t>
            </a:r>
            <a:r>
              <a:rPr lang="en" sz="1300" b="1" i="0" u="none" strike="noStrike" cap="none">
                <a:solidFill>
                  <a:srgbClr val="FF0000"/>
                </a:solidFill>
                <a:latin typeface="Calibri"/>
                <a:ea typeface="Calibri"/>
                <a:cs typeface="Calibri"/>
                <a:sym typeface="Calibri"/>
              </a:rPr>
              <a:t>spends more money each year importing chips than it spends importing oil</a:t>
            </a:r>
            <a:r>
              <a:rPr lang="en" sz="1300" b="0" i="0" u="none" strike="noStrike" cap="none">
                <a:solidFill>
                  <a:srgbClr val="000000"/>
                </a:solidFill>
                <a:latin typeface="Calibri"/>
                <a:ea typeface="Calibri"/>
                <a:cs typeface="Calibri"/>
                <a:sym typeface="Calibri"/>
              </a:rPr>
              <a:t>, is </a:t>
            </a:r>
            <a:r>
              <a:rPr lang="en" sz="1300" b="1" i="0" u="none" strike="noStrike" cap="none">
                <a:solidFill>
                  <a:srgbClr val="3C78D8"/>
                </a:solidFill>
                <a:latin typeface="Calibri"/>
                <a:ea typeface="Calibri"/>
                <a:cs typeface="Calibri"/>
                <a:sym typeface="Calibri"/>
              </a:rPr>
              <a:t>pouring billions into a chip-building initiative</a:t>
            </a:r>
            <a:r>
              <a:rPr lang="en" sz="1300" b="0" i="0" u="none" strike="noStrike" cap="none">
                <a:solidFill>
                  <a:srgbClr val="000000"/>
                </a:solidFill>
                <a:latin typeface="Calibri"/>
                <a:ea typeface="Calibri"/>
                <a:cs typeface="Calibri"/>
                <a:sym typeface="Calibri"/>
              </a:rPr>
              <a:t> to catch up to the US.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At stake is America's military superiority and economic prosperity.</a:t>
            </a:r>
            <a:endParaRPr sz="1300" b="0" i="0" u="none" strike="noStrike" cap="none">
              <a:solidFill>
                <a:srgbClr val="000000"/>
              </a:solidFill>
              <a:latin typeface="Calibri"/>
              <a:ea typeface="Calibri"/>
              <a:cs typeface="Calibri"/>
              <a:sym typeface="Calibri"/>
            </a:endParaRPr>
          </a:p>
        </p:txBody>
      </p:sp>
      <p:pic>
        <p:nvPicPr>
          <p:cNvPr id="159" name="Google Shape;159;p23"/>
          <p:cNvPicPr preferRelativeResize="0"/>
          <p:nvPr/>
        </p:nvPicPr>
        <p:blipFill rotWithShape="1">
          <a:blip r:embed="rId3">
            <a:alphaModFix/>
          </a:blip>
          <a:srcRect/>
          <a:stretch/>
        </p:blipFill>
        <p:spPr>
          <a:xfrm>
            <a:off x="444842" y="1006000"/>
            <a:ext cx="1975732" cy="29861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p:nvPr/>
        </p:nvSpPr>
        <p:spPr>
          <a:xfrm>
            <a:off x="0" y="0"/>
            <a:ext cx="515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How Google let OpenAI take the lead?</a:t>
            </a:r>
            <a:endParaRPr sz="2000" b="1" i="0" u="none" strike="noStrike" cap="none">
              <a:solidFill>
                <a:schemeClr val="dk1"/>
              </a:solidFill>
              <a:latin typeface="Calibri"/>
              <a:ea typeface="Calibri"/>
              <a:cs typeface="Calibri"/>
              <a:sym typeface="Calibri"/>
            </a:endParaRPr>
          </a:p>
        </p:txBody>
      </p:sp>
      <p:sp>
        <p:nvSpPr>
          <p:cNvPr id="165" name="Google Shape;165;p24"/>
          <p:cNvSpPr txBox="1"/>
          <p:nvPr/>
        </p:nvSpPr>
        <p:spPr>
          <a:xfrm>
            <a:off x="127925" y="417000"/>
            <a:ext cx="4802700" cy="253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Google had a huge lead. Google created Google Translate, Attention mechanism, Transformer architecture (2017). Google understood the value of language models.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Google created multiple models, some of them  better than ChatGPT. But Google was hesitant about releasing them because chatbots were wrong often (hallucination) - and Google had a reputation and goal to always provide correct answers.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But releasing ChatGPT and other models made it clear that even with all shortcomings they are still useful and popular, and this has pushed Google to release their model eventually.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3"/>
              </a:rPr>
              <a:t>https://www.linkedin.com/pulse/why-google-missed-chatgpt-alex-kantrowitz/</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0" y="0"/>
            <a:ext cx="2518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Simple RAG on AWS</a:t>
            </a:r>
            <a:endParaRPr sz="2000" b="1" i="0" u="none" strike="noStrike" cap="none">
              <a:solidFill>
                <a:srgbClr val="000000"/>
              </a:solidFill>
              <a:latin typeface="Calibri"/>
              <a:ea typeface="Calibri"/>
              <a:cs typeface="Calibri"/>
              <a:sym typeface="Calibri"/>
            </a:endParaRPr>
          </a:p>
        </p:txBody>
      </p:sp>
      <p:sp>
        <p:nvSpPr>
          <p:cNvPr id="171" name="Google Shape;171;p25"/>
          <p:cNvSpPr txBox="1"/>
          <p:nvPr/>
        </p:nvSpPr>
        <p:spPr>
          <a:xfrm>
            <a:off x="127925" y="417000"/>
            <a:ext cx="4802700" cy="86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Build generative AI agents with Amazon Bedrock, Amazon DynamoDB, Amazon Kendra, Amazon Lex, and LangChain</a:t>
            </a:r>
            <a:endParaRPr sz="1300" b="0" i="0" u="none" strike="noStrike" cap="none">
              <a:solidFill>
                <a:srgbClr val="000000"/>
              </a:solidFill>
              <a:latin typeface="Calibri"/>
              <a:ea typeface="Calibri"/>
              <a:cs typeface="Calibri"/>
              <a:sym typeface="Calibri"/>
            </a:endParaRPr>
          </a:p>
          <a:p>
            <a:pPr marL="228600" marR="0" lvl="0" indent="-17145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3"/>
              </a:rPr>
              <a:t>https://github.com/aws-samples/generative-ai-amazon-bedrock-langchain-agent-example</a:t>
            </a:r>
            <a:endParaRPr sz="900" b="0" i="0" u="none" strike="noStrike" cap="none">
              <a:solidFill>
                <a:srgbClr val="000000"/>
              </a:solidFill>
              <a:latin typeface="Calibri"/>
              <a:ea typeface="Calibri"/>
              <a:cs typeface="Calibri"/>
              <a:sym typeface="Calibri"/>
            </a:endParaRPr>
          </a:p>
          <a:p>
            <a:pPr marL="228600" marR="0" lvl="0" indent="-17145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https://python.langchain.com/docs/templates/rag-aws-kendra</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pic>
        <p:nvPicPr>
          <p:cNvPr id="172" name="Google Shape;172;p25"/>
          <p:cNvPicPr preferRelativeResize="0"/>
          <p:nvPr/>
        </p:nvPicPr>
        <p:blipFill rotWithShape="1">
          <a:blip r:embed="rId5">
            <a:alphaModFix/>
          </a:blip>
          <a:srcRect/>
          <a:stretch/>
        </p:blipFill>
        <p:spPr>
          <a:xfrm>
            <a:off x="478250" y="1524000"/>
            <a:ext cx="8080312" cy="343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0" y="0"/>
            <a:ext cx="40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Multi-Agent RAG Systems</a:t>
            </a:r>
            <a:endParaRPr sz="2000" b="1" i="0" u="none" strike="noStrike" cap="none">
              <a:solidFill>
                <a:srgbClr val="000000"/>
              </a:solidFill>
              <a:latin typeface="Calibri"/>
              <a:ea typeface="Calibri"/>
              <a:cs typeface="Calibri"/>
              <a:sym typeface="Calibri"/>
            </a:endParaRPr>
          </a:p>
        </p:txBody>
      </p:sp>
      <p:pic>
        <p:nvPicPr>
          <p:cNvPr id="178" name="Google Shape;178;p26"/>
          <p:cNvPicPr preferRelativeResize="0"/>
          <p:nvPr/>
        </p:nvPicPr>
        <p:blipFill rotWithShape="1">
          <a:blip r:embed="rId3">
            <a:alphaModFix/>
          </a:blip>
          <a:srcRect/>
          <a:stretch/>
        </p:blipFill>
        <p:spPr>
          <a:xfrm>
            <a:off x="51375" y="2019575"/>
            <a:ext cx="4410900" cy="1466714"/>
          </a:xfrm>
          <a:prstGeom prst="rect">
            <a:avLst/>
          </a:prstGeom>
          <a:noFill/>
          <a:ln>
            <a:noFill/>
          </a:ln>
        </p:spPr>
      </p:pic>
      <p:sp>
        <p:nvSpPr>
          <p:cNvPr id="179" name="Google Shape;179;p26"/>
          <p:cNvSpPr txBox="1"/>
          <p:nvPr/>
        </p:nvSpPr>
        <p:spPr>
          <a:xfrm>
            <a:off x="4666775" y="126150"/>
            <a:ext cx="4410900" cy="429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Use Microsoft AutoGen framework </a:t>
            </a:r>
            <a:r>
              <a:rPr lang="en" sz="900" b="0" i="0" u="sng" strike="noStrike" cap="none">
                <a:solidFill>
                  <a:schemeClr val="hlink"/>
                </a:solidFill>
                <a:latin typeface="Calibri"/>
                <a:ea typeface="Calibri"/>
                <a:cs typeface="Calibri"/>
                <a:sym typeface="Calibri"/>
                <a:hlinkClick r:id="rId4"/>
              </a:rPr>
              <a:t>https://superlinked.com/vectorhub/enhancing-rag-with-a-multi-agent-system</a:t>
            </a:r>
            <a:br>
              <a:rPr lang="en" sz="900" b="0" i="0" u="none" strike="noStrike" cap="none">
                <a:solidFill>
                  <a:srgbClr val="000000"/>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5"/>
              </a:rPr>
              <a:t>https://www.youtube.com/watch?v=b3ofDE-XSP0</a:t>
            </a:r>
            <a:br>
              <a:rPr lang="en" sz="900" b="0" i="0" u="none" strike="noStrike" cap="none">
                <a:solidFill>
                  <a:srgbClr val="000000"/>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6"/>
              </a:rPr>
              <a:t>https://pub.aimind.so/a-quick-tutorial-on-multi-agent-workflows-with-autogen-354a394d3df1</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Improving RAG using LangGraph and LangChain</a:t>
            </a:r>
            <a:br>
              <a:rPr lang="en" sz="1300" b="0" i="0" u="none" strike="noStrike" cap="none">
                <a:solidFill>
                  <a:srgbClr val="000000"/>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7"/>
              </a:rPr>
              <a:t>https://medium.com/data-science-in-your-pocket/improving-rag-using-langgraph-and-langchain-bb195bfe4b44</a:t>
            </a:r>
            <a:r>
              <a:rPr lang="en" sz="1000" b="0" i="0" u="none" strike="noStrike" cap="none">
                <a:solidFill>
                  <a:srgbClr val="000000"/>
                </a:solidFill>
                <a:latin typeface="Calibri"/>
                <a:ea typeface="Calibri"/>
                <a:cs typeface="Calibri"/>
                <a:sym typeface="Calibri"/>
              </a:rPr>
              <a:t> </a:t>
            </a:r>
            <a:br>
              <a:rPr lang="en" sz="1000" b="0" i="0" u="none" strike="noStrike" cap="none">
                <a:solidFill>
                  <a:srgbClr val="000000"/>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8"/>
              </a:rPr>
              <a:t>https://www.youtube.com/watch?v=TlZ5BFx_m3M</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Using LangChain ReAct Agents for Answering Multi-hop Questions in RAG Systems</a:t>
            </a:r>
            <a:br>
              <a:rPr lang="en" sz="1300" b="0" i="0" u="none" strike="noStrike" cap="none">
                <a:solidFill>
                  <a:srgbClr val="000000"/>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9"/>
              </a:rPr>
              <a:t>https://towardsdatascience.com/using-langchain-react-agents-for-answering-multi-hop-questions-in-rag-systems-893208c1847e</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ARAG = Augentic RAG</a:t>
            </a:r>
            <a:br>
              <a:rPr lang="en" sz="1300" b="0" i="0" u="none" strike="noStrike" cap="none">
                <a:solidFill>
                  <a:srgbClr val="000000"/>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0"/>
              </a:rPr>
              <a:t>https://www.linkedin.com/pulse/deep-dive-agentic-retrieval-augmented-generation-a-rag-sai-panyam-22dlc/</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LLamaIndex Agentic RAG Demo</a:t>
            </a:r>
            <a:br>
              <a:rPr lang="en" sz="1300" b="0" i="0" u="none" strike="noStrike" cap="none">
                <a:solidFill>
                  <a:srgbClr val="000000"/>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https://cobusgreyling.medium.com/llamaindex-agentic-rag-demo-56e3f3cd973a</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Adding Agentic Layers to RAG</a:t>
            </a:r>
            <a:br>
              <a:rPr lang="en" sz="1300" b="0" i="0" u="none" strike="noStrike" cap="none">
                <a:solidFill>
                  <a:srgbClr val="000000"/>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https://www.youtube.com/watch?v=aQ4yQXeB1Ss</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Multi-Agent RAG using AWS &amp; Kendra</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Multi-Agent RAG using CrewAI</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RAG on Azure</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Multi-Agent RAG on Azure</a:t>
            </a:r>
            <a:endParaRPr sz="1300" b="0" i="0" u="none" strike="noStrike" cap="none">
              <a:solidFill>
                <a:srgbClr val="000000"/>
              </a:solidFill>
              <a:latin typeface="Calibri"/>
              <a:ea typeface="Calibri"/>
              <a:cs typeface="Calibri"/>
              <a:sym typeface="Calibri"/>
            </a:endParaRPr>
          </a:p>
        </p:txBody>
      </p:sp>
      <p:sp>
        <p:nvSpPr>
          <p:cNvPr id="180" name="Google Shape;180;p26"/>
          <p:cNvSpPr txBox="1"/>
          <p:nvPr/>
        </p:nvSpPr>
        <p:spPr>
          <a:xfrm>
            <a:off x="51375" y="401675"/>
            <a:ext cx="44109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Enhancing RAG with a Multi-Agent System</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using LangChain, Microsoft AutoGen, LLamaIndex,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Multiple agents: query understanding, retriever, ranker, reader, and orchestrator agents.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Multi-agent RAG can mitigate single-agent RAG's relevance, scalability, and latency limitations.</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137092" y="53578"/>
            <a:ext cx="3199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RAG - Evaluate and Improve</a:t>
            </a:r>
            <a:endParaRPr sz="2000" b="1" i="0" u="none" strike="noStrike" cap="none">
              <a:solidFill>
                <a:srgbClr val="000000"/>
              </a:solidFill>
              <a:latin typeface="Calibri"/>
              <a:ea typeface="Calibri"/>
              <a:cs typeface="Calibri"/>
              <a:sym typeface="Calibri"/>
            </a:endParaRPr>
          </a:p>
        </p:txBody>
      </p:sp>
      <p:sp>
        <p:nvSpPr>
          <p:cNvPr id="186" name="Google Shape;186;p27"/>
          <p:cNvSpPr txBox="1"/>
          <p:nvPr/>
        </p:nvSpPr>
        <p:spPr>
          <a:xfrm>
            <a:off x="1289200" y="496850"/>
            <a:ext cx="50397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Calibri"/>
                <a:ea typeface="Calibri"/>
                <a:cs typeface="Calibri"/>
                <a:sym typeface="Calibri"/>
              </a:rPr>
              <a:t>Naive RAG, how to evaluate RAG Applications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Calibri"/>
                <a:ea typeface="Calibri"/>
                <a:cs typeface="Calibri"/>
                <a:sym typeface="Calibri"/>
              </a:rPr>
              <a:t> .. </a:t>
            </a:r>
            <a:r>
              <a:rPr lang="en" sz="900" b="0" i="0" u="sng" strike="noStrike" cap="none">
                <a:solidFill>
                  <a:schemeClr val="hlink"/>
                </a:solidFill>
                <a:latin typeface="Calibri"/>
                <a:ea typeface="Calibri"/>
                <a:cs typeface="Calibri"/>
                <a:sym typeface="Calibri"/>
                <a:hlinkClick r:id="rId3"/>
              </a:rPr>
              <a:t>https://www.youtube.com/watch?v=CgQdg0SRuC0</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Bad retrieval:</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low precision, not relevant data, hallucination, lost in the middle</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low recall, not all relevant data retrieved, so not enough data to synthesize and answer</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redundant or outdated data</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Bad Response Generation:</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Hallucination, Irrelevance, Toxicity/Bias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How to improve?</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Store additional information, multi-model data store like Activeloop's Deep Lake</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Embeddings - make them better</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Retrieval - make better using Activeloop's Deep Memory</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Synthesis - use LLMs for more than generation</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Evaluate RAG: </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e2e (End-to-end) or evaluate separately retrieval and synthesis.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retrieval - precision &amp; recall</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synthesis - labeled (accuracy), non-labeled ( faithfulness, relevancy, adheres to guidelines, toxicity-free)</a:t>
            </a:r>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p:nvPr/>
        </p:nvSpPr>
        <p:spPr>
          <a:xfrm>
            <a:off x="137092" y="53578"/>
            <a:ext cx="3199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RAG - Advanced</a:t>
            </a:r>
            <a:endParaRPr sz="2000" b="1" i="0" u="none" strike="noStrike" cap="none">
              <a:solidFill>
                <a:srgbClr val="000000"/>
              </a:solidFill>
              <a:latin typeface="Calibri"/>
              <a:ea typeface="Calibri"/>
              <a:cs typeface="Calibri"/>
              <a:sym typeface="Calibri"/>
            </a:endParaRPr>
          </a:p>
        </p:txBody>
      </p:sp>
      <p:sp>
        <p:nvSpPr>
          <p:cNvPr id="192" name="Google Shape;192;p28"/>
          <p:cNvSpPr txBox="1"/>
          <p:nvPr/>
        </p:nvSpPr>
        <p:spPr>
          <a:xfrm>
            <a:off x="76200" y="449850"/>
            <a:ext cx="4579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sng" strike="noStrike" cap="none">
                <a:solidFill>
                  <a:schemeClr val="hlink"/>
                </a:solidFill>
                <a:latin typeface="Calibri"/>
                <a:ea typeface="Calibri"/>
                <a:cs typeface="Calibri"/>
                <a:sym typeface="Calibri"/>
                <a:hlinkClick r:id="rId3"/>
              </a:rPr>
              <a:t>https://www.youtube.com/watch?v=TdjvzSpjBuI</a:t>
            </a:r>
            <a:r>
              <a:rPr lang="en" sz="13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chemeClr val="dk1"/>
                </a:solidFill>
                <a:latin typeface="Calibri"/>
                <a:ea typeface="Calibri"/>
                <a:cs typeface="Calibri"/>
                <a:sym typeface="Calibri"/>
              </a:rPr>
              <a:t>Better Parsers, Chunk Sizes, Hybrid Search, Metadata Filters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Deep Memory, Reranking</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Recursive Retrieval, Embedded Tables, Small-to-Big Retrieval</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Agents, Multi-agents, routing, query planning, multi-document agents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Embedding Fine-tuning &amp; LLM Fine-tuning</a:t>
            </a:r>
            <a:endParaRPr sz="1300" b="0" i="0" u="none" strike="noStrike" cap="none">
              <a:solidFill>
                <a:srgbClr val="000000"/>
              </a:solidFill>
              <a:latin typeface="Calibri"/>
              <a:ea typeface="Calibri"/>
              <a:cs typeface="Calibri"/>
              <a:sym typeface="Calibri"/>
            </a:endParaRPr>
          </a:p>
        </p:txBody>
      </p:sp>
      <p:graphicFrame>
        <p:nvGraphicFramePr>
          <p:cNvPr id="193" name="Google Shape;193;p28"/>
          <p:cNvGraphicFramePr/>
          <p:nvPr/>
        </p:nvGraphicFramePr>
        <p:xfrm>
          <a:off x="4741900" y="449838"/>
          <a:ext cx="3000000" cy="3000000"/>
        </p:xfrm>
        <a:graphic>
          <a:graphicData uri="http://schemas.openxmlformats.org/drawingml/2006/table">
            <a:tbl>
              <a:tblPr>
                <a:noFill/>
                <a:tableStyleId>{C361EDC5-FE3C-444C-9064-846CE911FFB1}</a:tableStyleId>
              </a:tblPr>
              <a:tblGrid>
                <a:gridCol w="2140475">
                  <a:extLst>
                    <a:ext uri="{9D8B030D-6E8A-4147-A177-3AD203B41FA5}">
                      <a16:colId xmlns:a16="http://schemas.microsoft.com/office/drawing/2014/main" val="20000"/>
                    </a:ext>
                  </a:extLst>
                </a:gridCol>
                <a:gridCol w="2140475">
                  <a:extLst>
                    <a:ext uri="{9D8B030D-6E8A-4147-A177-3AD203B41FA5}">
                      <a16:colId xmlns:a16="http://schemas.microsoft.com/office/drawing/2014/main" val="20001"/>
                    </a:ext>
                  </a:extLst>
                </a:gridCol>
              </a:tblGrid>
              <a:tr h="2459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Pain Point</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Solutions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50355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Retrieval is bad</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Deep Memory</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Adjusting chunk sizes / parsers</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Reranking</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Small-to-big retrieval</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Fine-tuning Embeddings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2459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Handling structured/unstructured data</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Metadata Filters</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Augmenting SQL with semantic search</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459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Parsing embedded tables in PDFs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Recursive Retrieval</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2459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Handling Complex Questions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Routing</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Query Planning</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Multi-Document Agents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94" name="Google Shape;194;p28"/>
          <p:cNvSpPr txBox="1"/>
          <p:nvPr/>
        </p:nvSpPr>
        <p:spPr>
          <a:xfrm>
            <a:off x="76200" y="2257625"/>
            <a:ext cx="4579500"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Deep Memory</a:t>
            </a:r>
            <a:r>
              <a:rPr lang="en" sz="1300" b="0" i="0" u="none" strike="noStrike" cap="none">
                <a:solidFill>
                  <a:srgbClr val="000000"/>
                </a:solidFill>
                <a:latin typeface="Calibri"/>
                <a:ea typeface="Calibri"/>
                <a:cs typeface="Calibri"/>
                <a:sym typeface="Calibri"/>
              </a:rPr>
              <a:t>  - a set of tools offered by </a:t>
            </a:r>
            <a:r>
              <a:rPr lang="en" sz="1300" b="1" i="0" u="none" strike="noStrike" cap="none">
                <a:solidFill>
                  <a:srgbClr val="3C78D8"/>
                </a:solidFill>
                <a:latin typeface="Calibri"/>
                <a:ea typeface="Calibri"/>
                <a:cs typeface="Calibri"/>
                <a:sym typeface="Calibri"/>
              </a:rPr>
              <a:t>Activeloop.ai</a:t>
            </a:r>
            <a:endParaRPr sz="1300" b="1" i="0" u="none" strike="noStrike" cap="none">
              <a:solidFill>
                <a:srgbClr val="3C78D8"/>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4"/>
              </a:rPr>
              <a:t>https://docs.activeloop.ai/example-code/tutorials/vector-store/improving-search-accuracy-using-deep-memory</a:t>
            </a:r>
            <a:r>
              <a:rPr lang="en" sz="10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Deep Memory</a:t>
            </a:r>
            <a:r>
              <a:rPr lang="en" sz="1300" b="0" i="0" u="none" strike="noStrike" cap="none">
                <a:solidFill>
                  <a:srgbClr val="000000"/>
                </a:solidFill>
                <a:latin typeface="Calibri"/>
                <a:ea typeface="Calibri"/>
                <a:cs typeface="Calibri"/>
                <a:sym typeface="Calibri"/>
              </a:rPr>
              <a:t> a tiny neural network, it analyzes your data and computes a tailored transformation for your embeddings, placing embeddings in an optimized space, significantly improving the accuracy of vector search (up to 22% increase in accuracy).</a:t>
            </a:r>
            <a:endParaRPr sz="1300" b="0" i="0" u="none" strike="noStrike" cap="none">
              <a:solidFill>
                <a:srgbClr val="000000"/>
              </a:solidFill>
              <a:latin typeface="Calibri"/>
              <a:ea typeface="Calibri"/>
              <a:cs typeface="Calibri"/>
              <a:sym typeface="Calibri"/>
            </a:endParaRPr>
          </a:p>
        </p:txBody>
      </p:sp>
      <p:pic>
        <p:nvPicPr>
          <p:cNvPr id="195" name="Google Shape;195;p28"/>
          <p:cNvPicPr preferRelativeResize="0"/>
          <p:nvPr/>
        </p:nvPicPr>
        <p:blipFill rotWithShape="1">
          <a:blip r:embed="rId5">
            <a:alphaModFix/>
          </a:blip>
          <a:srcRect/>
          <a:stretch/>
        </p:blipFill>
        <p:spPr>
          <a:xfrm>
            <a:off x="5018475" y="2792025"/>
            <a:ext cx="3165399" cy="2314400"/>
          </a:xfrm>
          <a:prstGeom prst="rect">
            <a:avLst/>
          </a:prstGeom>
          <a:noFill/>
          <a:ln>
            <a:noFill/>
          </a:ln>
        </p:spPr>
      </p:pic>
      <p:sp>
        <p:nvSpPr>
          <p:cNvPr id="196" name="Google Shape;196;p28"/>
          <p:cNvSpPr txBox="1"/>
          <p:nvPr/>
        </p:nvSpPr>
        <p:spPr>
          <a:xfrm>
            <a:off x="76200" y="4064450"/>
            <a:ext cx="4579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Small-to-big retrieval</a:t>
            </a:r>
            <a:r>
              <a:rPr lang="en" sz="1300" b="0" i="0" u="none" strike="noStrike" cap="none">
                <a:solidFill>
                  <a:srgbClr val="000000"/>
                </a:solidFill>
                <a:latin typeface="Calibri"/>
                <a:ea typeface="Calibri"/>
                <a:cs typeface="Calibri"/>
                <a:sym typeface="Calibri"/>
              </a:rPr>
              <a:t>  - embed sentence, return with text before and after (implemented in LlamaIndex)</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p:nvPr/>
        </p:nvSpPr>
        <p:spPr>
          <a:xfrm>
            <a:off x="137097" y="53575"/>
            <a:ext cx="451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RAG - activeloop.ai, Deep Lake</a:t>
            </a:r>
            <a:endParaRPr sz="2000" b="1" i="0" u="none" strike="noStrike" cap="none">
              <a:solidFill>
                <a:srgbClr val="000000"/>
              </a:solidFill>
              <a:latin typeface="Calibri"/>
              <a:ea typeface="Calibri"/>
              <a:cs typeface="Calibri"/>
              <a:sym typeface="Calibri"/>
            </a:endParaRPr>
          </a:p>
        </p:txBody>
      </p:sp>
      <p:sp>
        <p:nvSpPr>
          <p:cNvPr id="202" name="Google Shape;202;p29"/>
          <p:cNvSpPr txBox="1"/>
          <p:nvPr/>
        </p:nvSpPr>
        <p:spPr>
          <a:xfrm>
            <a:off x="76200" y="449850"/>
            <a:ext cx="4579500" cy="275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activeloop.ai</a:t>
            </a:r>
            <a:r>
              <a:rPr lang="en" sz="1300" b="0" i="0" u="none" strike="noStrike" cap="none">
                <a:solidFill>
                  <a:srgbClr val="000000"/>
                </a:solidFill>
                <a:latin typeface="Calibri"/>
                <a:ea typeface="Calibri"/>
                <a:cs typeface="Calibri"/>
                <a:sym typeface="Calibri"/>
              </a:rPr>
              <a:t> is a startup in Mountain View, CA</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just received $11 Mln funding.</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Main product - a "Deep Lake" database specifically designed for AI data (text, embeddings, images,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Deep Lake can be used locally, in memory, on your cloud, or managed.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3C78D8"/>
                </a:solidFill>
                <a:latin typeface="Roboto Mono"/>
                <a:ea typeface="Roboto Mono"/>
                <a:cs typeface="Roboto Mono"/>
                <a:sym typeface="Roboto Mono"/>
              </a:rPr>
              <a:t>pip3 install deeplake</a:t>
            </a:r>
            <a:endParaRPr sz="12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3"/>
              </a:rPr>
              <a:t>https://www.activeloop.ai</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https://www.activeloop.ai/about/</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https://github.com/activeloopai/deeplake/</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https://docs.activeloop.ai</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7"/>
              </a:rPr>
              <a:t>https://docs.activeloop.ai/quickstart</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pic>
        <p:nvPicPr>
          <p:cNvPr id="203" name="Google Shape;203;p29"/>
          <p:cNvPicPr preferRelativeResize="0"/>
          <p:nvPr/>
        </p:nvPicPr>
        <p:blipFill rotWithShape="1">
          <a:blip r:embed="rId8">
            <a:alphaModFix/>
          </a:blip>
          <a:srcRect/>
          <a:stretch/>
        </p:blipFill>
        <p:spPr>
          <a:xfrm>
            <a:off x="4850575" y="97340"/>
            <a:ext cx="4216850" cy="3791425"/>
          </a:xfrm>
          <a:prstGeom prst="rect">
            <a:avLst/>
          </a:prstGeom>
          <a:noFill/>
          <a:ln>
            <a:noFill/>
          </a:ln>
        </p:spPr>
      </p:pic>
      <p:pic>
        <p:nvPicPr>
          <p:cNvPr id="204" name="Google Shape;204;p29"/>
          <p:cNvPicPr preferRelativeResize="0"/>
          <p:nvPr/>
        </p:nvPicPr>
        <p:blipFill rotWithShape="1">
          <a:blip r:embed="rId9">
            <a:alphaModFix/>
          </a:blip>
          <a:srcRect/>
          <a:stretch/>
        </p:blipFill>
        <p:spPr>
          <a:xfrm>
            <a:off x="137100" y="3349625"/>
            <a:ext cx="1270000" cy="1270000"/>
          </a:xfrm>
          <a:prstGeom prst="rect">
            <a:avLst/>
          </a:prstGeom>
          <a:noFill/>
          <a:ln>
            <a:noFill/>
          </a:ln>
        </p:spPr>
      </p:pic>
      <p:sp>
        <p:nvSpPr>
          <p:cNvPr id="205" name="Google Shape;205;p29"/>
          <p:cNvSpPr txBox="1"/>
          <p:nvPr/>
        </p:nvSpPr>
        <p:spPr>
          <a:xfrm>
            <a:off x="137150" y="4613300"/>
            <a:ext cx="1269900" cy="455700"/>
          </a:xfrm>
          <a:prstGeom prst="rect">
            <a:avLst/>
          </a:prstGeom>
          <a:noFill/>
          <a:ln>
            <a:noFill/>
          </a:ln>
        </p:spPr>
        <p:txBody>
          <a:bodyPr spcFirstLastPara="1" wrap="square" lIns="27425" tIns="27425" rIns="27425" bIns="27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Davit Buniatyan</a:t>
            </a:r>
            <a:endParaRPr sz="13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CEO, co-founder</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127925" y="0"/>
            <a:ext cx="4323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GraphRAG, Other Graph RAG Systems</a:t>
            </a:r>
            <a:endParaRPr sz="2000" b="1" i="0" u="none" strike="noStrike" cap="none">
              <a:solidFill>
                <a:srgbClr val="000000"/>
              </a:solidFill>
              <a:latin typeface="Calibri"/>
              <a:ea typeface="Calibri"/>
              <a:cs typeface="Calibri"/>
              <a:sym typeface="Calibri"/>
            </a:endParaRPr>
          </a:p>
        </p:txBody>
      </p:sp>
      <p:sp>
        <p:nvSpPr>
          <p:cNvPr id="211" name="Google Shape;211;p30"/>
          <p:cNvSpPr txBox="1"/>
          <p:nvPr/>
        </p:nvSpPr>
        <p:spPr>
          <a:xfrm>
            <a:off x="124875" y="2196450"/>
            <a:ext cx="5937900" cy="286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Neo4j</a:t>
            </a:r>
            <a:r>
              <a:rPr lang="en" sz="1300" b="0" i="0" u="none" strike="noStrike" cap="none">
                <a:solidFill>
                  <a:srgbClr val="000000"/>
                </a:solidFill>
                <a:latin typeface="Calibri"/>
                <a:ea typeface="Calibri"/>
                <a:cs typeface="Calibri"/>
                <a:sym typeface="Calibri"/>
              </a:rPr>
              <a:t> - graph database - </a:t>
            </a:r>
            <a:r>
              <a:rPr lang="en" sz="1000" b="0" i="0" u="sng" strike="noStrike" cap="none">
                <a:solidFill>
                  <a:schemeClr val="hlink"/>
                </a:solidFill>
                <a:latin typeface="Calibri"/>
                <a:ea typeface="Calibri"/>
                <a:cs typeface="Calibri"/>
                <a:sym typeface="Calibri"/>
                <a:hlinkClick r:id="rId3"/>
              </a:rPr>
              <a:t>https://neo4j.com</a:t>
            </a:r>
            <a:r>
              <a:rPr lang="en" sz="1000" b="0" i="0" u="none" strike="noStrike" cap="none">
                <a:solidFill>
                  <a:srgbClr val="000000"/>
                </a:solidFill>
                <a:latin typeface="Calibri"/>
                <a:ea typeface="Calibri"/>
                <a:cs typeface="Calibri"/>
                <a:sym typeface="Calibri"/>
              </a:rPr>
              <a:t> </a:t>
            </a:r>
            <a:br>
              <a:rPr lang="en" sz="1000" b="0" i="0" u="none" strike="noStrike" cap="none">
                <a:solidFill>
                  <a:srgbClr val="000000"/>
                </a:solidFill>
                <a:latin typeface="Calibri"/>
                <a:ea typeface="Calibri"/>
                <a:cs typeface="Calibri"/>
                <a:sym typeface="Calibri"/>
              </a:rPr>
            </a:br>
            <a:r>
              <a:rPr lang="en" sz="1000" b="0" i="0" u="none" strike="noStrike" cap="none">
                <a:solidFill>
                  <a:srgbClr val="000000"/>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4"/>
              </a:rPr>
              <a:t>https://www.youtube.com/watch?v=ftlZ0oeXYRE</a:t>
            </a:r>
            <a:r>
              <a:rPr lang="en" sz="1000" b="0" i="0" u="none" strike="noStrike" cap="none">
                <a:solidFill>
                  <a:srgbClr val="000000"/>
                </a:solidFill>
                <a:latin typeface="Calibri"/>
                <a:ea typeface="Calibri"/>
                <a:cs typeface="Calibri"/>
                <a:sym typeface="Calibri"/>
              </a:rPr>
              <a:t> - Neo4j RAG</a:t>
            </a:r>
            <a:br>
              <a:rPr lang="en" sz="1000" b="0" i="0" u="none" strike="noStrike" cap="none">
                <a:solidFill>
                  <a:srgbClr val="000000"/>
                </a:solidFill>
                <a:latin typeface="Calibri"/>
                <a:ea typeface="Calibri"/>
                <a:cs typeface="Calibri"/>
                <a:sym typeface="Calibri"/>
              </a:rPr>
            </a:br>
            <a:r>
              <a:rPr lang="en" sz="1000" b="0" i="0" u="none" strike="noStrike" cap="none">
                <a:solidFill>
                  <a:srgbClr val="000000"/>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5"/>
              </a:rPr>
              <a:t>https://www.youtube.com/watch?v=jMKRUo4wVKA</a:t>
            </a:r>
            <a:r>
              <a:rPr lang="en" sz="1000" b="0" i="0" u="none" strike="noStrike" cap="none">
                <a:solidFill>
                  <a:srgbClr val="000000"/>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Neo4j RAG - Andrew Ng course</a:t>
            </a:r>
            <a:br>
              <a:rPr lang="en" sz="1000" b="0" i="0" u="none" strike="noStrike" cap="none">
                <a:solidFill>
                  <a:srgbClr val="000000"/>
                </a:solidFill>
                <a:latin typeface="Calibri"/>
                <a:ea typeface="Calibri"/>
                <a:cs typeface="Calibri"/>
                <a:sym typeface="Calibri"/>
              </a:rPr>
            </a:br>
            <a:r>
              <a:rPr lang="en" sz="1000" b="0" i="0" u="none" strike="noStrike" cap="none">
                <a:solidFill>
                  <a:srgbClr val="000000"/>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6"/>
              </a:rPr>
              <a:t>https://www.youtube.com/watch?v=DuUtzRYbpNM</a:t>
            </a:r>
            <a:r>
              <a:rPr lang="en" sz="1000" b="0" i="0" u="none" strike="noStrike" cap="none">
                <a:solidFill>
                  <a:srgbClr val="000000"/>
                </a:solidFill>
                <a:latin typeface="Calibri"/>
                <a:ea typeface="Calibri"/>
                <a:cs typeface="Calibri"/>
                <a:sym typeface="Calibri"/>
              </a:rPr>
              <a:t> - Neo4j in 10 min</a:t>
            </a:r>
            <a:br>
              <a:rPr lang="en" sz="1000" b="0" i="0" u="none" strike="noStrike" cap="none">
                <a:solidFill>
                  <a:srgbClr val="000000"/>
                </a:solidFill>
                <a:latin typeface="Calibri"/>
                <a:ea typeface="Calibri"/>
                <a:cs typeface="Calibri"/>
                <a:sym typeface="Calibri"/>
              </a:rPr>
            </a:br>
            <a:r>
              <a:rPr lang="en" sz="1000" b="0" i="0" u="none" strike="noStrike" cap="none">
                <a:solidFill>
                  <a:srgbClr val="000000"/>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7"/>
              </a:rPr>
              <a:t>https://medium.com/singapore-gds/from-conventional-rag-to-graph-rag-a0202a1aaca7</a:t>
            </a:r>
            <a:r>
              <a:rPr lang="en" sz="1000" b="0" i="0" u="none" strike="noStrike" cap="none">
                <a:solidFill>
                  <a:srgbClr val="000000"/>
                </a:solidFill>
                <a:latin typeface="Calibri"/>
                <a:ea typeface="Calibri"/>
                <a:cs typeface="Calibri"/>
                <a:sym typeface="Calibri"/>
              </a:rPr>
              <a:t> - DIY example</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Amazon Neptune</a:t>
            </a:r>
            <a:r>
              <a:rPr lang="en" sz="1300" b="0" i="0" u="none" strike="noStrike" cap="none">
                <a:solidFill>
                  <a:srgbClr val="000000"/>
                </a:solidFill>
                <a:latin typeface="Calibri"/>
                <a:ea typeface="Calibri"/>
                <a:cs typeface="Calibri"/>
                <a:sym typeface="Calibri"/>
              </a:rPr>
              <a:t> - fully managed graph database - </a:t>
            </a:r>
            <a:r>
              <a:rPr lang="en" sz="1000" b="0" i="0" u="sng" strike="noStrike" cap="none">
                <a:solidFill>
                  <a:schemeClr val="hlink"/>
                </a:solidFill>
                <a:latin typeface="Calibri"/>
                <a:ea typeface="Calibri"/>
                <a:cs typeface="Calibri"/>
                <a:sym typeface="Calibri"/>
                <a:hlinkClick r:id="rId8"/>
              </a:rPr>
              <a:t>https://aws.amazon.com/neptune/</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Stardog</a:t>
            </a:r>
            <a:r>
              <a:rPr lang="en" sz="1300" b="0" i="0" u="none" strike="noStrike" cap="none">
                <a:solidFill>
                  <a:srgbClr val="000000"/>
                </a:solidFill>
                <a:latin typeface="Calibri"/>
                <a:ea typeface="Calibri"/>
                <a:cs typeface="Calibri"/>
                <a:sym typeface="Calibri"/>
              </a:rPr>
              <a:t> - enterprise knowledge graph platform - </a:t>
            </a:r>
            <a:r>
              <a:rPr lang="en" sz="1000" b="0" i="0" u="sng" strike="noStrike" cap="none">
                <a:solidFill>
                  <a:schemeClr val="hlink"/>
                </a:solidFill>
                <a:latin typeface="Calibri"/>
                <a:ea typeface="Calibri"/>
                <a:cs typeface="Calibri"/>
                <a:sym typeface="Calibri"/>
                <a:hlinkClick r:id="rId9"/>
              </a:rPr>
              <a:t>https://www.stardog.com</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Ontotext GraphDB</a:t>
            </a:r>
            <a:r>
              <a:rPr lang="en" sz="1300" b="0" i="0" u="none" strike="noStrike" cap="none">
                <a:solidFill>
                  <a:srgbClr val="000000"/>
                </a:solidFill>
                <a:latin typeface="Calibri"/>
                <a:ea typeface="Calibri"/>
                <a:cs typeface="Calibri"/>
                <a:sym typeface="Calibri"/>
              </a:rPr>
              <a:t> - an RDF </a:t>
            </a:r>
            <a:r>
              <a:rPr lang="en" sz="1300" b="0" i="0" u="none" strike="noStrike" cap="none">
                <a:solidFill>
                  <a:schemeClr val="dk1"/>
                </a:solidFill>
                <a:latin typeface="Calibri"/>
                <a:ea typeface="Calibri"/>
                <a:cs typeface="Calibri"/>
                <a:sym typeface="Calibri"/>
              </a:rPr>
              <a:t>database, great for semantic search.</a:t>
            </a:r>
            <a:br>
              <a:rPr lang="en" sz="1300" b="0" i="0" u="none" strike="noStrike" cap="none">
                <a:solidFill>
                  <a:schemeClr val="dk1"/>
                </a:solidFill>
                <a:latin typeface="Calibri"/>
                <a:ea typeface="Calibri"/>
                <a:cs typeface="Calibri"/>
                <a:sym typeface="Calibri"/>
              </a:rPr>
            </a:br>
            <a:r>
              <a:rPr lang="en" sz="1300" b="1" i="0" u="none" strike="noStrike" cap="none">
                <a:solidFill>
                  <a:srgbClr val="3C78D8"/>
                </a:solidFill>
                <a:latin typeface="Calibri"/>
                <a:ea typeface="Calibri"/>
                <a:cs typeface="Calibri"/>
                <a:sym typeface="Calibri"/>
              </a:rPr>
              <a:t>RDF = Resource Description Framework</a:t>
            </a:r>
            <a:r>
              <a:rPr lang="en" sz="1300" b="0" i="0" u="none" strike="noStrike" cap="none">
                <a:solidFill>
                  <a:srgbClr val="000000"/>
                </a:solidFill>
                <a:latin typeface="Calibri"/>
                <a:ea typeface="Calibri"/>
                <a:cs typeface="Calibri"/>
                <a:sym typeface="Calibri"/>
              </a:rPr>
              <a:t>, stores information as graph of tripples (subject, predicate (property or relationship), object)</a:t>
            </a:r>
            <a:br>
              <a:rPr lang="en" sz="1300" b="0" i="0" u="none" strike="noStrike" cap="none">
                <a:solidFill>
                  <a:srgbClr val="000000"/>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0"/>
              </a:rPr>
              <a:t>https://www.ontotext.com/products/graphdb/</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a:solidFill>
                  <a:srgbClr val="FF0000"/>
                </a:solidFill>
                <a:latin typeface="Calibri"/>
                <a:ea typeface="Calibri"/>
                <a:cs typeface="Calibri"/>
                <a:sym typeface="Calibri"/>
              </a:rPr>
              <a:t>NebulaGraph</a:t>
            </a:r>
            <a:r>
              <a:rPr lang="en" sz="1300">
                <a:solidFill>
                  <a:schemeClr val="dk1"/>
                </a:solidFill>
                <a:latin typeface="Calibri"/>
                <a:ea typeface="Calibri"/>
                <a:cs typeface="Calibri"/>
                <a:sym typeface="Calibri"/>
              </a:rPr>
              <a:t> - Graph RAG</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1"/>
              </a:rPr>
              <a:t>https://www.nebula-graph.io/posts/graph-RAG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3C78D8"/>
                </a:solidFill>
                <a:latin typeface="Calibri"/>
                <a:ea typeface="Calibri"/>
                <a:cs typeface="Calibri"/>
                <a:sym typeface="Calibri"/>
              </a:rPr>
              <a:t>Graph Engine Service (GES) on Huawei Cloud</a:t>
            </a:r>
            <a:r>
              <a:rPr lang="en" sz="1300" b="0" i="0" u="none" strike="noStrike" cap="none">
                <a:solidFill>
                  <a:srgbClr val="000000"/>
                </a:solidFill>
                <a:latin typeface="Calibri"/>
                <a:ea typeface="Calibri"/>
                <a:cs typeface="Calibri"/>
                <a:sym typeface="Calibri"/>
              </a:rPr>
              <a:t> - distributed high scale graph DB</a:t>
            </a:r>
            <a:r>
              <a:rPr lang="en" sz="1000" b="0" i="0" u="none" strike="noStrike" cap="none">
                <a:solidFill>
                  <a:srgbClr val="000000"/>
                </a:solidFill>
                <a:latin typeface="Calibri"/>
                <a:ea typeface="Calibri"/>
                <a:cs typeface="Calibri"/>
                <a:sym typeface="Calibri"/>
              </a:rPr>
              <a:t> - </a:t>
            </a:r>
            <a:r>
              <a:rPr lang="en" sz="1000" b="0" i="0" u="sng" strike="noStrike" cap="none">
                <a:solidFill>
                  <a:schemeClr val="hlink"/>
                </a:solidFill>
                <a:latin typeface="Calibri"/>
                <a:ea typeface="Calibri"/>
                <a:cs typeface="Calibri"/>
                <a:sym typeface="Calibri"/>
                <a:hlinkClick r:id="rId12"/>
              </a:rPr>
              <a:t>https://www.huaweicloud.com/intl/en-us/product/ges.html</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pic>
        <p:nvPicPr>
          <p:cNvPr id="212" name="Google Shape;212;p30"/>
          <p:cNvPicPr preferRelativeResize="0"/>
          <p:nvPr/>
        </p:nvPicPr>
        <p:blipFill rotWithShape="1">
          <a:blip r:embed="rId13">
            <a:alphaModFix/>
          </a:blip>
          <a:srcRect/>
          <a:stretch/>
        </p:blipFill>
        <p:spPr>
          <a:xfrm>
            <a:off x="4782950" y="731675"/>
            <a:ext cx="1313374" cy="883849"/>
          </a:xfrm>
          <a:prstGeom prst="rect">
            <a:avLst/>
          </a:prstGeom>
          <a:noFill/>
          <a:ln>
            <a:noFill/>
          </a:ln>
        </p:spPr>
      </p:pic>
      <p:sp>
        <p:nvSpPr>
          <p:cNvPr id="213" name="Google Shape;213;p30"/>
          <p:cNvSpPr txBox="1"/>
          <p:nvPr/>
        </p:nvSpPr>
        <p:spPr>
          <a:xfrm>
            <a:off x="124875" y="430575"/>
            <a:ext cx="4323600"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Microsoft GraphRAG</a:t>
            </a:r>
            <a:r>
              <a:rPr lang="en" sz="1300" b="0" i="0" u="none" strike="noStrike" cap="none">
                <a:solidFill>
                  <a:srgbClr val="000000"/>
                </a:solidFill>
                <a:latin typeface="Calibri"/>
                <a:ea typeface="Calibri"/>
                <a:cs typeface="Calibri"/>
                <a:sym typeface="Calibri"/>
              </a:rPr>
              <a:t> - uses LLM to create knowledge graph as a </a:t>
            </a:r>
            <a:r>
              <a:rPr lang="en" sz="1300" b="1" i="0" u="none" strike="noStrike" cap="none">
                <a:solidFill>
                  <a:srgbClr val="3C78D8"/>
                </a:solidFill>
                <a:latin typeface="Calibri"/>
                <a:ea typeface="Calibri"/>
                <a:cs typeface="Calibri"/>
                <a:sym typeface="Calibri"/>
              </a:rPr>
              <a:t>GNN  (Graph Neural Network)</a:t>
            </a:r>
            <a:r>
              <a:rPr lang="en" sz="1300" b="0" i="0" u="none" strike="noStrike" cap="none">
                <a:solidFill>
                  <a:srgbClr val="000000"/>
                </a:solidFill>
                <a:latin typeface="Calibri"/>
                <a:ea typeface="Calibri"/>
                <a:cs typeface="Calibri"/>
                <a:sym typeface="Calibri"/>
              </a:rPr>
              <a:t>. GNN is used to both embedding the knowledge into the graph (as </a:t>
            </a:r>
            <a:r>
              <a:rPr lang="en" sz="1300" b="1" i="0" u="none" strike="noStrike" cap="none">
                <a:solidFill>
                  <a:srgbClr val="3C78D8"/>
                </a:solidFill>
                <a:latin typeface="Calibri"/>
                <a:ea typeface="Calibri"/>
                <a:cs typeface="Calibri"/>
                <a:sym typeface="Calibri"/>
              </a:rPr>
              <a:t>numeric embedding vectors</a:t>
            </a:r>
            <a:r>
              <a:rPr lang="en" sz="1300" b="0" i="0" u="none" strike="noStrike" cap="none">
                <a:solidFill>
                  <a:srgbClr val="000000"/>
                </a:solidFill>
                <a:latin typeface="Calibri"/>
                <a:ea typeface="Calibri"/>
                <a:cs typeface="Calibri"/>
                <a:sym typeface="Calibri"/>
              </a:rPr>
              <a:t>) and to identify key information (ranked retrieval).</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14"/>
              </a:rPr>
              <a:t>https://www.microsoft.com/en-us/research/blog/graphrag-unlocking-llm-discovery-on-narrative-private-data/</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0" y="-11375"/>
            <a:ext cx="26553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Quantize to 1-2 bit</a:t>
            </a:r>
            <a:endParaRPr sz="2000" b="1" i="0" u="none" strike="noStrike" cap="none">
              <a:solidFill>
                <a:srgbClr val="000000"/>
              </a:solidFill>
              <a:latin typeface="Calibri"/>
              <a:ea typeface="Calibri"/>
              <a:cs typeface="Calibri"/>
              <a:sym typeface="Calibri"/>
            </a:endParaRPr>
          </a:p>
        </p:txBody>
      </p:sp>
      <p:sp>
        <p:nvSpPr>
          <p:cNvPr id="219" name="Google Shape;219;p31"/>
          <p:cNvSpPr txBox="1"/>
          <p:nvPr/>
        </p:nvSpPr>
        <p:spPr>
          <a:xfrm>
            <a:off x="75975" y="550625"/>
            <a:ext cx="4964100" cy="164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Quantize the Linear layers of a language model without sacrificing performance. This can result in a 70B model running on consumer GPUs.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Towards 1-bit Machine Learning Models</a:t>
            </a:r>
            <a:endParaRPr sz="13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3"/>
              </a:rPr>
              <a:t>https://mobiusml.github.io/1bit_blog/</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https://huggingface.co/mobiuslabsgmbh/Llama-2-7b-chat-hf_1bitgs8_hqq</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https://huggingface.co/mobiuslabsgmbh/Llama-2-7b-chat-hf_2bitgs8_hqq</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pic>
        <p:nvPicPr>
          <p:cNvPr id="220" name="Google Shape;220;p31"/>
          <p:cNvPicPr preferRelativeResize="0"/>
          <p:nvPr/>
        </p:nvPicPr>
        <p:blipFill rotWithShape="1">
          <a:blip r:embed="rId6">
            <a:alphaModFix/>
          </a:blip>
          <a:srcRect/>
          <a:stretch/>
        </p:blipFill>
        <p:spPr>
          <a:xfrm>
            <a:off x="3713900" y="2342075"/>
            <a:ext cx="5288112" cy="264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68176" y="53026"/>
            <a:ext cx="5031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Groq - fast inference hardware and platform</a:t>
            </a:r>
            <a:endParaRPr sz="2000" b="1" i="0" u="none" strike="noStrike" cap="none">
              <a:solidFill>
                <a:srgbClr val="000000"/>
              </a:solidFill>
              <a:latin typeface="Calibri"/>
              <a:ea typeface="Calibri"/>
              <a:cs typeface="Calibri"/>
              <a:sym typeface="Calibri"/>
            </a:endParaRPr>
          </a:p>
        </p:txBody>
      </p:sp>
      <p:sp>
        <p:nvSpPr>
          <p:cNvPr id="64" name="Google Shape;64;p14"/>
          <p:cNvSpPr txBox="1"/>
          <p:nvPr/>
        </p:nvSpPr>
        <p:spPr>
          <a:xfrm>
            <a:off x="80625" y="439875"/>
            <a:ext cx="3813000" cy="163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GROQ - Super fast LPU Inference Engine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LPU = Language Processing Unit</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Up to 500 tokens/sec, x100 - x600 faster than GPUs</a:t>
            </a:r>
            <a:endParaRPr sz="1300" b="0" i="0" u="none" strike="noStrike" cap="none">
              <a:solidFill>
                <a:srgbClr val="000000"/>
              </a:solidFill>
              <a:latin typeface="Calibri"/>
              <a:ea typeface="Calibri"/>
              <a:cs typeface="Calibri"/>
              <a:sym typeface="Calibri"/>
            </a:endParaRPr>
          </a:p>
          <a:p>
            <a:pPr marL="457200" marR="0" lvl="0" indent="-298450" algn="l" rtl="0">
              <a:lnSpc>
                <a:spcPct val="100000"/>
              </a:lnSpc>
              <a:spcBef>
                <a:spcPts val="0"/>
              </a:spcBef>
              <a:spcAft>
                <a:spcPts val="0"/>
              </a:spcAft>
              <a:buClr>
                <a:srgbClr val="000000"/>
              </a:buClr>
              <a:buSzPts val="1100"/>
              <a:buFont typeface="Calibri"/>
              <a:buChar char="●"/>
            </a:pPr>
            <a:r>
              <a:rPr lang="en" sz="1100" b="0" i="0" u="sng" strike="noStrike" cap="none">
                <a:solidFill>
                  <a:schemeClr val="hlink"/>
                </a:solidFill>
                <a:latin typeface="Calibri"/>
                <a:ea typeface="Calibri"/>
                <a:cs typeface="Calibri"/>
                <a:sym typeface="Calibri"/>
                <a:hlinkClick r:id="rId3"/>
              </a:rPr>
              <a:t>https://www.youtube.com/watch?v=gmzd8dhlc0g</a:t>
            </a:r>
            <a:r>
              <a:rPr lang="en" sz="1100" b="0" i="0" u="none" strike="noStrike" cap="none">
                <a:solidFill>
                  <a:srgbClr val="000000"/>
                </a:solidFill>
                <a:latin typeface="Calibri"/>
                <a:ea typeface="Calibri"/>
                <a:cs typeface="Calibri"/>
                <a:sym typeface="Calibri"/>
              </a:rPr>
              <a:t> </a:t>
            </a:r>
            <a:endParaRPr sz="1100" b="0" i="0" u="none" strike="noStrike" cap="none">
              <a:solidFill>
                <a:srgbClr val="000000"/>
              </a:solidFill>
              <a:latin typeface="Calibri"/>
              <a:ea typeface="Calibri"/>
              <a:cs typeface="Calibri"/>
              <a:sym typeface="Calibri"/>
            </a:endParaRPr>
          </a:p>
          <a:p>
            <a:pPr marL="457200" marR="0" lvl="0" indent="-298450" algn="l" rtl="0">
              <a:lnSpc>
                <a:spcPct val="100000"/>
              </a:lnSpc>
              <a:spcBef>
                <a:spcPts val="0"/>
              </a:spcBef>
              <a:spcAft>
                <a:spcPts val="0"/>
              </a:spcAft>
              <a:buClr>
                <a:srgbClr val="000000"/>
              </a:buClr>
              <a:buSzPts val="1100"/>
              <a:buFont typeface="Calibri"/>
              <a:buChar char="●"/>
            </a:pPr>
            <a:r>
              <a:rPr lang="en" sz="1100" b="0" i="0" u="sng" strike="noStrike" cap="none">
                <a:solidFill>
                  <a:schemeClr val="hlink"/>
                </a:solidFill>
                <a:latin typeface="Calibri"/>
                <a:ea typeface="Calibri"/>
                <a:cs typeface="Calibri"/>
                <a:sym typeface="Calibri"/>
                <a:hlinkClick r:id="rId4"/>
              </a:rPr>
              <a:t>https://www.youtube.com/watch?v=fv69M1M_fXw</a:t>
            </a:r>
            <a:r>
              <a:rPr lang="en" sz="1100" b="0" i="0" u="none" strike="noStrike" cap="none">
                <a:solidFill>
                  <a:srgbClr val="000000"/>
                </a:solidFill>
                <a:latin typeface="Calibri"/>
                <a:ea typeface="Calibri"/>
                <a:cs typeface="Calibri"/>
                <a:sym typeface="Calibri"/>
              </a:rPr>
              <a:t> </a:t>
            </a:r>
            <a:endParaRPr sz="1100" b="0" i="0" u="none" strike="noStrike" cap="none">
              <a:solidFill>
                <a:srgbClr val="000000"/>
              </a:solidFill>
              <a:latin typeface="Calibri"/>
              <a:ea typeface="Calibri"/>
              <a:cs typeface="Calibri"/>
              <a:sym typeface="Calibri"/>
            </a:endParaRPr>
          </a:p>
          <a:p>
            <a:pPr marL="457200" marR="0" lvl="0" indent="-298450" algn="l" rtl="0">
              <a:lnSpc>
                <a:spcPct val="100000"/>
              </a:lnSpc>
              <a:spcBef>
                <a:spcPts val="0"/>
              </a:spcBef>
              <a:spcAft>
                <a:spcPts val="0"/>
              </a:spcAft>
              <a:buClr>
                <a:srgbClr val="000000"/>
              </a:buClr>
              <a:buSzPts val="1100"/>
              <a:buFont typeface="Calibri"/>
              <a:buChar char="●"/>
            </a:pPr>
            <a:r>
              <a:rPr lang="en" sz="1100" b="0" i="0" u="sng" strike="noStrike" cap="none">
                <a:solidFill>
                  <a:schemeClr val="hlink"/>
                </a:solidFill>
                <a:latin typeface="Calibri"/>
                <a:ea typeface="Calibri"/>
                <a:cs typeface="Calibri"/>
                <a:sym typeface="Calibri"/>
                <a:hlinkClick r:id="rId5"/>
              </a:rPr>
              <a:t>https://www.youtube.com/watch?v=WQDMKTEgQnY</a:t>
            </a:r>
            <a:endParaRPr sz="1100" b="0" i="0" u="none" strike="noStrike" cap="none">
              <a:solidFill>
                <a:srgbClr val="000000"/>
              </a:solidFill>
              <a:latin typeface="Calibri"/>
              <a:ea typeface="Calibri"/>
              <a:cs typeface="Calibri"/>
              <a:sym typeface="Calibri"/>
            </a:endParaRPr>
          </a:p>
          <a:p>
            <a:pPr marL="457200" marR="0" lvl="0" indent="-298450" algn="l" rtl="0">
              <a:lnSpc>
                <a:spcPct val="100000"/>
              </a:lnSpc>
              <a:spcBef>
                <a:spcPts val="0"/>
              </a:spcBef>
              <a:spcAft>
                <a:spcPts val="0"/>
              </a:spcAft>
              <a:buClr>
                <a:srgbClr val="000000"/>
              </a:buClr>
              <a:buSzPts val="1100"/>
              <a:buFont typeface="Calibri"/>
              <a:buChar char="●"/>
            </a:pPr>
            <a:r>
              <a:rPr lang="en" sz="1100" b="0" i="0" u="sng" strike="noStrike" cap="none">
                <a:solidFill>
                  <a:schemeClr val="hlink"/>
                </a:solidFill>
                <a:latin typeface="Calibri"/>
                <a:ea typeface="Calibri"/>
                <a:cs typeface="Calibri"/>
                <a:sym typeface="Calibri"/>
                <a:hlinkClick r:id="rId6"/>
              </a:rPr>
              <a:t>https://groq.com</a:t>
            </a:r>
            <a:endParaRPr sz="1100" b="0" i="0" u="none" strike="noStrike" cap="none">
              <a:solidFill>
                <a:srgbClr val="000000"/>
              </a:solidFill>
              <a:latin typeface="Calibri"/>
              <a:ea typeface="Calibri"/>
              <a:cs typeface="Calibri"/>
              <a:sym typeface="Calibri"/>
            </a:endParaRPr>
          </a:p>
          <a:p>
            <a:pPr marL="457200" marR="0" lvl="0" indent="-298450" algn="l" rtl="0">
              <a:lnSpc>
                <a:spcPct val="100000"/>
              </a:lnSpc>
              <a:spcBef>
                <a:spcPts val="0"/>
              </a:spcBef>
              <a:spcAft>
                <a:spcPts val="0"/>
              </a:spcAft>
              <a:buClr>
                <a:srgbClr val="000000"/>
              </a:buClr>
              <a:buSzPts val="1100"/>
              <a:buFont typeface="Calibri"/>
              <a:buChar char="●"/>
            </a:pPr>
            <a:r>
              <a:rPr lang="en" sz="1100" b="0" i="0" u="sng" strike="noStrike" cap="none">
                <a:solidFill>
                  <a:schemeClr val="hlink"/>
                </a:solidFill>
                <a:latin typeface="Calibri"/>
                <a:ea typeface="Calibri"/>
                <a:cs typeface="Calibri"/>
                <a:sym typeface="Calibri"/>
                <a:hlinkClick r:id="rId7"/>
              </a:rPr>
              <a:t>https://console.groq.com/docs/quickstart</a:t>
            </a:r>
            <a:r>
              <a:rPr lang="en" sz="1100" b="0" i="0" u="none" strike="noStrike" cap="none">
                <a:solidFill>
                  <a:srgbClr val="000000"/>
                </a:solidFill>
                <a:latin typeface="Calibri"/>
                <a:ea typeface="Calibri"/>
                <a:cs typeface="Calibri"/>
                <a:sym typeface="Calibri"/>
              </a:rPr>
              <a:t> </a:t>
            </a:r>
            <a:endParaRPr sz="1100" b="0" i="0" u="none" strike="noStrike" cap="none">
              <a:solidFill>
                <a:srgbClr val="000000"/>
              </a:solidFill>
              <a:latin typeface="Calibri"/>
              <a:ea typeface="Calibri"/>
              <a:cs typeface="Calibri"/>
              <a:sym typeface="Calibri"/>
            </a:endParaRPr>
          </a:p>
        </p:txBody>
      </p:sp>
      <p:pic>
        <p:nvPicPr>
          <p:cNvPr id="65" name="Google Shape;65;p14"/>
          <p:cNvPicPr preferRelativeResize="0"/>
          <p:nvPr/>
        </p:nvPicPr>
        <p:blipFill rotWithShape="1">
          <a:blip r:embed="rId8">
            <a:alphaModFix/>
          </a:blip>
          <a:srcRect/>
          <a:stretch/>
        </p:blipFill>
        <p:spPr>
          <a:xfrm>
            <a:off x="3001826" y="2269425"/>
            <a:ext cx="6036026" cy="2752225"/>
          </a:xfrm>
          <a:prstGeom prst="rect">
            <a:avLst/>
          </a:prstGeom>
          <a:noFill/>
          <a:ln w="9525" cap="flat" cmpd="sng">
            <a:solidFill>
              <a:srgbClr val="FF0000"/>
            </a:solidFill>
            <a:prstDash val="solid"/>
            <a:round/>
            <a:headEnd type="none" w="sm" len="sm"/>
            <a:tailEnd type="none" w="sm" len="sm"/>
          </a:ln>
        </p:spPr>
      </p:pic>
      <p:pic>
        <p:nvPicPr>
          <p:cNvPr id="66" name="Google Shape;66;p14"/>
          <p:cNvPicPr preferRelativeResize="0"/>
          <p:nvPr/>
        </p:nvPicPr>
        <p:blipFill rotWithShape="1">
          <a:blip r:embed="rId9">
            <a:alphaModFix/>
          </a:blip>
          <a:srcRect/>
          <a:stretch/>
        </p:blipFill>
        <p:spPr>
          <a:xfrm>
            <a:off x="6222100" y="106951"/>
            <a:ext cx="2822051" cy="1964624"/>
          </a:xfrm>
          <a:prstGeom prst="rect">
            <a:avLst/>
          </a:prstGeom>
          <a:noFill/>
          <a:ln w="9525" cap="flat" cmpd="sng">
            <a:solidFill>
              <a:srgbClr val="FF0000"/>
            </a:solidFill>
            <a:prstDash val="solid"/>
            <a:round/>
            <a:headEnd type="none" w="sm" len="sm"/>
            <a:tailEnd type="none" w="sm" len="sm"/>
          </a:ln>
        </p:spPr>
      </p:pic>
      <p:pic>
        <p:nvPicPr>
          <p:cNvPr id="67" name="Google Shape;67;p14"/>
          <p:cNvPicPr preferRelativeResize="0"/>
          <p:nvPr/>
        </p:nvPicPr>
        <p:blipFill rotWithShape="1">
          <a:blip r:embed="rId10">
            <a:alphaModFix/>
          </a:blip>
          <a:srcRect/>
          <a:stretch/>
        </p:blipFill>
        <p:spPr>
          <a:xfrm>
            <a:off x="690250" y="2223975"/>
            <a:ext cx="1089925" cy="1089925"/>
          </a:xfrm>
          <a:prstGeom prst="rect">
            <a:avLst/>
          </a:prstGeom>
          <a:noFill/>
          <a:ln>
            <a:noFill/>
          </a:ln>
        </p:spPr>
      </p:pic>
      <p:sp>
        <p:nvSpPr>
          <p:cNvPr id="68" name="Google Shape;68;p14"/>
          <p:cNvSpPr txBox="1"/>
          <p:nvPr/>
        </p:nvSpPr>
        <p:spPr>
          <a:xfrm>
            <a:off x="80625" y="3389950"/>
            <a:ext cx="24798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Jonathan Ross* is Groq’s founder and CEO. He has began Google’s TPU effort as a 20% project,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and became a member of Google X’s Rapid Eval Team (Moonshots factory).</a:t>
            </a:r>
            <a:endParaRPr sz="1100" b="0" i="0" u="none" strike="noStrike" cap="none">
              <a:solidFill>
                <a:srgbClr val="000000"/>
              </a:solidFill>
              <a:latin typeface="Calibri"/>
              <a:ea typeface="Calibri"/>
              <a:cs typeface="Calibri"/>
              <a:sym typeface="Calibri"/>
            </a:endParaRPr>
          </a:p>
        </p:txBody>
      </p:sp>
      <p:sp>
        <p:nvSpPr>
          <p:cNvPr id="69" name="Google Shape;69;p14"/>
          <p:cNvSpPr txBox="1"/>
          <p:nvPr/>
        </p:nvSpPr>
        <p:spPr>
          <a:xfrm>
            <a:off x="3975613" y="696713"/>
            <a:ext cx="21645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Groq's LPU card cost $20K,</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which is much cheaper than $35K for Nvidia's H100</a:t>
            </a:r>
            <a:endParaRPr sz="11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p:nvPr/>
        </p:nvSpPr>
        <p:spPr>
          <a:xfrm>
            <a:off x="7484600" y="998050"/>
            <a:ext cx="1567200" cy="6186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models: 75 </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votes: 477,471</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March 26, 2024</a:t>
            </a:r>
            <a:endParaRPr sz="1300" b="0" i="0" u="none" strike="noStrike" cap="none">
              <a:solidFill>
                <a:schemeClr val="dk1"/>
              </a:solidFill>
              <a:latin typeface="Calibri"/>
              <a:ea typeface="Calibri"/>
              <a:cs typeface="Calibri"/>
              <a:sym typeface="Calibri"/>
            </a:endParaRPr>
          </a:p>
        </p:txBody>
      </p:sp>
      <p:sp>
        <p:nvSpPr>
          <p:cNvPr id="226" name="Google Shape;226;p32"/>
          <p:cNvSpPr txBox="1"/>
          <p:nvPr/>
        </p:nvSpPr>
        <p:spPr>
          <a:xfrm>
            <a:off x="7254050" y="4211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27" name="Google Shape;227;p3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28" name="Google Shape;228;p32"/>
          <p:cNvSpPr txBox="1"/>
          <p:nvPr/>
        </p:nvSpPr>
        <p:spPr>
          <a:xfrm>
            <a:off x="5535876" y="45850"/>
            <a:ext cx="3549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3"/>
              </a:rPr>
              <a:t>https://huggingface.co/spaces/lmsys/chatbot-arena-leaderboard</a:t>
            </a:r>
            <a:r>
              <a:rPr lang="en" sz="10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p:txBody>
      </p:sp>
      <p:sp>
        <p:nvSpPr>
          <p:cNvPr id="229" name="Google Shape;229;p32"/>
          <p:cNvSpPr txBox="1"/>
          <p:nvPr/>
        </p:nvSpPr>
        <p:spPr>
          <a:xfrm>
            <a:off x="5421775" y="270815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sp>
        <p:nvSpPr>
          <p:cNvPr id="230" name="Google Shape;230;p32"/>
          <p:cNvSpPr txBox="1"/>
          <p:nvPr/>
        </p:nvSpPr>
        <p:spPr>
          <a:xfrm>
            <a:off x="5421775" y="332454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sp>
        <p:nvSpPr>
          <p:cNvPr id="231" name="Google Shape;231;p32"/>
          <p:cNvSpPr txBox="1"/>
          <p:nvPr/>
        </p:nvSpPr>
        <p:spPr>
          <a:xfrm>
            <a:off x="5421775" y="459286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pic>
        <p:nvPicPr>
          <p:cNvPr id="232" name="Google Shape;232;p32"/>
          <p:cNvPicPr preferRelativeResize="0"/>
          <p:nvPr/>
        </p:nvPicPr>
        <p:blipFill rotWithShape="1">
          <a:blip r:embed="rId4">
            <a:alphaModFix/>
          </a:blip>
          <a:srcRect/>
          <a:stretch/>
        </p:blipFill>
        <p:spPr>
          <a:xfrm>
            <a:off x="152400" y="536950"/>
            <a:ext cx="5116974" cy="3402171"/>
          </a:xfrm>
          <a:prstGeom prst="rect">
            <a:avLst/>
          </a:prstGeom>
          <a:noFill/>
          <a:ln>
            <a:noFill/>
          </a:ln>
        </p:spPr>
      </p:pic>
      <p:pic>
        <p:nvPicPr>
          <p:cNvPr id="233" name="Google Shape;233;p32"/>
          <p:cNvPicPr preferRelativeResize="0"/>
          <p:nvPr/>
        </p:nvPicPr>
        <p:blipFill rotWithShape="1">
          <a:blip r:embed="rId5">
            <a:alphaModFix/>
          </a:blip>
          <a:srcRect/>
          <a:stretch/>
        </p:blipFill>
        <p:spPr>
          <a:xfrm>
            <a:off x="152400" y="3943800"/>
            <a:ext cx="5117001" cy="10424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p:nvPr/>
        </p:nvSpPr>
        <p:spPr>
          <a:xfrm>
            <a:off x="72300" y="76200"/>
            <a:ext cx="487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are x3 times lower than in 2023</a:t>
            </a:r>
            <a:endParaRPr sz="2000" b="1" i="0" u="none" strike="noStrike" cap="none">
              <a:solidFill>
                <a:srgbClr val="000000"/>
              </a:solidFill>
              <a:latin typeface="Calibri"/>
              <a:ea typeface="Calibri"/>
              <a:cs typeface="Calibri"/>
              <a:sym typeface="Calibri"/>
            </a:endParaRPr>
          </a:p>
        </p:txBody>
      </p:sp>
      <p:sp>
        <p:nvSpPr>
          <p:cNvPr id="239" name="Google Shape;239;p33"/>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40" name="Google Shape;240;p33"/>
          <p:cNvSpPr txBox="1"/>
          <p:nvPr/>
        </p:nvSpPr>
        <p:spPr>
          <a:xfrm>
            <a:off x="251750" y="4202375"/>
            <a:ext cx="8649300" cy="9234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br>
              <a:rPr lang="en" sz="1200" b="0" i="0" u="none" strike="noStrike" cap="none">
                <a:solidFill>
                  <a:srgbClr val="000000"/>
                </a:solidFill>
                <a:latin typeface="Calibri"/>
                <a:ea typeface="Calibri"/>
                <a:cs typeface="Calibri"/>
                <a:sym typeface="Calibri"/>
              </a:rPr>
            </a:br>
            <a:r>
              <a:rPr lang="en" sz="1200" b="0" i="0" u="sng" strike="noStrike" cap="none">
                <a:solidFill>
                  <a:schemeClr val="hlink"/>
                </a:solidFill>
                <a:latin typeface="Calibri"/>
                <a:ea typeface="Calibri"/>
                <a:cs typeface="Calibri"/>
                <a:sym typeface="Calibri"/>
                <a:hlinkClick r:id="rId4"/>
              </a:rPr>
              <a:t>https://qz.com/tech-layoffs-high-ai-struggling-find-talent-1851368861</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41" name="Google Shape;241;p33"/>
          <p:cNvPicPr preferRelativeResize="0"/>
          <p:nvPr/>
        </p:nvPicPr>
        <p:blipFill rotWithShape="1">
          <a:blip r:embed="rId5">
            <a:alphaModFix/>
          </a:blip>
          <a:srcRect/>
          <a:stretch/>
        </p:blipFill>
        <p:spPr>
          <a:xfrm>
            <a:off x="329255" y="606820"/>
            <a:ext cx="8466675" cy="3654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4"/>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47" name="Google Shape;247;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8" name="Google Shape;248;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49" name="Google Shape;249;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50" name="Google Shape;250;p3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51" name="Google Shape;251;p34"/>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p:nvPr/>
        </p:nvSpPr>
        <p:spPr>
          <a:xfrm>
            <a:off x="59800" y="-48400"/>
            <a:ext cx="2828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AI Consumption Growth</a:t>
            </a:r>
            <a:endParaRPr sz="2000" b="1" i="0" u="none" strike="noStrike" cap="none">
              <a:solidFill>
                <a:srgbClr val="000000"/>
              </a:solidFill>
              <a:latin typeface="Calibri"/>
              <a:ea typeface="Calibri"/>
              <a:cs typeface="Calibri"/>
              <a:sym typeface="Calibri"/>
            </a:endParaRPr>
          </a:p>
        </p:txBody>
      </p:sp>
      <p:sp>
        <p:nvSpPr>
          <p:cNvPr id="75" name="Google Shape;75;p15"/>
          <p:cNvSpPr txBox="1"/>
          <p:nvPr/>
        </p:nvSpPr>
        <p:spPr>
          <a:xfrm>
            <a:off x="100765" y="1122193"/>
            <a:ext cx="4335600" cy="335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Accenture is pushing AI</a:t>
            </a:r>
            <a:r>
              <a:rPr lang="en" sz="1300" b="0" i="0" u="none" strike="noStrike" cap="none">
                <a:solidFill>
                  <a:srgbClr val="000000"/>
                </a:solidFill>
                <a:latin typeface="Calibri"/>
                <a:ea typeface="Calibri"/>
                <a:cs typeface="Calibri"/>
                <a:sym typeface="Calibri"/>
              </a:rPr>
              <a:t>. At their current billing rate, they are at $2.4 Billion annualized revenues from Gen AI. Yes, it is only ~3% of their overall bookings, but it grows 33% Quarter over Quarter.  Which means </a:t>
            </a:r>
            <a:r>
              <a:rPr lang="en" sz="1300" b="1" i="0" u="none" strike="noStrike" cap="none">
                <a:solidFill>
                  <a:srgbClr val="FF0000"/>
                </a:solidFill>
                <a:latin typeface="Calibri"/>
                <a:ea typeface="Calibri"/>
                <a:cs typeface="Calibri"/>
                <a:sym typeface="Calibri"/>
              </a:rPr>
              <a:t>more than doubling in a year</a:t>
            </a:r>
            <a:r>
              <a:rPr lang="en" sz="1300" b="0" i="0" u="none" strike="noStrike" cap="none">
                <a:solidFill>
                  <a:srgbClr val="000000"/>
                </a:solidFill>
                <a:latin typeface="Calibri"/>
                <a:ea typeface="Calibri"/>
                <a:cs typeface="Calibri"/>
                <a:sym typeface="Calibri"/>
              </a:rPr>
              <a:t>. And they are planning to </a:t>
            </a:r>
            <a:r>
              <a:rPr lang="en" sz="1300" b="1" i="0" u="none" strike="noStrike" cap="none">
                <a:solidFill>
                  <a:srgbClr val="FF0000"/>
                </a:solidFill>
                <a:latin typeface="Calibri"/>
                <a:ea typeface="Calibri"/>
                <a:cs typeface="Calibri"/>
                <a:sym typeface="Calibri"/>
              </a:rPr>
              <a:t>double the number of data scientists and AI consultants</a:t>
            </a:r>
            <a:r>
              <a:rPr lang="en" sz="1300" b="0" i="0" u="none" strike="noStrike" cap="none">
                <a:solidFill>
                  <a:srgbClr val="000000"/>
                </a:solidFill>
                <a:latin typeface="Calibri"/>
                <a:ea typeface="Calibri"/>
                <a:cs typeface="Calibri"/>
                <a:sym typeface="Calibri"/>
              </a:rPr>
              <a:t> (from 40K to 80K) in next 2 years.</a:t>
            </a:r>
            <a:endParaRPr sz="13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3"/>
              </a:rPr>
              <a:t>https://analyticsindiamag.com/accentures-generative-ai-revenue-surpasses-all-vc-backed-startups-combined/</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https://www.ciodive.com/news/accenture-ai-investments-billions-data-modernization/711132/</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https://en.wikipedia.org/wiki/Accenture</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Accenture plc</a:t>
            </a:r>
            <a:r>
              <a:rPr lang="en" sz="1300" b="0" i="0" u="none" strike="noStrike" cap="none">
                <a:solidFill>
                  <a:srgbClr val="000000"/>
                </a:solidFill>
                <a:latin typeface="Calibri"/>
                <a:ea typeface="Calibri"/>
                <a:cs typeface="Calibri"/>
                <a:sym typeface="Calibri"/>
              </a:rPr>
              <a:t> is a US multinational professional services company based in Dublin, specializing in IT services and consulting. A Fortune Global 500 company, it reported revenues of $64.1 billion in 2023. </a:t>
            </a:r>
            <a:r>
              <a:rPr lang="en" sz="1300" b="1" i="0" u="none" strike="noStrike" cap="none">
                <a:solidFill>
                  <a:srgbClr val="FF0000"/>
                </a:solidFill>
                <a:latin typeface="Calibri"/>
                <a:ea typeface="Calibri"/>
                <a:cs typeface="Calibri"/>
                <a:sym typeface="Calibri"/>
              </a:rPr>
              <a:t>733,000 employees</a:t>
            </a:r>
            <a:r>
              <a:rPr lang="en" sz="1300" b="0" i="0" u="none" strike="noStrike" cap="none">
                <a:solidFill>
                  <a:srgbClr val="000000"/>
                </a:solidFill>
                <a:latin typeface="Calibri"/>
                <a:ea typeface="Calibri"/>
                <a:cs typeface="Calibri"/>
                <a:sym typeface="Calibri"/>
              </a:rPr>
              <a:t>.</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Accenture partnered with AWS and Anthropic</a:t>
            </a:r>
            <a:r>
              <a:rPr lang="en" sz="1300" b="0" i="0" u="none" strike="noStrike" cap="none">
                <a:solidFill>
                  <a:schemeClr val="dk1"/>
                </a:solidFill>
                <a:latin typeface="Calibri"/>
                <a:ea typeface="Calibri"/>
                <a:cs typeface="Calibri"/>
                <a:sym typeface="Calibri"/>
              </a:rPr>
              <a:t> to build industry-specific AI solutions and ease enterprise adoption</a:t>
            </a:r>
            <a:endParaRPr sz="1300" b="0" i="0" u="none" strike="noStrike" cap="none">
              <a:solidFill>
                <a:srgbClr val="000000"/>
              </a:solidFill>
              <a:latin typeface="Calibri"/>
              <a:ea typeface="Calibri"/>
              <a:cs typeface="Calibri"/>
              <a:sym typeface="Calibri"/>
            </a:endParaRPr>
          </a:p>
        </p:txBody>
      </p:sp>
      <p:pic>
        <p:nvPicPr>
          <p:cNvPr id="76" name="Google Shape;76;p15"/>
          <p:cNvPicPr preferRelativeResize="0"/>
          <p:nvPr/>
        </p:nvPicPr>
        <p:blipFill rotWithShape="1">
          <a:blip r:embed="rId6">
            <a:alphaModFix/>
          </a:blip>
          <a:srcRect/>
          <a:stretch/>
        </p:blipFill>
        <p:spPr>
          <a:xfrm>
            <a:off x="1509938" y="614100"/>
            <a:ext cx="1451274" cy="436726"/>
          </a:xfrm>
          <a:prstGeom prst="rect">
            <a:avLst/>
          </a:prstGeom>
          <a:noFill/>
          <a:ln>
            <a:noFill/>
          </a:ln>
        </p:spPr>
      </p:pic>
      <p:pic>
        <p:nvPicPr>
          <p:cNvPr id="77" name="Google Shape;77;p15"/>
          <p:cNvPicPr preferRelativeResize="0"/>
          <p:nvPr/>
        </p:nvPicPr>
        <p:blipFill rotWithShape="1">
          <a:blip r:embed="rId7">
            <a:alphaModFix/>
          </a:blip>
          <a:srcRect/>
          <a:stretch/>
        </p:blipFill>
        <p:spPr>
          <a:xfrm>
            <a:off x="6061975" y="1279425"/>
            <a:ext cx="1731283" cy="1717150"/>
          </a:xfrm>
          <a:prstGeom prst="rect">
            <a:avLst/>
          </a:prstGeom>
          <a:noFill/>
          <a:ln>
            <a:noFill/>
          </a:ln>
        </p:spPr>
      </p:pic>
      <p:sp>
        <p:nvSpPr>
          <p:cNvPr id="78" name="Google Shape;78;p15"/>
          <p:cNvSpPr txBox="1"/>
          <p:nvPr/>
        </p:nvSpPr>
        <p:spPr>
          <a:xfrm>
            <a:off x="4702975" y="3164335"/>
            <a:ext cx="43356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Average enterprise more than doubles budgets for AI in 2024 - </a:t>
            </a:r>
            <a:r>
              <a:rPr lang="en" sz="1000" b="0" i="0" u="sng" strike="noStrike" cap="none">
                <a:solidFill>
                  <a:schemeClr val="hlink"/>
                </a:solidFill>
                <a:latin typeface="Calibri"/>
                <a:ea typeface="Calibri"/>
                <a:cs typeface="Calibri"/>
                <a:sym typeface="Calibri"/>
                <a:hlinkClick r:id="rId8"/>
              </a:rPr>
              <a:t>https://a16z.com/generative-ai-enterprise-2024/</a:t>
            </a:r>
            <a:r>
              <a:rPr lang="en" sz="10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In one case an enterprise increased budget x8 </a:t>
            </a:r>
            <a:br>
              <a:rPr lang="en" sz="1300" b="0" i="0" u="none" strike="noStrike" cap="none">
                <a:solidFill>
                  <a:srgbClr val="000000"/>
                </a:solidFill>
                <a:latin typeface="Calibri"/>
                <a:ea typeface="Calibri"/>
                <a:cs typeface="Calibri"/>
                <a:sym typeface="Calibri"/>
              </a:rPr>
            </a:br>
            <a:r>
              <a:rPr lang="en" sz="1300" b="0" i="0" u="none" strike="noStrike" cap="none">
                <a:solidFill>
                  <a:srgbClr val="000000"/>
                </a:solidFill>
                <a:latin typeface="Calibri"/>
                <a:ea typeface="Calibri"/>
                <a:cs typeface="Calibri"/>
                <a:sym typeface="Calibri"/>
              </a:rPr>
              <a:t>after seeing ~90% cost savings.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While 80-90% utilized closed source models in 2023, </a:t>
            </a:r>
            <a:br>
              <a:rPr lang="en" sz="1300" b="0" i="0" u="none" strike="noStrike" cap="none">
                <a:solidFill>
                  <a:srgbClr val="000000"/>
                </a:solidFill>
                <a:latin typeface="Calibri"/>
                <a:ea typeface="Calibri"/>
                <a:cs typeface="Calibri"/>
                <a:sym typeface="Calibri"/>
              </a:rPr>
            </a:br>
            <a:r>
              <a:rPr lang="en" sz="1300" b="0" i="0" u="none" strike="noStrike" cap="none">
                <a:solidFill>
                  <a:srgbClr val="000000"/>
                </a:solidFill>
                <a:latin typeface="Calibri"/>
                <a:ea typeface="Calibri"/>
                <a:cs typeface="Calibri"/>
                <a:sym typeface="Calibri"/>
              </a:rPr>
              <a:t>nowadays 46% of leaders prefer open source.</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Internal uses (coding assistants, text summarization) are moving faster than external apps (chatbots).</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48926" y="-116050"/>
            <a:ext cx="4092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Emad Mostaque Has Left Stability.AI</a:t>
            </a:r>
            <a:endParaRPr sz="2000" b="1" i="0" u="none" strike="noStrike" cap="none">
              <a:solidFill>
                <a:srgbClr val="000000"/>
              </a:solidFill>
              <a:latin typeface="Calibri"/>
              <a:ea typeface="Calibri"/>
              <a:cs typeface="Calibri"/>
              <a:sym typeface="Calibri"/>
            </a:endParaRPr>
          </a:p>
        </p:txBody>
      </p:sp>
      <p:sp>
        <p:nvSpPr>
          <p:cNvPr id="84" name="Google Shape;84;p16"/>
          <p:cNvSpPr txBox="1"/>
          <p:nvPr/>
        </p:nvSpPr>
        <p:spPr>
          <a:xfrm>
            <a:off x="127925" y="526075"/>
            <a:ext cx="4802700" cy="444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Emad Mostaque, the founder and SEO of Stabiltiy.AI has left the company "</a:t>
            </a:r>
            <a:r>
              <a:rPr lang="en" sz="1300" b="1" i="0" u="none" strike="noStrike" cap="none">
                <a:solidFill>
                  <a:srgbClr val="FF0000"/>
                </a:solidFill>
                <a:latin typeface="Calibri"/>
                <a:ea typeface="Calibri"/>
                <a:cs typeface="Calibri"/>
                <a:sym typeface="Calibri"/>
              </a:rPr>
              <a:t>to pursue decentralized AI</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457200" marR="0" lvl="0" indent="-2921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3"/>
              </a:rPr>
              <a:t>https://www.theverge.com/2024/3/23/24109511/stability-ai-ceo-emad-mostaque-resignation-decentralized-ai</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457200" marR="0" lvl="0" indent="-2921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https://twitter.com/EMostaque/status/1771400218170519741</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This departure is following reports of million-dollar burn rates and high-profile research team exits (3 out of 5 of the researchers behind Stable Diffusion reportedly followed suit, including leader Robin Rombach).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This move raises questions about the future of Stable Diffusion.  With Mostaque leaving and key developers gone, is the highly anticipated Stable Diffusion 3 release in jeopardy?</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 push toward developing commercialized AI products is likely a big part of why Mostaque has stepped down.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"Not going to beat centralized AI with more centralized AI," said Mostaque in a post on X, following his resignation. "</a:t>
            </a:r>
            <a:r>
              <a:rPr lang="en" sz="1300" b="1" i="0" u="none" strike="noStrike" cap="none">
                <a:solidFill>
                  <a:srgbClr val="FF0000"/>
                </a:solidFill>
                <a:latin typeface="Calibri"/>
                <a:ea typeface="Calibri"/>
                <a:cs typeface="Calibri"/>
                <a:sym typeface="Calibri"/>
              </a:rPr>
              <a:t>It is now time to ensure AI remains open and decentralized</a:t>
            </a:r>
            <a:r>
              <a:rPr lang="en" sz="1300" b="0" i="0" u="none" strike="noStrike" cap="none">
                <a:solidFill>
                  <a:srgbClr val="000000"/>
                </a:solidFill>
                <a:latin typeface="Calibri"/>
                <a:ea typeface="Calibri"/>
                <a:cs typeface="Calibri"/>
                <a:sym typeface="Calibri"/>
              </a:rPr>
              <a:t>," says Mostaque in a separate statement.</a:t>
            </a:r>
            <a:endParaRPr sz="1300" b="0" i="0" u="none" strike="noStrike" cap="none">
              <a:solidFill>
                <a:srgbClr val="000000"/>
              </a:solidFill>
              <a:latin typeface="Calibri"/>
              <a:ea typeface="Calibri"/>
              <a:cs typeface="Calibri"/>
              <a:sym typeface="Calibri"/>
            </a:endParaRPr>
          </a:p>
        </p:txBody>
      </p:sp>
      <p:pic>
        <p:nvPicPr>
          <p:cNvPr id="85" name="Google Shape;85;p16"/>
          <p:cNvPicPr preferRelativeResize="0"/>
          <p:nvPr/>
        </p:nvPicPr>
        <p:blipFill rotWithShape="1">
          <a:blip r:embed="rId5">
            <a:alphaModFix/>
          </a:blip>
          <a:srcRect/>
          <a:stretch/>
        </p:blipFill>
        <p:spPr>
          <a:xfrm>
            <a:off x="5558925" y="152400"/>
            <a:ext cx="3042325" cy="2028999"/>
          </a:xfrm>
          <a:prstGeom prst="rect">
            <a:avLst/>
          </a:prstGeom>
          <a:noFill/>
          <a:ln>
            <a:noFill/>
          </a:ln>
        </p:spPr>
      </p:pic>
      <p:pic>
        <p:nvPicPr>
          <p:cNvPr id="86" name="Google Shape;86;p16"/>
          <p:cNvPicPr preferRelativeResize="0"/>
          <p:nvPr/>
        </p:nvPicPr>
        <p:blipFill rotWithShape="1">
          <a:blip r:embed="rId6">
            <a:alphaModFix/>
          </a:blip>
          <a:srcRect/>
          <a:stretch/>
        </p:blipFill>
        <p:spPr>
          <a:xfrm>
            <a:off x="5123700" y="2604550"/>
            <a:ext cx="1434300" cy="1587965"/>
          </a:xfrm>
          <a:prstGeom prst="rect">
            <a:avLst/>
          </a:prstGeom>
          <a:noFill/>
          <a:ln>
            <a:noFill/>
          </a:ln>
        </p:spPr>
      </p:pic>
      <p:sp>
        <p:nvSpPr>
          <p:cNvPr id="87" name="Google Shape;87;p16"/>
          <p:cNvSpPr txBox="1"/>
          <p:nvPr/>
        </p:nvSpPr>
        <p:spPr>
          <a:xfrm>
            <a:off x="5174938" y="4192525"/>
            <a:ext cx="14343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Robin Rombach</a:t>
            </a:r>
            <a:endParaRPr sz="1300" b="0" i="0" u="none" strike="noStrike" cap="none">
              <a:solidFill>
                <a:srgbClr val="000000"/>
              </a:solidFill>
              <a:latin typeface="Calibri"/>
              <a:ea typeface="Calibri"/>
              <a:cs typeface="Calibri"/>
              <a:sym typeface="Calibri"/>
            </a:endParaRPr>
          </a:p>
        </p:txBody>
      </p:sp>
      <p:sp>
        <p:nvSpPr>
          <p:cNvPr id="88" name="Google Shape;88;p16"/>
          <p:cNvSpPr txBox="1"/>
          <p:nvPr/>
        </p:nvSpPr>
        <p:spPr>
          <a:xfrm>
            <a:off x="6400775" y="2219650"/>
            <a:ext cx="14343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Emad Mostaque</a:t>
            </a:r>
            <a:endParaRPr sz="1300" b="0" i="0" u="none" strike="noStrike" cap="none">
              <a:solidFill>
                <a:srgbClr val="000000"/>
              </a:solidFill>
              <a:latin typeface="Calibri"/>
              <a:ea typeface="Calibri"/>
              <a:cs typeface="Calibri"/>
              <a:sym typeface="Calibri"/>
            </a:endParaRPr>
          </a:p>
        </p:txBody>
      </p:sp>
      <p:pic>
        <p:nvPicPr>
          <p:cNvPr id="89" name="Google Shape;89;p16"/>
          <p:cNvPicPr preferRelativeResize="0"/>
          <p:nvPr/>
        </p:nvPicPr>
        <p:blipFill rotWithShape="1">
          <a:blip r:embed="rId7">
            <a:alphaModFix/>
          </a:blip>
          <a:srcRect/>
          <a:stretch/>
        </p:blipFill>
        <p:spPr>
          <a:xfrm>
            <a:off x="6609250" y="2604550"/>
            <a:ext cx="1290232" cy="1587976"/>
          </a:xfrm>
          <a:prstGeom prst="rect">
            <a:avLst/>
          </a:prstGeom>
          <a:noFill/>
          <a:ln>
            <a:noFill/>
          </a:ln>
        </p:spPr>
      </p:pic>
      <p:sp>
        <p:nvSpPr>
          <p:cNvPr id="90" name="Google Shape;90;p16"/>
          <p:cNvSpPr txBox="1"/>
          <p:nvPr/>
        </p:nvSpPr>
        <p:spPr>
          <a:xfrm>
            <a:off x="7950800" y="4192525"/>
            <a:ext cx="10656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Dominik Lorenz</a:t>
            </a:r>
            <a:endParaRPr sz="1300" b="0" i="0" u="none" strike="noStrike" cap="none">
              <a:solidFill>
                <a:srgbClr val="000000"/>
              </a:solidFill>
              <a:latin typeface="Calibri"/>
              <a:ea typeface="Calibri"/>
              <a:cs typeface="Calibri"/>
              <a:sym typeface="Calibri"/>
            </a:endParaRPr>
          </a:p>
        </p:txBody>
      </p:sp>
      <p:sp>
        <p:nvSpPr>
          <p:cNvPr id="91" name="Google Shape;91;p16"/>
          <p:cNvSpPr txBox="1"/>
          <p:nvPr/>
        </p:nvSpPr>
        <p:spPr>
          <a:xfrm>
            <a:off x="6634874" y="4192525"/>
            <a:ext cx="12903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Andreas Blattmann</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0" y="0"/>
            <a:ext cx="1803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Mistral 7b v0.2</a:t>
            </a:r>
            <a:endParaRPr sz="2000" b="1" i="0" u="none" strike="noStrike" cap="none">
              <a:solidFill>
                <a:srgbClr val="000000"/>
              </a:solidFill>
              <a:latin typeface="Calibri"/>
              <a:ea typeface="Calibri"/>
              <a:cs typeface="Calibri"/>
              <a:sym typeface="Calibri"/>
            </a:endParaRPr>
          </a:p>
        </p:txBody>
      </p:sp>
      <p:sp>
        <p:nvSpPr>
          <p:cNvPr id="97" name="Google Shape;97;p17"/>
          <p:cNvSpPr txBox="1"/>
          <p:nvPr/>
        </p:nvSpPr>
        <p:spPr>
          <a:xfrm>
            <a:off x="94425" y="487325"/>
            <a:ext cx="4569600" cy="297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Mistral-7B-v0.2 has the following changes compared to Mistral-7B-v0.1</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32k context window (vs 8k context in v0.1)</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Rope-theta = 1e6</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No Sliding-Window Attention</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3"/>
              </a:rPr>
              <a:t>https://twitter.com/dchaplot/status/1771672289953866212</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https://twitter.com/osanseviero/status/1771654833830821949</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https://huggingface.co/mistralai/Mistral-7B-Instruct-v0.2</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https://twitter.com/ofermend/status/1772070911937560748</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7"/>
              </a:rPr>
              <a:t>https://ollama.com/library/mistral</a:t>
            </a:r>
            <a:r>
              <a:rPr lang="en" sz="1000" b="0" i="0" u="none" strike="noStrike" cap="none">
                <a:solidFill>
                  <a:srgbClr val="000000"/>
                </a:solidFill>
                <a:latin typeface="Calibri"/>
                <a:ea typeface="Calibri"/>
                <a:cs typeface="Calibri"/>
                <a:sym typeface="Calibri"/>
              </a:rPr>
              <a:t> - updated to v0.2</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8"/>
              </a:rPr>
              <a:t>https://arxiv.org/abs/2310.06825</a:t>
            </a:r>
            <a:r>
              <a:rPr lang="en" sz="1000" b="0" i="0" u="none" strike="noStrike" cap="none">
                <a:solidFill>
                  <a:srgbClr val="000000"/>
                </a:solidFill>
                <a:latin typeface="Calibri"/>
                <a:ea typeface="Calibri"/>
                <a:cs typeface="Calibri"/>
                <a:sym typeface="Calibri"/>
              </a:rPr>
              <a:t> (Oct 2023)</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9"/>
              </a:rPr>
              <a:t>https://docs.mistral.ai/models/</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10"/>
              </a:rPr>
              <a:t>https://github.com/mistralai-sf24/hackathon/tree/main</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11"/>
              </a:rPr>
              <a:t>https://www.youtube.com/watch?v=62gpF6Uq6Rc</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pic>
        <p:nvPicPr>
          <p:cNvPr id="98" name="Google Shape;98;p17"/>
          <p:cNvPicPr preferRelativeResize="0"/>
          <p:nvPr/>
        </p:nvPicPr>
        <p:blipFill rotWithShape="1">
          <a:blip r:embed="rId12">
            <a:alphaModFix/>
          </a:blip>
          <a:srcRect/>
          <a:stretch/>
        </p:blipFill>
        <p:spPr>
          <a:xfrm>
            <a:off x="679588" y="3539077"/>
            <a:ext cx="3399282" cy="1467350"/>
          </a:xfrm>
          <a:prstGeom prst="rect">
            <a:avLst/>
          </a:prstGeom>
          <a:noFill/>
          <a:ln>
            <a:noFill/>
          </a:ln>
        </p:spPr>
      </p:pic>
      <p:pic>
        <p:nvPicPr>
          <p:cNvPr id="99" name="Google Shape;99;p17"/>
          <p:cNvPicPr preferRelativeResize="0"/>
          <p:nvPr/>
        </p:nvPicPr>
        <p:blipFill rotWithShape="1">
          <a:blip r:embed="rId13">
            <a:alphaModFix/>
          </a:blip>
          <a:srcRect/>
          <a:stretch/>
        </p:blipFill>
        <p:spPr>
          <a:xfrm>
            <a:off x="5760099" y="147100"/>
            <a:ext cx="3241375" cy="2276150"/>
          </a:xfrm>
          <a:prstGeom prst="rect">
            <a:avLst/>
          </a:prstGeom>
          <a:noFill/>
          <a:ln>
            <a:noFill/>
          </a:ln>
        </p:spPr>
      </p:pic>
      <p:pic>
        <p:nvPicPr>
          <p:cNvPr id="100" name="Google Shape;100;p17"/>
          <p:cNvPicPr preferRelativeResize="0"/>
          <p:nvPr/>
        </p:nvPicPr>
        <p:blipFill rotWithShape="1">
          <a:blip r:embed="rId14">
            <a:alphaModFix/>
          </a:blip>
          <a:srcRect/>
          <a:stretch/>
        </p:blipFill>
        <p:spPr>
          <a:xfrm>
            <a:off x="5760100" y="2458575"/>
            <a:ext cx="3241375" cy="25073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p:nvPr/>
        </p:nvSpPr>
        <p:spPr>
          <a:xfrm>
            <a:off x="65200" y="47925"/>
            <a:ext cx="439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Agentic Workflows - Andrew Ng</a:t>
            </a:r>
            <a:endParaRPr sz="2000" b="1" i="0" u="none" strike="noStrike" cap="none">
              <a:solidFill>
                <a:srgbClr val="000000"/>
              </a:solidFill>
              <a:latin typeface="Calibri"/>
              <a:ea typeface="Calibri"/>
              <a:cs typeface="Calibri"/>
              <a:sym typeface="Calibri"/>
            </a:endParaRPr>
          </a:p>
        </p:txBody>
      </p:sp>
      <p:sp>
        <p:nvSpPr>
          <p:cNvPr id="106" name="Google Shape;106;p18"/>
          <p:cNvSpPr txBox="1"/>
          <p:nvPr/>
        </p:nvSpPr>
        <p:spPr>
          <a:xfrm>
            <a:off x="65200" y="461881"/>
            <a:ext cx="45068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chemeClr val="dk1"/>
                </a:solidFill>
                <a:latin typeface="Calibri"/>
                <a:ea typeface="Calibri"/>
                <a:cs typeface="Calibri"/>
                <a:sym typeface="Calibri"/>
              </a:rPr>
              <a:t>Reflection, self-reflection, self-improvement</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chemeClr val="dk1"/>
                </a:solidFill>
                <a:latin typeface="Calibri"/>
                <a:ea typeface="Calibri"/>
                <a:cs typeface="Calibri"/>
                <a:sym typeface="Calibri"/>
              </a:rPr>
              <a:t>Tool Use (RAG or websearch, calculator, code execution, ...)</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Planning - devise and implement multi-step strategy (chain-of-thought, tree-of-thought,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Multi-Agent Collaboration, distribute tasks, exchanging ideas to forge superior solutions.</a:t>
            </a:r>
            <a:endParaRPr sz="1300" b="0" i="0" u="none" strike="noStrike" cap="none">
              <a:solidFill>
                <a:srgbClr val="000000"/>
              </a:solidFill>
              <a:latin typeface="Calibri"/>
              <a:ea typeface="Calibri"/>
              <a:cs typeface="Calibri"/>
              <a:sym typeface="Calibri"/>
            </a:endParaRPr>
          </a:p>
        </p:txBody>
      </p:sp>
      <p:sp>
        <p:nvSpPr>
          <p:cNvPr id="107" name="Google Shape;107;p18"/>
          <p:cNvSpPr txBox="1"/>
          <p:nvPr/>
        </p:nvSpPr>
        <p:spPr>
          <a:xfrm>
            <a:off x="65200" y="1934825"/>
            <a:ext cx="4506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sng" strike="noStrike" cap="none">
                <a:solidFill>
                  <a:schemeClr val="hlink"/>
                </a:solidFill>
                <a:latin typeface="Calibri"/>
                <a:ea typeface="Calibri"/>
                <a:cs typeface="Calibri"/>
                <a:sym typeface="Calibri"/>
                <a:hlinkClick r:id="rId3"/>
              </a:rPr>
              <a:t>https://www.deeplearning.ai/the-batch/issue-241/</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sng" strike="noStrike" cap="none">
                <a:solidFill>
                  <a:schemeClr val="hlink"/>
                </a:solidFill>
                <a:latin typeface="Calibri"/>
                <a:ea typeface="Calibri"/>
                <a:cs typeface="Calibri"/>
                <a:sym typeface="Calibri"/>
                <a:hlinkClick r:id="rId4"/>
              </a:rPr>
              <a:t>https://www.youtube.com/watch?v=sal78ACtGTc</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p:txBody>
      </p:sp>
      <p:pic>
        <p:nvPicPr>
          <p:cNvPr id="108" name="Google Shape;108;p18"/>
          <p:cNvPicPr preferRelativeResize="0"/>
          <p:nvPr/>
        </p:nvPicPr>
        <p:blipFill rotWithShape="1">
          <a:blip r:embed="rId5">
            <a:alphaModFix/>
          </a:blip>
          <a:srcRect/>
          <a:stretch/>
        </p:blipFill>
        <p:spPr>
          <a:xfrm>
            <a:off x="4663325" y="374325"/>
            <a:ext cx="4399199" cy="4701177"/>
          </a:xfrm>
          <a:prstGeom prst="rect">
            <a:avLst/>
          </a:prstGeom>
          <a:noFill/>
          <a:ln>
            <a:noFill/>
          </a:ln>
        </p:spPr>
      </p:pic>
      <p:pic>
        <p:nvPicPr>
          <p:cNvPr id="109" name="Google Shape;109;p18"/>
          <p:cNvPicPr preferRelativeResize="0"/>
          <p:nvPr/>
        </p:nvPicPr>
        <p:blipFill rotWithShape="1">
          <a:blip r:embed="rId6">
            <a:alphaModFix/>
          </a:blip>
          <a:srcRect/>
          <a:stretch/>
        </p:blipFill>
        <p:spPr>
          <a:xfrm>
            <a:off x="6968374" y="60845"/>
            <a:ext cx="1524695" cy="502825"/>
          </a:xfrm>
          <a:prstGeom prst="rect">
            <a:avLst/>
          </a:prstGeom>
          <a:noFill/>
          <a:ln>
            <a:noFill/>
          </a:ln>
        </p:spPr>
      </p:pic>
      <p:pic>
        <p:nvPicPr>
          <p:cNvPr id="110" name="Google Shape;110;p18"/>
          <p:cNvPicPr preferRelativeResize="0"/>
          <p:nvPr/>
        </p:nvPicPr>
        <p:blipFill rotWithShape="1">
          <a:blip r:embed="rId7">
            <a:alphaModFix/>
          </a:blip>
          <a:srcRect/>
          <a:stretch/>
        </p:blipFill>
        <p:spPr>
          <a:xfrm>
            <a:off x="85538" y="2607374"/>
            <a:ext cx="4486462" cy="217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0" y="0"/>
            <a:ext cx="23031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Databricks DBRX</a:t>
            </a:r>
            <a:endParaRPr sz="2000" b="1" i="0" u="none" strike="noStrike" cap="none">
              <a:solidFill>
                <a:srgbClr val="000000"/>
              </a:solidFill>
              <a:latin typeface="Calibri"/>
              <a:ea typeface="Calibri"/>
              <a:cs typeface="Calibri"/>
              <a:sym typeface="Calibri"/>
            </a:endParaRPr>
          </a:p>
        </p:txBody>
      </p:sp>
      <p:sp>
        <p:nvSpPr>
          <p:cNvPr id="116" name="Google Shape;116;p19"/>
          <p:cNvSpPr txBox="1"/>
          <p:nvPr/>
        </p:nvSpPr>
        <p:spPr>
          <a:xfrm>
            <a:off x="48575" y="544274"/>
            <a:ext cx="4522598" cy="3508623"/>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DBRX</a:t>
            </a:r>
            <a:r>
              <a:rPr lang="en" sz="1300" b="0" i="0" u="none" strike="noStrike" cap="none">
                <a:solidFill>
                  <a:srgbClr val="000000"/>
                </a:solidFill>
                <a:latin typeface="Calibri"/>
                <a:ea typeface="Calibri"/>
                <a:cs typeface="Calibri"/>
                <a:sym typeface="Calibri"/>
              </a:rPr>
              <a:t> - new open-source LLM from Databricks' Mosaic team.</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chemeClr val="dk1"/>
                </a:solidFill>
                <a:latin typeface="Calibri"/>
                <a:ea typeface="Calibri"/>
                <a:cs typeface="Calibri"/>
                <a:sym typeface="Calibri"/>
              </a:rPr>
              <a:t>Better than Llama-2, Grok, and Mixtral</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chemeClr val="dk1"/>
                </a:solidFill>
                <a:latin typeface="Calibri"/>
                <a:ea typeface="Calibri"/>
                <a:cs typeface="Calibri"/>
                <a:sym typeface="Calibri"/>
              </a:rPr>
              <a:t>Open-source, 32K context length</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chemeClr val="dk1"/>
                </a:solidFill>
                <a:latin typeface="Calibri"/>
                <a:ea typeface="Calibri"/>
                <a:cs typeface="Calibri"/>
                <a:sym typeface="Calibri"/>
              </a:rPr>
              <a:t>LLM, transformer-based, decoder-only, 132B params</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chemeClr val="dk1"/>
                </a:solidFill>
                <a:latin typeface="Calibri"/>
                <a:ea typeface="Calibri"/>
                <a:cs typeface="Calibri"/>
                <a:sym typeface="Calibri"/>
              </a:rPr>
              <a:t>M</a:t>
            </a:r>
            <a:r>
              <a:rPr lang="en" sz="1300" b="0" i="0" u="none" strike="noStrike" cap="none">
                <a:solidFill>
                  <a:srgbClr val="000000"/>
                </a:solidFill>
                <a:latin typeface="Calibri"/>
                <a:ea typeface="Calibri"/>
                <a:cs typeface="Calibri"/>
                <a:sym typeface="Calibri"/>
              </a:rPr>
              <a:t>ixture-of-Experts (MoE) - 16 experts, chooses 4 (32B).</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Rotary Position Encodings (RoPE)</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Gated Linear Units (GLU)</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Grouped Query Attention (GQA)</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GPT-4 tokenizer</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x2 faster than comparable models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needs 4 80GB GPUs to run inference with 16-bit precision</a:t>
            </a:r>
            <a:endParaRPr sz="13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3"/>
              </a:rPr>
              <a:t>https://www.databricks.com/blog/announcing-dbrx-new-standard-efficient-open-source-customizable-llms</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https://github.com/databricks/dbrx</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https://huggingface.co/collections/databricks/dbrx-6601c0852a0cdd3c59f71962</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https://www.databricks.com/blog/introducing-dbrx-new-state-art-open-llm</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pic>
        <p:nvPicPr>
          <p:cNvPr id="117" name="Google Shape;117;p19"/>
          <p:cNvPicPr preferRelativeResize="0"/>
          <p:nvPr/>
        </p:nvPicPr>
        <p:blipFill rotWithShape="1">
          <a:blip r:embed="rId7">
            <a:alphaModFix/>
          </a:blip>
          <a:srcRect/>
          <a:stretch/>
        </p:blipFill>
        <p:spPr>
          <a:xfrm>
            <a:off x="5989450" y="207025"/>
            <a:ext cx="2952750" cy="1552575"/>
          </a:xfrm>
          <a:prstGeom prst="rect">
            <a:avLst/>
          </a:prstGeom>
          <a:noFill/>
          <a:ln>
            <a:noFill/>
          </a:ln>
        </p:spPr>
      </p:pic>
      <p:pic>
        <p:nvPicPr>
          <p:cNvPr id="118" name="Google Shape;118;p19"/>
          <p:cNvPicPr preferRelativeResize="0"/>
          <p:nvPr/>
        </p:nvPicPr>
        <p:blipFill rotWithShape="1">
          <a:blip r:embed="rId8">
            <a:alphaModFix/>
          </a:blip>
          <a:srcRect/>
          <a:stretch/>
        </p:blipFill>
        <p:spPr>
          <a:xfrm>
            <a:off x="4550925" y="2339875"/>
            <a:ext cx="4522598" cy="2685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p:nvPr/>
        </p:nvSpPr>
        <p:spPr>
          <a:xfrm>
            <a:off x="0" y="0"/>
            <a:ext cx="1372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Jamba</a:t>
            </a:r>
            <a:endParaRPr sz="2000" b="1" i="0" u="none" strike="noStrike" cap="none">
              <a:solidFill>
                <a:srgbClr val="000000"/>
              </a:solidFill>
              <a:latin typeface="Calibri"/>
              <a:ea typeface="Calibri"/>
              <a:cs typeface="Calibri"/>
              <a:sym typeface="Calibri"/>
            </a:endParaRPr>
          </a:p>
        </p:txBody>
      </p:sp>
      <p:sp>
        <p:nvSpPr>
          <p:cNvPr id="124" name="Google Shape;124;p20"/>
          <p:cNvSpPr txBox="1"/>
          <p:nvPr/>
        </p:nvSpPr>
        <p:spPr>
          <a:xfrm>
            <a:off x="40799" y="755836"/>
            <a:ext cx="3483300" cy="284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AI21 Labs</a:t>
            </a:r>
            <a:r>
              <a:rPr lang="en" sz="1300" b="0" i="0" u="none" strike="noStrike" cap="none">
                <a:solidFill>
                  <a:srgbClr val="000000"/>
                </a:solidFill>
                <a:latin typeface="Calibri"/>
                <a:ea typeface="Calibri"/>
                <a:cs typeface="Calibri"/>
                <a:sym typeface="Calibri"/>
              </a:rPr>
              <a:t> just announced </a:t>
            </a:r>
            <a:r>
              <a:rPr lang="en" sz="1300" b="1" i="0" u="none" strike="noStrike" cap="none">
                <a:solidFill>
                  <a:srgbClr val="FF0000"/>
                </a:solidFill>
                <a:latin typeface="Calibri"/>
                <a:ea typeface="Calibri"/>
                <a:cs typeface="Calibri"/>
                <a:sym typeface="Calibri"/>
              </a:rPr>
              <a:t>Jamba</a:t>
            </a:r>
            <a:r>
              <a:rPr lang="en" sz="1300" b="0" i="0" u="none" strike="noStrike" cap="none">
                <a:solidFill>
                  <a:srgbClr val="000000"/>
                </a:solidFill>
                <a:latin typeface="Calibri"/>
                <a:ea typeface="Calibri"/>
                <a:cs typeface="Calibri"/>
                <a:sym typeface="Calibri"/>
              </a:rPr>
              <a:t> - an </a:t>
            </a:r>
            <a:r>
              <a:rPr lang="en" sz="1300" b="0" i="0" u="none" strike="noStrike" cap="none">
                <a:solidFill>
                  <a:srgbClr val="6AA84F"/>
                </a:solidFill>
                <a:latin typeface="Calibri"/>
                <a:ea typeface="Calibri"/>
                <a:cs typeface="Calibri"/>
                <a:sym typeface="Calibri"/>
              </a:rPr>
              <a:t>open-source and improved</a:t>
            </a:r>
            <a:r>
              <a:rPr lang="en" sz="1300" b="0" i="0" u="none" strike="noStrike" cap="none">
                <a:solidFill>
                  <a:srgbClr val="000000"/>
                </a:solidFill>
                <a:latin typeface="Calibri"/>
                <a:ea typeface="Calibri"/>
                <a:cs typeface="Calibri"/>
                <a:sym typeface="Calibri"/>
              </a:rPr>
              <a:t> </a:t>
            </a:r>
            <a:r>
              <a:rPr lang="en" sz="1300" b="1" i="0" u="none" strike="noStrike" cap="none">
                <a:solidFill>
                  <a:srgbClr val="FF0000"/>
                </a:solidFill>
                <a:latin typeface="Calibri"/>
                <a:ea typeface="Calibri"/>
                <a:cs typeface="Calibri"/>
                <a:sym typeface="Calibri"/>
              </a:rPr>
              <a:t>Mamba</a:t>
            </a:r>
            <a:r>
              <a:rPr lang="en" sz="1300" b="0" i="0" u="none" strike="noStrike" cap="none">
                <a:solidFill>
                  <a:srgbClr val="000000"/>
                </a:solidFill>
                <a:latin typeface="Calibri"/>
                <a:ea typeface="Calibri"/>
                <a:cs typeface="Calibri"/>
                <a:sym typeface="Calibri"/>
              </a:rPr>
              <a:t>!</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Hybrid SSM / Transformer model</a:t>
            </a:r>
            <a:br>
              <a:rPr lang="en" sz="1300" b="0" i="0" u="none" strike="noStrike" cap="none">
                <a:solidFill>
                  <a:srgbClr val="000000"/>
                </a:solidFill>
                <a:latin typeface="Calibri"/>
                <a:ea typeface="Calibri"/>
                <a:cs typeface="Calibri"/>
                <a:sym typeface="Calibri"/>
              </a:rPr>
            </a:br>
            <a:r>
              <a:rPr lang="en" sz="1300" b="0" i="0" u="none" strike="noStrike" cap="none">
                <a:solidFill>
                  <a:srgbClr val="000000"/>
                </a:solidFill>
                <a:latin typeface="Calibri"/>
                <a:ea typeface="Calibri"/>
                <a:cs typeface="Calibri"/>
                <a:sym typeface="Calibri"/>
              </a:rPr>
              <a:t>(SSM = State </a:t>
            </a:r>
            <a:r>
              <a:rPr lang="en" sz="1300">
                <a:latin typeface="Calibri"/>
                <a:ea typeface="Calibri"/>
                <a:cs typeface="Calibri"/>
                <a:sym typeface="Calibri"/>
              </a:rPr>
              <a:t>Space</a:t>
            </a:r>
            <a:r>
              <a:rPr lang="en" sz="1300" b="0" i="0" u="none" strike="noStrike" cap="none">
                <a:solidFill>
                  <a:srgbClr val="000000"/>
                </a:solidFill>
                <a:latin typeface="Calibri"/>
                <a:ea typeface="Calibri"/>
                <a:cs typeface="Calibri"/>
                <a:sym typeface="Calibri"/>
              </a:rPr>
              <a:t> Model)</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MoE with 52B parameters (active 12B).</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SSM reduces quadratic complexity</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256K context length - while x3 faster</a:t>
            </a:r>
            <a:br>
              <a:rPr lang="en" sz="1300" b="0" i="0" u="none" strike="noStrike" cap="none">
                <a:solidFill>
                  <a:srgbClr val="000000"/>
                </a:solidFill>
                <a:latin typeface="Calibri"/>
                <a:ea typeface="Calibri"/>
                <a:cs typeface="Calibri"/>
                <a:sym typeface="Calibri"/>
              </a:rPr>
            </a:br>
            <a:r>
              <a:rPr lang="en" sz="1300" b="0" i="0" u="none" strike="noStrike" cap="none">
                <a:solidFill>
                  <a:srgbClr val="000000"/>
                </a:solidFill>
                <a:latin typeface="Calibri"/>
                <a:ea typeface="Calibri"/>
                <a:cs typeface="Calibri"/>
                <a:sym typeface="Calibri"/>
              </a:rPr>
              <a:t>than Mixtral 8x7B on long contexts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Fits up to 140K context on a single GPU</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Competitive performance to Mixtral!</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Open weights: Apache 2.0.</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3"/>
              </a:rPr>
              <a:t>https://twitter.com/Yampeleg/status/1773364830423937090</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4"/>
              </a:rPr>
              <a:t>https://www.ai21.com/blog/announcing-jamba</a:t>
            </a:r>
            <a:br>
              <a:rPr lang="en" sz="1000" b="0" i="0" u="none" strike="noStrike" cap="none">
                <a:solidFill>
                  <a:srgbClr val="000000"/>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5"/>
              </a:rPr>
              <a:t>https://arxiv.org/pdf/2312.00752.pdf</a:t>
            </a:r>
            <a:r>
              <a:rPr lang="en" sz="1000" b="0" i="0" u="none" strike="noStrike" cap="none">
                <a:solidFill>
                  <a:srgbClr val="000000"/>
                </a:solidFill>
                <a:latin typeface="Calibri"/>
                <a:ea typeface="Calibri"/>
                <a:cs typeface="Calibri"/>
                <a:sym typeface="Calibri"/>
              </a:rPr>
              <a:t> - Mamba, 2023</a:t>
            </a:r>
            <a:endParaRPr sz="1000" b="0" i="0" u="none" strike="noStrike" cap="none">
              <a:solidFill>
                <a:srgbClr val="000000"/>
              </a:solidFill>
              <a:latin typeface="Calibri"/>
              <a:ea typeface="Calibri"/>
              <a:cs typeface="Calibri"/>
              <a:sym typeface="Calibri"/>
            </a:endParaRPr>
          </a:p>
        </p:txBody>
      </p:sp>
      <p:pic>
        <p:nvPicPr>
          <p:cNvPr id="125" name="Google Shape;125;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377621" y="76750"/>
            <a:ext cx="1146475" cy="644900"/>
          </a:xfrm>
          <a:prstGeom prst="rect">
            <a:avLst/>
          </a:prstGeom>
          <a:noFill/>
          <a:ln>
            <a:noFill/>
          </a:ln>
        </p:spPr>
      </p:pic>
      <p:pic>
        <p:nvPicPr>
          <p:cNvPr id="126" name="Google Shape;126;p20"/>
          <p:cNvPicPr preferRelativeResize="0"/>
          <p:nvPr/>
        </p:nvPicPr>
        <p:blipFill rotWithShape="1">
          <a:blip r:embed="rId7">
            <a:alphaModFix/>
          </a:blip>
          <a:srcRect/>
          <a:stretch/>
        </p:blipFill>
        <p:spPr>
          <a:xfrm>
            <a:off x="40800" y="3655692"/>
            <a:ext cx="3483300" cy="1427950"/>
          </a:xfrm>
          <a:prstGeom prst="rect">
            <a:avLst/>
          </a:prstGeom>
          <a:noFill/>
          <a:ln>
            <a:noFill/>
          </a:ln>
        </p:spPr>
      </p:pic>
      <p:pic>
        <p:nvPicPr>
          <p:cNvPr id="127" name="Google Shape;127;p20"/>
          <p:cNvPicPr preferRelativeResize="0"/>
          <p:nvPr/>
        </p:nvPicPr>
        <p:blipFill rotWithShape="1">
          <a:blip r:embed="rId8">
            <a:alphaModFix/>
          </a:blip>
          <a:srcRect/>
          <a:stretch/>
        </p:blipFill>
        <p:spPr>
          <a:xfrm>
            <a:off x="3664375" y="174675"/>
            <a:ext cx="1802993" cy="4880199"/>
          </a:xfrm>
          <a:prstGeom prst="rect">
            <a:avLst/>
          </a:prstGeom>
          <a:noFill/>
          <a:ln>
            <a:noFill/>
          </a:ln>
        </p:spPr>
      </p:pic>
      <p:pic>
        <p:nvPicPr>
          <p:cNvPr id="128" name="Google Shape;128;p20"/>
          <p:cNvPicPr preferRelativeResize="0"/>
          <p:nvPr/>
        </p:nvPicPr>
        <p:blipFill rotWithShape="1">
          <a:blip r:embed="rId9">
            <a:alphaModFix/>
          </a:blip>
          <a:srcRect/>
          <a:stretch/>
        </p:blipFill>
        <p:spPr>
          <a:xfrm>
            <a:off x="5660700" y="1540425"/>
            <a:ext cx="3483301" cy="3603086"/>
          </a:xfrm>
          <a:prstGeom prst="rect">
            <a:avLst/>
          </a:prstGeom>
          <a:noFill/>
          <a:ln>
            <a:noFill/>
          </a:ln>
        </p:spPr>
      </p:pic>
      <p:sp>
        <p:nvSpPr>
          <p:cNvPr id="129" name="Google Shape;129;p20"/>
          <p:cNvSpPr txBox="1"/>
          <p:nvPr/>
        </p:nvSpPr>
        <p:spPr>
          <a:xfrm>
            <a:off x="6102465" y="778675"/>
            <a:ext cx="2178600" cy="732600"/>
          </a:xfrm>
          <a:prstGeom prst="rect">
            <a:avLst/>
          </a:prstGeom>
          <a:noFill/>
          <a:ln>
            <a:noFill/>
          </a:ln>
        </p:spPr>
        <p:txBody>
          <a:bodyPr spcFirstLastPara="1" wrap="square" lIns="27425" tIns="27425" rIns="27425" bIns="27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AI21 Labs founded </a:t>
            </a:r>
            <a:r>
              <a:rPr lang="en" sz="1100" b="0" i="0" u="none" strike="noStrike" cap="none">
                <a:solidFill>
                  <a:schemeClr val="dk1"/>
                </a:solidFill>
                <a:latin typeface="Calibri"/>
                <a:ea typeface="Calibri"/>
                <a:cs typeface="Calibri"/>
                <a:sym typeface="Calibri"/>
              </a:rPr>
              <a:t>in 2017 in Israel</a:t>
            </a:r>
            <a:endParaRPr sz="11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Yoav Shoham (Stanford)</a:t>
            </a:r>
            <a:endParaRPr sz="11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Ori Goshen (CrowdX)</a:t>
            </a:r>
            <a:endParaRPr sz="11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Amnon Shashua (Mobileye)</a:t>
            </a:r>
            <a:endParaRPr sz="1100" b="0" i="0" u="none" strike="noStrike" cap="none">
              <a:solidFill>
                <a:srgbClr val="000000"/>
              </a:solidFill>
              <a:latin typeface="Calibri"/>
              <a:ea typeface="Calibri"/>
              <a:cs typeface="Calibri"/>
              <a:sym typeface="Calibri"/>
            </a:endParaRPr>
          </a:p>
        </p:txBody>
      </p:sp>
      <p:pic>
        <p:nvPicPr>
          <p:cNvPr id="130" name="Google Shape;130;p20"/>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469763" y="48877"/>
            <a:ext cx="1443987" cy="700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p:nvPr/>
        </p:nvSpPr>
        <p:spPr>
          <a:xfrm>
            <a:off x="0" y="0"/>
            <a:ext cx="2023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Simba</a:t>
            </a:r>
            <a:endParaRPr sz="2000" b="1" i="0" u="none" strike="noStrike" cap="none">
              <a:solidFill>
                <a:srgbClr val="000000"/>
              </a:solidFill>
              <a:latin typeface="Calibri"/>
              <a:ea typeface="Calibri"/>
              <a:cs typeface="Calibri"/>
              <a:sym typeface="Calibri"/>
            </a:endParaRPr>
          </a:p>
        </p:txBody>
      </p:sp>
      <p:sp>
        <p:nvSpPr>
          <p:cNvPr id="136" name="Google Shape;136;p21"/>
          <p:cNvSpPr txBox="1"/>
          <p:nvPr/>
        </p:nvSpPr>
        <p:spPr>
          <a:xfrm>
            <a:off x="1114650" y="615813"/>
            <a:ext cx="4425600" cy="115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SiMBA: Simplified Mamba-Based Architecture ... (Microsoft)</a:t>
            </a:r>
            <a:endParaRPr sz="1300" b="1" i="0" u="none" strike="noStrike" cap="none">
              <a:solidFill>
                <a:srgbClr val="FF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3"/>
              </a:rPr>
              <a:t>https://arxiv.org/abs/2403.15360</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https://github.com/badripatro/Simba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https://www.marktechpost.com/2024/03/27/this-ai-paper-from-microsoft-present-simba-a-simplified-mamba-based-architecture-for-vision-and-multivariate-time-series/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137" name="Google Shape;137;p21"/>
          <p:cNvPicPr preferRelativeResize="0"/>
          <p:nvPr/>
        </p:nvPicPr>
        <p:blipFill rotWithShape="1">
          <a:blip r:embed="rId6">
            <a:alphaModFix/>
          </a:blip>
          <a:srcRect/>
          <a:stretch/>
        </p:blipFill>
        <p:spPr>
          <a:xfrm>
            <a:off x="152400" y="1893425"/>
            <a:ext cx="6195350" cy="3097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3066</Words>
  <Application>Microsoft Macintosh PowerPoint</Application>
  <PresentationFormat>On-screen Show (16:9)</PresentationFormat>
  <Paragraphs>294</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2024-03-29T20:47:46Z</dcterms:modified>
</cp:coreProperties>
</file>