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 Mono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1A7E8A-FA1F-472F-937D-B6810B70F539}">
  <a:tblStyle styleId="{DC1A7E8A-FA1F-472F-937D-B6810B70F5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D42D35-940C-43C0-9942-5879A4FD67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d995834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cd995834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7b868f3b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f7b868f3b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c7fb2b9d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cc7fb2b9d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7b868f3b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f7b868f3b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be4fa55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cbe4fa55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be4fa55d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2cbe4fa55d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d95e3988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2cd95e3988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dcbdffb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2cdcbdffb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be4fa55d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2cbe4fa55d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d9958342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cd9958342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be4fa55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cbe4fa55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7ae24622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f7ae24622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dbf983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2cdbf9837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be4fa55d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cbe4fa55d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8yjtaZfNCw" TargetMode="External"/><Relationship Id="rId3" Type="http://schemas.openxmlformats.org/officeDocument/2006/relationships/hyperlink" Target="https://media.defense.gov/2024/Apr/15/2003439257/-1/-1/0/CSI-DEPLOYING-AI-SYSTEMS-SECURELY.PDF" TargetMode="External"/><Relationship Id="rId7" Type="http://schemas.openxmlformats.org/officeDocument/2006/relationships/hyperlink" Target="https://www.edwards.af.mil/News/Article-View/Article/3744695/usaf-test-pilot-school-and-darpa-announce-breakthrough-in-aerospace-machine-lea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hub.com/HumanAIGC" TargetMode="External"/><Relationship Id="rId4" Type="http://schemas.openxmlformats.org/officeDocument/2006/relationships/hyperlink" Target="https://www.microsoft.com/en-us/research/project/vasa-1/" TargetMode="Externa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standard/81230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ordstream.com/blog/ai-in-marketing" TargetMode="External"/><Relationship Id="rId5" Type="http://schemas.openxmlformats.org/officeDocument/2006/relationships/hyperlink" Target="https://arxiv.org/abs/2404.07143" TargetMode="External"/><Relationship Id="rId4" Type="http://schemas.openxmlformats.org/officeDocument/2006/relationships/hyperlink" Target="https://venturebeat.com/ai/googles-new-technique-gives-llms-infinite-contex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rm.org/topics-tools/news/inclusion-equity-diversity/federal-government-commits-to-ai-fairne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dnuggets.com/the-rise-of-chief-ai-officer" TargetMode="External"/><Relationship Id="rId4" Type="http://schemas.openxmlformats.org/officeDocument/2006/relationships/hyperlink" Target="https://www.ft.com/content/4c5d823e-004b-4f00-9536-9fea9333045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hf-audio/open_asr_leaderboar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developer.nvidia.com/blog/nvidia-speech-and-translation-ai-models-set-records-for-speed-and-accuracy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twitter.com/elonmusk/status/178037006798700971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qz.com/tech-layoffs-high-ai-struggling-find-talent-1851368861" TargetMode="External"/><Relationship Id="rId4" Type="http://schemas.openxmlformats.org/officeDocument/2006/relationships/hyperlink" Target="https://layoffs.fy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ytebytego.com/p/the-top-3-resume-mistakes-cost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hyperlink" Target="https://www.axios.com/2024/04/16/ai-jobs-us-cities-hotspots-202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lama.meta.com/llama-downloads/" TargetMode="External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github.com/meta-llama/llama3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ta.ai" TargetMode="External"/><Relationship Id="rId11" Type="http://schemas.openxmlformats.org/officeDocument/2006/relationships/hyperlink" Target="https://ollama.com/library/llama3" TargetMode="External"/><Relationship Id="rId5" Type="http://schemas.openxmlformats.org/officeDocument/2006/relationships/hyperlink" Target="https://ai.meta.com/blog/meta-llama-3/" TargetMode="External"/><Relationship Id="rId10" Type="http://schemas.openxmlformats.org/officeDocument/2006/relationships/hyperlink" Target="https://huggingface.co/meta-llama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llama.meta.com/trust-and-safet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arridoq_/status/178099296521460968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witter.com/hardmaru/status/1781161411974217803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x.ai/blog/grok-1.5v" TargetMode="External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youtube.com/watch?v=s7kfifYX43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urny_tech/status/178108028719300646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febwb2DW3w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studio.d-id.com/agents/create" TargetMode="External"/><Relationship Id="rId4" Type="http://schemas.openxmlformats.org/officeDocument/2006/relationships/hyperlink" Target="https://www.d-id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ptforwork.com/tools/openai-api-and-other-llm-apis-response-time-track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artificialanalysis.ai/models/claude-21#latency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deeplearning.ai/courses/quantization-fundamentals/lesson/1/introduction" TargetMode="External"/><Relationship Id="rId3" Type="http://schemas.openxmlformats.org/officeDocument/2006/relationships/hyperlink" Target="https://twitter.com/karpathy/status/1779272336186978707" TargetMode="External"/><Relationship Id="rId7" Type="http://schemas.openxmlformats.org/officeDocument/2006/relationships/hyperlink" Target="https://huggingface.co/BAAI/bge-reranker-bas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models?sort=downloads&amp;search=rerank" TargetMode="External"/><Relationship Id="rId5" Type="http://schemas.openxmlformats.org/officeDocument/2006/relationships/hyperlink" Target="https://huggingface.co/models?other=text-reranking" TargetMode="External"/><Relationship Id="rId4" Type="http://schemas.openxmlformats.org/officeDocument/2006/relationships/hyperlink" Target="https://twitter.com/sama/status/177857868998427054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86325" y="1204025"/>
            <a:ext cx="4420200" cy="3417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Llama-3   8B &amp; 70B from Meta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Grok 1.5 Vision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Most Frequent AI Use Cases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Atlas Robot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Create talking avatar in a minute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 Response Time comparison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Andrej Karpathy - llm.c with CUDA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135 re-ranking models on Huggingface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GPT-4-Turbo has reclaimed the No. 1 spot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1.5 Pro - audio, JSON mode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NSA Guide for AI System Security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Mistral AI valuation of $5 Billion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VASA-1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U.S. Air Force AI controlled Jets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35500" y="1204025"/>
            <a:ext cx="4420200" cy="2724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Models Improve Faster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The Rise Of The Chief AI Officer (CAIO)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NVIDIA speech and translation AI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ISO 42001 - IT AI Management system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Google’s new Infini-attention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in Marketing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Modern Fast Storage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Conventional media companies are losing visitors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are lower than in 2023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Position Yourself as an AI Expert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975700" y="115925"/>
            <a:ext cx="3192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April 19</a:t>
            </a:r>
            <a:r>
              <a:rPr lang="en" sz="2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4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76200" y="76200"/>
            <a:ext cx="39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6193" y="542904"/>
            <a:ext cx="4408800" cy="963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NSA Publishes Guidance for Strengthening AI System Security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Deploying AI Systems Securely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Best Practices for Deploying Secure and Resilient AI Systems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https://media.defense.gov/2024/Apr/15/2003439257/-1/-1/0/CSI-DEPLOYING-AI-SYSTEMS-SECURELY.PDF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76193" y="1583629"/>
            <a:ext cx="4408800" cy="45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Mistral 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been speaking to investors about raising several hundred million dollars at a valuation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$5 Billion</a:t>
            </a:r>
            <a:endParaRPr sz="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653218" y="542904"/>
            <a:ext cx="4408800" cy="45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Training costs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frontier AI models like OpenAI’s GPT-4 and Google’s Gemini Ultra have reached up to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$191 Mln</a:t>
            </a:r>
            <a:endParaRPr sz="7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76180" y="2116454"/>
            <a:ext cx="4408800" cy="594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VASA-1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Lifelike Audio-Driven real time talking faces -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https://www.microsoft.com/en-us/research/project/vasa-1/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similar to EMO, but real time: 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https://github.com/HumanAIGC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425" y="2787575"/>
            <a:ext cx="3039027" cy="15566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23"/>
          <p:cNvSpPr txBox="1"/>
          <p:nvPr/>
        </p:nvSpPr>
        <p:spPr>
          <a:xfrm>
            <a:off x="4653218" y="1082279"/>
            <a:ext cx="4408800" cy="111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U.S. Air Force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 AI controlled jet has successfully outflown a human pilot in a simulated dogfight. This test was managed by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DARPA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(Defense Advanced Research Projects Agency)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https://www.edwards.af.mil/News/Article-View/Article/3744695/usaf-test-pilot-school-and-darpa-announce-breakthrough-in-aerospace-machine-lea/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https://www.youtube.com/watch?v=C8yjtaZfNCw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9625" y="2283450"/>
            <a:ext cx="3315999" cy="13973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76200" y="388200"/>
            <a:ext cx="4408800" cy="165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ISO/IEC 42001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 international standard that specifies requirements for establishing, implementing, maintaining, and continually improving an Artificial Intelligence Management System (AIMS) within organizations.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 is designed for entities providing or utilizing AI-based products or services, ensuring responsible development and use of AI systems.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https://www.iso.org/standard/81230.html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76200" y="76200"/>
            <a:ext cx="3772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1800" b="1">
              <a:solidFill>
                <a:srgbClr val="0F1419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648200" y="388200"/>
            <a:ext cx="4408800" cy="201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Google’s new Infini-attention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LLMs with infinite context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https://venturebeat.com/ai/googles-new-technique-gives-llms-infinite-context/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Paper: 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"Leave No Context Behind: Efficient Infinite Context Transformers with Infini-attention"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https://arxiv.org/abs/2404.07143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Infini-attention retains and compresses the attention memory from all previous segments. This means in the same 500K document, each 100K window maintains access to the full document's context.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76200" y="2239325"/>
            <a:ext cx="4408800" cy="2764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14 Ways to Use AI in Marketing that Actually Work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(Recommended by Pros!)" - by Rob Glover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https://www.wordstream.com/blog/ai-in-marketing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Pull insights from past campaigns for future strategy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Complete competitive analysis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Roleplay for customer sentiment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Produce internal project management assets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Find thinking models for thought leadership content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Analyze data for SEO audits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Link ideas while you write automatically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Repurpose long-form content for social media posts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Create customized SMS and email marketing campaigns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Prepare an interview question list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Improve design elements in email headers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Build article outlines quickly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Write craftier subheadings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Calibri"/>
              <a:buAutoNum type="arabicPeriod"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Scale product descriptions and ad copy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76200" y="457400"/>
            <a:ext cx="4619100" cy="4580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government now requires all the agencies of federal government to name Chief AI Officers.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https://www.shrm.org/topics-tools/news/inclusion-equity-diversity/federal-government-commits-to-ai-fairness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 specialized AI executive is rapidly becoming as critical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the roles of CFO or CMO.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CAIO will likely be the most transformative C-suite recruit yet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CAIO must operate as C-suite peers, not subordinate managers.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qualities of a rare individual to blend new technical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 with strategic foresight?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Craft an AI Vision and Strategy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Scouting Use Cases and Feasibility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Separate hype from reality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Communicate the intricacies and possibilities of AI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Get key stakeholders on board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Recruit right people (talent gap)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Evangelizing and Education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Governance and Risk Management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Proactively apply AI for the benefit of enterprise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Cross-disciplinary strategic thinking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Avoid the leadership traps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Avoid budget/fires battles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76200" y="76200"/>
            <a:ext cx="39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Rise Of The Chief AI Officer (CAIO)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798100" y="457400"/>
            <a:ext cx="4256700" cy="3903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landscape is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evolving at an unprecedented pace.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complexity and pace of 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development make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nearly impossible for existing executives to master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still focusing on their core responsibilities.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CAIO offers a strategic advantage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guiding an organization through the complexities of AI integration.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to look for the Right CAIO Candidates?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Seasoned AI/ML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Cross-Disciplinary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Strategic Innovators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Transformation Trailblazers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benchmarks for an exceptional CAIO will sharpen over time.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https://www.ft.com/content/4c5d823e-004b-4f00-9536-9fea93330453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https://www.kdnuggets.com/the-rise-of-chief-ai-officer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76200" y="616800"/>
            <a:ext cx="4408800" cy="167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Parakeet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automatic speech recognition (ASR) family of models and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Canary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multilingual, multitask ASR and translation model currently top the Hugging Face Open ASR Leaderboard due to their speed, accuracy, and robustness against diverse and noisy audio environments.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https://huggingface.co/spaces/hf-audio/open_asr_leaderboard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https://developer.nvidia.com/blog/nvidia-speech-and-translation-ai-models-set-records-for-speed-and-accuracy/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76200" y="76200"/>
            <a:ext cx="4408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NVIDIA speech and translation AI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2475" y="925824"/>
            <a:ext cx="4568423" cy="41487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638" y="3129300"/>
            <a:ext cx="32099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76200" y="616800"/>
            <a:ext cx="3737400" cy="205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Solidigm D5-P5336 series of SSDs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quad-level cell (QLC) solid-state storage drive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started accept orders in 2024.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Sizes:     7.7 TB,    15.4 TB,    30.7 TB,    61.4 TB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Speed:   up to 7,000 MB/s read and 3,300 MB/s write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Prices ~ $110 - $160 per TB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30TB at $3.3K, 60TB at ~7K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76200" y="76200"/>
            <a:ext cx="2510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Modern Fast Storage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400" y="2995225"/>
            <a:ext cx="2565375" cy="17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4661625" y="616800"/>
            <a:ext cx="4408800" cy="80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Elon Musk: "Legacy media simply can’t compete with hundreds of millions of humans providing real-time, AI-assisted, interactive information"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https://twitter.com/elonmusk/status/1780370067987009711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4661625" y="76200"/>
            <a:ext cx="2510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Media is losing visitors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28125" y="1554150"/>
            <a:ext cx="2510101" cy="2353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4886325" y="52350"/>
            <a:ext cx="23262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#models: 89.   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#votes: 722,009.   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 updated: April 13, 2024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60000" y="284925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899550"/>
            <a:ext cx="4367199" cy="29901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4399" y="899550"/>
            <a:ext cx="4367199" cy="292489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4400" y="3830131"/>
            <a:ext cx="4367199" cy="5525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275" y="542733"/>
            <a:ext cx="8366998" cy="361179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/>
        </p:nvSpPr>
        <p:spPr>
          <a:xfrm>
            <a:off x="72300" y="76200"/>
            <a:ext cx="399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are lower than in 2023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87275" y="4202375"/>
            <a:ext cx="8367000" cy="92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Salaries for AI engineers rose 12% from the third to fourth quarter last year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average salary for a senior AI engineer nationally is more than $190,000, according to Comprehensive.io.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has a talent shortage, meaning </a:t>
            </a: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 Mln salary job offers!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 during tech layoffs</a:t>
            </a:r>
            <a:b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https://qz.com/tech-layoffs-high-ai-struggling-find-talent-1851368861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4287625" y="1553375"/>
            <a:ext cx="861300" cy="1665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6972997" y="1553393"/>
            <a:ext cx="861300" cy="1665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/>
        </p:nvSpPr>
        <p:spPr>
          <a:xfrm>
            <a:off x="4662425" y="959700"/>
            <a:ext cx="4408800" cy="25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76200" y="0"/>
            <a:ext cx="39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Position Yourself as an AI Expert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4662425" y="309300"/>
            <a:ext cx="4408800" cy="165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AI skills to include in the resume: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engineering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languages for 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 and deep learning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 (NLP)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Cognitive computing skills (mimic human thinking) - recognize images, patterns, sentiment, risk, ...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60089" y="309300"/>
            <a:ext cx="4408800" cy="60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Top 3 Resume Mistakes Costing You the Job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clear objective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 results, only activities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Too many words</a:t>
            </a:r>
            <a:endParaRPr sz="13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https://blog.bytebytego.com/p/the-top-3-resume-mistakes-costing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4662425" y="2053897"/>
            <a:ext cx="4408800" cy="125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show AI skills on a resume?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Mention the specific AI tools you used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Python, TensorFlow, PyTorch, Scikit-Learn).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the outcomes achieved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(improvements, accuracy rates, ... 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60089" y="993996"/>
            <a:ext cx="4408800" cy="80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America's AI job hotspots -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San Jose, Seattle and San Francisco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Austin, Washington, D.C. and Northwest Arkansas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well as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Raleigh and Atlanta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https://www.axios.com/2024/04/16/ai-jobs-us-cities-hotspots-2024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825" y="2117501"/>
            <a:ext cx="3772176" cy="296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76200" y="423325"/>
            <a:ext cx="3683400" cy="165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Released 8B and 70B with 8K context length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with 15 trillion tokens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 custom-built 24K GPU cluster.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releases coming soon: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400B (free on WhatsApp and other FB products)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 context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multimodality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76200" y="76200"/>
            <a:ext cx="2796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Llama-3   from   Meta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00" y="2175600"/>
            <a:ext cx="4810839" cy="28937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" name="Google Shape;67;p15"/>
          <p:cNvSpPr txBox="1"/>
          <p:nvPr/>
        </p:nvSpPr>
        <p:spPr>
          <a:xfrm>
            <a:off x="5700525" y="3480425"/>
            <a:ext cx="3373500" cy="1579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transformers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torch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model_id = "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meta-llama/Meta-Llama-3-8B-Instruct"</a:t>
            </a:r>
            <a:endParaRPr sz="9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pipeline = transformers.pipeline(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"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text-generation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model="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meta-llama/Meta-Llama-3-8B-Instruct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model_kwargs={"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torch_dtype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": torch.bfloat16},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device="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cuda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943325" y="781362"/>
            <a:ext cx="3124500" cy="45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8B is better than Mistral 7B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70B is on par with Gemini Pro 1.5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943325" y="76200"/>
            <a:ext cx="3124500" cy="65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"Our model and weights are licensed for both researchers and commercial entities, upholding the principles of openness. 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3599" y="420050"/>
            <a:ext cx="1165856" cy="6557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" name="Google Shape;71;p15"/>
          <p:cNvSpPr txBox="1"/>
          <p:nvPr/>
        </p:nvSpPr>
        <p:spPr>
          <a:xfrm>
            <a:off x="5943325" y="1292709"/>
            <a:ext cx="3124500" cy="113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https://ai.meta.com/blog/meta-llama-3/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https://meta.ai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https://github.com/meta-llama/llama3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https://llama.meta.com/llama-downloads/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https://llama.meta.com/trust-and-safety/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https://huggingface.co/meta-llama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https://ollama.com/library/llama3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510275" y="2481150"/>
            <a:ext cx="1557300" cy="855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adds its Llama3 AI chatbot to the search bar across its apps.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823600" y="1093763"/>
            <a:ext cx="1991400" cy="994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 Days: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18, 2023 - Llama 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 18, 2024 - Llama 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(also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Andrew Ng</a:t>
            </a: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was born on April 18, 1976 in London, UK)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0525" y="2481158"/>
            <a:ext cx="1655875" cy="89447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5852" y="420052"/>
            <a:ext cx="594599" cy="655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76200" y="423325"/>
            <a:ext cx="3350400" cy="20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https://twitter.com/garridoq_/status/1780992965214609683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6200" y="76200"/>
            <a:ext cx="2796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Llama-3   from   Meta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898" y="777075"/>
            <a:ext cx="7650223" cy="4273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3" name="Google Shape;83;p16"/>
          <p:cNvSpPr txBox="1"/>
          <p:nvPr/>
        </p:nvSpPr>
        <p:spPr>
          <a:xfrm>
            <a:off x="5299550" y="76200"/>
            <a:ext cx="3769800" cy="541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DBRX, Mixtral 8x22B, Llama-3 all released within weeks.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open-source AI scene shows no sign of slowing down.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https://twitter.com/hardmaru/status/1781161411974217803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471625" y="843275"/>
            <a:ext cx="793800" cy="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MMLU</a:t>
            </a:r>
            <a:endParaRPr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44925" y="385500"/>
            <a:ext cx="4408800" cy="125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https://x.ai/blog/grok-1.5v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announcement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https://www.youtube.com/watch?v=s7kfifYX43w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Grok-1.5V - can now process visual information, including documents, diagrams, charts, screenshots, and photographs.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Grok-1.5V is very good at understanding our physical world.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6200" y="76200"/>
            <a:ext cx="1686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Grok 1.5 Vision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6700" y="36825"/>
            <a:ext cx="4247027" cy="235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6700" y="2476225"/>
            <a:ext cx="4247025" cy="25735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7"/>
          <p:cNvGraphicFramePr/>
          <p:nvPr/>
        </p:nvGraphicFramePr>
        <p:xfrm>
          <a:off x="76200" y="1763250"/>
          <a:ext cx="4377600" cy="1754023"/>
        </p:xfrm>
        <a:graphic>
          <a:graphicData uri="http://schemas.openxmlformats.org/drawingml/2006/table">
            <a:tbl>
              <a:tblPr>
                <a:noFill/>
                <a:tableStyleId>{DC1A7E8A-FA1F-472F-937D-B6810B70F539}</a:tableStyleId>
              </a:tblPr>
              <a:tblGrid>
                <a:gridCol w="9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Benchmark</a:t>
                      </a:r>
                      <a:endParaRPr sz="1000"/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Grok-1.5V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GPT-4V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Claude 3 Sonnet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Claude 3 Opus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Gemini Pro 1.5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Multi-discipline</a:t>
                      </a:r>
                      <a:endParaRPr sz="1000"/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53.60%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56.80%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53.10%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59.40%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58.50%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Mathvista</a:t>
                      </a:r>
                      <a:endParaRPr sz="1000"/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52.80%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49.90%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47.90%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50.50%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52.10%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AI2D</a:t>
                      </a:r>
                      <a:endParaRPr sz="1000"/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88.30%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78.20%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88.70%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88.10%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80.30%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TextVQA</a:t>
                      </a:r>
                      <a:endParaRPr sz="1000"/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78.10%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78.00%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73.50%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ChartQA</a:t>
                      </a:r>
                      <a:endParaRPr sz="1000"/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76.10%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78.50%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81.10%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80.80%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81.30%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DocVQA</a:t>
                      </a:r>
                      <a:endParaRPr sz="1000"/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85.60%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88.40%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89.50%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89.30%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86.50%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RealWorldQA</a:t>
                      </a:r>
                      <a:endParaRPr sz="1000"/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68.70%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61.40%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51.90%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49.80%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67.50%</a:t>
                      </a:r>
                      <a:endParaRPr sz="1000"/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17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1" y="3585025"/>
            <a:ext cx="1098549" cy="14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2924" y="3585025"/>
            <a:ext cx="1063075" cy="14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76200" y="76200"/>
            <a:ext cx="34587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AI Models Improve Faster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6200" y="609725"/>
            <a:ext cx="3610200" cy="80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goes into new territories.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speed of improvements grows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https://twitter.com/burny_tech/status/1781080287193006469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300" y="33175"/>
            <a:ext cx="5092326" cy="505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0" y="-11375"/>
            <a:ext cx="340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Frequent AI Use Cases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78380" y="1204841"/>
          <a:ext cx="8996550" cy="3797215"/>
        </p:xfrm>
        <a:graphic>
          <a:graphicData uri="http://schemas.openxmlformats.org/drawingml/2006/table">
            <a:tbl>
              <a:tblPr>
                <a:noFill/>
                <a:tableStyleId>{E5D42D35-940C-43C0-9942-5879A4FD67D3}</a:tableStyleId>
              </a:tblPr>
              <a:tblGrid>
                <a:gridCol w="299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Application</a:t>
                      </a:r>
                      <a:endParaRPr sz="1200" b="1"/>
                    </a:p>
                  </a:txBody>
                  <a:tcPr marL="9125" marR="9125" marT="9125" marB="91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Technology</a:t>
                      </a:r>
                      <a:endParaRPr sz="1200" b="1"/>
                    </a:p>
                  </a:txBody>
                  <a:tcPr marL="9125" marR="9125" marT="9125" marB="9125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Examples</a:t>
                      </a:r>
                      <a:endParaRPr sz="1200" b="1"/>
                    </a:p>
                  </a:txBody>
                  <a:tcPr marL="9125" marR="9125" marT="9125" marB="9125" anchor="ctr"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AI Chatbots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RAG, LLM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Customer service, sales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Co-pilots / assistants (agents)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RAG, LLM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work assistants, coding, ...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Sentiment Analysis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NLP,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LLM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Customer Service (satisfaction), </a:t>
                      </a:r>
                      <a:br>
                        <a:rPr lang="en" sz="1200"/>
                      </a:br>
                      <a:r>
                        <a:rPr lang="en" sz="1200"/>
                        <a:t>Sales (social media, surveys)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Personalized Recommendations,</a:t>
                      </a:r>
                      <a:br>
                        <a:rPr lang="en" sz="1200"/>
                      </a:br>
                      <a:r>
                        <a:rPr lang="en" sz="1200"/>
                        <a:t>Personalized targeted ads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Collaborative &amp; content filtering, </a:t>
                      </a:r>
                      <a:br>
                        <a:rPr lang="en" sz="1200"/>
                      </a:b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LLM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Sales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Predictive Lead Scoring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ML: RF or XGB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Sales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Forecasting, trend analysis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ML: regression, RF, XGB, DL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sales, demand vs inventory, ...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Writing (posts, articles, newsletters, email responses, business plans, reports)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LLM, RAG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Any organization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Multi-lingual ability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LLM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Any organization or service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HR - screening candidates, training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RAG, LLM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Any organization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Document management: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classifying / tagging / extracting data (from invoices, contracts, reports), formatting, storing</a:t>
                      </a:r>
                      <a:r>
                        <a:rPr lang="en" sz="1200"/>
                        <a:t> 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data engineering/storage,</a:t>
                      </a:r>
                      <a:r>
                        <a:rPr lang="en" sz="1200"/>
                        <a:t> </a:t>
                      </a:r>
                      <a:br>
                        <a:rPr lang="en" sz="1200"/>
                      </a:b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LLM, RAG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Any organization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Fraud detection,</a:t>
                      </a:r>
                      <a:br>
                        <a:rPr lang="en" sz="1200"/>
                      </a:br>
                      <a:r>
                        <a:rPr lang="en" sz="1200"/>
                        <a:t>Anomaly Detection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ML: Isolation Forest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Finance Transactions, </a:t>
                      </a:r>
                      <a:br>
                        <a:rPr lang="en" sz="1200"/>
                      </a:br>
                      <a:r>
                        <a:rPr lang="en" sz="1200"/>
                        <a:t>Manufacturing 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Risk Assessment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ML, DL,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LLM</a:t>
                      </a:r>
                      <a:endParaRPr sz="1200" b="1">
                        <a:solidFill>
                          <a:srgbClr val="FF0000"/>
                        </a:solidFill>
                      </a:endParaRPr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Finance</a:t>
                      </a:r>
                      <a:endParaRPr sz="1200"/>
                    </a:p>
                  </a:txBody>
                  <a:tcPr marL="9125" marR="9125" marT="9125" marB="91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9" name="Google Shape;109;p19"/>
          <p:cNvSpPr txBox="1"/>
          <p:nvPr/>
        </p:nvSpPr>
        <p:spPr>
          <a:xfrm>
            <a:off x="6318736" y="57396"/>
            <a:ext cx="2741700" cy="107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RAG = Retrieval Augmented Generation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LLM = Large Language Model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NLP = Natural Language Processing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ML = Machine Learning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RF = Random Forest, XGB = XGBoost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DL = Deep Learning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98725" y="531000"/>
            <a:ext cx="4364400" cy="40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Boston Dynamics' New Atlas Robot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https://www.youtube.com/watch?v=efebwb2DW3w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76200" y="76200"/>
            <a:ext cx="2338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Atlas Robot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18525" y="537900"/>
            <a:ext cx="4549800" cy="65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https://www.d-id.com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Natural User Interface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talking avatar, etc.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https://studio.d-id.com/agents/create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700" y="1017350"/>
            <a:ext cx="2338624" cy="3508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787" y="1558700"/>
            <a:ext cx="2423275" cy="32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518525" y="76200"/>
            <a:ext cx="3486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Create talking avatar in a minute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44925" y="537900"/>
            <a:ext cx="4846800" cy="76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gpt-3.5-turbo response time is ~2-4 sec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gpt-4 is much slower (10-40 sec and more)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https://gptforwork.com/tools/openai-api-and-other-llm-apis-response-time-tracker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https://artificialanalysis.ai/models/claude-21#latency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76200" y="76200"/>
            <a:ext cx="39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LLM Response Time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50" y="1498500"/>
            <a:ext cx="4868424" cy="18066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1" y="3309552"/>
            <a:ext cx="4846874" cy="152176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44925" y="537900"/>
            <a:ext cx="4549800" cy="80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Andrej Karpathy - llm.c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now as fast as PyTorch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"llm.c is now down to 26.2ms/iteration, exactly matching PyTorch (tf32 forward pass). "</a:t>
            </a:r>
            <a:endParaRPr sz="13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https://twitter.com/karpathy/status/1779272336186978707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76200" y="76200"/>
            <a:ext cx="3926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662425" y="533400"/>
            <a:ext cx="4408800" cy="181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 Altman: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"GPT-4 now significantly smarter and more pleasant to use"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https://twitter.com/sama/status/1778578689984270543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GPT-4-Turbo has reclaimed the No. 1 spot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Arena leaderboard, outperforming others across diverse domains like Coding, Longer Query, and Multilingual capabilities. It performs even stronger in English-only prompts and conversations containing code snippets.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4925" y="1410700"/>
            <a:ext cx="4549800" cy="334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135 different text re-ranking models on huggingface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https://huggingface.co/models?other=text-reranking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https://huggingface.co/models?sort=downloads&amp;search=rerank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https://huggingface.co/BAAI/bge-reranker-base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bge is short for BAAI general embedding.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pip install -U FlagEmbedding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FlagEmbedding import FlagReranker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reranker = FlagReranker('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BAAI/bge-reranker-large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', use_fp16=True)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score = reranker.compute_score(['query', 'passage'])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higher score = more relevant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print(score)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example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scores = reranker.compute_score([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['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what is panda?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', '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hi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'],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['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what is panda?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', '</a:t>
            </a:r>
            <a:r>
              <a:rPr lang="en" sz="9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The giant panda (Ailuropoda melanoleuca), sometimes called a panda bear or simply panda, is a bear species endemic to China.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']])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print(scores)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662425" y="2420725"/>
            <a:ext cx="4408800" cy="45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1.5 Pro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now understands audio, uses unlimited files, acts on your commands, has JSON mode!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4662068" y="2953554"/>
            <a:ext cx="4408800" cy="39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DeepLearning.ai - new lesson: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Quantization Fundamentals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https://learn.deeplearning.ai/courses/quantization-fundamentals/lesson/1/introduction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2506</Words>
  <Application>Microsoft Macintosh PowerPoint</Application>
  <PresentationFormat>On-screen Show (16:9)</PresentationFormat>
  <Paragraphs>356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Arial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2024-04-19T20:48:06Z</dcterms:modified>
</cp:coreProperties>
</file>