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0080625" cy="5670550"/>
  <p:notesSz cx="7559675" cy="10691813"/>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6" d="100"/>
          <a:sy n="146" d="100"/>
        </p:scale>
        <p:origin x="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6d2619f62_0_58:notes"/>
          <p:cNvSpPr>
            <a:spLocks noGrp="1" noRot="1" noChangeAspect="1"/>
          </p:cNvSpPr>
          <p:nvPr>
            <p:ph type="sldImg" idx="2"/>
          </p:nvPr>
        </p:nvSpPr>
        <p:spPr>
          <a:xfrm>
            <a:off x="420100" y="801885"/>
            <a:ext cx="67194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c6d2619f62_0_58:notes"/>
          <p:cNvSpPr txBox="1">
            <a:spLocks noGrp="1"/>
          </p:cNvSpPr>
          <p:nvPr>
            <p:ph type="body" idx="1"/>
          </p:nvPr>
        </p:nvSpPr>
        <p:spPr>
          <a:xfrm>
            <a:off x="755968" y="5078605"/>
            <a:ext cx="6047700" cy="4811400"/>
          </a:xfrm>
          <a:prstGeom prst="rect">
            <a:avLst/>
          </a:prstGeom>
          <a:noFill/>
          <a:ln>
            <a:noFill/>
          </a:ln>
        </p:spPr>
        <p:txBody>
          <a:bodyPr spcFirstLastPara="1" wrap="square" lIns="102825" tIns="102825" rIns="102825" bIns="1028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87bdd8cca_0_2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87bdd8cca_0_2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87bdd8cca_0_3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c87bdd8cca_0_3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6d2619f62_0_0:notes"/>
          <p:cNvSpPr>
            <a:spLocks noGrp="1" noRot="1" noChangeAspect="1"/>
          </p:cNvSpPr>
          <p:nvPr>
            <p:ph type="sldImg" idx="2"/>
          </p:nvPr>
        </p:nvSpPr>
        <p:spPr>
          <a:xfrm>
            <a:off x="420100" y="801885"/>
            <a:ext cx="67194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c6d2619f62_0_0:notes"/>
          <p:cNvSpPr txBox="1">
            <a:spLocks noGrp="1"/>
          </p:cNvSpPr>
          <p:nvPr>
            <p:ph type="body" idx="1"/>
          </p:nvPr>
        </p:nvSpPr>
        <p:spPr>
          <a:xfrm>
            <a:off x="755968" y="5078605"/>
            <a:ext cx="6047700" cy="4811400"/>
          </a:xfrm>
          <a:prstGeom prst="rect">
            <a:avLst/>
          </a:prstGeom>
          <a:noFill/>
          <a:ln>
            <a:noFill/>
          </a:ln>
        </p:spPr>
        <p:txBody>
          <a:bodyPr spcFirstLastPara="1" wrap="square" lIns="102825" tIns="102825" rIns="102825" bIns="1028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6d2619f62_0_113:notes"/>
          <p:cNvSpPr>
            <a:spLocks noGrp="1" noRot="1" noChangeAspect="1"/>
          </p:cNvSpPr>
          <p:nvPr>
            <p:ph type="sldImg" idx="2"/>
          </p:nvPr>
        </p:nvSpPr>
        <p:spPr>
          <a:xfrm>
            <a:off x="420430" y="801885"/>
            <a:ext cx="67194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c6d2619f62_0_113:notes"/>
          <p:cNvSpPr txBox="1">
            <a:spLocks noGrp="1"/>
          </p:cNvSpPr>
          <p:nvPr>
            <p:ph type="body" idx="1"/>
          </p:nvPr>
        </p:nvSpPr>
        <p:spPr>
          <a:xfrm>
            <a:off x="755968" y="5078605"/>
            <a:ext cx="6047700" cy="4811400"/>
          </a:xfrm>
          <a:prstGeom prst="rect">
            <a:avLst/>
          </a:prstGeom>
          <a:noFill/>
          <a:ln>
            <a:noFill/>
          </a:ln>
        </p:spPr>
        <p:txBody>
          <a:bodyPr spcFirstLastPara="1" wrap="square" lIns="102825" tIns="102825" rIns="102825" bIns="1028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7443613a7_0_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7443613a7_0_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7443613a7_0_5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7443613a7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7443613a7_0_6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7443613a7_0_6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7443613a7_0_7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7443613a7_0_7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6fe799344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c6fe799344_0_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7170b1ecc_0_1:notes"/>
          <p:cNvSpPr>
            <a:spLocks noGrp="1" noRot="1" noChangeAspect="1"/>
          </p:cNvSpPr>
          <p:nvPr>
            <p:ph type="sldImg" idx="2"/>
          </p:nvPr>
        </p:nvSpPr>
        <p:spPr>
          <a:xfrm>
            <a:off x="420430" y="801885"/>
            <a:ext cx="67194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7170b1ecc_0_1:notes"/>
          <p:cNvSpPr txBox="1">
            <a:spLocks noGrp="1"/>
          </p:cNvSpPr>
          <p:nvPr>
            <p:ph type="body" idx="1"/>
          </p:nvPr>
        </p:nvSpPr>
        <p:spPr>
          <a:xfrm>
            <a:off x="755968" y="5078605"/>
            <a:ext cx="6047700" cy="4811400"/>
          </a:xfrm>
          <a:prstGeom prst="rect">
            <a:avLst/>
          </a:prstGeom>
          <a:noFill/>
          <a:ln>
            <a:noFill/>
          </a:ln>
        </p:spPr>
        <p:txBody>
          <a:bodyPr spcFirstLastPara="1" wrap="square" lIns="102825" tIns="102825" rIns="102825" bIns="102825" anchor="t" anchorCtr="0">
            <a:noAutofit/>
          </a:bodyPr>
          <a:lstStyle/>
          <a:p>
            <a:pPr marL="0" lvl="0" indent="0" algn="l" rtl="0">
              <a:lnSpc>
                <a:spcPct val="100000"/>
              </a:lnSpc>
              <a:spcBef>
                <a:spcPts val="0"/>
              </a:spcBef>
              <a:spcAft>
                <a:spcPts val="0"/>
              </a:spcAft>
              <a:buSzPts val="12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04000" y="132660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43636" y="820871"/>
            <a:ext cx="9393300" cy="2262900"/>
          </a:xfrm>
          <a:prstGeom prst="rect">
            <a:avLst/>
          </a:prstGeom>
          <a:noFill/>
          <a:ln>
            <a:noFill/>
          </a:ln>
        </p:spPr>
        <p:txBody>
          <a:bodyPr spcFirstLastPara="1" wrap="square" lIns="100800" tIns="100800" rIns="100800" bIns="100800" anchor="b" anchorCtr="0">
            <a:normAutofit/>
          </a:bodyPr>
          <a:lstStyle>
            <a:lvl1pPr lvl="0" algn="ctr" rtl="0">
              <a:lnSpc>
                <a:spcPct val="100000"/>
              </a:lnSpc>
              <a:spcBef>
                <a:spcPts val="0"/>
              </a:spcBef>
              <a:spcAft>
                <a:spcPts val="0"/>
              </a:spcAft>
              <a:buSzPts val="5700"/>
              <a:buNone/>
              <a:defRPr sz="5700"/>
            </a:lvl1pPr>
            <a:lvl2pPr lvl="1" algn="ctr" rtl="0">
              <a:lnSpc>
                <a:spcPct val="100000"/>
              </a:lnSpc>
              <a:spcBef>
                <a:spcPts val="0"/>
              </a:spcBef>
              <a:spcAft>
                <a:spcPts val="0"/>
              </a:spcAft>
              <a:buSzPts val="5700"/>
              <a:buNone/>
              <a:defRPr sz="5700"/>
            </a:lvl2pPr>
            <a:lvl3pPr lvl="2" algn="ctr" rtl="0">
              <a:lnSpc>
                <a:spcPct val="100000"/>
              </a:lnSpc>
              <a:spcBef>
                <a:spcPts val="0"/>
              </a:spcBef>
              <a:spcAft>
                <a:spcPts val="0"/>
              </a:spcAft>
              <a:buSzPts val="5700"/>
              <a:buNone/>
              <a:defRPr sz="5700"/>
            </a:lvl3pPr>
            <a:lvl4pPr lvl="3" algn="ctr" rtl="0">
              <a:lnSpc>
                <a:spcPct val="100000"/>
              </a:lnSpc>
              <a:spcBef>
                <a:spcPts val="0"/>
              </a:spcBef>
              <a:spcAft>
                <a:spcPts val="0"/>
              </a:spcAft>
              <a:buSzPts val="5700"/>
              <a:buNone/>
              <a:defRPr sz="5700"/>
            </a:lvl4pPr>
            <a:lvl5pPr lvl="4" algn="ctr" rtl="0">
              <a:lnSpc>
                <a:spcPct val="100000"/>
              </a:lnSpc>
              <a:spcBef>
                <a:spcPts val="0"/>
              </a:spcBef>
              <a:spcAft>
                <a:spcPts val="0"/>
              </a:spcAft>
              <a:buSzPts val="5700"/>
              <a:buNone/>
              <a:defRPr sz="5700"/>
            </a:lvl5pPr>
            <a:lvl6pPr lvl="5" algn="ctr" rtl="0">
              <a:lnSpc>
                <a:spcPct val="100000"/>
              </a:lnSpc>
              <a:spcBef>
                <a:spcPts val="0"/>
              </a:spcBef>
              <a:spcAft>
                <a:spcPts val="0"/>
              </a:spcAft>
              <a:buSzPts val="5700"/>
              <a:buNone/>
              <a:defRPr sz="5700"/>
            </a:lvl6pPr>
            <a:lvl7pPr lvl="6" algn="ctr" rtl="0">
              <a:lnSpc>
                <a:spcPct val="100000"/>
              </a:lnSpc>
              <a:spcBef>
                <a:spcPts val="0"/>
              </a:spcBef>
              <a:spcAft>
                <a:spcPts val="0"/>
              </a:spcAft>
              <a:buSzPts val="5700"/>
              <a:buNone/>
              <a:defRPr sz="5700"/>
            </a:lvl7pPr>
            <a:lvl8pPr lvl="7" algn="ctr" rtl="0">
              <a:lnSpc>
                <a:spcPct val="100000"/>
              </a:lnSpc>
              <a:spcBef>
                <a:spcPts val="0"/>
              </a:spcBef>
              <a:spcAft>
                <a:spcPts val="0"/>
              </a:spcAft>
              <a:buSzPts val="5700"/>
              <a:buNone/>
              <a:defRPr sz="5700"/>
            </a:lvl8pPr>
            <a:lvl9pPr lvl="8" algn="ctr" rtl="0">
              <a:lnSpc>
                <a:spcPct val="100000"/>
              </a:lnSpc>
              <a:spcBef>
                <a:spcPts val="0"/>
              </a:spcBef>
              <a:spcAft>
                <a:spcPts val="0"/>
              </a:spcAft>
              <a:buSzPts val="5700"/>
              <a:buNone/>
              <a:defRPr sz="5700"/>
            </a:lvl9pPr>
          </a:lstStyle>
          <a:p>
            <a:endParaRPr/>
          </a:p>
        </p:txBody>
      </p:sp>
      <p:sp>
        <p:nvSpPr>
          <p:cNvPr id="61" name="Google Shape;61;p14"/>
          <p:cNvSpPr txBox="1">
            <a:spLocks noGrp="1"/>
          </p:cNvSpPr>
          <p:nvPr>
            <p:ph type="subTitle" idx="1"/>
          </p:nvPr>
        </p:nvSpPr>
        <p:spPr>
          <a:xfrm>
            <a:off x="343628" y="3124535"/>
            <a:ext cx="9393300" cy="873900"/>
          </a:xfrm>
          <a:prstGeom prst="rect">
            <a:avLst/>
          </a:prstGeom>
          <a:noFill/>
          <a:ln>
            <a:noFill/>
          </a:ln>
        </p:spPr>
        <p:txBody>
          <a:bodyPr spcFirstLastPara="1" wrap="square" lIns="100800" tIns="100800" rIns="100800" bIns="100800" anchor="t" anchorCtr="0">
            <a:normAutofit/>
          </a:bodyPr>
          <a:lstStyle>
            <a:lvl1pPr lvl="0" algn="ctr" rtl="0">
              <a:lnSpc>
                <a:spcPct val="100000"/>
              </a:lnSpc>
              <a:spcBef>
                <a:spcPts val="0"/>
              </a:spcBef>
              <a:spcAft>
                <a:spcPts val="0"/>
              </a:spcAft>
              <a:buSzPts val="3100"/>
              <a:buNone/>
              <a:defRPr sz="3100"/>
            </a:lvl1pPr>
            <a:lvl2pPr lvl="1" algn="ctr" rtl="0">
              <a:lnSpc>
                <a:spcPct val="100000"/>
              </a:lnSpc>
              <a:spcBef>
                <a:spcPts val="0"/>
              </a:spcBef>
              <a:spcAft>
                <a:spcPts val="0"/>
              </a:spcAft>
              <a:buSzPts val="3100"/>
              <a:buNone/>
              <a:defRPr sz="3100"/>
            </a:lvl2pPr>
            <a:lvl3pPr lvl="2" algn="ctr" rtl="0">
              <a:lnSpc>
                <a:spcPct val="100000"/>
              </a:lnSpc>
              <a:spcBef>
                <a:spcPts val="0"/>
              </a:spcBef>
              <a:spcAft>
                <a:spcPts val="0"/>
              </a:spcAft>
              <a:buSzPts val="3100"/>
              <a:buNone/>
              <a:defRPr sz="3100"/>
            </a:lvl3pPr>
            <a:lvl4pPr lvl="3" algn="ctr" rtl="0">
              <a:lnSpc>
                <a:spcPct val="100000"/>
              </a:lnSpc>
              <a:spcBef>
                <a:spcPts val="0"/>
              </a:spcBef>
              <a:spcAft>
                <a:spcPts val="0"/>
              </a:spcAft>
              <a:buSzPts val="3100"/>
              <a:buNone/>
              <a:defRPr sz="3100"/>
            </a:lvl4pPr>
            <a:lvl5pPr lvl="4" algn="ctr" rtl="0">
              <a:lnSpc>
                <a:spcPct val="100000"/>
              </a:lnSpc>
              <a:spcBef>
                <a:spcPts val="0"/>
              </a:spcBef>
              <a:spcAft>
                <a:spcPts val="0"/>
              </a:spcAft>
              <a:buSzPts val="3100"/>
              <a:buNone/>
              <a:defRPr sz="3100"/>
            </a:lvl5pPr>
            <a:lvl6pPr lvl="5" algn="ctr" rtl="0">
              <a:lnSpc>
                <a:spcPct val="100000"/>
              </a:lnSpc>
              <a:spcBef>
                <a:spcPts val="0"/>
              </a:spcBef>
              <a:spcAft>
                <a:spcPts val="0"/>
              </a:spcAft>
              <a:buSzPts val="3100"/>
              <a:buNone/>
              <a:defRPr sz="3100"/>
            </a:lvl6pPr>
            <a:lvl7pPr lvl="6" algn="ctr" rtl="0">
              <a:lnSpc>
                <a:spcPct val="100000"/>
              </a:lnSpc>
              <a:spcBef>
                <a:spcPts val="0"/>
              </a:spcBef>
              <a:spcAft>
                <a:spcPts val="0"/>
              </a:spcAft>
              <a:buSzPts val="3100"/>
              <a:buNone/>
              <a:defRPr sz="3100"/>
            </a:lvl7pPr>
            <a:lvl8pPr lvl="7" algn="ctr" rtl="0">
              <a:lnSpc>
                <a:spcPct val="100000"/>
              </a:lnSpc>
              <a:spcBef>
                <a:spcPts val="0"/>
              </a:spcBef>
              <a:spcAft>
                <a:spcPts val="0"/>
              </a:spcAft>
              <a:buSzPts val="3100"/>
              <a:buNone/>
              <a:defRPr sz="3100"/>
            </a:lvl8pPr>
            <a:lvl9pPr lvl="8" algn="ctr" rtl="0">
              <a:lnSpc>
                <a:spcPct val="100000"/>
              </a:lnSpc>
              <a:spcBef>
                <a:spcPts val="0"/>
              </a:spcBef>
              <a:spcAft>
                <a:spcPts val="0"/>
              </a:spcAft>
              <a:buSzPts val="3100"/>
              <a:buNone/>
              <a:defRPr sz="3100"/>
            </a:lvl9pPr>
          </a:lstStyle>
          <a:p>
            <a:endParaRPr/>
          </a:p>
        </p:txBody>
      </p:sp>
      <p:sp>
        <p:nvSpPr>
          <p:cNvPr id="62" name="Google Shape;62;p14"/>
          <p:cNvSpPr txBox="1">
            <a:spLocks noGrp="1"/>
          </p:cNvSpPr>
          <p:nvPr>
            <p:ph type="sldNum" idx="12"/>
          </p:nvPr>
        </p:nvSpPr>
        <p:spPr>
          <a:xfrm>
            <a:off x="9340297" y="5141053"/>
            <a:ext cx="604800" cy="433800"/>
          </a:xfrm>
          <a:prstGeom prst="rect">
            <a:avLst/>
          </a:prstGeom>
          <a:noFill/>
          <a:ln>
            <a:noFill/>
          </a:ln>
        </p:spPr>
        <p:txBody>
          <a:bodyPr spcFirstLastPara="1" wrap="square" lIns="100800" tIns="100800" rIns="100800" bIns="100800" anchor="ctr" anchorCtr="0">
            <a:norm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3"/>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subTitle" idx="1"/>
          </p:nvPr>
        </p:nvSpPr>
        <p:spPr>
          <a:xfrm>
            <a:off x="504000" y="1326600"/>
            <a:ext cx="9071640" cy="3288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504000" y="226080"/>
            <a:ext cx="9071640" cy="4388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5165280"/>
            <a:ext cx="234828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447360" y="5165280"/>
            <a:ext cx="319500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7227360" y="5165280"/>
            <a:ext cx="2348280" cy="390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vstinskii/ai_chatbots/blob/master/langChain_ChainLit/langchain-gpt-chainlit/langchain_gpt.p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vstinskii/ai_chatbots/blob/master/langChain_ChainLit/langchain-mixtral-ollama-chainlit/langchain_mixtral_ollama.p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github.com/vstinskii/ai_chatbots/blob/master/RAG/langchain-local_or_api_llm-chainlit-rag-memory/rag-local-or-api-llm.p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stinskii/ai_chatbots/blob/master/RAG/groq/langchain_groq_rag_local_files.py"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vstinskii/ai_chatbots/blob/master/langChain_ChainLit/langchain-mixtral-ollama-chainlit/langchain_mixtral_memory_ollama.p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vstinskii/ai_chatbots/blob/master/console/openai_console_rag/OpenAI_Chatbot.py"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vstinskii/ai_chatbots/blob/master/multi-agents/gpt4-multi-agent/main.ipyn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ww.vitalii-stinskii.com" TargetMode="External"/><Relationship Id="rId7" Type="http://schemas.openxmlformats.org/officeDocument/2006/relationships/hyperlink" Target="https://eais.ai"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github.com/vstinskii" TargetMode="External"/><Relationship Id="rId4" Type="http://schemas.openxmlformats.org/officeDocument/2006/relationships/hyperlink" Target="https://www.linkedin.com/in/vitalii-stinskii/"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0j4aIX5SCX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youtube.com/watch?v=CgQdg0SRuC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stinskii/ai_chatbot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hyperlink" Target="https://llm.mlc.ai" TargetMode="External"/><Relationship Id="rId13" Type="http://schemas.openxmlformats.org/officeDocument/2006/relationships/hyperlink" Target="https://github.com/homanp/superagent" TargetMode="External"/><Relationship Id="rId18" Type="http://schemas.openxmlformats.org/officeDocument/2006/relationships/hyperlink" Target="https://github.com/run-llama" TargetMode="External"/><Relationship Id="rId26" Type="http://schemas.openxmlformats.org/officeDocument/2006/relationships/hyperlink" Target="https://docs.openwebui.com" TargetMode="External"/><Relationship Id="rId3" Type="http://schemas.openxmlformats.org/officeDocument/2006/relationships/hyperlink" Target="https://gpt4all.io" TargetMode="External"/><Relationship Id="rId21" Type="http://schemas.openxmlformats.org/officeDocument/2006/relationships/hyperlink" Target="https://ollama.com" TargetMode="External"/><Relationship Id="rId7" Type="http://schemas.openxmlformats.org/officeDocument/2006/relationships/hyperlink" Target="https://www.gradio.app" TargetMode="External"/><Relationship Id="rId12" Type="http://schemas.openxmlformats.org/officeDocument/2006/relationships/hyperlink" Target="https://github.com/kyrolabs/awesome-langchain" TargetMode="External"/><Relationship Id="rId17" Type="http://schemas.openxmlformats.org/officeDocument/2006/relationships/hyperlink" Target="https://github.com/chatscope/chat-ui-kit-react" TargetMode="External"/><Relationship Id="rId25" Type="http://schemas.openxmlformats.org/officeDocument/2006/relationships/hyperlink" Target="https://github.com/open-webui/open-webui" TargetMode="External"/><Relationship Id="rId2" Type="http://schemas.openxmlformats.org/officeDocument/2006/relationships/notesSlide" Target="../notesSlides/notesSlide9.xml"/><Relationship Id="rId16" Type="http://schemas.openxmlformats.org/officeDocument/2006/relationships/hyperlink" Target="https://github.com/logspace-ai/langflow" TargetMode="External"/><Relationship Id="rId20" Type="http://schemas.openxmlformats.org/officeDocument/2006/relationships/hyperlink" Target="https://lmstudio.ai" TargetMode="External"/><Relationship Id="rId29" Type="http://schemas.openxmlformats.org/officeDocument/2006/relationships/hyperlink" Target="https://github.com/HelgeSverre/ollama-gui" TargetMode="External"/><Relationship Id="rId1" Type="http://schemas.openxmlformats.org/officeDocument/2006/relationships/slideLayout" Target="../slideLayouts/slideLayout13.xml"/><Relationship Id="rId6" Type="http://schemas.openxmlformats.org/officeDocument/2006/relationships/hyperlink" Target="https://docs.privategpt.dev" TargetMode="External"/><Relationship Id="rId11" Type="http://schemas.openxmlformats.org/officeDocument/2006/relationships/hyperlink" Target="https://github.com/shashankdeshpande/langchain-chatbot" TargetMode="External"/><Relationship Id="rId24" Type="http://schemas.openxmlformats.org/officeDocument/2006/relationships/hyperlink" Target="https://github.com/Chainlit/chainlit" TargetMode="External"/><Relationship Id="rId5" Type="http://schemas.openxmlformats.org/officeDocument/2006/relationships/hyperlink" Target="https://github.com/imartinez/privateGPT" TargetMode="External"/><Relationship Id="rId15" Type="http://schemas.openxmlformats.org/officeDocument/2006/relationships/hyperlink" Target="https://www.langflow.org" TargetMode="External"/><Relationship Id="rId23" Type="http://schemas.openxmlformats.org/officeDocument/2006/relationships/hyperlink" Target="https://docs.chainlit.io/get-started/overview" TargetMode="External"/><Relationship Id="rId28" Type="http://schemas.openxmlformats.org/officeDocument/2006/relationships/hyperlink" Target="https://github.com/oobabooga/text-generation-webui/wiki/12-%E2%80%90-OpenAI-API#examples" TargetMode="External"/><Relationship Id="rId10" Type="http://schemas.openxmlformats.org/officeDocument/2006/relationships/hyperlink" Target="https://github.com/alejandro-ao/chat-with-websites" TargetMode="External"/><Relationship Id="rId19" Type="http://schemas.openxmlformats.org/officeDocument/2006/relationships/hyperlink" Target="https://github.com/run-llama/LlamaIndexTS" TargetMode="External"/><Relationship Id="rId4" Type="http://schemas.openxmlformats.org/officeDocument/2006/relationships/hyperlink" Target="https://github.com/nomic-ai/gpt4all" TargetMode="External"/><Relationship Id="rId9" Type="http://schemas.openxmlformats.org/officeDocument/2006/relationships/hyperlink" Target="https://github.com/mlc-ai/mlc-llm" TargetMode="External"/><Relationship Id="rId14" Type="http://schemas.openxmlformats.org/officeDocument/2006/relationships/hyperlink" Target="https://www.analyticsvidhya.com/blog/2023/06/langflow-ui-for-langchain-to-develop-applications-with-llms/" TargetMode="External"/><Relationship Id="rId22" Type="http://schemas.openxmlformats.org/officeDocument/2006/relationships/hyperlink" Target="https://github.com/ggerganov/llama.cpp" TargetMode="External"/><Relationship Id="rId27" Type="http://schemas.openxmlformats.org/officeDocument/2006/relationships/hyperlink" Target="https://github.com/oobabooga/text-generation-web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228650" y="1778200"/>
            <a:ext cx="4697100" cy="3205200"/>
          </a:xfrm>
          <a:prstGeom prst="rect">
            <a:avLst/>
          </a:prstGeom>
          <a:noFill/>
          <a:ln w="9525" cap="flat" cmpd="sng">
            <a:solidFill>
              <a:srgbClr val="FF0000"/>
            </a:solidFill>
            <a:prstDash val="solid"/>
            <a:round/>
            <a:headEnd type="none" w="sm" len="sm"/>
            <a:tailEnd type="none" w="sm" len="sm"/>
          </a:ln>
        </p:spPr>
        <p:txBody>
          <a:bodyPr spcFirstLastPara="1" wrap="square" lIns="100800" tIns="100800" rIns="100800" bIns="100800" anchor="t" anchorCtr="0">
            <a:spAutoFit/>
          </a:bodyPr>
          <a:lstStyle/>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RAG</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RAG under the hood</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Challenges with “Naive” RAG</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What can we do to reduce this failures and improve metrics?</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How to Measure performance</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Langchain + ChainLit + GPT4</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Langchain + Groq + RAG</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Langchain + ChainLit + local Mixtral</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Langchain + ChainLit + local Mixtral + conversation history</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LMStudio</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GPT4ALL + RAG </a:t>
            </a:r>
            <a:endParaRPr sz="1500" b="1">
              <a:solidFill>
                <a:srgbClr val="3C78D8"/>
              </a:solidFill>
              <a:latin typeface="Calibri"/>
              <a:ea typeface="Calibri"/>
              <a:cs typeface="Calibri"/>
              <a:sym typeface="Calibri"/>
            </a:endParaRPr>
          </a:p>
        </p:txBody>
      </p:sp>
      <p:sp>
        <p:nvSpPr>
          <p:cNvPr id="68" name="Google Shape;68;p15"/>
          <p:cNvSpPr txBox="1"/>
          <p:nvPr/>
        </p:nvSpPr>
        <p:spPr>
          <a:xfrm>
            <a:off x="1831124" y="7350"/>
            <a:ext cx="6278100" cy="1605600"/>
          </a:xfrm>
          <a:prstGeom prst="rect">
            <a:avLst/>
          </a:prstGeom>
          <a:noFill/>
          <a:ln>
            <a:noFill/>
          </a:ln>
        </p:spPr>
        <p:txBody>
          <a:bodyPr spcFirstLastPara="1" wrap="square" lIns="10050" tIns="10050" rIns="10050" bIns="1005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3900" b="1" i="0" u="none" strike="noStrike" cap="none">
                <a:solidFill>
                  <a:srgbClr val="3C78D8"/>
                </a:solidFill>
                <a:latin typeface="Calibri"/>
                <a:ea typeface="Calibri"/>
                <a:cs typeface="Calibri"/>
                <a:sym typeface="Calibri"/>
              </a:rPr>
              <a:t>AI </a:t>
            </a:r>
            <a:r>
              <a:rPr lang="en-US" sz="3900" b="1">
                <a:solidFill>
                  <a:srgbClr val="3C78D8"/>
                </a:solidFill>
                <a:latin typeface="Calibri"/>
                <a:ea typeface="Calibri"/>
                <a:cs typeface="Calibri"/>
                <a:sym typeface="Calibri"/>
              </a:rPr>
              <a:t>ChatBots </a:t>
            </a:r>
            <a:endParaRPr sz="39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r>
              <a:rPr lang="en-US" sz="3900" b="1">
                <a:solidFill>
                  <a:srgbClr val="3C78D8"/>
                </a:solidFill>
                <a:latin typeface="Calibri"/>
                <a:ea typeface="Calibri"/>
                <a:cs typeface="Calibri"/>
                <a:sym typeface="Calibri"/>
              </a:rPr>
              <a:t>and Multi-Agent Systems</a:t>
            </a:r>
            <a:r>
              <a:rPr lang="en-US" sz="3900" b="1" i="0" u="none" strike="noStrike" cap="none">
                <a:solidFill>
                  <a:srgbClr val="3C78D8"/>
                </a:solidFill>
                <a:latin typeface="Calibri"/>
                <a:ea typeface="Calibri"/>
                <a:cs typeface="Calibri"/>
                <a:sym typeface="Calibri"/>
              </a:rPr>
              <a:t> </a:t>
            </a:r>
            <a:endParaRPr sz="39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600"/>
              <a:buFont typeface="Arial"/>
              <a:buNone/>
            </a:pPr>
            <a:r>
              <a:rPr lang="en-US" sz="2500" b="1">
                <a:solidFill>
                  <a:srgbClr val="3C78D8"/>
                </a:solidFill>
                <a:latin typeface="Calibri"/>
                <a:ea typeface="Calibri"/>
                <a:cs typeface="Calibri"/>
                <a:sym typeface="Calibri"/>
              </a:rPr>
              <a:t>April 05</a:t>
            </a:r>
            <a:r>
              <a:rPr lang="en-US" sz="2500" b="1" i="0" u="none" strike="noStrike" cap="none">
                <a:solidFill>
                  <a:srgbClr val="3C78D8"/>
                </a:solidFill>
                <a:latin typeface="Calibri"/>
                <a:ea typeface="Calibri"/>
                <a:cs typeface="Calibri"/>
                <a:sym typeface="Calibri"/>
              </a:rPr>
              <a:t>, 2024</a:t>
            </a:r>
            <a:endParaRPr sz="2500" b="1" i="0" u="none" strike="noStrike" cap="none">
              <a:solidFill>
                <a:srgbClr val="3C78D8"/>
              </a:solidFill>
              <a:latin typeface="Calibri"/>
              <a:ea typeface="Calibri"/>
              <a:cs typeface="Calibri"/>
              <a:sym typeface="Calibri"/>
            </a:endParaRPr>
          </a:p>
        </p:txBody>
      </p:sp>
      <p:sp>
        <p:nvSpPr>
          <p:cNvPr id="69" name="Google Shape;69;p15"/>
          <p:cNvSpPr txBox="1"/>
          <p:nvPr/>
        </p:nvSpPr>
        <p:spPr>
          <a:xfrm>
            <a:off x="5169975" y="1778200"/>
            <a:ext cx="4697100" cy="1358100"/>
          </a:xfrm>
          <a:prstGeom prst="rect">
            <a:avLst/>
          </a:prstGeom>
          <a:noFill/>
          <a:ln w="9525" cap="flat" cmpd="sng">
            <a:solidFill>
              <a:srgbClr val="FF0000"/>
            </a:solidFill>
            <a:prstDash val="solid"/>
            <a:round/>
            <a:headEnd type="none" w="sm" len="sm"/>
            <a:tailEnd type="none" w="sm" len="sm"/>
          </a:ln>
        </p:spPr>
        <p:txBody>
          <a:bodyPr spcFirstLastPara="1" wrap="square" lIns="100800" tIns="100800" rIns="100800" bIns="100800" anchor="t" anchorCtr="0">
            <a:spAutoFit/>
          </a:bodyPr>
          <a:lstStyle/>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using Ollama local console models</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Chatbot: Langchain + Open AI + RAG + conversation history console chatbot</a:t>
            </a:r>
            <a:endParaRPr sz="1500" b="1">
              <a:solidFill>
                <a:srgbClr val="3C78D8"/>
              </a:solidFill>
              <a:latin typeface="Calibri"/>
              <a:ea typeface="Calibri"/>
              <a:cs typeface="Calibri"/>
              <a:sym typeface="Calibri"/>
            </a:endParaRPr>
          </a:p>
          <a:p>
            <a:pPr marL="254000" marR="0" lvl="0" indent="-222250" algn="l" rtl="0">
              <a:lnSpc>
                <a:spcPct val="100000"/>
              </a:lnSpc>
              <a:spcBef>
                <a:spcPts val="0"/>
              </a:spcBef>
              <a:spcAft>
                <a:spcPts val="0"/>
              </a:spcAft>
              <a:buClr>
                <a:srgbClr val="3C78D8"/>
              </a:buClr>
              <a:buSzPts val="1500"/>
              <a:buFont typeface="Calibri"/>
              <a:buChar char="●"/>
            </a:pPr>
            <a:r>
              <a:rPr lang="en-US" sz="1500" b="1">
                <a:solidFill>
                  <a:srgbClr val="3C78D8"/>
                </a:solidFill>
                <a:latin typeface="Calibri"/>
                <a:ea typeface="Calibri"/>
                <a:cs typeface="Calibri"/>
                <a:sym typeface="Calibri"/>
              </a:rPr>
              <a:t>Multi-agent: Web Research using SerpAPI and Langchain Agents</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p:nvPr/>
        </p:nvSpPr>
        <p:spPr>
          <a:xfrm>
            <a:off x="131925" y="156325"/>
            <a:ext cx="61698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Langchain + ChainLit + GPT4</a:t>
            </a:r>
            <a:endParaRPr sz="2000" strike="noStrike">
              <a:latin typeface="Calibri"/>
              <a:ea typeface="Calibri"/>
              <a:cs typeface="Calibri"/>
              <a:sym typeface="Calibri"/>
            </a:endParaRPr>
          </a:p>
        </p:txBody>
      </p:sp>
      <p:sp>
        <p:nvSpPr>
          <p:cNvPr id="136" name="Google Shape;136;p24"/>
          <p:cNvSpPr txBox="1"/>
          <p:nvPr/>
        </p:nvSpPr>
        <p:spPr>
          <a:xfrm>
            <a:off x="471075" y="1716225"/>
            <a:ext cx="2696400" cy="6558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Langchain &amp; ChainLit &amp; GPT4</a:t>
            </a:r>
            <a:endParaRPr sz="1300" strike="noStrike">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It's GPT4 but in your custom interface</a:t>
            </a:r>
            <a:endParaRPr sz="1300">
              <a:latin typeface="Calibri"/>
              <a:ea typeface="Calibri"/>
              <a:cs typeface="Calibri"/>
              <a:sym typeface="Calibri"/>
            </a:endParaRPr>
          </a:p>
        </p:txBody>
      </p:sp>
      <p:pic>
        <p:nvPicPr>
          <p:cNvPr id="137" name="Google Shape;137;p2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50280" y="1324920"/>
            <a:ext cx="6255720" cy="4161239"/>
          </a:xfrm>
          <a:prstGeom prst="rect">
            <a:avLst/>
          </a:prstGeom>
          <a:noFill/>
          <a:ln w="9525" cap="flat" cmpd="sng">
            <a:solidFill>
              <a:srgbClr val="FF0000"/>
            </a:solidFill>
            <a:prstDash val="solid"/>
            <a:round/>
            <a:headEnd type="none" w="sm" len="sm"/>
            <a:tailEnd type="none" w="sm" len="sm"/>
          </a:ln>
        </p:spPr>
      </p:pic>
      <p:sp>
        <p:nvSpPr>
          <p:cNvPr id="138" name="Google Shape;138;p24"/>
          <p:cNvSpPr txBox="1"/>
          <p:nvPr/>
        </p:nvSpPr>
        <p:spPr>
          <a:xfrm>
            <a:off x="131925" y="4293350"/>
            <a:ext cx="3374700" cy="5940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4"/>
              </a:rPr>
              <a:t>https://github.com/vstinskii/ai_chatbots/blob/master/langChain_ChainLit/langchain-gpt-chainlit/langchain_gpt.py</a:t>
            </a:r>
            <a:endParaRPr sz="1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p:nvPr/>
        </p:nvSpPr>
        <p:spPr>
          <a:xfrm>
            <a:off x="653200" y="1966238"/>
            <a:ext cx="2696400" cy="8805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40" strike="noStrike">
                <a:latin typeface="Calibri"/>
                <a:ea typeface="Calibri"/>
                <a:cs typeface="Calibri"/>
                <a:sym typeface="Calibri"/>
              </a:rPr>
              <a:t>Langchain &amp; ChainLit &amp; Mixtral</a:t>
            </a:r>
            <a:endParaRPr sz="1340" strike="noStrike">
              <a:latin typeface="Calibri"/>
              <a:ea typeface="Calibri"/>
              <a:cs typeface="Calibri"/>
              <a:sym typeface="Calibri"/>
            </a:endParaRPr>
          </a:p>
          <a:p>
            <a:pPr marL="0" marR="0" lvl="0" indent="0" algn="l" rtl="0">
              <a:spcBef>
                <a:spcPts val="0"/>
              </a:spcBef>
              <a:spcAft>
                <a:spcPts val="0"/>
              </a:spcAft>
              <a:buNone/>
            </a:pPr>
            <a:endParaRPr sz="134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40">
                <a:solidFill>
                  <a:schemeClr val="dk1"/>
                </a:solidFill>
                <a:latin typeface="Calibri"/>
                <a:ea typeface="Calibri"/>
                <a:cs typeface="Calibri"/>
                <a:sym typeface="Calibri"/>
              </a:rPr>
              <a:t>Powerful local Mixtral will help to solve your tasks!</a:t>
            </a:r>
            <a:endParaRPr sz="1340">
              <a:latin typeface="Calibri"/>
              <a:ea typeface="Calibri"/>
              <a:cs typeface="Calibri"/>
              <a:sym typeface="Calibri"/>
            </a:endParaRPr>
          </a:p>
        </p:txBody>
      </p:sp>
      <p:pic>
        <p:nvPicPr>
          <p:cNvPr id="144" name="Google Shape;144;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39625" y="1399725"/>
            <a:ext cx="5462426" cy="3580975"/>
          </a:xfrm>
          <a:prstGeom prst="rect">
            <a:avLst/>
          </a:prstGeom>
          <a:noFill/>
          <a:ln w="9525" cap="flat" cmpd="sng">
            <a:solidFill>
              <a:srgbClr val="FF0000"/>
            </a:solidFill>
            <a:prstDash val="solid"/>
            <a:round/>
            <a:headEnd type="none" w="sm" len="sm"/>
            <a:tailEnd type="none" w="sm" len="sm"/>
          </a:ln>
        </p:spPr>
      </p:pic>
      <p:sp>
        <p:nvSpPr>
          <p:cNvPr id="145" name="Google Shape;145;p25"/>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Local Mixtral Model with ChainLit Frontend</a:t>
            </a:r>
            <a:endParaRPr sz="2000" strike="noStrike">
              <a:latin typeface="Calibri"/>
              <a:ea typeface="Calibri"/>
              <a:cs typeface="Calibri"/>
              <a:sym typeface="Calibri"/>
            </a:endParaRPr>
          </a:p>
        </p:txBody>
      </p:sp>
      <p:sp>
        <p:nvSpPr>
          <p:cNvPr id="146" name="Google Shape;146;p25"/>
          <p:cNvSpPr txBox="1"/>
          <p:nvPr/>
        </p:nvSpPr>
        <p:spPr>
          <a:xfrm>
            <a:off x="207250" y="4293350"/>
            <a:ext cx="4020600" cy="5940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4"/>
              </a:rPr>
              <a:t>https://github.com/vstinskii/ai_chatbots/blob/master/langChain_ChainLit/langchain-mixtral-ollama-chainlit/langchain_mixtral_ollama.py</a:t>
            </a:r>
            <a:endParaRPr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331200" y="1143000"/>
            <a:ext cx="3349500" cy="10560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Langchain </a:t>
            </a:r>
            <a:r>
              <a:rPr lang="en-US" sz="1300">
                <a:latin typeface="Calibri"/>
                <a:ea typeface="Calibri"/>
                <a:cs typeface="Calibri"/>
                <a:sym typeface="Calibri"/>
              </a:rPr>
              <a:t>+</a:t>
            </a:r>
            <a:r>
              <a:rPr lang="en-US" sz="1300" strike="noStrike">
                <a:latin typeface="Calibri"/>
                <a:ea typeface="Calibri"/>
                <a:cs typeface="Calibri"/>
                <a:sym typeface="Calibri"/>
              </a:rPr>
              <a:t> ChainLit </a:t>
            </a:r>
            <a:r>
              <a:rPr lang="en-US" sz="1300">
                <a:latin typeface="Calibri"/>
                <a:ea typeface="Calibri"/>
                <a:cs typeface="Calibri"/>
                <a:sym typeface="Calibri"/>
              </a:rPr>
              <a:t>+</a:t>
            </a:r>
            <a:r>
              <a:rPr lang="en-US" sz="1300" strike="noStrike">
                <a:latin typeface="Calibri"/>
                <a:ea typeface="Calibri"/>
                <a:cs typeface="Calibri"/>
                <a:sym typeface="Calibri"/>
              </a:rPr>
              <a:t> GPT4 + R</a:t>
            </a:r>
            <a:r>
              <a:rPr lang="en-US" sz="1300">
                <a:latin typeface="Calibri"/>
                <a:ea typeface="Calibri"/>
                <a:cs typeface="Calibri"/>
                <a:sym typeface="Calibri"/>
              </a:rPr>
              <a:t>AG or Ollama</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Chat with documents</a:t>
            </a:r>
            <a:br>
              <a:rPr lang="en-US" sz="1300">
                <a:solidFill>
                  <a:schemeClr val="dk1"/>
                </a:solidFill>
                <a:latin typeface="Calibri"/>
                <a:ea typeface="Calibri"/>
                <a:cs typeface="Calibri"/>
                <a:sym typeface="Calibri"/>
              </a:rPr>
            </a:br>
            <a:r>
              <a:rPr lang="en-US" sz="1300">
                <a:solidFill>
                  <a:schemeClr val="dk1"/>
                </a:solidFill>
                <a:latin typeface="Calibri"/>
                <a:ea typeface="Calibri"/>
                <a:cs typeface="Calibri"/>
                <a:sym typeface="Calibri"/>
              </a:rPr>
              <a:t>Using GPT4 or Local Ollama model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with memory and vectordb</a:t>
            </a:r>
            <a:endParaRPr sz="1300">
              <a:solidFill>
                <a:schemeClr val="dk1"/>
              </a:solidFill>
              <a:latin typeface="Calibri"/>
              <a:ea typeface="Calibri"/>
              <a:cs typeface="Calibri"/>
              <a:sym typeface="Calibri"/>
            </a:endParaRPr>
          </a:p>
        </p:txBody>
      </p:sp>
      <p:sp>
        <p:nvSpPr>
          <p:cNvPr id="152" name="Google Shape;152;p26"/>
          <p:cNvSpPr txBox="1"/>
          <p:nvPr/>
        </p:nvSpPr>
        <p:spPr>
          <a:xfrm>
            <a:off x="131925" y="156325"/>
            <a:ext cx="5082600" cy="6711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RAG system </a:t>
            </a:r>
            <a:endParaRPr sz="2000" b="1">
              <a:solidFill>
                <a:srgbClr val="3C78D8"/>
              </a:solidFill>
              <a:latin typeface="Calibri"/>
              <a:ea typeface="Calibri"/>
              <a:cs typeface="Calibri"/>
              <a:sym typeface="Calibri"/>
            </a:endParaRPr>
          </a:p>
          <a:p>
            <a:pPr marL="0" lvl="0" indent="0" algn="l" rtl="0">
              <a:spcBef>
                <a:spcPts val="0"/>
              </a:spcBef>
              <a:spcAft>
                <a:spcPts val="0"/>
              </a:spcAft>
              <a:buNone/>
            </a:pPr>
            <a:r>
              <a:rPr lang="en-US" sz="2000" b="1">
                <a:solidFill>
                  <a:srgbClr val="3C78D8"/>
                </a:solidFill>
                <a:latin typeface="Calibri"/>
                <a:ea typeface="Calibri"/>
                <a:cs typeface="Calibri"/>
                <a:sym typeface="Calibri"/>
              </a:rPr>
              <a:t>using Langchain + ChainLit + GPT4 or Ollama</a:t>
            </a:r>
            <a:endParaRPr sz="2000" strike="noStrike">
              <a:latin typeface="Calibri"/>
              <a:ea typeface="Calibri"/>
              <a:cs typeface="Calibri"/>
              <a:sym typeface="Calibri"/>
            </a:endParaRPr>
          </a:p>
        </p:txBody>
      </p:sp>
      <p:pic>
        <p:nvPicPr>
          <p:cNvPr id="153" name="Google Shape;153;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45954" y="1143000"/>
            <a:ext cx="6082270" cy="4375150"/>
          </a:xfrm>
          <a:prstGeom prst="rect">
            <a:avLst/>
          </a:prstGeom>
          <a:noFill/>
          <a:ln w="9525" cap="flat" cmpd="sng">
            <a:solidFill>
              <a:srgbClr val="FF0000"/>
            </a:solidFill>
            <a:prstDash val="solid"/>
            <a:round/>
            <a:headEnd type="none" w="sm" len="sm"/>
            <a:tailEnd type="none" w="sm" len="sm"/>
          </a:ln>
        </p:spPr>
      </p:pic>
      <p:sp>
        <p:nvSpPr>
          <p:cNvPr id="154" name="Google Shape;154;p26"/>
          <p:cNvSpPr txBox="1"/>
          <p:nvPr/>
        </p:nvSpPr>
        <p:spPr>
          <a:xfrm>
            <a:off x="504000" y="4293350"/>
            <a:ext cx="2696400" cy="7635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4"/>
              </a:rPr>
              <a:t>https://github.com/vstinskii/ai_chatbots/blob/master/RAG/langchain-local_or_api_llm-chainlit-rag-memory/rag-local-or-api-llm.py</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646225" y="2112950"/>
            <a:ext cx="3435300" cy="691200"/>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Groq </a:t>
            </a:r>
            <a:r>
              <a:rPr lang="en-US" sz="1300">
                <a:latin typeface="Calibri"/>
                <a:ea typeface="Calibri"/>
                <a:cs typeface="Calibri"/>
                <a:sym typeface="Calibri"/>
              </a:rPr>
              <a:t>+</a:t>
            </a:r>
            <a:r>
              <a:rPr lang="en-US" sz="1300" strike="noStrike">
                <a:latin typeface="Calibri"/>
                <a:ea typeface="Calibri"/>
                <a:cs typeface="Calibri"/>
                <a:sym typeface="Calibri"/>
              </a:rPr>
              <a:t> Langchain </a:t>
            </a:r>
            <a:r>
              <a:rPr lang="en-US" sz="1300">
                <a:latin typeface="Calibri"/>
                <a:ea typeface="Calibri"/>
                <a:cs typeface="Calibri"/>
                <a:sym typeface="Calibri"/>
              </a:rPr>
              <a:t>+</a:t>
            </a:r>
            <a:r>
              <a:rPr lang="en-US" sz="1300" strike="noStrike">
                <a:latin typeface="Calibri"/>
                <a:ea typeface="Calibri"/>
                <a:cs typeface="Calibri"/>
                <a:sym typeface="Calibri"/>
              </a:rPr>
              <a:t> Rag</a:t>
            </a:r>
            <a:endParaRPr sz="1300" strike="noStrike">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Chat with our documents using Groq free API!</a:t>
            </a:r>
            <a:endParaRPr sz="1300">
              <a:latin typeface="Calibri"/>
              <a:ea typeface="Calibri"/>
              <a:cs typeface="Calibri"/>
              <a:sym typeface="Calibri"/>
            </a:endParaRPr>
          </a:p>
        </p:txBody>
      </p:sp>
      <p:sp>
        <p:nvSpPr>
          <p:cNvPr id="160" name="Google Shape;160;p27"/>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RAG system using Langchain + Groq</a:t>
            </a:r>
            <a:endParaRPr sz="2000" strike="noStrike">
              <a:latin typeface="Calibri"/>
              <a:ea typeface="Calibri"/>
              <a:cs typeface="Calibri"/>
              <a:sym typeface="Calibri"/>
            </a:endParaRPr>
          </a:p>
        </p:txBody>
      </p:sp>
      <p:sp>
        <p:nvSpPr>
          <p:cNvPr id="161" name="Google Shape;161;p27"/>
          <p:cNvSpPr txBox="1"/>
          <p:nvPr/>
        </p:nvSpPr>
        <p:spPr>
          <a:xfrm>
            <a:off x="331200" y="4293350"/>
            <a:ext cx="4133400" cy="5940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3"/>
              </a:rPr>
              <a:t>https://github.com/vstinskii/ai_chatbots/blob/master/RAG/groq/langchain_groq_rag_local_files.py</a:t>
            </a:r>
            <a:endParaRPr sz="1100">
              <a:latin typeface="Calibri"/>
              <a:ea typeface="Calibri"/>
              <a:cs typeface="Calibri"/>
              <a:sym typeface="Calibri"/>
            </a:endParaRPr>
          </a:p>
        </p:txBody>
      </p:sp>
      <p:pic>
        <p:nvPicPr>
          <p:cNvPr id="162" name="Google Shape;162;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09275" y="659775"/>
            <a:ext cx="4749399" cy="4914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196650" y="1781325"/>
            <a:ext cx="3135900" cy="8559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Langchain &amp; ChainLit &amp; Mixtral &amp; Memory</a:t>
            </a:r>
            <a:endParaRPr sz="1300" strike="noStrike">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Local Mixtral that remembers your chat history!</a:t>
            </a:r>
            <a:endParaRPr sz="1300">
              <a:latin typeface="Calibri"/>
              <a:ea typeface="Calibri"/>
              <a:cs typeface="Calibri"/>
              <a:sym typeface="Calibri"/>
            </a:endParaRPr>
          </a:p>
        </p:txBody>
      </p:sp>
      <p:pic>
        <p:nvPicPr>
          <p:cNvPr id="168" name="Google Shape;168;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528176" y="1371600"/>
            <a:ext cx="6400800" cy="4155839"/>
          </a:xfrm>
          <a:prstGeom prst="rect">
            <a:avLst/>
          </a:prstGeom>
          <a:noFill/>
          <a:ln w="9525" cap="flat" cmpd="sng">
            <a:solidFill>
              <a:srgbClr val="FF0000"/>
            </a:solidFill>
            <a:prstDash val="solid"/>
            <a:round/>
            <a:headEnd type="none" w="sm" len="sm"/>
            <a:tailEnd type="none" w="sm" len="sm"/>
          </a:ln>
        </p:spPr>
      </p:pic>
      <p:sp>
        <p:nvSpPr>
          <p:cNvPr id="169" name="Google Shape;169;p28"/>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Local Mixtral + ChainLit + Chat History</a:t>
            </a:r>
            <a:endParaRPr sz="2000" strike="noStrike">
              <a:latin typeface="Calibri"/>
              <a:ea typeface="Calibri"/>
              <a:cs typeface="Calibri"/>
              <a:sym typeface="Calibri"/>
            </a:endParaRPr>
          </a:p>
        </p:txBody>
      </p:sp>
      <p:sp>
        <p:nvSpPr>
          <p:cNvPr id="170" name="Google Shape;170;p28"/>
          <p:cNvSpPr txBox="1"/>
          <p:nvPr/>
        </p:nvSpPr>
        <p:spPr>
          <a:xfrm>
            <a:off x="281850" y="4293350"/>
            <a:ext cx="3050700" cy="7635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4"/>
              </a:rPr>
              <a:t>https://github.com/vstinskii/ai_chatbots/blob/master/langChain_ChainLit/langchain-mixtral-ollama-chainlit/langchain_mixtral_memory_ollama.py</a:t>
            </a:r>
            <a:endParaRPr sz="11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328075" y="1947125"/>
            <a:ext cx="2034600" cy="4557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a:latin typeface="Calibri"/>
                <a:ea typeface="Calibri"/>
                <a:cs typeface="Calibri"/>
                <a:sym typeface="Calibri"/>
              </a:rPr>
              <a:t>LM Studio has a lot of useful settings!</a:t>
            </a:r>
            <a:endParaRPr sz="1300" strike="noStrike">
              <a:latin typeface="Calibri"/>
              <a:ea typeface="Calibri"/>
              <a:cs typeface="Calibri"/>
              <a:sym typeface="Calibri"/>
            </a:endParaRPr>
          </a:p>
        </p:txBody>
      </p:sp>
      <p:pic>
        <p:nvPicPr>
          <p:cNvPr id="176" name="Google Shape;176;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743200" y="1143000"/>
            <a:ext cx="7126560" cy="4343400"/>
          </a:xfrm>
          <a:prstGeom prst="rect">
            <a:avLst/>
          </a:prstGeom>
          <a:noFill/>
          <a:ln w="9525" cap="flat" cmpd="sng">
            <a:solidFill>
              <a:srgbClr val="FF0000"/>
            </a:solidFill>
            <a:prstDash val="solid"/>
            <a:round/>
            <a:headEnd type="none" w="sm" len="sm"/>
            <a:tailEnd type="none" w="sm" len="sm"/>
          </a:ln>
        </p:spPr>
      </p:pic>
      <p:sp>
        <p:nvSpPr>
          <p:cNvPr id="177" name="Google Shape;177;p29"/>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Local LLM with LM Studio</a:t>
            </a:r>
            <a:endParaRPr sz="2000" strike="noStrike">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p:nvPr/>
        </p:nvSpPr>
        <p:spPr>
          <a:xfrm>
            <a:off x="213100" y="2125875"/>
            <a:ext cx="2190900" cy="6558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GPT4ALL &amp; RAG</a:t>
            </a:r>
            <a:endParaRPr sz="1300" strike="noStrike">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300">
                <a:solidFill>
                  <a:schemeClr val="dk1"/>
                </a:solidFill>
                <a:latin typeface="Calibri"/>
                <a:ea typeface="Calibri"/>
                <a:cs typeface="Calibri"/>
                <a:sym typeface="Calibri"/>
              </a:rPr>
              <a:t>Chat with your files easily!</a:t>
            </a:r>
            <a:endParaRPr sz="1300">
              <a:latin typeface="Calibri"/>
              <a:ea typeface="Calibri"/>
              <a:cs typeface="Calibri"/>
              <a:sym typeface="Calibri"/>
            </a:endParaRPr>
          </a:p>
        </p:txBody>
      </p:sp>
      <p:pic>
        <p:nvPicPr>
          <p:cNvPr id="183" name="Google Shape;183;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886625" y="1813625"/>
            <a:ext cx="7086600" cy="3708359"/>
          </a:xfrm>
          <a:prstGeom prst="rect">
            <a:avLst/>
          </a:prstGeom>
          <a:noFill/>
          <a:ln w="9525" cap="flat" cmpd="sng">
            <a:solidFill>
              <a:srgbClr val="FF0000"/>
            </a:solidFill>
            <a:prstDash val="solid"/>
            <a:round/>
            <a:headEnd type="none" w="sm" len="sm"/>
            <a:tailEnd type="none" w="sm" len="sm"/>
          </a:ln>
        </p:spPr>
      </p:pic>
      <p:sp>
        <p:nvSpPr>
          <p:cNvPr id="184" name="Google Shape;184;p30"/>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GPT4ALL + Local LLM + RAG</a:t>
            </a:r>
            <a:endParaRPr sz="2000" strike="noStrike">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body" idx="1"/>
          </p:nvPr>
        </p:nvSpPr>
        <p:spPr>
          <a:xfrm>
            <a:off x="326725" y="2288250"/>
            <a:ext cx="2060700" cy="200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1300">
                <a:latin typeface="Calibri"/>
                <a:ea typeface="Calibri"/>
                <a:cs typeface="Calibri"/>
                <a:sym typeface="Calibri"/>
              </a:rPr>
              <a:t>Example of local Mixtral</a:t>
            </a:r>
            <a:endParaRPr sz="1300">
              <a:latin typeface="Calibri"/>
              <a:ea typeface="Calibri"/>
              <a:cs typeface="Calibri"/>
              <a:sym typeface="Calibri"/>
            </a:endParaRPr>
          </a:p>
        </p:txBody>
      </p:sp>
      <p:pic>
        <p:nvPicPr>
          <p:cNvPr id="190" name="Google Shape;190;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52350" y="1808600"/>
            <a:ext cx="7075875" cy="3709551"/>
          </a:xfrm>
          <a:prstGeom prst="rect">
            <a:avLst/>
          </a:prstGeom>
          <a:noFill/>
          <a:ln>
            <a:noFill/>
          </a:ln>
        </p:spPr>
      </p:pic>
      <p:sp>
        <p:nvSpPr>
          <p:cNvPr id="191" name="Google Shape;191;p31"/>
          <p:cNvSpPr txBox="1"/>
          <p:nvPr/>
        </p:nvSpPr>
        <p:spPr>
          <a:xfrm>
            <a:off x="131925" y="156325"/>
            <a:ext cx="77046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using Ollama local console models</a:t>
            </a:r>
            <a:endParaRPr sz="2000" b="1">
              <a:solidFill>
                <a:srgbClr val="3C78D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body" idx="1"/>
          </p:nvPr>
        </p:nvSpPr>
        <p:spPr>
          <a:xfrm>
            <a:off x="359900" y="1633325"/>
            <a:ext cx="3590700" cy="200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1300">
                <a:latin typeface="Calibri"/>
                <a:ea typeface="Calibri"/>
                <a:cs typeface="Calibri"/>
                <a:sym typeface="Calibri"/>
              </a:rPr>
              <a:t>Console version of Open AI langchain RAG Chatbot</a:t>
            </a:r>
            <a:endParaRPr sz="1300">
              <a:latin typeface="Calibri"/>
              <a:ea typeface="Calibri"/>
              <a:cs typeface="Calibri"/>
              <a:sym typeface="Calibri"/>
            </a:endParaRPr>
          </a:p>
        </p:txBody>
      </p:sp>
      <p:sp>
        <p:nvSpPr>
          <p:cNvPr id="197" name="Google Shape;197;p32"/>
          <p:cNvSpPr txBox="1"/>
          <p:nvPr/>
        </p:nvSpPr>
        <p:spPr>
          <a:xfrm>
            <a:off x="131925" y="156325"/>
            <a:ext cx="93579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Chatbot Open AI + langchain + RAG + conversation history console chatbot</a:t>
            </a:r>
            <a:endParaRPr sz="2000" b="1">
              <a:solidFill>
                <a:srgbClr val="3C78D8"/>
              </a:solidFill>
              <a:latin typeface="Calibri"/>
              <a:ea typeface="Calibri"/>
              <a:cs typeface="Calibri"/>
              <a:sym typeface="Calibri"/>
            </a:endParaRPr>
          </a:p>
        </p:txBody>
      </p:sp>
      <p:pic>
        <p:nvPicPr>
          <p:cNvPr id="198" name="Google Shape;198;p32"/>
          <p:cNvPicPr preferRelativeResize="0"/>
          <p:nvPr/>
        </p:nvPicPr>
        <p:blipFill rotWithShape="1">
          <a:blip r:embed="rId3" cstate="email">
            <a:alphaModFix/>
            <a:extLst>
              <a:ext uri="{28A0092B-C50C-407E-A947-70E740481C1C}">
                <a14:useLocalDpi xmlns:a14="http://schemas.microsoft.com/office/drawing/2010/main"/>
              </a:ext>
            </a:extLst>
          </a:blip>
          <a:srcRect l="338" t="388"/>
          <a:stretch/>
        </p:blipFill>
        <p:spPr>
          <a:xfrm>
            <a:off x="4184050" y="1204225"/>
            <a:ext cx="5813675" cy="3883226"/>
          </a:xfrm>
          <a:prstGeom prst="rect">
            <a:avLst/>
          </a:prstGeom>
          <a:noFill/>
          <a:ln>
            <a:noFill/>
          </a:ln>
        </p:spPr>
      </p:pic>
      <p:sp>
        <p:nvSpPr>
          <p:cNvPr id="199" name="Google Shape;199;p32"/>
          <p:cNvSpPr txBox="1"/>
          <p:nvPr/>
        </p:nvSpPr>
        <p:spPr>
          <a:xfrm>
            <a:off x="359900" y="3248825"/>
            <a:ext cx="2696400" cy="7635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Clr>
                <a:schemeClr val="dk1"/>
              </a:buClr>
              <a:buFont typeface="Arial"/>
              <a:buNone/>
            </a:pPr>
            <a:r>
              <a:rPr lang="en-US" sz="1300">
                <a:latin typeface="Calibri"/>
                <a:ea typeface="Calibri"/>
                <a:cs typeface="Calibri"/>
                <a:sym typeface="Calibri"/>
              </a:rPr>
              <a:t>GitHub link:</a:t>
            </a:r>
            <a:endParaRPr sz="1300">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100" u="sng">
                <a:solidFill>
                  <a:schemeClr val="hlink"/>
                </a:solidFill>
                <a:latin typeface="Calibri"/>
                <a:ea typeface="Calibri"/>
                <a:cs typeface="Calibri"/>
                <a:sym typeface="Calibri"/>
                <a:hlinkClick r:id="rId4"/>
              </a:rPr>
              <a:t>https://github.com/vstinskii/ai_chatbots/blob/master/console/openai_console_rag/OpenAI_Chatbot.py</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p:nvPr/>
        </p:nvSpPr>
        <p:spPr>
          <a:xfrm>
            <a:off x="53525" y="630550"/>
            <a:ext cx="3967500" cy="200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strike="noStrike">
                <a:latin typeface="Calibri"/>
                <a:ea typeface="Calibri"/>
                <a:cs typeface="Calibri"/>
                <a:sym typeface="Calibri"/>
              </a:rPr>
              <a:t>Multi-agent chatbot based on GPT4 can do much more effective work than just the model</a:t>
            </a:r>
            <a:endParaRPr sz="1300" strike="noStrike">
              <a:latin typeface="Calibri"/>
              <a:ea typeface="Calibri"/>
              <a:cs typeface="Calibri"/>
              <a:sym typeface="Calibri"/>
            </a:endParaRPr>
          </a:p>
          <a:p>
            <a:pPr marL="0" marR="0" lvl="0" indent="0" algn="l" rtl="0">
              <a:spcBef>
                <a:spcPts val="1417"/>
              </a:spcBef>
              <a:spcAft>
                <a:spcPts val="0"/>
              </a:spcAft>
              <a:buNone/>
            </a:pPr>
            <a:r>
              <a:rPr lang="en-US" sz="1300" strike="noStrike">
                <a:latin typeface="Calibri"/>
                <a:ea typeface="Calibri"/>
                <a:cs typeface="Calibri"/>
                <a:sym typeface="Calibri"/>
              </a:rPr>
              <a:t>For example it can write a very good article using google search</a:t>
            </a:r>
            <a:endParaRPr sz="1300" strike="noStrike">
              <a:latin typeface="Calibri"/>
              <a:ea typeface="Calibri"/>
              <a:cs typeface="Calibri"/>
              <a:sym typeface="Calibri"/>
            </a:endParaRPr>
          </a:p>
          <a:p>
            <a:pPr marL="0" marR="0" lvl="0" indent="0" algn="l" rtl="0">
              <a:spcBef>
                <a:spcPts val="1417"/>
              </a:spcBef>
              <a:spcAft>
                <a:spcPts val="0"/>
              </a:spcAft>
              <a:buNone/>
            </a:pPr>
            <a:r>
              <a:rPr lang="en-US" sz="1300">
                <a:latin typeface="Calibri"/>
                <a:ea typeface="Calibri"/>
                <a:cs typeface="Calibri"/>
                <a:sym typeface="Calibri"/>
              </a:rPr>
              <a:t>It has attention module to get adjusted to any theme.</a:t>
            </a:r>
            <a:endParaRPr sz="1300">
              <a:latin typeface="Calibri"/>
              <a:ea typeface="Calibri"/>
              <a:cs typeface="Calibri"/>
              <a:sym typeface="Calibri"/>
            </a:endParaRPr>
          </a:p>
          <a:p>
            <a:pPr marL="0" lvl="0" indent="0" algn="l" rtl="0">
              <a:spcBef>
                <a:spcPts val="1417"/>
              </a:spcBef>
              <a:spcAft>
                <a:spcPts val="0"/>
              </a:spcAft>
              <a:buClr>
                <a:schemeClr val="dk1"/>
              </a:buClr>
              <a:buSzPts val="1100"/>
              <a:buFont typeface="Arial"/>
              <a:buNone/>
            </a:pPr>
            <a:r>
              <a:rPr lang="en-US" sz="1300">
                <a:solidFill>
                  <a:schemeClr val="dk1"/>
                </a:solidFill>
                <a:latin typeface="Calibri"/>
                <a:ea typeface="Calibri"/>
                <a:cs typeface="Calibri"/>
                <a:sym typeface="Calibri"/>
              </a:rPr>
              <a:t>Let's try "</a:t>
            </a:r>
            <a:r>
              <a:rPr lang="en-US" sz="1300">
                <a:solidFill>
                  <a:srgbClr val="212121"/>
                </a:solidFill>
                <a:latin typeface="Calibri"/>
                <a:ea typeface="Calibri"/>
                <a:cs typeface="Calibri"/>
                <a:sym typeface="Calibri"/>
              </a:rPr>
              <a:t>2023/2024 FIS alpine ski World Cup season winners” search</a:t>
            </a:r>
            <a:endParaRPr sz="1300">
              <a:latin typeface="Calibri"/>
              <a:ea typeface="Calibri"/>
              <a:cs typeface="Calibri"/>
              <a:sym typeface="Calibri"/>
            </a:endParaRPr>
          </a:p>
        </p:txBody>
      </p:sp>
      <p:sp>
        <p:nvSpPr>
          <p:cNvPr id="205" name="Google Shape;205;p33"/>
          <p:cNvSpPr txBox="1"/>
          <p:nvPr/>
        </p:nvSpPr>
        <p:spPr>
          <a:xfrm>
            <a:off x="0" y="0"/>
            <a:ext cx="89268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Example of a Multi-agent Web Research using SerpAPI and Langchain Agents</a:t>
            </a:r>
            <a:endParaRPr sz="2000" strike="noStrike">
              <a:latin typeface="Calibri"/>
              <a:ea typeface="Calibri"/>
              <a:cs typeface="Calibri"/>
              <a:sym typeface="Calibri"/>
            </a:endParaRPr>
          </a:p>
        </p:txBody>
      </p:sp>
      <p:sp>
        <p:nvSpPr>
          <p:cNvPr id="206" name="Google Shape;206;p33"/>
          <p:cNvSpPr txBox="1"/>
          <p:nvPr/>
        </p:nvSpPr>
        <p:spPr>
          <a:xfrm>
            <a:off x="4509475" y="488450"/>
            <a:ext cx="5521500" cy="511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US" sz="1100">
                <a:solidFill>
                  <a:schemeClr val="dk1"/>
                </a:solidFill>
                <a:latin typeface="Calibri"/>
                <a:ea typeface="Calibri"/>
                <a:cs typeface="Calibri"/>
                <a:sym typeface="Calibri"/>
              </a:rPr>
              <a:t># The Pioneers of the Slopes: Unraveling the 2023-2024 Ski Season's Victories</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As the frost of the 2023-2024 ski season thaws, it leaves behind tales of triumph, resilience, and a new chapter in the annals of winter sports. The FIS Alpine Ski World Cup, a battleground for the world's elite skiers, not only tested their limits but also showcased their indomitable spirit. Let's dive deeper into the lives of these champions, their journey's impact, and how their victories are paving the way for the future of skiing.</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Champions of the Slopes: Heroes of the Season</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This season's podiums were graced by athletes who demonstrated unparalleled skill, dedication, and passion. Among them:</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**Marco Odermatt (SUI)** - The Swiss maestro, Odermatt, continued to dominate the men's circuit, defending his overall champion title with grace and power. His performances have been a masterclass in consistency and excellence.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**Mikaela Shiffrin (USA)** - American skiing sensation, Shiffrin, despite facing fierce competition, dazzled the slopes with her remarkable prowess, adding to her legacy.</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**Lara Gut-Behrami (SUI)** - In the women's super-G, Gut-Behrami rose above the rest, proving that perseverance and hard work are the cornerstones of success in this demanding sport.</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The Glittering Path of Victory</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Winning on this elite stage brings with it not just medals, but a treasure trove of opportunities and benefits: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 **Spotlight and Sponsorship**: The visibility that comes with victory attracts lucrative sponsorships, providing financial support and opportunities to make a significant impact on the sport.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207" name="Google Shape;207;p33"/>
          <p:cNvSpPr txBox="1"/>
          <p:nvPr/>
        </p:nvSpPr>
        <p:spPr>
          <a:xfrm>
            <a:off x="77675" y="3080900"/>
            <a:ext cx="3919200" cy="59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spcBef>
                <a:spcPts val="1417"/>
              </a:spcBef>
              <a:spcAft>
                <a:spcPts val="0"/>
              </a:spcAft>
              <a:buNone/>
            </a:pPr>
            <a:r>
              <a:rPr lang="en-US" sz="1300">
                <a:latin typeface="Calibri"/>
                <a:ea typeface="Calibri"/>
                <a:cs typeface="Calibri"/>
                <a:sym typeface="Calibri"/>
              </a:rPr>
              <a:t>Full article you can see on my Github:</a:t>
            </a:r>
            <a:br>
              <a:rPr lang="en-US" sz="1300">
                <a:latin typeface="Calibri"/>
                <a:ea typeface="Calibri"/>
                <a:cs typeface="Calibri"/>
                <a:sym typeface="Calibri"/>
              </a:rPr>
            </a:br>
            <a:r>
              <a:rPr lang="en-US" sz="1100" u="sng">
                <a:solidFill>
                  <a:schemeClr val="hlink"/>
                </a:solidFill>
                <a:latin typeface="Calibri"/>
                <a:ea typeface="Calibri"/>
                <a:cs typeface="Calibri"/>
                <a:sym typeface="Calibri"/>
                <a:hlinkClick r:id="rId3"/>
              </a:rPr>
              <a:t>https://github.com/vstinskii/ai_chatbots/blob/master/multi-agents/gpt4-multi-agent/main.ipynb</a:t>
            </a:r>
            <a:endParaRPr sz="1100">
              <a:solidFill>
                <a:srgbClr val="21212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28250" y="-16289"/>
            <a:ext cx="3699600" cy="634500"/>
          </a:xfrm>
          <a:prstGeom prst="rect">
            <a:avLst/>
          </a:prstGeom>
          <a:noFill/>
          <a:ln>
            <a:noFill/>
          </a:ln>
        </p:spPr>
        <p:txBody>
          <a:bodyPr spcFirstLastPara="1" wrap="square" lIns="100800" tIns="100800" rIns="100800" bIns="1008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About the Speaker</a:t>
            </a:r>
            <a:endParaRPr sz="2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3671276" y="968800"/>
            <a:ext cx="5509500" cy="3805500"/>
          </a:xfrm>
          <a:prstGeom prst="rect">
            <a:avLst/>
          </a:prstGeom>
          <a:noFill/>
          <a:ln>
            <a:noFill/>
          </a:ln>
        </p:spPr>
        <p:txBody>
          <a:bodyPr spcFirstLastPara="1" wrap="square" lIns="100800" tIns="100800" rIns="100800" bIns="100800" anchor="t" anchorCtr="0">
            <a:spAutoFit/>
          </a:bodyPr>
          <a:lstStyle/>
          <a:p>
            <a:pPr marL="0" lvl="0" indent="0" algn="l" rtl="0">
              <a:spcBef>
                <a:spcPts val="0"/>
              </a:spcBef>
              <a:spcAft>
                <a:spcPts val="0"/>
              </a:spcAft>
              <a:buClr>
                <a:schemeClr val="dk1"/>
              </a:buClr>
              <a:buSzPts val="1100"/>
              <a:buFont typeface="Arial"/>
              <a:buNone/>
            </a:pPr>
            <a:r>
              <a:rPr lang="en-US" sz="2800" b="1">
                <a:latin typeface="Calibri"/>
                <a:ea typeface="Calibri"/>
                <a:cs typeface="Calibri"/>
                <a:sym typeface="Calibri"/>
              </a:rPr>
              <a:t>Vitalii Stinskii</a:t>
            </a:r>
            <a:endParaRPr sz="2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b="1">
                <a:latin typeface="Calibri"/>
                <a:ea typeface="Calibri"/>
                <a:cs typeface="Calibri"/>
                <a:sym typeface="Calibri"/>
              </a:rPr>
              <a:t>AI Expert, Data Scientist, Python Programmer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Interests: </a:t>
            </a:r>
            <a:endParaRPr sz="1800" b="0" i="0" u="none" strike="noStrike" cap="none">
              <a:solidFill>
                <a:srgbClr val="000000"/>
              </a:solidFill>
              <a:latin typeface="Calibri"/>
              <a:ea typeface="Calibri"/>
              <a:cs typeface="Calibri"/>
              <a:sym typeface="Calibri"/>
            </a:endParaRPr>
          </a:p>
          <a:p>
            <a:pPr marL="508000" marR="0" lvl="0" indent="-368300" algn="l" rtl="0">
              <a:lnSpc>
                <a:spcPct val="100000"/>
              </a:lnSpc>
              <a:spcBef>
                <a:spcPts val="0"/>
              </a:spcBef>
              <a:spcAft>
                <a:spcPts val="0"/>
              </a:spcAft>
              <a:buClr>
                <a:srgbClr val="000000"/>
              </a:buClr>
              <a:buSzPts val="1800"/>
              <a:buFont typeface="Calibri"/>
              <a:buChar char="●"/>
            </a:pPr>
            <a:r>
              <a:rPr lang="en-US" sz="1800" b="0" i="0" u="none" strike="noStrike" cap="none">
                <a:solidFill>
                  <a:schemeClr val="dk1"/>
                </a:solidFill>
                <a:latin typeface="Calibri"/>
                <a:ea typeface="Calibri"/>
                <a:cs typeface="Calibri"/>
                <a:sym typeface="Calibri"/>
              </a:rPr>
              <a:t>Generative AI, Using LLM with your data</a:t>
            </a:r>
            <a:endParaRPr sz="1800" b="0" i="0" u="none" strike="noStrike" cap="none">
              <a:solidFill>
                <a:schemeClr val="dk1"/>
              </a:solidFill>
              <a:latin typeface="Calibri"/>
              <a:ea typeface="Calibri"/>
              <a:cs typeface="Calibri"/>
              <a:sym typeface="Calibri"/>
            </a:endParaRPr>
          </a:p>
          <a:p>
            <a:pPr marL="508000" marR="0" lvl="0" indent="-368300" algn="l" rtl="0">
              <a:lnSpc>
                <a:spcPct val="10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Local AI for Local Private Data</a:t>
            </a:r>
            <a:endParaRPr sz="1800" b="0" i="0" u="none" strike="noStrike" cap="none">
              <a:solidFill>
                <a:schemeClr val="dk1"/>
              </a:solidFill>
              <a:latin typeface="Calibri"/>
              <a:ea typeface="Calibri"/>
              <a:cs typeface="Calibri"/>
              <a:sym typeface="Calibri"/>
            </a:endParaRPr>
          </a:p>
          <a:p>
            <a:pPr marL="508000" marR="0" lvl="0" indent="-3683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Cloud architecture, fin-tech, application security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800"/>
              <a:buFont typeface="Arial"/>
              <a:buNone/>
            </a:pPr>
            <a:r>
              <a:rPr lang="en-US" sz="1800" u="sng">
                <a:solidFill>
                  <a:schemeClr val="hlink"/>
                </a:solidFill>
                <a:latin typeface="Calibri"/>
                <a:ea typeface="Calibri"/>
                <a:cs typeface="Calibri"/>
                <a:sym typeface="Calibri"/>
                <a:hlinkClick r:id="rId3"/>
              </a:rPr>
              <a:t>www.vitalii-stinskii.com</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u="sng">
                <a:solidFill>
                  <a:schemeClr val="hlink"/>
                </a:solidFill>
                <a:latin typeface="Calibri"/>
                <a:ea typeface="Calibri"/>
                <a:cs typeface="Calibri"/>
                <a:sym typeface="Calibri"/>
                <a:hlinkClick r:id="rId4"/>
              </a:rPr>
              <a:t>https://www.linkedin.com/in/vitalii-stinskii/</a:t>
            </a:r>
            <a:r>
              <a:rPr lang="en-US" sz="1800">
                <a:latin typeface="Calibri"/>
                <a:ea typeface="Calibri"/>
                <a:cs typeface="Calibri"/>
                <a:sym typeface="Calibri"/>
              </a:rPr>
              <a:t> </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u="sng">
                <a:solidFill>
                  <a:schemeClr val="hlink"/>
                </a:solidFill>
                <a:latin typeface="Calibri"/>
                <a:ea typeface="Calibri"/>
                <a:cs typeface="Calibri"/>
                <a:sym typeface="Calibri"/>
                <a:hlinkClick r:id="rId5"/>
              </a:rPr>
              <a:t>https://github.com/vstinskii</a:t>
            </a:r>
            <a:endParaRPr sz="1800">
              <a:latin typeface="Calibri"/>
              <a:ea typeface="Calibri"/>
              <a:cs typeface="Calibri"/>
              <a:sym typeface="Calibri"/>
            </a:endParaRPr>
          </a:p>
        </p:txBody>
      </p:sp>
      <p:pic>
        <p:nvPicPr>
          <p:cNvPr id="76" name="Google Shape;76;p16"/>
          <p:cNvPicPr preferRelativeResize="0"/>
          <p:nvPr/>
        </p:nvPicPr>
        <p:blipFill rotWithShape="1">
          <a:blip r:embed="rId6">
            <a:alphaModFix/>
          </a:blip>
          <a:srcRect/>
          <a:stretch/>
        </p:blipFill>
        <p:spPr>
          <a:xfrm>
            <a:off x="1114492" y="4039640"/>
            <a:ext cx="1261842" cy="458473"/>
          </a:xfrm>
          <a:prstGeom prst="rect">
            <a:avLst/>
          </a:prstGeom>
          <a:noFill/>
          <a:ln>
            <a:noFill/>
          </a:ln>
        </p:spPr>
      </p:pic>
      <p:sp>
        <p:nvSpPr>
          <p:cNvPr id="77" name="Google Shape;77;p16"/>
          <p:cNvSpPr txBox="1"/>
          <p:nvPr/>
        </p:nvSpPr>
        <p:spPr>
          <a:xfrm>
            <a:off x="1005832" y="4416384"/>
            <a:ext cx="1533900" cy="480600"/>
          </a:xfrm>
          <a:prstGeom prst="rect">
            <a:avLst/>
          </a:prstGeom>
          <a:noFill/>
          <a:ln>
            <a:noFill/>
          </a:ln>
        </p:spPr>
        <p:txBody>
          <a:bodyPr spcFirstLastPara="1" wrap="square" lIns="100800" tIns="100800" rIns="100800" bIns="100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hlink"/>
                </a:solidFill>
                <a:latin typeface="Calibri"/>
                <a:ea typeface="Calibri"/>
                <a:cs typeface="Calibri"/>
                <a:sym typeface="Calibri"/>
                <a:hlinkClick r:id="rId7"/>
              </a:rPr>
              <a:t>https://eais.ai</a:t>
            </a: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sp>
        <p:nvSpPr>
          <p:cNvPr id="78" name="Google Shape;78;p16"/>
          <p:cNvSpPr txBox="1"/>
          <p:nvPr/>
        </p:nvSpPr>
        <p:spPr>
          <a:xfrm>
            <a:off x="591127" y="4807839"/>
            <a:ext cx="2308500" cy="480600"/>
          </a:xfrm>
          <a:prstGeom prst="rect">
            <a:avLst/>
          </a:prstGeom>
          <a:noFill/>
          <a:ln>
            <a:noFill/>
          </a:ln>
        </p:spPr>
        <p:txBody>
          <a:bodyPr spcFirstLastPara="1" wrap="square" lIns="100800" tIns="100800" rIns="100800" bIns="1008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800" b="0" i="0" u="none" strike="noStrike" cap="none">
                <a:solidFill>
                  <a:srgbClr val="000000"/>
                </a:solidFill>
                <a:latin typeface="Calibri"/>
                <a:ea typeface="Calibri"/>
                <a:cs typeface="Calibri"/>
                <a:sym typeface="Calibri"/>
              </a:rPr>
              <a:t>Enterprise AI Systems</a:t>
            </a:r>
            <a:endParaRPr sz="1800" b="0" i="0" u="none" strike="noStrike" cap="none">
              <a:solidFill>
                <a:srgbClr val="000000"/>
              </a:solidFill>
              <a:latin typeface="Calibri"/>
              <a:ea typeface="Calibri"/>
              <a:cs typeface="Calibri"/>
              <a:sym typeface="Calibri"/>
            </a:endParaRPr>
          </a:p>
        </p:txBody>
      </p:sp>
      <p:pic>
        <p:nvPicPr>
          <p:cNvPr id="79" name="Google Shape;79;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7784" y="1309700"/>
            <a:ext cx="2415175" cy="2415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p:nvPr/>
        </p:nvSpPr>
        <p:spPr>
          <a:xfrm>
            <a:off x="2371742" y="1690251"/>
            <a:ext cx="5107200" cy="1388700"/>
          </a:xfrm>
          <a:prstGeom prst="rect">
            <a:avLst/>
          </a:prstGeom>
          <a:noFill/>
          <a:ln>
            <a:noFill/>
          </a:ln>
        </p:spPr>
        <p:txBody>
          <a:bodyPr spcFirstLastPara="1" wrap="square" lIns="100800" tIns="100800" rIns="100800" bIns="100800" anchor="t" anchorCtr="0">
            <a:spAutoFit/>
          </a:bodyPr>
          <a:lstStyle/>
          <a:p>
            <a:pPr marL="0" marR="0" lvl="0" indent="0" algn="ctr" rtl="0">
              <a:lnSpc>
                <a:spcPct val="100000"/>
              </a:lnSpc>
              <a:spcBef>
                <a:spcPts val="0"/>
              </a:spcBef>
              <a:spcAft>
                <a:spcPts val="0"/>
              </a:spcAft>
              <a:buClr>
                <a:srgbClr val="000000"/>
              </a:buClr>
              <a:buSzPts val="7700"/>
              <a:buFont typeface="Arial"/>
              <a:buNone/>
            </a:pPr>
            <a:r>
              <a:rPr lang="en-US" sz="7700" b="1" i="0" u="none" strike="noStrike" cap="none">
                <a:solidFill>
                  <a:srgbClr val="3C78D8"/>
                </a:solidFill>
                <a:latin typeface="Calibri"/>
                <a:ea typeface="Calibri"/>
                <a:cs typeface="Calibri"/>
                <a:sym typeface="Calibri"/>
              </a:rPr>
              <a:t>Thank You!</a:t>
            </a:r>
            <a:endParaRPr sz="77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31925" y="579625"/>
            <a:ext cx="3975300" cy="4965600"/>
          </a:xfrm>
          <a:prstGeom prst="rect">
            <a:avLst/>
          </a:prstGeom>
          <a:noFill/>
          <a:ln>
            <a:noFill/>
          </a:ln>
        </p:spPr>
        <p:txBody>
          <a:bodyPr spcFirstLastPara="1" wrap="square" lIns="27425" tIns="27425" rIns="27425" bIns="27425" anchor="ctr" anchorCtr="0">
            <a:spAutoFit/>
          </a:bodyPr>
          <a:lstStyle/>
          <a:p>
            <a:pPr marL="0" marR="0" lvl="0" indent="0" algn="l" rtl="0">
              <a:spcBef>
                <a:spcPts val="0"/>
              </a:spcBef>
              <a:spcAft>
                <a:spcPts val="0"/>
              </a:spcAft>
              <a:buNone/>
            </a:pPr>
            <a:r>
              <a:rPr lang="en-US" sz="1300">
                <a:latin typeface="Calibri"/>
                <a:ea typeface="Calibri"/>
                <a:cs typeface="Calibri"/>
                <a:sym typeface="Calibri"/>
              </a:rPr>
              <a:t>The most common AI Application nowadays is a </a:t>
            </a:r>
            <a:r>
              <a:rPr lang="en-US" sz="1300" b="1">
                <a:solidFill>
                  <a:srgbClr val="FF0000"/>
                </a:solidFill>
                <a:latin typeface="Calibri"/>
                <a:ea typeface="Calibri"/>
                <a:cs typeface="Calibri"/>
                <a:sym typeface="Calibri"/>
              </a:rPr>
              <a:t>RAG</a:t>
            </a:r>
            <a:r>
              <a:rPr lang="en-US" sz="1300">
                <a:latin typeface="Calibri"/>
                <a:ea typeface="Calibri"/>
                <a:cs typeface="Calibri"/>
                <a:sym typeface="Calibri"/>
              </a:rPr>
              <a:t> (</a:t>
            </a:r>
            <a:r>
              <a:rPr lang="en-US" sz="1300" b="1">
                <a:solidFill>
                  <a:srgbClr val="FF0000"/>
                </a:solidFill>
                <a:latin typeface="Calibri"/>
                <a:ea typeface="Calibri"/>
                <a:cs typeface="Calibri"/>
                <a:sym typeface="Calibri"/>
              </a:rPr>
              <a:t>Retrieval Augmented Generation</a:t>
            </a:r>
            <a:r>
              <a:rPr lang="en-US" sz="1300">
                <a:latin typeface="Calibri"/>
                <a:ea typeface="Calibri"/>
                <a:cs typeface="Calibri"/>
                <a:sym typeface="Calibri"/>
              </a:rPr>
              <a:t>) Chatbot </a:t>
            </a:r>
            <a:endParaRPr sz="1300">
              <a:latin typeface="Calibri"/>
              <a:ea typeface="Calibri"/>
              <a:cs typeface="Calibri"/>
              <a:sym typeface="Calibri"/>
            </a:endParaRPr>
          </a:p>
          <a:p>
            <a:pPr marL="0" marR="0" lvl="0" indent="0" algn="l" rtl="0">
              <a:spcBef>
                <a:spcPts val="0"/>
              </a:spcBef>
              <a:spcAft>
                <a:spcPts val="0"/>
              </a:spcAft>
              <a:buNone/>
            </a:pPr>
            <a:r>
              <a:rPr lang="en-US" sz="1300">
                <a:latin typeface="Calibri"/>
                <a:ea typeface="Calibri"/>
                <a:cs typeface="Calibri"/>
                <a:sym typeface="Calibri"/>
              </a:rPr>
              <a:t>which can answer questions about a company's data. </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marR="0" lvl="0" indent="0" algn="l" rtl="0">
              <a:spcBef>
                <a:spcPts val="0"/>
              </a:spcBef>
              <a:spcAft>
                <a:spcPts val="0"/>
              </a:spcAft>
              <a:buNone/>
            </a:pPr>
            <a:r>
              <a:rPr lang="en-US" sz="1300">
                <a:latin typeface="Calibri"/>
                <a:ea typeface="Calibri"/>
                <a:cs typeface="Calibri"/>
                <a:sym typeface="Calibri"/>
              </a:rPr>
              <a:t>It may be a customer service chatbot, a sales chatbot, a copilot, etc. etc.</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marR="0" lvl="0" indent="0" algn="l" rtl="0">
              <a:spcBef>
                <a:spcPts val="0"/>
              </a:spcBef>
              <a:spcAft>
                <a:spcPts val="0"/>
              </a:spcAft>
              <a:buNone/>
            </a:pPr>
            <a:r>
              <a:rPr lang="en-US" sz="1300">
                <a:latin typeface="Calibri"/>
                <a:ea typeface="Calibri"/>
                <a:cs typeface="Calibri"/>
                <a:sym typeface="Calibri"/>
              </a:rPr>
              <a:t>User asks a question, this question is converted into an embedding vector - and matched against available data in a vector database. Best matches are retrieved - and used to synthesise the response.</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marR="0" lvl="0" indent="0" algn="l" rtl="0">
              <a:spcBef>
                <a:spcPts val="0"/>
              </a:spcBef>
              <a:spcAft>
                <a:spcPts val="0"/>
              </a:spcAft>
              <a:buNone/>
            </a:pPr>
            <a:r>
              <a:rPr lang="en-US" sz="1300" b="1">
                <a:solidFill>
                  <a:srgbClr val="FF0000"/>
                </a:solidFill>
                <a:latin typeface="Calibri"/>
                <a:ea typeface="Calibri"/>
                <a:cs typeface="Calibri"/>
                <a:sym typeface="Calibri"/>
              </a:rPr>
              <a:t>It is easy to create a chatbot.</a:t>
            </a:r>
            <a:r>
              <a:rPr lang="en-US" sz="1300">
                <a:latin typeface="Calibri"/>
                <a:ea typeface="Calibri"/>
                <a:cs typeface="Calibri"/>
                <a:sym typeface="Calibri"/>
              </a:rPr>
              <a:t> It consists of:</a:t>
            </a:r>
            <a:endParaRPr sz="1300">
              <a:latin typeface="Calibri"/>
              <a:ea typeface="Calibri"/>
              <a:cs typeface="Calibri"/>
              <a:sym typeface="Calibri"/>
            </a:endParaRPr>
          </a:p>
          <a:p>
            <a:pPr marL="228600" marR="0" lvl="0" indent="-196850" algn="l" rtl="0">
              <a:spcBef>
                <a:spcPts val="0"/>
              </a:spcBef>
              <a:spcAft>
                <a:spcPts val="0"/>
              </a:spcAft>
              <a:buSzPts val="1300"/>
              <a:buFont typeface="Calibri"/>
              <a:buChar char="●"/>
            </a:pPr>
            <a:r>
              <a:rPr lang="en-US" sz="1300">
                <a:latin typeface="Calibri"/>
                <a:ea typeface="Calibri"/>
                <a:cs typeface="Calibri"/>
                <a:sym typeface="Calibri"/>
              </a:rPr>
              <a:t>browser widget where user types questions and reads responses.</a:t>
            </a:r>
            <a:endParaRPr sz="1300">
              <a:latin typeface="Calibri"/>
              <a:ea typeface="Calibri"/>
              <a:cs typeface="Calibri"/>
              <a:sym typeface="Calibri"/>
            </a:endParaRPr>
          </a:p>
          <a:p>
            <a:pPr marL="228600" marR="0" lvl="0" indent="-196850" algn="l" rtl="0">
              <a:spcBef>
                <a:spcPts val="0"/>
              </a:spcBef>
              <a:spcAft>
                <a:spcPts val="0"/>
              </a:spcAft>
              <a:buSzPts val="1300"/>
              <a:buFont typeface="Calibri"/>
              <a:buChar char="●"/>
            </a:pPr>
            <a:r>
              <a:rPr lang="en-US" sz="1300">
                <a:latin typeface="Calibri"/>
                <a:ea typeface="Calibri"/>
                <a:cs typeface="Calibri"/>
                <a:sym typeface="Calibri"/>
              </a:rPr>
              <a:t>python script in the middle.</a:t>
            </a:r>
            <a:endParaRPr sz="1300">
              <a:latin typeface="Calibri"/>
              <a:ea typeface="Calibri"/>
              <a:cs typeface="Calibri"/>
              <a:sym typeface="Calibri"/>
            </a:endParaRPr>
          </a:p>
          <a:p>
            <a:pPr marL="228600" marR="0" lvl="0" indent="-196850" algn="l" rtl="0">
              <a:spcBef>
                <a:spcPts val="0"/>
              </a:spcBef>
              <a:spcAft>
                <a:spcPts val="0"/>
              </a:spcAft>
              <a:buSzPts val="1300"/>
              <a:buFont typeface="Calibri"/>
              <a:buChar char="●"/>
            </a:pPr>
            <a:r>
              <a:rPr lang="en-US" sz="1300">
                <a:latin typeface="Calibri"/>
                <a:ea typeface="Calibri"/>
                <a:cs typeface="Calibri"/>
                <a:sym typeface="Calibri"/>
              </a:rPr>
              <a:t>vector database to search and retrieve data needed to answer questions.</a:t>
            </a:r>
            <a:endParaRPr sz="1300">
              <a:latin typeface="Calibri"/>
              <a:ea typeface="Calibri"/>
              <a:cs typeface="Calibri"/>
              <a:sym typeface="Calibri"/>
            </a:endParaRPr>
          </a:p>
          <a:p>
            <a:pPr marL="228600" marR="0" lvl="0" indent="-196850" algn="l" rtl="0">
              <a:spcBef>
                <a:spcPts val="0"/>
              </a:spcBef>
              <a:spcAft>
                <a:spcPts val="0"/>
              </a:spcAft>
              <a:buSzPts val="1300"/>
              <a:buFont typeface="Calibri"/>
              <a:buChar char="●"/>
            </a:pPr>
            <a:r>
              <a:rPr lang="en-US" sz="1300">
                <a:latin typeface="Calibri"/>
                <a:ea typeface="Calibri"/>
                <a:cs typeface="Calibri"/>
                <a:sym typeface="Calibri"/>
              </a:rPr>
              <a:t>LLM (Large Language Model) to compose the response from retrieved data.</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SzPts val="1100"/>
              <a:buNone/>
            </a:pPr>
            <a:r>
              <a:rPr lang="en-US" sz="1300">
                <a:latin typeface="Calibri"/>
                <a:ea typeface="Calibri"/>
                <a:cs typeface="Calibri"/>
                <a:sym typeface="Calibri"/>
              </a:rPr>
              <a:t>Here are two short videos explaining RAG and how to evaluate its quality:</a:t>
            </a:r>
            <a:endParaRPr sz="1300">
              <a:latin typeface="Calibri"/>
              <a:ea typeface="Calibri"/>
              <a:cs typeface="Calibri"/>
              <a:sym typeface="Calibri"/>
            </a:endParaRPr>
          </a:p>
          <a:p>
            <a:pPr marL="0" lvl="0" indent="0" algn="l" rtl="0">
              <a:spcBef>
                <a:spcPts val="0"/>
              </a:spcBef>
              <a:spcAft>
                <a:spcPts val="0"/>
              </a:spcAft>
              <a:buSzPts val="1100"/>
              <a:buNone/>
            </a:pPr>
            <a:r>
              <a:rPr lang="en-US" sz="1000" u="sng">
                <a:solidFill>
                  <a:schemeClr val="hlink"/>
                </a:solidFill>
                <a:latin typeface="Calibri"/>
                <a:ea typeface="Calibri"/>
                <a:cs typeface="Calibri"/>
                <a:sym typeface="Calibri"/>
                <a:hlinkClick r:id="rId3"/>
              </a:rPr>
              <a:t>https://www.youtube.com/watch?v=0j4aIX5SCXw</a:t>
            </a:r>
            <a:r>
              <a:rPr lang="en-US"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000" u="sng">
                <a:solidFill>
                  <a:schemeClr val="hlink"/>
                </a:solidFill>
                <a:latin typeface="Calibri"/>
                <a:ea typeface="Calibri"/>
                <a:cs typeface="Calibri"/>
                <a:sym typeface="Calibri"/>
                <a:hlinkClick r:id="rId4"/>
              </a:rPr>
              <a:t>https://www.youtube.com/watch?v=CgQdg0SRuC0</a:t>
            </a:r>
            <a:r>
              <a:rPr lang="en-US" sz="1000">
                <a:latin typeface="Calibri"/>
                <a:ea typeface="Calibri"/>
                <a:cs typeface="Calibri"/>
                <a:sym typeface="Calibri"/>
              </a:rPr>
              <a:t> </a:t>
            </a:r>
            <a:endParaRPr sz="1500">
              <a:latin typeface="Calibri"/>
              <a:ea typeface="Calibri"/>
              <a:cs typeface="Calibri"/>
              <a:sym typeface="Calibri"/>
            </a:endParaRPr>
          </a:p>
        </p:txBody>
      </p:sp>
      <p:pic>
        <p:nvPicPr>
          <p:cNvPr id="85" name="Google Shape;85;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13425" y="184812"/>
            <a:ext cx="5305500" cy="2722625"/>
          </a:xfrm>
          <a:prstGeom prst="rect">
            <a:avLst/>
          </a:prstGeom>
          <a:noFill/>
          <a:ln w="12700" cap="flat" cmpd="sng">
            <a:solidFill>
              <a:srgbClr val="FF0000"/>
            </a:solidFill>
            <a:prstDash val="solid"/>
            <a:miter lim="8000"/>
            <a:headEnd type="none" w="sm" len="sm"/>
            <a:tailEnd type="none" w="sm" len="sm"/>
          </a:ln>
        </p:spPr>
      </p:pic>
      <p:sp>
        <p:nvSpPr>
          <p:cNvPr id="86" name="Google Shape;86;p17"/>
          <p:cNvSpPr txBox="1"/>
          <p:nvPr/>
        </p:nvSpPr>
        <p:spPr>
          <a:xfrm>
            <a:off x="131925" y="131450"/>
            <a:ext cx="1014900" cy="3633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RAG</a:t>
            </a:r>
            <a:endParaRPr sz="2000" strike="noStrike">
              <a:latin typeface="Calibri"/>
              <a:ea typeface="Calibri"/>
              <a:cs typeface="Calibri"/>
              <a:sym typeface="Calibri"/>
            </a:endParaRPr>
          </a:p>
        </p:txBody>
      </p:sp>
      <p:sp>
        <p:nvSpPr>
          <p:cNvPr id="87" name="Google Shape;87;p17"/>
          <p:cNvSpPr txBox="1"/>
          <p:nvPr/>
        </p:nvSpPr>
        <p:spPr>
          <a:xfrm>
            <a:off x="4492275" y="3005475"/>
            <a:ext cx="5347800" cy="2256600"/>
          </a:xfrm>
          <a:prstGeom prst="rect">
            <a:avLst/>
          </a:prstGeom>
          <a:noFill/>
          <a:ln>
            <a:noFill/>
          </a:ln>
        </p:spPr>
        <p:txBody>
          <a:bodyPr spcFirstLastPara="1" wrap="square" lIns="27425" tIns="27425" rIns="27425" bIns="27425" anchor="ctr" anchorCtr="0">
            <a:spAutoFit/>
          </a:bodyPr>
          <a:lstStyle/>
          <a:p>
            <a:pPr marL="0" lvl="0" indent="0" algn="l" rtl="0">
              <a:spcBef>
                <a:spcPts val="0"/>
              </a:spcBef>
              <a:spcAft>
                <a:spcPts val="0"/>
              </a:spcAft>
              <a:buClr>
                <a:schemeClr val="dk1"/>
              </a:buClr>
              <a:buSzPts val="1100"/>
              <a:buFont typeface="Arial"/>
              <a:buNone/>
            </a:pPr>
            <a:r>
              <a:rPr lang="en-US" sz="1300">
                <a:latin typeface="Calibri"/>
                <a:ea typeface="Calibri"/>
                <a:cs typeface="Calibri"/>
                <a:sym typeface="Calibri"/>
              </a:rPr>
              <a:t>For Example: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00">
                <a:latin typeface="Calibri"/>
                <a:ea typeface="Calibri"/>
                <a:cs typeface="Calibri"/>
                <a:sym typeface="Calibri"/>
              </a:rPr>
              <a:t>We work at transport company and have a year report about our cars.</a:t>
            </a:r>
            <a:br>
              <a:rPr lang="en-US" sz="1300">
                <a:latin typeface="Calibri"/>
                <a:ea typeface="Calibri"/>
                <a:cs typeface="Calibri"/>
                <a:sym typeface="Calibri"/>
              </a:rPr>
            </a:br>
            <a:br>
              <a:rPr lang="en-US" sz="1300">
                <a:latin typeface="Calibri"/>
                <a:ea typeface="Calibri"/>
                <a:cs typeface="Calibri"/>
                <a:sym typeface="Calibri"/>
              </a:rPr>
            </a:br>
            <a:r>
              <a:rPr lang="en-US" sz="1300">
                <a:latin typeface="Calibri"/>
                <a:ea typeface="Calibri"/>
                <a:cs typeface="Calibri"/>
                <a:sym typeface="Calibri"/>
              </a:rPr>
              <a:t>We want to know the summary about top 5 most expensive cars.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00">
                <a:latin typeface="Calibri"/>
                <a:ea typeface="Calibri"/>
                <a:cs typeface="Calibri"/>
                <a:sym typeface="Calibri"/>
              </a:rPr>
              <a:t>To to get it we need: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Put the report into a chat bot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Chatbot will generate embedding from the report and save it in Vector DB</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Write a prompt.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Chatbot will convert it to embeddings and do the search.</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Chatbot generates the result using most relevant parts of our report</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03150" y="109175"/>
            <a:ext cx="2602800" cy="3078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RAG under the hood</a:t>
            </a:r>
            <a:endParaRPr sz="2000" b="1">
              <a:solidFill>
                <a:srgbClr val="3C78D8"/>
              </a:solidFill>
              <a:latin typeface="Calibri"/>
              <a:ea typeface="Calibri"/>
              <a:cs typeface="Calibri"/>
              <a:sym typeface="Calibri"/>
            </a:endParaRPr>
          </a:p>
        </p:txBody>
      </p:sp>
      <p:sp>
        <p:nvSpPr>
          <p:cNvPr id="93" name="Google Shape;93;p18"/>
          <p:cNvSpPr txBox="1">
            <a:spLocks noGrp="1"/>
          </p:cNvSpPr>
          <p:nvPr>
            <p:ph type="body" idx="1"/>
          </p:nvPr>
        </p:nvSpPr>
        <p:spPr>
          <a:xfrm>
            <a:off x="371375" y="1595275"/>
            <a:ext cx="4033200" cy="120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US" sz="1300">
                <a:latin typeface="Calibri"/>
                <a:ea typeface="Calibri"/>
                <a:cs typeface="Calibri"/>
                <a:sym typeface="Calibri"/>
              </a:rPr>
              <a:t>Data Ingestion: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Split up documents(s) into even chunks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Each chunk is a piece of raw text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Generate embedding for each chunk(e.g. OpenAI embeddings, sentence_transformer)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Store each chunk into a vector database</a:t>
            </a:r>
            <a:endParaRPr sz="1300">
              <a:latin typeface="Calibri"/>
              <a:ea typeface="Calibri"/>
              <a:cs typeface="Calibri"/>
              <a:sym typeface="Calibri"/>
            </a:endParaRPr>
          </a:p>
        </p:txBody>
      </p:sp>
      <p:sp>
        <p:nvSpPr>
          <p:cNvPr id="94" name="Google Shape;94;p18"/>
          <p:cNvSpPr txBox="1">
            <a:spLocks noGrp="1"/>
          </p:cNvSpPr>
          <p:nvPr>
            <p:ph type="body" idx="1"/>
          </p:nvPr>
        </p:nvSpPr>
        <p:spPr>
          <a:xfrm>
            <a:off x="338200" y="3884350"/>
            <a:ext cx="4033200" cy="80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US" sz="1300">
                <a:solidFill>
                  <a:schemeClr val="dk1"/>
                </a:solidFill>
                <a:latin typeface="Calibri"/>
                <a:ea typeface="Calibri"/>
                <a:cs typeface="Calibri"/>
                <a:sym typeface="Calibri"/>
              </a:rPr>
              <a:t>Data Querying (Retrieval + Synthesis):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Find top-k most similar chunks from vector database collection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Plug into LLM Response synthesis module</a:t>
            </a:r>
            <a:endParaRPr sz="1300">
              <a:latin typeface="Calibri"/>
              <a:ea typeface="Calibri"/>
              <a:cs typeface="Calibri"/>
              <a:sym typeface="Calibri"/>
            </a:endParaRPr>
          </a:p>
        </p:txBody>
      </p:sp>
      <p:pic>
        <p:nvPicPr>
          <p:cNvPr id="95" name="Google Shape;95;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24463" y="533875"/>
            <a:ext cx="4794075" cy="2784250"/>
          </a:xfrm>
          <a:prstGeom prst="rect">
            <a:avLst/>
          </a:prstGeom>
          <a:noFill/>
          <a:ln>
            <a:noFill/>
          </a:ln>
        </p:spPr>
      </p:pic>
      <p:pic>
        <p:nvPicPr>
          <p:cNvPr id="96" name="Google Shape;96;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1600" y="3339738"/>
            <a:ext cx="4999792" cy="2178412"/>
          </a:xfrm>
          <a:prstGeom prst="rect">
            <a:avLst/>
          </a:prstGeom>
          <a:noFill/>
          <a:ln>
            <a:noFill/>
          </a:ln>
        </p:spPr>
      </p:pic>
      <p:sp>
        <p:nvSpPr>
          <p:cNvPr id="97" name="Google Shape;97;p18"/>
          <p:cNvSpPr txBox="1">
            <a:spLocks noGrp="1"/>
          </p:cNvSpPr>
          <p:nvPr>
            <p:ph type="body" idx="1"/>
          </p:nvPr>
        </p:nvSpPr>
        <p:spPr>
          <a:xfrm>
            <a:off x="371375" y="973500"/>
            <a:ext cx="3093900" cy="246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600" b="1">
                <a:latin typeface="Calibri"/>
                <a:ea typeface="Calibri"/>
                <a:cs typeface="Calibri"/>
                <a:sym typeface="Calibri"/>
              </a:rPr>
              <a:t>RAG consists of two components:</a:t>
            </a:r>
            <a:endParaRPr sz="16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69950" y="134225"/>
            <a:ext cx="3187200" cy="3078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Challenges with “Naive” RAG</a:t>
            </a:r>
            <a:endParaRPr sz="2000" b="1">
              <a:solidFill>
                <a:srgbClr val="3C78D8"/>
              </a:solidFill>
              <a:latin typeface="Calibri"/>
              <a:ea typeface="Calibri"/>
              <a:cs typeface="Calibri"/>
              <a:sym typeface="Calibri"/>
            </a:endParaRPr>
          </a:p>
        </p:txBody>
      </p:sp>
      <p:sp>
        <p:nvSpPr>
          <p:cNvPr id="103" name="Google Shape;103;p19"/>
          <p:cNvSpPr txBox="1">
            <a:spLocks noGrp="1"/>
          </p:cNvSpPr>
          <p:nvPr>
            <p:ph type="body" idx="1"/>
          </p:nvPr>
        </p:nvSpPr>
        <p:spPr>
          <a:xfrm>
            <a:off x="1889200" y="1441925"/>
            <a:ext cx="5588400" cy="220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US" sz="1300" b="1">
                <a:latin typeface="Calibri"/>
                <a:ea typeface="Calibri"/>
                <a:cs typeface="Calibri"/>
                <a:sym typeface="Calibri"/>
              </a:rPr>
              <a:t>Bad Data Retrieval</a:t>
            </a:r>
            <a:endParaRPr sz="1300" b="1">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Low Precision:</a:t>
            </a:r>
            <a:r>
              <a:rPr lang="en-US" sz="1300">
                <a:latin typeface="Calibri"/>
                <a:ea typeface="Calibri"/>
                <a:cs typeface="Calibri"/>
                <a:sym typeface="Calibri"/>
              </a:rPr>
              <a:t> Not all chunks in retrieved set are relevant. </a:t>
            </a:r>
            <a:endParaRPr sz="1300">
              <a:latin typeface="Calibri"/>
              <a:ea typeface="Calibri"/>
              <a:cs typeface="Calibri"/>
              <a:sym typeface="Calibri"/>
            </a:endParaRPr>
          </a:p>
          <a:p>
            <a:pPr marL="914400" lvl="0" indent="-311150" algn="l" rtl="0">
              <a:spcBef>
                <a:spcPts val="0"/>
              </a:spcBef>
              <a:spcAft>
                <a:spcPts val="0"/>
              </a:spcAft>
              <a:buSzPts val="1300"/>
              <a:buFont typeface="Calibri"/>
              <a:buChar char="-"/>
            </a:pPr>
            <a:r>
              <a:rPr lang="en-US" sz="1300">
                <a:latin typeface="Calibri"/>
                <a:ea typeface="Calibri"/>
                <a:cs typeface="Calibri"/>
                <a:sym typeface="Calibri"/>
              </a:rPr>
              <a:t>Hallucinations + Lost in the Middle Problems.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Low Recall: </a:t>
            </a:r>
            <a:r>
              <a:rPr lang="en-US" sz="1300">
                <a:latin typeface="Calibri"/>
                <a:ea typeface="Calibri"/>
                <a:cs typeface="Calibri"/>
                <a:sym typeface="Calibri"/>
              </a:rPr>
              <a:t>Not all relevant chunks are retrieved.</a:t>
            </a:r>
            <a:endParaRPr sz="1300">
              <a:latin typeface="Calibri"/>
              <a:ea typeface="Calibri"/>
              <a:cs typeface="Calibri"/>
              <a:sym typeface="Calibri"/>
            </a:endParaRPr>
          </a:p>
          <a:p>
            <a:pPr marL="914400" lvl="0" indent="-311150" algn="l" rtl="0">
              <a:spcBef>
                <a:spcPts val="0"/>
              </a:spcBef>
              <a:spcAft>
                <a:spcPts val="0"/>
              </a:spcAft>
              <a:buSzPts val="1300"/>
              <a:buFont typeface="Calibri"/>
              <a:buChar char="-"/>
            </a:pPr>
            <a:r>
              <a:rPr lang="en-US" sz="1300">
                <a:latin typeface="Calibri"/>
                <a:ea typeface="Calibri"/>
                <a:cs typeface="Calibri"/>
                <a:sym typeface="Calibri"/>
              </a:rPr>
              <a:t>Lacks enough content for LLM to synthesize an answer.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Outdated information:</a:t>
            </a:r>
            <a:r>
              <a:rPr lang="en-US" sz="1300">
                <a:latin typeface="Calibri"/>
                <a:ea typeface="Calibri"/>
                <a:cs typeface="Calibri"/>
                <a:sym typeface="Calibri"/>
              </a:rPr>
              <a:t> The data is redundant or out of date.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b="1">
                <a:latin typeface="Calibri"/>
                <a:ea typeface="Calibri"/>
                <a:cs typeface="Calibri"/>
                <a:sym typeface="Calibri"/>
              </a:rPr>
              <a:t>Bad Response Generation</a:t>
            </a:r>
            <a:endParaRPr sz="1300" b="1">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Hallucinations: Model makes up an answer that isn’t in the context.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Irrelevance: Model makes up an answer that doesn’t answer the question.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Toxicity/Bias: Model makes up an answer that's harmful/offensive.</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116900" y="109150"/>
            <a:ext cx="6622500" cy="307800"/>
          </a:xfrm>
          <a:prstGeom prst="rect">
            <a:avLst/>
          </a:prstGeom>
        </p:spPr>
        <p:txBody>
          <a:bodyPr spcFirstLastPara="1" wrap="square" lIns="0" tIns="0" rIns="0" bIns="0" anchor="ctr" anchorCtr="0">
            <a:spAutoFit/>
          </a:bodyPr>
          <a:lstStyle/>
          <a:p>
            <a:pPr marL="0" lvl="0" indent="0" algn="l" rtl="0">
              <a:spcBef>
                <a:spcPts val="0"/>
              </a:spcBef>
              <a:spcAft>
                <a:spcPts val="0"/>
              </a:spcAft>
              <a:buClr>
                <a:schemeClr val="dk1"/>
              </a:buClr>
              <a:buSzPts val="1100"/>
              <a:buFont typeface="Arial"/>
              <a:buNone/>
            </a:pPr>
            <a:r>
              <a:rPr lang="en-US" sz="2000" b="1">
                <a:solidFill>
                  <a:srgbClr val="3C78D8"/>
                </a:solidFill>
                <a:latin typeface="Calibri"/>
                <a:ea typeface="Calibri"/>
                <a:cs typeface="Calibri"/>
                <a:sym typeface="Calibri"/>
              </a:rPr>
              <a:t>What can we do to reduce this failures and improve metrics?</a:t>
            </a:r>
            <a:endParaRPr sz="2000" b="1">
              <a:solidFill>
                <a:srgbClr val="3C78D8"/>
              </a:solidFill>
              <a:latin typeface="Calibri"/>
              <a:ea typeface="Calibri"/>
              <a:cs typeface="Calibri"/>
              <a:sym typeface="Calibri"/>
            </a:endParaRPr>
          </a:p>
        </p:txBody>
      </p:sp>
      <p:pic>
        <p:nvPicPr>
          <p:cNvPr id="109" name="Google Shape;10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78200" y="3526950"/>
            <a:ext cx="7922048" cy="2056000"/>
          </a:xfrm>
          <a:prstGeom prst="rect">
            <a:avLst/>
          </a:prstGeom>
          <a:noFill/>
          <a:ln>
            <a:noFill/>
          </a:ln>
        </p:spPr>
      </p:pic>
      <p:sp>
        <p:nvSpPr>
          <p:cNvPr id="110" name="Google Shape;110;p20"/>
          <p:cNvSpPr txBox="1">
            <a:spLocks noGrp="1"/>
          </p:cNvSpPr>
          <p:nvPr>
            <p:ph type="body" idx="1"/>
          </p:nvPr>
        </p:nvSpPr>
        <p:spPr>
          <a:xfrm>
            <a:off x="1563013" y="653650"/>
            <a:ext cx="6497400" cy="2601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1300">
                <a:latin typeface="Calibri"/>
                <a:ea typeface="Calibri"/>
                <a:cs typeface="Calibri"/>
                <a:sym typeface="Calibri"/>
              </a:rPr>
              <a:t>Rag applications and other LLM centered applications do not just consist of LLM, </a:t>
            </a: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but actually attach a lot of components around the LLM. </a:t>
            </a: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The main ones: </a:t>
            </a:r>
            <a:r>
              <a:rPr lang="en-US" sz="1300" b="1">
                <a:latin typeface="Calibri"/>
                <a:ea typeface="Calibri"/>
                <a:cs typeface="Calibri"/>
                <a:sym typeface="Calibri"/>
              </a:rPr>
              <a:t>Data, Embeddings, Retrieval, Synthesis.</a:t>
            </a:r>
            <a:endParaRPr sz="1300" b="1">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To improve our application we need to look more closely at how our main components work:</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Data</a:t>
            </a:r>
            <a:r>
              <a:rPr lang="en-US" sz="1300">
                <a:latin typeface="Calibri"/>
                <a:ea typeface="Calibri"/>
                <a:cs typeface="Calibri"/>
                <a:sym typeface="Calibri"/>
              </a:rPr>
              <a:t>: Can we store additional information beyond raw text chunks? </a:t>
            </a:r>
            <a:br>
              <a:rPr lang="en-US" sz="1300">
                <a:latin typeface="Calibri"/>
                <a:ea typeface="Calibri"/>
                <a:cs typeface="Calibri"/>
                <a:sym typeface="Calibri"/>
              </a:rPr>
            </a:br>
            <a:r>
              <a:rPr lang="en-US" sz="1300" b="1">
                <a:solidFill>
                  <a:srgbClr val="FF0000"/>
                </a:solidFill>
                <a:highlight>
                  <a:schemeClr val="lt1"/>
                </a:highlight>
                <a:latin typeface="Calibri"/>
                <a:ea typeface="Calibri"/>
                <a:cs typeface="Calibri"/>
                <a:sym typeface="Calibri"/>
              </a:rPr>
              <a:t>(e.g. with multi-modal data store like Activeloop`s Deep Lake)</a:t>
            </a:r>
            <a:endParaRPr sz="1300" b="1">
              <a:solidFill>
                <a:srgbClr val="FF0000"/>
              </a:solidFill>
              <a:highlight>
                <a:schemeClr val="lt1"/>
              </a:highlight>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Embeddings</a:t>
            </a:r>
            <a:r>
              <a:rPr lang="en-US" sz="1300">
                <a:latin typeface="Calibri"/>
                <a:ea typeface="Calibri"/>
                <a:cs typeface="Calibri"/>
                <a:sym typeface="Calibri"/>
              </a:rPr>
              <a:t>: Can we optimize our embeddings representations?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latin typeface="Calibri"/>
                <a:ea typeface="Calibri"/>
                <a:cs typeface="Calibri"/>
                <a:sym typeface="Calibri"/>
              </a:rPr>
              <a:t>Retrieval</a:t>
            </a:r>
            <a:r>
              <a:rPr lang="en-US" sz="1300">
                <a:latin typeface="Calibri"/>
                <a:ea typeface="Calibri"/>
                <a:cs typeface="Calibri"/>
                <a:sym typeface="Calibri"/>
              </a:rPr>
              <a:t>: Can we do better than top-k embedding lookup?</a:t>
            </a:r>
            <a:br>
              <a:rPr lang="en-US" sz="1300">
                <a:latin typeface="Calibri"/>
                <a:ea typeface="Calibri"/>
                <a:cs typeface="Calibri"/>
                <a:sym typeface="Calibri"/>
              </a:rPr>
            </a:br>
            <a:r>
              <a:rPr lang="en-US" sz="1300" b="1">
                <a:solidFill>
                  <a:srgbClr val="FF0000"/>
                </a:solidFill>
                <a:highlight>
                  <a:schemeClr val="lt1"/>
                </a:highlight>
                <a:latin typeface="Calibri"/>
                <a:ea typeface="Calibri"/>
                <a:cs typeface="Calibri"/>
                <a:sym typeface="Calibri"/>
              </a:rPr>
              <a:t>(with systems like Activeloop`s Deep Memory)</a:t>
            </a:r>
            <a:endParaRPr sz="1300" b="1">
              <a:solidFill>
                <a:srgbClr val="FF0000"/>
              </a:solidFill>
              <a:highlight>
                <a:schemeClr val="lt1"/>
              </a:highlight>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b="1">
                <a:highlight>
                  <a:schemeClr val="lt1"/>
                </a:highlight>
                <a:latin typeface="Calibri"/>
                <a:ea typeface="Calibri"/>
                <a:cs typeface="Calibri"/>
                <a:sym typeface="Calibri"/>
              </a:rPr>
              <a:t>Synthesis</a:t>
            </a:r>
            <a:r>
              <a:rPr lang="en-US" sz="1300">
                <a:highlight>
                  <a:schemeClr val="lt1"/>
                </a:highlight>
                <a:latin typeface="Calibri"/>
                <a:ea typeface="Calibri"/>
                <a:cs typeface="Calibri"/>
                <a:sym typeface="Calibri"/>
              </a:rPr>
              <a:t>: Can we use LLMs for more than generations?</a:t>
            </a:r>
            <a:br>
              <a:rPr lang="en-US" sz="1300">
                <a:highlight>
                  <a:schemeClr val="lt1"/>
                </a:highlight>
                <a:latin typeface="Calibri"/>
                <a:ea typeface="Calibri"/>
                <a:cs typeface="Calibri"/>
                <a:sym typeface="Calibri"/>
              </a:rPr>
            </a:br>
            <a:r>
              <a:rPr lang="en-US" sz="1300" b="1">
                <a:solidFill>
                  <a:srgbClr val="FF0000"/>
                </a:solidFill>
                <a:highlight>
                  <a:schemeClr val="lt1"/>
                </a:highlight>
                <a:latin typeface="Calibri"/>
                <a:ea typeface="Calibri"/>
                <a:cs typeface="Calibri"/>
                <a:sym typeface="Calibri"/>
              </a:rPr>
              <a:t>(can we use it for reasoning, planning and handle more diverse set of questions)</a:t>
            </a:r>
            <a:endParaRPr sz="1300" b="1">
              <a:solidFill>
                <a:srgbClr val="FF0000"/>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63350" y="119625"/>
            <a:ext cx="3728400" cy="363300"/>
          </a:xfrm>
          <a:prstGeom prst="rect">
            <a:avLst/>
          </a:prstGeom>
        </p:spPr>
        <p:txBody>
          <a:bodyPr spcFirstLastPara="1" wrap="square" lIns="27425" tIns="27425" rIns="27425" bIns="27425" anchor="ctr" anchorCtr="0">
            <a:spAutoFit/>
          </a:bodyPr>
          <a:lstStyle/>
          <a:p>
            <a:pPr marL="0" lvl="0" indent="0" algn="l" rtl="0">
              <a:spcBef>
                <a:spcPts val="0"/>
              </a:spcBef>
              <a:spcAft>
                <a:spcPts val="0"/>
              </a:spcAft>
              <a:buNone/>
            </a:pPr>
            <a:r>
              <a:rPr lang="en-US" sz="2000" b="1">
                <a:solidFill>
                  <a:srgbClr val="3C78D8"/>
                </a:solidFill>
                <a:latin typeface="Calibri"/>
                <a:ea typeface="Calibri"/>
                <a:cs typeface="Calibri"/>
                <a:sym typeface="Calibri"/>
              </a:rPr>
              <a:t>How to Measure performance</a:t>
            </a:r>
            <a:endParaRPr sz="2000" b="1">
              <a:solidFill>
                <a:srgbClr val="3C78D8"/>
              </a:solidFill>
              <a:latin typeface="Calibri"/>
              <a:ea typeface="Calibri"/>
              <a:cs typeface="Calibri"/>
              <a:sym typeface="Calibri"/>
            </a:endParaRPr>
          </a:p>
        </p:txBody>
      </p:sp>
      <p:sp>
        <p:nvSpPr>
          <p:cNvPr id="116" name="Google Shape;116;p21"/>
          <p:cNvSpPr txBox="1">
            <a:spLocks noGrp="1"/>
          </p:cNvSpPr>
          <p:nvPr>
            <p:ph type="body" idx="1"/>
          </p:nvPr>
        </p:nvSpPr>
        <p:spPr>
          <a:xfrm>
            <a:off x="504463" y="975450"/>
            <a:ext cx="9071700" cy="36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US" sz="1300">
                <a:latin typeface="Calibri"/>
                <a:ea typeface="Calibri"/>
                <a:cs typeface="Calibri"/>
                <a:sym typeface="Calibri"/>
              </a:rPr>
              <a:t>The key part in building a production grade RAG application is to know how to evaluate it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US" sz="1300">
                <a:latin typeface="Calibri"/>
                <a:ea typeface="Calibri"/>
                <a:cs typeface="Calibri"/>
                <a:sym typeface="Calibri"/>
              </a:rPr>
              <a:t>To properly evaluate the RAG system we have two strategies: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Isolation: take different stages of the pipeline and evaluate them independently.</a:t>
            </a:r>
            <a:br>
              <a:rPr lang="en-US" sz="1300">
                <a:latin typeface="Calibri"/>
                <a:ea typeface="Calibri"/>
                <a:cs typeface="Calibri"/>
                <a:sym typeface="Calibri"/>
              </a:rPr>
            </a:br>
            <a:r>
              <a:rPr lang="en-US" sz="1300">
                <a:latin typeface="Calibri"/>
                <a:ea typeface="Calibri"/>
                <a:cs typeface="Calibri"/>
                <a:sym typeface="Calibri"/>
              </a:rPr>
              <a:t>Evaluate the quality of retrieved chunks given user query:</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US" sz="1300">
                <a:latin typeface="Calibri"/>
                <a:ea typeface="Calibri"/>
                <a:cs typeface="Calibri"/>
                <a:sym typeface="Calibri"/>
              </a:rPr>
              <a:t>Create Deep Lake dataset (store question - context pair). This can be done manually or synthetically. In the 2nd way we need to use LLM to take in some sort of unstructured data and generate</a:t>
            </a:r>
            <a:r>
              <a:rPr lang="en-US" sz="1300">
                <a:solidFill>
                  <a:schemeClr val="dk1"/>
                </a:solidFill>
                <a:latin typeface="Calibri"/>
                <a:ea typeface="Calibri"/>
                <a:cs typeface="Calibri"/>
                <a:sym typeface="Calibri"/>
              </a:rPr>
              <a:t> questions from it.</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Create the ground truth.</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Evaluate the quality of the retrieved data.</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US" sz="1300">
                <a:latin typeface="Calibri"/>
                <a:ea typeface="Calibri"/>
                <a:cs typeface="Calibri"/>
                <a:sym typeface="Calibri"/>
              </a:rPr>
              <a:t>End to end: evaluate the entire system</a:t>
            </a:r>
            <a:br>
              <a:rPr lang="en-US" sz="1300">
                <a:latin typeface="Calibri"/>
                <a:ea typeface="Calibri"/>
                <a:cs typeface="Calibri"/>
                <a:sym typeface="Calibri"/>
              </a:rPr>
            </a:br>
            <a:r>
              <a:rPr lang="en-US" sz="1300">
                <a:latin typeface="Calibri"/>
                <a:ea typeface="Calibri"/>
                <a:cs typeface="Calibri"/>
                <a:sym typeface="Calibri"/>
              </a:rPr>
              <a:t>In this case we have the entire RAG pipeline and a user query. We need to look at the final generator response and give a measurement about it. Metrics:</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US" sz="1300">
                <a:latin typeface="Calibri"/>
                <a:ea typeface="Calibri"/>
                <a:cs typeface="Calibri"/>
                <a:sym typeface="Calibri"/>
              </a:rPr>
              <a:t>Correctness</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US" sz="1300">
                <a:latin typeface="Calibri"/>
                <a:ea typeface="Calibri"/>
                <a:cs typeface="Calibri"/>
                <a:sym typeface="Calibri"/>
              </a:rPr>
              <a:t>Quality of the generated response</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US" sz="1300">
                <a:latin typeface="Calibri"/>
                <a:ea typeface="Calibri"/>
                <a:cs typeface="Calibri"/>
                <a:sym typeface="Calibri"/>
              </a:rPr>
              <a:t>Relevance</a:t>
            </a:r>
            <a:endParaRPr sz="1300">
              <a:latin typeface="Calibri"/>
              <a:ea typeface="Calibri"/>
              <a:cs typeface="Calibri"/>
              <a:sym typeface="Calibri"/>
            </a:endParaRPr>
          </a:p>
          <a:p>
            <a:pPr marL="457200" lvl="0" indent="0" algn="l" rtl="0">
              <a:spcBef>
                <a:spcPts val="0"/>
              </a:spcBef>
              <a:spcAft>
                <a:spcPts val="0"/>
              </a:spcAft>
              <a:buNone/>
            </a:pP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308297" y="1518775"/>
            <a:ext cx="5345400" cy="142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spcBef>
                <a:spcPts val="0"/>
              </a:spcBef>
              <a:spcAft>
                <a:spcPts val="0"/>
              </a:spcAft>
              <a:buNone/>
            </a:pPr>
            <a:r>
              <a:rPr lang="en-US" sz="1300">
                <a:latin typeface="Calibri"/>
                <a:ea typeface="Calibri"/>
                <a:cs typeface="Calibri"/>
                <a:sym typeface="Calibri"/>
              </a:rPr>
              <a:t>A chatbot may use an LLM via an online API </a:t>
            </a:r>
            <a:r>
              <a:rPr lang="en-US" sz="1300" strike="noStrike">
                <a:latin typeface="Calibri"/>
                <a:ea typeface="Calibri"/>
                <a:cs typeface="Calibri"/>
                <a:sym typeface="Calibri"/>
              </a:rPr>
              <a:t>(OpenAI, Gemini, Groq, ...), </a:t>
            </a:r>
            <a:endParaRPr sz="1300" strike="noStrike">
              <a:latin typeface="Calibri"/>
              <a:ea typeface="Calibri"/>
              <a:cs typeface="Calibri"/>
              <a:sym typeface="Calibri"/>
            </a:endParaRPr>
          </a:p>
          <a:p>
            <a:pPr marL="0" marR="0" lvl="0" indent="0" algn="l" rtl="0">
              <a:spcBef>
                <a:spcPts val="0"/>
              </a:spcBef>
              <a:spcAft>
                <a:spcPts val="0"/>
              </a:spcAft>
              <a:buNone/>
            </a:pPr>
            <a:r>
              <a:rPr lang="en-US" sz="1300" strike="noStrike">
                <a:latin typeface="Calibri"/>
                <a:ea typeface="Calibri"/>
                <a:cs typeface="Calibri"/>
                <a:sym typeface="Calibri"/>
              </a:rPr>
              <a:t>or using a local LLM</a:t>
            </a:r>
            <a:endParaRPr sz="1300" strike="noStrike">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marR="0" lvl="0" indent="0" algn="l" rtl="0">
              <a:spcBef>
                <a:spcPts val="0"/>
              </a:spcBef>
              <a:spcAft>
                <a:spcPts val="0"/>
              </a:spcAft>
              <a:buNone/>
            </a:pPr>
            <a:r>
              <a:rPr lang="en-US" sz="1300">
                <a:latin typeface="Calibri"/>
                <a:ea typeface="Calibri"/>
                <a:cs typeface="Calibri"/>
                <a:sym typeface="Calibri"/>
              </a:rPr>
              <a:t>A chatbot may be created using different python and/or Javascript libraries.</a:t>
            </a:r>
            <a:endParaRPr sz="1300">
              <a:latin typeface="Calibri"/>
              <a:ea typeface="Calibri"/>
              <a:cs typeface="Calibri"/>
              <a:sym typeface="Calibri"/>
            </a:endParaRPr>
          </a:p>
          <a:p>
            <a:pPr marL="0" marR="0" lvl="0" indent="0" algn="l" rtl="0">
              <a:spcBef>
                <a:spcPts val="0"/>
              </a:spcBef>
              <a:spcAft>
                <a:spcPts val="0"/>
              </a:spcAft>
              <a:buNone/>
            </a:pPr>
            <a:endParaRPr sz="1300">
              <a:latin typeface="Calibri"/>
              <a:ea typeface="Calibri"/>
              <a:cs typeface="Calibri"/>
              <a:sym typeface="Calibri"/>
            </a:endParaRPr>
          </a:p>
          <a:p>
            <a:pPr marL="0" marR="0" lvl="0" indent="0" algn="l" rtl="0">
              <a:spcBef>
                <a:spcPts val="0"/>
              </a:spcBef>
              <a:spcAft>
                <a:spcPts val="0"/>
              </a:spcAft>
              <a:buNone/>
            </a:pPr>
            <a:r>
              <a:rPr lang="en-US" sz="1300">
                <a:latin typeface="Calibri"/>
                <a:ea typeface="Calibri"/>
                <a:cs typeface="Calibri"/>
                <a:sym typeface="Calibri"/>
              </a:rPr>
              <a:t>There are multiple examples on my GitHub.</a:t>
            </a:r>
            <a:endParaRPr sz="1300">
              <a:latin typeface="Calibri"/>
              <a:ea typeface="Calibri"/>
              <a:cs typeface="Calibri"/>
              <a:sym typeface="Calibri"/>
            </a:endParaRPr>
          </a:p>
          <a:p>
            <a:pPr marL="0" marR="0" lvl="0" indent="0" algn="l" rtl="0">
              <a:spcBef>
                <a:spcPts val="0"/>
              </a:spcBef>
              <a:spcAft>
                <a:spcPts val="0"/>
              </a:spcAft>
              <a:buNone/>
            </a:pPr>
            <a:r>
              <a:rPr lang="en-US" sz="1100" u="sng">
                <a:solidFill>
                  <a:schemeClr val="hlink"/>
                </a:solidFill>
                <a:latin typeface="Calibri"/>
                <a:ea typeface="Calibri"/>
                <a:cs typeface="Calibri"/>
                <a:sym typeface="Calibri"/>
                <a:hlinkClick r:id="rId3"/>
              </a:rPr>
              <a:t>https://github.com/vstinskii/ai_chatbots</a:t>
            </a:r>
            <a:endParaRPr sz="1100">
              <a:latin typeface="Calibri"/>
              <a:ea typeface="Calibri"/>
              <a:cs typeface="Calibri"/>
              <a:sym typeface="Calibri"/>
            </a:endParaRPr>
          </a:p>
        </p:txBody>
      </p:sp>
      <p:pic>
        <p:nvPicPr>
          <p:cNvPr id="122" name="Google Shape;122;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673475" y="1609913"/>
            <a:ext cx="2086376" cy="3170325"/>
          </a:xfrm>
          <a:prstGeom prst="rect">
            <a:avLst/>
          </a:prstGeom>
          <a:noFill/>
          <a:ln>
            <a:noFill/>
          </a:ln>
        </p:spPr>
      </p:pic>
      <p:sp>
        <p:nvSpPr>
          <p:cNvPr id="123" name="Google Shape;123;p22"/>
          <p:cNvSpPr txBox="1"/>
          <p:nvPr/>
        </p:nvSpPr>
        <p:spPr>
          <a:xfrm>
            <a:off x="101088" y="125450"/>
            <a:ext cx="6993600" cy="363300"/>
          </a:xfrm>
          <a:prstGeom prst="rect">
            <a:avLst/>
          </a:prstGeom>
          <a:noFill/>
          <a:ln>
            <a:noFill/>
          </a:ln>
        </p:spPr>
        <p:txBody>
          <a:bodyPr spcFirstLastPara="1" wrap="square" lIns="27425" tIns="27425" rIns="27425" bIns="27425" anchor="t" anchorCtr="0">
            <a:spAutoFit/>
          </a:bodyPr>
          <a:lstStyle/>
          <a:p>
            <a:pPr marL="0" marR="0" lvl="0" indent="0" algn="l" rtl="0">
              <a:spcBef>
                <a:spcPts val="0"/>
              </a:spcBef>
              <a:spcAft>
                <a:spcPts val="0"/>
              </a:spcAft>
              <a:buNone/>
            </a:pPr>
            <a:r>
              <a:rPr lang="en-US" sz="2000" b="1">
                <a:solidFill>
                  <a:srgbClr val="3C78D8"/>
                </a:solidFill>
                <a:latin typeface="Calibri"/>
                <a:ea typeface="Calibri"/>
                <a:cs typeface="Calibri"/>
                <a:sym typeface="Calibri"/>
              </a:rPr>
              <a:t>In the next slides we will see several examples of chatbots.</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79706" y="0"/>
            <a:ext cx="4556700" cy="363300"/>
          </a:xfrm>
          <a:prstGeom prst="rect">
            <a:avLst/>
          </a:prstGeom>
          <a:noFill/>
          <a:ln>
            <a:noFill/>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000" b="1">
                <a:solidFill>
                  <a:schemeClr val="dk1"/>
                </a:solidFill>
                <a:latin typeface="Calibri"/>
                <a:ea typeface="Calibri"/>
                <a:cs typeface="Calibri"/>
                <a:sym typeface="Calibri"/>
              </a:rPr>
              <a:t>Multiple Ways to Create AI Chatbots</a:t>
            </a:r>
            <a:endParaRPr sz="2000" b="1" i="0" u="none" strike="noStrike" cap="none">
              <a:solidFill>
                <a:srgbClr val="000000"/>
              </a:solidFill>
              <a:latin typeface="Calibri"/>
              <a:ea typeface="Calibri"/>
              <a:cs typeface="Calibri"/>
              <a:sym typeface="Calibri"/>
            </a:endParaRPr>
          </a:p>
        </p:txBody>
      </p:sp>
      <p:sp>
        <p:nvSpPr>
          <p:cNvPr id="129" name="Google Shape;129;p23"/>
          <p:cNvSpPr txBox="1"/>
          <p:nvPr/>
        </p:nvSpPr>
        <p:spPr>
          <a:xfrm>
            <a:off x="5127129" y="438149"/>
            <a:ext cx="4830300" cy="4806000"/>
          </a:xfrm>
          <a:prstGeom prst="rect">
            <a:avLst/>
          </a:prstGeom>
          <a:noFill/>
          <a:ln>
            <a:noFill/>
          </a:ln>
        </p:spPr>
        <p:txBody>
          <a:bodyPr spcFirstLastPara="1" wrap="square" lIns="100800" tIns="100800" rIns="100800" bIns="100800" anchor="t" anchorCtr="0">
            <a:spAutoFit/>
          </a:bodyPr>
          <a:lstStyle/>
          <a:p>
            <a:pPr marL="0" lvl="0" indent="0" algn="l" rtl="0">
              <a:spcBef>
                <a:spcPts val="0"/>
              </a:spcBef>
              <a:spcAft>
                <a:spcPts val="0"/>
              </a:spcAft>
              <a:buNone/>
            </a:pPr>
            <a:r>
              <a:rPr lang="en-US" sz="1400" b="1">
                <a:solidFill>
                  <a:srgbClr val="3C78D8"/>
                </a:solidFill>
                <a:latin typeface="Calibri"/>
                <a:ea typeface="Calibri"/>
                <a:cs typeface="Calibri"/>
                <a:sym typeface="Calibri"/>
              </a:rPr>
              <a:t>GPT4All</a:t>
            </a:r>
            <a:r>
              <a:rPr lang="en-US" sz="1400">
                <a:solidFill>
                  <a:srgbClr val="6AA84F"/>
                </a:solidFill>
                <a:latin typeface="Calibri"/>
                <a:ea typeface="Calibri"/>
                <a:cs typeface="Calibri"/>
                <a:sym typeface="Calibri"/>
              </a:rPr>
              <a:t> </a:t>
            </a:r>
            <a:r>
              <a:rPr lang="en-US" sz="1400">
                <a:solidFill>
                  <a:schemeClr val="dk1"/>
                </a:solidFill>
                <a:latin typeface="Calibri"/>
                <a:ea typeface="Calibri"/>
                <a:cs typeface="Calibri"/>
                <a:sym typeface="Calibri"/>
              </a:rPr>
              <a:t>- ecosystem to train and deploy LLMs that run locally on consumer grade CPUs. Written in C++, has python and Javascript bindings.</a:t>
            </a:r>
            <a:endParaRPr sz="14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3"/>
              </a:rPr>
              <a:t>https://gpt4all.i</a:t>
            </a:r>
            <a:r>
              <a:rPr lang="en-US" sz="1100" u="sng">
                <a:solidFill>
                  <a:schemeClr val="hlink"/>
                </a:solidFill>
                <a:latin typeface="Calibri"/>
                <a:ea typeface="Calibri"/>
                <a:cs typeface="Calibri"/>
                <a:sym typeface="Calibri"/>
                <a:hlinkClick r:id="rId3"/>
              </a:rPr>
              <a:t>o</a:t>
            </a:r>
            <a:endParaRPr sz="11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4"/>
              </a:rPr>
              <a:t>https://github.com/nomic-ai/gpt4all</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PrivateGPT</a:t>
            </a:r>
            <a:r>
              <a:rPr lang="en-US" sz="1400">
                <a:solidFill>
                  <a:schemeClr val="dk1"/>
                </a:solidFill>
                <a:latin typeface="Calibri"/>
                <a:ea typeface="Calibri"/>
                <a:cs typeface="Calibri"/>
                <a:sym typeface="Calibri"/>
              </a:rPr>
              <a:t> - python-based, llama.cpp, gradio UI</a:t>
            </a:r>
            <a:endParaRPr sz="14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5"/>
              </a:rPr>
              <a:t>https://github.com/imartinez/privateGPT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6"/>
              </a:rPr>
              <a:t>https://docs.privategpt.dev</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7"/>
              </a:rPr>
              <a:t>https://www.gradio.app</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3C78D8"/>
                </a:solidFill>
                <a:latin typeface="Calibri"/>
                <a:ea typeface="Calibri"/>
                <a:cs typeface="Calibri"/>
                <a:sym typeface="Calibri"/>
              </a:rPr>
              <a:t>MLC LLM</a:t>
            </a:r>
            <a:r>
              <a:rPr lang="en-US" sz="1400">
                <a:solidFill>
                  <a:schemeClr val="dk1"/>
                </a:solidFill>
                <a:latin typeface="Calibri"/>
                <a:ea typeface="Calibri"/>
                <a:cs typeface="Calibri"/>
                <a:sym typeface="Calibri"/>
              </a:rPr>
              <a:t> - open-source apps (cpp, python, rust)</a:t>
            </a:r>
            <a:endParaRPr sz="14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8"/>
              </a:rPr>
              <a:t>https://llm.mlc.ai</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9"/>
              </a:rPr>
              <a:t>https://github.com/mlc-ai/mlc-llm</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3C78D8"/>
                </a:solidFill>
                <a:latin typeface="Calibri"/>
                <a:ea typeface="Calibri"/>
                <a:cs typeface="Calibri"/>
                <a:sym typeface="Calibri"/>
              </a:rPr>
              <a:t>Streamlit GUI - primitive</a:t>
            </a:r>
            <a:endParaRPr sz="1400" b="1">
              <a:solidFill>
                <a:srgbClr val="3C78D8"/>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10"/>
              </a:rPr>
              <a:t>https://github.com/alejandro-ao/chat-with-websites</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1"/>
              </a:rPr>
              <a:t>https://github.com/shashankdeshpande/langchain-chatbot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LangChain</a:t>
            </a:r>
            <a:endParaRPr sz="1400" b="1">
              <a:solidFill>
                <a:srgbClr val="FF0000"/>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2"/>
              </a:rPr>
              <a:t>https://github.com/kyrolabs/awesome-langchain</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3"/>
              </a:rPr>
              <a:t>https://github.com/homanp/superagent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4"/>
              </a:rPr>
              <a:t>https://www.analyticsvidhya.com/blog/2023/06/langflow-ui-for-langchain-to-develop-applications-with-llms/</a:t>
            </a:r>
            <a:r>
              <a:rPr lang="en-US" sz="1100">
                <a:solidFill>
                  <a:schemeClr val="dk1"/>
                </a:solidFill>
                <a:latin typeface="Calibri"/>
                <a:ea typeface="Calibri"/>
                <a:cs typeface="Calibri"/>
                <a:sym typeface="Calibri"/>
              </a:rPr>
              <a:t> - </a:t>
            </a:r>
            <a:r>
              <a:rPr lang="en-US" sz="1100" b="1">
                <a:solidFill>
                  <a:srgbClr val="FF0000"/>
                </a:solidFill>
                <a:latin typeface="Calibri"/>
                <a:ea typeface="Calibri"/>
                <a:cs typeface="Calibri"/>
                <a:sym typeface="Calibri"/>
              </a:rPr>
              <a:t>LangFlow</a:t>
            </a:r>
            <a:endParaRPr sz="1100" b="1">
              <a:solidFill>
                <a:srgbClr val="FF0000"/>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5"/>
              </a:rPr>
              <a:t>https://www.langflow.org</a:t>
            </a:r>
            <a:r>
              <a:rPr lang="en-US" sz="1100">
                <a:solidFill>
                  <a:schemeClr val="dk1"/>
                </a:solidFill>
                <a:latin typeface="Calibri"/>
                <a:ea typeface="Calibri"/>
                <a:cs typeface="Calibri"/>
                <a:sym typeface="Calibri"/>
              </a:rPr>
              <a:t> ; </a:t>
            </a:r>
            <a:r>
              <a:rPr lang="en-US" sz="1100" u="sng">
                <a:solidFill>
                  <a:schemeClr val="hlink"/>
                </a:solidFill>
                <a:latin typeface="Calibri"/>
                <a:ea typeface="Calibri"/>
                <a:cs typeface="Calibri"/>
                <a:sym typeface="Calibri"/>
                <a:hlinkClick r:id="rId16"/>
              </a:rPr>
              <a:t>https://github.com/logspace-ai/langflow</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7"/>
              </a:rPr>
              <a:t>https://github.com/chatscope/chat-ui-kit-react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LlamaIndex</a:t>
            </a:r>
            <a:endParaRPr sz="1400" b="1">
              <a:solidFill>
                <a:srgbClr val="FF0000"/>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8"/>
              </a:rPr>
              <a:t>https://github.com/run-llama</a:t>
            </a:r>
            <a:r>
              <a:rPr lang="en-US" sz="1100">
                <a:solidFill>
                  <a:schemeClr val="dk1"/>
                </a:solidFill>
                <a:latin typeface="Calibri"/>
                <a:ea typeface="Calibri"/>
                <a:cs typeface="Calibri"/>
                <a:sym typeface="Calibri"/>
              </a:rPr>
              <a:t> - LlamaIndex</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19"/>
              </a:rPr>
              <a:t>https://github.com/run-llama/LlamaIndexTS</a:t>
            </a:r>
            <a:r>
              <a:rPr lang="en-US" sz="1100">
                <a:solidFill>
                  <a:schemeClr val="dk1"/>
                </a:solidFill>
                <a:latin typeface="Calibri"/>
                <a:ea typeface="Calibri"/>
                <a:cs typeface="Calibri"/>
                <a:sym typeface="Calibri"/>
              </a:rPr>
              <a:t> - Javascript apps</a:t>
            </a:r>
            <a:endParaRPr sz="1100">
              <a:solidFill>
                <a:schemeClr val="dk1"/>
              </a:solidFill>
              <a:latin typeface="Calibri"/>
              <a:ea typeface="Calibri"/>
              <a:cs typeface="Calibri"/>
              <a:sym typeface="Calibri"/>
            </a:endParaRPr>
          </a:p>
        </p:txBody>
      </p:sp>
      <p:sp>
        <p:nvSpPr>
          <p:cNvPr id="130" name="Google Shape;130;p23"/>
          <p:cNvSpPr txBox="1"/>
          <p:nvPr/>
        </p:nvSpPr>
        <p:spPr>
          <a:xfrm>
            <a:off x="79706" y="438149"/>
            <a:ext cx="4830300" cy="5006100"/>
          </a:xfrm>
          <a:prstGeom prst="rect">
            <a:avLst/>
          </a:prstGeom>
          <a:noFill/>
          <a:ln>
            <a:noFill/>
          </a:ln>
        </p:spPr>
        <p:txBody>
          <a:bodyPr spcFirstLastPara="1" wrap="square" lIns="100800" tIns="100800" rIns="100800" bIns="100800" anchor="t" anchorCtr="0">
            <a:spAutoFit/>
          </a:bodyPr>
          <a:lstStyle/>
          <a:p>
            <a:pPr marL="0" lvl="0" indent="0" algn="l" rtl="0">
              <a:spcBef>
                <a:spcPts val="0"/>
              </a:spcBef>
              <a:spcAft>
                <a:spcPts val="0"/>
              </a:spcAft>
              <a:buNone/>
            </a:pPr>
            <a:r>
              <a:rPr lang="en-US" sz="1400" b="1">
                <a:solidFill>
                  <a:srgbClr val="FF0000"/>
                </a:solidFill>
                <a:latin typeface="Calibri"/>
                <a:ea typeface="Calibri"/>
                <a:cs typeface="Calibri"/>
                <a:sym typeface="Calibri"/>
              </a:rPr>
              <a:t>LMStudio</a:t>
            </a:r>
            <a:r>
              <a:rPr lang="en-US" sz="1400">
                <a:solidFill>
                  <a:schemeClr val="dk1"/>
                </a:solidFill>
                <a:latin typeface="Calibri"/>
                <a:ea typeface="Calibri"/>
                <a:cs typeface="Calibri"/>
                <a:sym typeface="Calibri"/>
              </a:rPr>
              <a:t> - </a:t>
            </a:r>
            <a:r>
              <a:rPr lang="en-US" sz="1100" u="sng">
                <a:solidFill>
                  <a:schemeClr val="hlink"/>
                </a:solidFill>
                <a:latin typeface="Calibri"/>
                <a:ea typeface="Calibri"/>
                <a:cs typeface="Calibri"/>
                <a:sym typeface="Calibri"/>
                <a:hlinkClick r:id="rId20"/>
              </a:rPr>
              <a:t>https://lmstudio.ai</a:t>
            </a:r>
            <a:r>
              <a:rPr lang="en-US" sz="1400">
                <a:solidFill>
                  <a:schemeClr val="dk1"/>
                </a:solidFill>
                <a:latin typeface="Calibri"/>
                <a:ea typeface="Calibri"/>
                <a:cs typeface="Calibri"/>
                <a:sym typeface="Calibri"/>
              </a:rPr>
              <a:t> - app to run chat locally</a:t>
            </a:r>
            <a:endParaRPr sz="14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Ollama</a:t>
            </a:r>
            <a:r>
              <a:rPr lang="en-US" sz="1400">
                <a:solidFill>
                  <a:schemeClr val="dk1"/>
                </a:solidFill>
                <a:latin typeface="Calibri"/>
                <a:ea typeface="Calibri"/>
                <a:cs typeface="Calibri"/>
                <a:sym typeface="Calibri"/>
              </a:rPr>
              <a:t> - </a:t>
            </a:r>
            <a:r>
              <a:rPr lang="en-US" sz="1100" u="sng">
                <a:solidFill>
                  <a:schemeClr val="hlink"/>
                </a:solidFill>
                <a:latin typeface="Calibri"/>
                <a:ea typeface="Calibri"/>
                <a:cs typeface="Calibri"/>
                <a:sym typeface="Calibri"/>
                <a:hlinkClick r:id="rId21"/>
              </a:rPr>
              <a:t>https://ollama.com</a:t>
            </a:r>
            <a:r>
              <a:rPr lang="en-US" sz="1400">
                <a:solidFill>
                  <a:schemeClr val="dk1"/>
                </a:solidFill>
                <a:latin typeface="Calibri"/>
                <a:ea typeface="Calibri"/>
                <a:cs typeface="Calibri"/>
                <a:sym typeface="Calibri"/>
              </a:rPr>
              <a:t>  - server, prompt, python API. Uses llama.cpp, automatically distributes between CPU &amp; GPU</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llama.cpp</a:t>
            </a:r>
            <a:r>
              <a:rPr lang="en-US" sz="1400">
                <a:solidFill>
                  <a:schemeClr val="dk1"/>
                </a:solidFill>
                <a:latin typeface="Calibri"/>
                <a:ea typeface="Calibri"/>
                <a:cs typeface="Calibri"/>
                <a:sym typeface="Calibri"/>
              </a:rPr>
              <a:t> - </a:t>
            </a:r>
            <a:r>
              <a:rPr lang="en-US" sz="1100" u="sng">
                <a:solidFill>
                  <a:schemeClr val="hlink"/>
                </a:solidFill>
                <a:latin typeface="Calibri"/>
                <a:ea typeface="Calibri"/>
                <a:cs typeface="Calibri"/>
                <a:sym typeface="Calibri"/>
                <a:hlinkClick r:id="rId22"/>
              </a:rPr>
              <a:t>https://github.com/ggerganov/llama.cpp</a:t>
            </a:r>
            <a:r>
              <a:rPr lang="en-US" sz="1400">
                <a:solidFill>
                  <a:schemeClr val="dk1"/>
                </a:solidFill>
                <a:latin typeface="Calibri"/>
                <a:ea typeface="Calibri"/>
                <a:cs typeface="Calibri"/>
                <a:sym typeface="Calibri"/>
              </a:rPr>
              <a:t> - runtime to efficiently run LLMs (cmd, server). Has option "--n-gpu-layers" to specify hoW many layers on GPU. Uses GGUF or HF files.</a:t>
            </a:r>
            <a:endParaRPr sz="14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Arial"/>
              <a:buNone/>
            </a:pPr>
            <a:r>
              <a:rPr lang="en-US" sz="1400" b="1">
                <a:solidFill>
                  <a:srgbClr val="FF0000"/>
                </a:solidFill>
                <a:latin typeface="Calibri"/>
                <a:ea typeface="Calibri"/>
                <a:cs typeface="Calibri"/>
                <a:sym typeface="Calibri"/>
              </a:rPr>
              <a:t>Chainlit</a:t>
            </a:r>
            <a:r>
              <a:rPr lang="en-US" sz="1400">
                <a:solidFill>
                  <a:schemeClr val="dk1"/>
                </a:solidFill>
                <a:latin typeface="Calibri"/>
                <a:ea typeface="Calibri"/>
                <a:cs typeface="Calibri"/>
                <a:sym typeface="Calibri"/>
              </a:rPr>
              <a:t> - build app in minutes (integrates with </a:t>
            </a:r>
            <a:r>
              <a:rPr lang="en-US" sz="1400" b="1">
                <a:solidFill>
                  <a:srgbClr val="FF0000"/>
                </a:solidFill>
                <a:latin typeface="Calibri"/>
                <a:ea typeface="Calibri"/>
                <a:cs typeface="Calibri"/>
                <a:sym typeface="Calibri"/>
              </a:rPr>
              <a:t>LangChain</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23"/>
              </a:rPr>
              <a:t>https://docs.chainlit.io/get-started/overview</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Clr>
                <a:schemeClr val="dk1"/>
              </a:buClr>
              <a:buSzPts val="1100"/>
              <a:buFont typeface="Calibri"/>
              <a:buChar char="●"/>
            </a:pPr>
            <a:r>
              <a:rPr lang="en-US" sz="1100" u="sng">
                <a:solidFill>
                  <a:schemeClr val="hlink"/>
                </a:solidFill>
                <a:latin typeface="Calibri"/>
                <a:ea typeface="Calibri"/>
                <a:cs typeface="Calibri"/>
                <a:sym typeface="Calibri"/>
                <a:hlinkClick r:id="rId24"/>
              </a:rPr>
              <a:t>https://github.com/Chainlit/chainlit</a:t>
            </a:r>
            <a:r>
              <a:rPr lang="en-US" sz="11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Open WebUI</a:t>
            </a:r>
            <a:r>
              <a:rPr lang="en-US" sz="1400">
                <a:solidFill>
                  <a:schemeClr val="dk1"/>
                </a:solidFill>
                <a:latin typeface="Calibri"/>
                <a:ea typeface="Calibri"/>
                <a:cs typeface="Calibri"/>
                <a:sym typeface="Calibri"/>
              </a:rPr>
              <a:t> (Formerly Ollama WebUI) - supports Ollama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and  OpenAI-compatible APIs. Python and Javascript.</a:t>
            </a:r>
            <a:endParaRPr sz="14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25"/>
              </a:rPr>
              <a:t>https://github.com/open-webui/open-webui</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26"/>
              </a:rPr>
              <a:t>https://docs.openwebui.com</a:t>
            </a:r>
            <a:r>
              <a:rPr lang="en-US" sz="11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Text-Generation</a:t>
            </a:r>
            <a:r>
              <a:rPr lang="en-US" sz="1400">
                <a:solidFill>
                  <a:schemeClr val="dk1"/>
                </a:solidFill>
                <a:latin typeface="Calibri"/>
                <a:ea typeface="Calibri"/>
                <a:cs typeface="Calibri"/>
                <a:sym typeface="Calibri"/>
              </a:rPr>
              <a:t> - open source, but </a:t>
            </a:r>
            <a:r>
              <a:rPr lang="en-US" sz="1400" b="1">
                <a:solidFill>
                  <a:srgbClr val="3C78D8"/>
                </a:solidFill>
                <a:latin typeface="Calibri"/>
                <a:ea typeface="Calibri"/>
                <a:cs typeface="Calibri"/>
                <a:sym typeface="Calibri"/>
              </a:rPr>
              <a:t>problem installing</a:t>
            </a:r>
            <a:r>
              <a:rPr lang="en-US" sz="1400">
                <a:solidFill>
                  <a:schemeClr val="dk1"/>
                </a:solidFill>
                <a:latin typeface="Calibri"/>
                <a:ea typeface="Calibri"/>
                <a:cs typeface="Calibri"/>
                <a:sym typeface="Calibri"/>
              </a:rPr>
              <a:t> (it installs its own miniconda). Python based. Uses transformers and datasets modules, as well as llama.cpp</a:t>
            </a:r>
            <a:endParaRPr sz="14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27"/>
              </a:rPr>
              <a:t>https://github.com/oobabooga/text-generation-webui</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28"/>
              </a:rPr>
              <a:t>https://github.com/oobabooga/text-generation-webui/wiki/12-%E2%80%90-OpenAI-API#examples</a:t>
            </a:r>
            <a:r>
              <a:rPr lang="en-US" sz="11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US" sz="1400" b="1">
                <a:solidFill>
                  <a:srgbClr val="FF0000"/>
                </a:solidFill>
                <a:latin typeface="Calibri"/>
                <a:ea typeface="Calibri"/>
                <a:cs typeface="Calibri"/>
                <a:sym typeface="Calibri"/>
              </a:rPr>
              <a:t>Ollama GUI</a:t>
            </a:r>
            <a:r>
              <a:rPr lang="en-US" sz="1400">
                <a:solidFill>
                  <a:schemeClr val="dk1"/>
                </a:solidFill>
                <a:latin typeface="Calibri"/>
                <a:ea typeface="Calibri"/>
                <a:cs typeface="Calibri"/>
                <a:sym typeface="Calibri"/>
              </a:rPr>
              <a:t> - open-source </a:t>
            </a:r>
            <a:r>
              <a:rPr lang="en-US" sz="1400" b="1">
                <a:solidFill>
                  <a:srgbClr val="3C78D8"/>
                </a:solidFill>
                <a:latin typeface="Calibri"/>
                <a:ea typeface="Calibri"/>
                <a:cs typeface="Calibri"/>
                <a:sym typeface="Calibri"/>
              </a:rPr>
              <a:t>pure Javascript </a:t>
            </a:r>
            <a:r>
              <a:rPr lang="en-US" sz="1400">
                <a:solidFill>
                  <a:schemeClr val="dk1"/>
                </a:solidFill>
                <a:latin typeface="Calibri"/>
                <a:ea typeface="Calibri"/>
                <a:cs typeface="Calibri"/>
                <a:sym typeface="Calibri"/>
              </a:rPr>
              <a:t>chat app to use local LLMs via Ollama.</a:t>
            </a:r>
            <a:endParaRPr sz="1400">
              <a:solidFill>
                <a:schemeClr val="dk1"/>
              </a:solidFill>
              <a:latin typeface="Calibri"/>
              <a:ea typeface="Calibri"/>
              <a:cs typeface="Calibri"/>
              <a:sym typeface="Calibri"/>
            </a:endParaRPr>
          </a:p>
          <a:p>
            <a:pPr marL="508000" lvl="0" indent="-323850" algn="l" rtl="0">
              <a:spcBef>
                <a:spcPts val="0"/>
              </a:spcBef>
              <a:spcAft>
                <a:spcPts val="0"/>
              </a:spcAft>
              <a:buSzPts val="1100"/>
              <a:buFont typeface="Calibri"/>
              <a:buChar char="●"/>
            </a:pPr>
            <a:r>
              <a:rPr lang="en-US" sz="1100" u="sng">
                <a:solidFill>
                  <a:schemeClr val="hlink"/>
                </a:solidFill>
                <a:latin typeface="Calibri"/>
                <a:ea typeface="Calibri"/>
                <a:cs typeface="Calibri"/>
                <a:sym typeface="Calibri"/>
                <a:hlinkClick r:id="rId29"/>
              </a:rPr>
              <a:t>https://github.com/HelgeSverre/ollama-gui</a:t>
            </a:r>
            <a:r>
              <a:rPr lang="en-US" sz="1100">
                <a:solidFill>
                  <a:schemeClr val="dk1"/>
                </a:solidFill>
                <a:latin typeface="Calibri"/>
                <a:ea typeface="Calibri"/>
                <a:cs typeface="Calibri"/>
                <a:sym typeface="Calibri"/>
              </a:rPr>
              <a:t> </a:t>
            </a:r>
            <a:endParaRPr sz="800">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D85C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2235</Words>
  <Application>Microsoft Macintosh PowerPoint</Application>
  <PresentationFormat>Custom</PresentationFormat>
  <Paragraphs>219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Roboto Mono</vt:lpstr>
      <vt:lpstr>Times New Roman</vt:lpstr>
      <vt:lpstr>Calibri</vt:lpstr>
      <vt:lpstr>Office Theme</vt:lpstr>
      <vt:lpstr>PowerPoint Presentation</vt:lpstr>
      <vt:lpstr>PowerPoint Presentation</vt:lpstr>
      <vt:lpstr>PowerPoint Presentation</vt:lpstr>
      <vt:lpstr>RAG under the hood</vt:lpstr>
      <vt:lpstr>Challenges with “Naive” RAG</vt:lpstr>
      <vt:lpstr>What can we do to reduce this failures and improve metrics?</vt:lpstr>
      <vt:lpstr>How to Measure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2024-06-28T18:05:08Z</dcterms:modified>
</cp:coreProperties>
</file>