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Mono"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e34b99a1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ce34b99a1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ec660285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cec660285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f7b08dbd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cf7b08dbd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fe703bd3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cfe703bd3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7f7cda57c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f7f7cda57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ec660285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cec660285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cf6f51fed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cf6f51fed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fefe9630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cfefe96300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d95e3988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cd95e3988b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f7f7cda57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f7f7cda57c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f7f7cda57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f7f7cda57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7f7cda57c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f7f7cda57c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7f7cda57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f7f7cda57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arxiv.org/abs/2401.02669" TargetMode="Externa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mistralai/mistral-common" TargetMode="External"/><Relationship Id="rId5" Type="http://schemas.openxmlformats.org/officeDocument/2006/relationships/hyperlink" Target="https://twitter.com/karpathy/status/1781387674978533427" TargetMode="External"/><Relationship Id="rId10" Type="http://schemas.openxmlformats.org/officeDocument/2006/relationships/hyperlink" Target="https://twitter.com/Thom_Wolf/status/1781956600724345190" TargetMode="External"/><Relationship Id="rId4" Type="http://schemas.openxmlformats.org/officeDocument/2006/relationships/hyperlink" Target="https://twitter.com/rohanpaul_ai/status/1781701594825781391" TargetMode="External"/><Relationship Id="rId9" Type="http://schemas.openxmlformats.org/officeDocument/2006/relationships/hyperlink" Target="https://huggingface.co/datasets/HuggingFaceFW/finewe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404.13050" TargetMode="External"/><Relationship Id="rId7"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twitter.com/insidetelecom_/status/1781336963355709803"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404.13208" TargetMode="External"/><Relationship Id="rId7"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theverge.com/24138746/rabbit-r1-hands-on-ai-gadget-chatgpt" TargetMode="External"/><Relationship Id="rId5" Type="http://schemas.openxmlformats.org/officeDocument/2006/relationships/hyperlink" Target="https://www.moneycontrol.com/news/technology/meta-to-spend-billions-more-on-ai-ceo-mark-zuckerberg-vows-long-term-gains-12707597.html" TargetMode="External"/><Relationship Id="rId4" Type="http://schemas.openxmlformats.org/officeDocument/2006/relationships/hyperlink" Target="https://twitter.com/OpenAI/status/178282654619940894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resources.nvidia.com/en-us-dgx-systems/nvidia-dgx-gh200-datasheet-web-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ftc.gov/legal-library/browse/rules/noncompete-rul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youtube.com/watch?v=_cfyERvND0w" TargetMode="External"/><Relationship Id="rId4" Type="http://schemas.openxmlformats.org/officeDocument/2006/relationships/hyperlink" Target="https://www.khoslaventures.com/vinod-predictions-in-2023-of-what-the-next-10-to-25-years-might-look-lik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qz.com/tech-layoffs-high-ai-struggling-find-talent-1851368861" TargetMode="External"/><Relationship Id="rId4" Type="http://schemas.openxmlformats.org/officeDocument/2006/relationships/hyperlink" Target="https://layoffs.fy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twitter.com/soumithchintala/status/1782517116127654124" TargetMode="External"/><Relationship Id="rId3" Type="http://schemas.openxmlformats.org/officeDocument/2006/relationships/hyperlink" Target="https://huggingface.co/cognitivecomputations/dolphin-2.9-llama3-8b"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huggingface.co/cognitivecomputations/dolphin-2.9-llama3-70b" TargetMode="External"/><Relationship Id="rId10" Type="http://schemas.openxmlformats.org/officeDocument/2006/relationships/image" Target="../media/image5.png"/><Relationship Id="rId4" Type="http://schemas.openxmlformats.org/officeDocument/2006/relationships/hyperlink" Target="https://ollama.com/library/dolphin-llama3" TargetMode="External"/><Relationship Id="rId9" Type="http://schemas.openxmlformats.org/officeDocument/2006/relationships/hyperlink" Target="https://chat.lmsys.org/?leaderboar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chat.lmsys.org/?leaderboard"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groq.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news.microsoft.com/source/features/ai/the-phi-3-small-language-models-with-big-potentia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huggingface.co/collections/microsoft/phi-3-6626e15e9585a200d2d761e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nowflake.com/blog/arctic-open-efficient-foundation-language-models-snowflak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404.1461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www.youtube.com/watch?v=NJXGIMa45sQ" TargetMode="External"/><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en.wikipedia.org/wiki/SenseTime" TargetMode="External"/><Relationship Id="rId4" Type="http://schemas.openxmlformats.org/officeDocument/2006/relationships/hyperlink" Target="https://www.sensetime.com/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6325" y="1204025"/>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in WhatsApp, Messenger, Instagram, and Facebook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Llama3-70B on your phone via HuggingChat app: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impersonates humans in group chats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on Ollama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Dolphin-2.9-llama3-8b  &amp; 70b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on  1st place in English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Huge progress in LLMs in last 6 months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Snowflake Arctic for Enterprise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OpenELM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SenseChat V5 Beats GPT-4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Infinite-LLM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llm.c  with CUDA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mistral-common library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Fineweb = 15 Trillion Tokens open dataset</a:t>
            </a:r>
            <a:endParaRPr sz="1500" b="1">
              <a:solidFill>
                <a:srgbClr val="3C78D8"/>
              </a:solidFill>
              <a:latin typeface="Calibri"/>
              <a:ea typeface="Calibri"/>
              <a:cs typeface="Calibri"/>
              <a:sym typeface="Calibri"/>
            </a:endParaRPr>
          </a:p>
        </p:txBody>
      </p:sp>
      <p:sp>
        <p:nvSpPr>
          <p:cNvPr id="58" name="Google Shape;58;p14"/>
          <p:cNvSpPr txBox="1"/>
          <p:nvPr/>
        </p:nvSpPr>
        <p:spPr>
          <a:xfrm>
            <a:off x="4635500" y="1204025"/>
            <a:ext cx="4420200" cy="226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8 Bln People   =&gt;   8 Bln Agents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FlowMind from JPMorgan - Workflows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Baidu AgentBuilder, AppBuilder &amp; ModelBuilder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Instruction Hierarchy paper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to spend up to $40 Bln in 2024 on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DGX H200 is live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FTC - No more noncompete clauses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12 Predictions of Vinod Khosla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are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2975700" y="115925"/>
            <a:ext cx="31926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April 26</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76200" y="499525"/>
            <a:ext cx="4436400" cy="131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latin typeface="Calibri"/>
                <a:ea typeface="Calibri"/>
                <a:cs typeface="Calibri"/>
                <a:sym typeface="Calibri"/>
              </a:rPr>
              <a:t>"</a:t>
            </a:r>
            <a:r>
              <a:rPr lang="en" sz="1300" b="1">
                <a:solidFill>
                  <a:srgbClr val="3C78D8"/>
                </a:solidFill>
                <a:latin typeface="Calibri"/>
                <a:ea typeface="Calibri"/>
                <a:cs typeface="Calibri"/>
                <a:sym typeface="Calibri"/>
              </a:rPr>
              <a:t>Infinite-LLM</a:t>
            </a:r>
            <a:r>
              <a:rPr lang="en" sz="1300">
                <a:latin typeface="Calibri"/>
                <a:ea typeface="Calibri"/>
                <a:cs typeface="Calibri"/>
                <a:sym typeface="Calibri"/>
              </a:rPr>
              <a:t>: Efficient LLM Service for Long Context with </a:t>
            </a:r>
            <a:r>
              <a:rPr lang="en" sz="1300" b="1">
                <a:solidFill>
                  <a:srgbClr val="FF0000"/>
                </a:solidFill>
                <a:latin typeface="Calibri"/>
                <a:ea typeface="Calibri"/>
                <a:cs typeface="Calibri"/>
                <a:sym typeface="Calibri"/>
              </a:rPr>
              <a:t>DistAttention</a:t>
            </a:r>
            <a:r>
              <a:rPr lang="en" sz="1300">
                <a:latin typeface="Calibri"/>
                <a:ea typeface="Calibri"/>
                <a:cs typeface="Calibri"/>
                <a:sym typeface="Calibri"/>
              </a:rPr>
              <a:t> and </a:t>
            </a:r>
            <a:r>
              <a:rPr lang="en" sz="1300" b="1">
                <a:solidFill>
                  <a:srgbClr val="FF0000"/>
                </a:solidFill>
                <a:latin typeface="Calibri"/>
                <a:ea typeface="Calibri"/>
                <a:cs typeface="Calibri"/>
                <a:sym typeface="Calibri"/>
              </a:rPr>
              <a:t>Distributed KVCache</a:t>
            </a:r>
            <a:r>
              <a:rPr lang="en" sz="1300">
                <a:latin typeface="Calibri"/>
                <a:ea typeface="Calibri"/>
                <a:cs typeface="Calibri"/>
                <a:sym typeface="Calibri"/>
              </a:rPr>
              <a:t>" (Alibaba Group)</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https://arxiv.org/abs/2401.02669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https://twitter.com/rohanpaul_ai/status/1781701594825781391</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DistAttention</a:t>
            </a:r>
            <a:r>
              <a:rPr lang="en" sz="1200">
                <a:solidFill>
                  <a:schemeClr val="dk1"/>
                </a:solidFill>
                <a:latin typeface="Calibri"/>
                <a:ea typeface="Calibri"/>
                <a:cs typeface="Calibri"/>
                <a:sym typeface="Calibri"/>
              </a:rPr>
              <a:t>, a novel distributed attention algorithm that segments the </a:t>
            </a:r>
            <a:r>
              <a:rPr lang="en" sz="1200" b="1">
                <a:solidFill>
                  <a:srgbClr val="FF0000"/>
                </a:solidFill>
                <a:latin typeface="Calibri"/>
                <a:ea typeface="Calibri"/>
                <a:cs typeface="Calibri"/>
                <a:sym typeface="Calibri"/>
              </a:rPr>
              <a:t>KVCache</a:t>
            </a:r>
            <a:r>
              <a:rPr lang="en" sz="1200">
                <a:solidFill>
                  <a:schemeClr val="dk1"/>
                </a:solidFill>
                <a:latin typeface="Calibri"/>
                <a:ea typeface="Calibri"/>
                <a:cs typeface="Calibri"/>
                <a:sym typeface="Calibri"/>
              </a:rPr>
              <a:t> into smaller, manageable units, enabling distributed processing and storage of the attention module.</a:t>
            </a:r>
            <a:endParaRPr sz="1200">
              <a:solidFill>
                <a:schemeClr val="dk1"/>
              </a:solidFill>
              <a:latin typeface="Calibri"/>
              <a:ea typeface="Calibri"/>
              <a:cs typeface="Calibri"/>
              <a:sym typeface="Calibri"/>
            </a:endParaRPr>
          </a:p>
        </p:txBody>
      </p:sp>
      <p:sp>
        <p:nvSpPr>
          <p:cNvPr id="154" name="Google Shape;154;p23"/>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Misc 1</a:t>
            </a:r>
            <a:endParaRPr sz="1800" b="1">
              <a:latin typeface="Calibri"/>
              <a:ea typeface="Calibri"/>
              <a:cs typeface="Calibri"/>
              <a:sym typeface="Calibri"/>
            </a:endParaRPr>
          </a:p>
        </p:txBody>
      </p:sp>
      <p:sp>
        <p:nvSpPr>
          <p:cNvPr id="155" name="Google Shape;155;p23"/>
          <p:cNvSpPr txBox="1"/>
          <p:nvPr/>
        </p:nvSpPr>
        <p:spPr>
          <a:xfrm>
            <a:off x="76200" y="1903400"/>
            <a:ext cx="4436400" cy="25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latin typeface="Calibri"/>
                <a:ea typeface="Calibri"/>
                <a:cs typeface="Calibri"/>
                <a:sym typeface="Calibri"/>
              </a:rPr>
              <a:t>Elon Musk - </a:t>
            </a:r>
            <a:r>
              <a:rPr lang="en" sz="1300" b="1">
                <a:solidFill>
                  <a:srgbClr val="FF0000"/>
                </a:solidFill>
                <a:latin typeface="Calibri"/>
                <a:ea typeface="Calibri"/>
                <a:cs typeface="Calibri"/>
                <a:sym typeface="Calibri"/>
              </a:rPr>
              <a:t>training Grok 3 will require 100K Nvidia H100 GPUs</a:t>
            </a:r>
            <a:endParaRPr sz="1200" b="1">
              <a:solidFill>
                <a:srgbClr val="FF0000"/>
              </a:solidFill>
              <a:latin typeface="Calibri"/>
              <a:ea typeface="Calibri"/>
              <a:cs typeface="Calibri"/>
              <a:sym typeface="Calibri"/>
            </a:endParaRPr>
          </a:p>
        </p:txBody>
      </p:sp>
      <p:sp>
        <p:nvSpPr>
          <p:cNvPr id="156" name="Google Shape;156;p23"/>
          <p:cNvSpPr txBox="1"/>
          <p:nvPr/>
        </p:nvSpPr>
        <p:spPr>
          <a:xfrm>
            <a:off x="76200" y="2540200"/>
            <a:ext cx="4436400" cy="80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Andrej Karpathy - llm.c</a:t>
            </a:r>
            <a:r>
              <a:rPr lang="en" sz="1300">
                <a:latin typeface="Calibri"/>
                <a:ea typeface="Calibri"/>
                <a:cs typeface="Calibri"/>
                <a:sym typeface="Calibri"/>
              </a:rPr>
              <a:t> update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grew to 2,000 lines of C/CUDA</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trains GPT-2 (124M) on GPU as fast as PyTorch</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https://twitter.com/karpathy/status/1781387674978533427</a:t>
            </a:r>
            <a:r>
              <a:rPr lang="en" sz="1000">
                <a:latin typeface="Calibri"/>
                <a:ea typeface="Calibri"/>
                <a:cs typeface="Calibri"/>
                <a:sym typeface="Calibri"/>
              </a:rPr>
              <a:t> </a:t>
            </a:r>
            <a:endParaRPr sz="1000">
              <a:latin typeface="Calibri"/>
              <a:ea typeface="Calibri"/>
              <a:cs typeface="Calibri"/>
              <a:sym typeface="Calibri"/>
            </a:endParaRPr>
          </a:p>
        </p:txBody>
      </p:sp>
      <p:sp>
        <p:nvSpPr>
          <p:cNvPr id="157" name="Google Shape;157;p23"/>
          <p:cNvSpPr txBox="1"/>
          <p:nvPr/>
        </p:nvSpPr>
        <p:spPr>
          <a:xfrm>
            <a:off x="76200" y="3430950"/>
            <a:ext cx="4644600" cy="94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mistral-common</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python library (tokenizers)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https://github.com/mistralai/mistral-common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mistral_common.protocol.instruct.messages import UserMessage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mistral_common.protocol.instruct.request import ChatCompletionRequest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mistral_common.protocol.instruct.tool_calls import Function, Tool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mistral_common.tokens.tokenizers.mistral import MistralTokenizer</a:t>
            </a:r>
            <a:endParaRPr sz="1200">
              <a:solidFill>
                <a:srgbClr val="3C78D8"/>
              </a:solidFill>
              <a:latin typeface="Calibri"/>
              <a:ea typeface="Calibri"/>
              <a:cs typeface="Calibri"/>
              <a:sym typeface="Calibri"/>
            </a:endParaRPr>
          </a:p>
        </p:txBody>
      </p:sp>
      <p:sp>
        <p:nvSpPr>
          <p:cNvPr id="158" name="Google Shape;158;p23"/>
          <p:cNvSpPr txBox="1"/>
          <p:nvPr/>
        </p:nvSpPr>
        <p:spPr>
          <a:xfrm>
            <a:off x="76200" y="2203550"/>
            <a:ext cx="4436400" cy="25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AWS to acquire 20K B200 GPUs</a:t>
            </a:r>
            <a:r>
              <a:rPr lang="en" sz="1300">
                <a:latin typeface="Calibri"/>
                <a:ea typeface="Calibri"/>
                <a:cs typeface="Calibri"/>
                <a:sym typeface="Calibri"/>
              </a:rPr>
              <a:t> for a 27T param. model.</a:t>
            </a:r>
            <a:endParaRPr sz="1200">
              <a:solidFill>
                <a:schemeClr val="dk1"/>
              </a:solidFill>
              <a:latin typeface="Calibri"/>
              <a:ea typeface="Calibri"/>
              <a:cs typeface="Calibri"/>
              <a:sym typeface="Calibri"/>
            </a:endParaRPr>
          </a:p>
        </p:txBody>
      </p:sp>
      <p:sp>
        <p:nvSpPr>
          <p:cNvPr id="159" name="Google Shape;159;p23"/>
          <p:cNvSpPr txBox="1"/>
          <p:nvPr/>
        </p:nvSpPr>
        <p:spPr>
          <a:xfrm>
            <a:off x="5497325" y="499525"/>
            <a:ext cx="2562300" cy="25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8 Bln People   =&gt;   8 Bln Agents ??</a:t>
            </a:r>
            <a:endParaRPr sz="1200" b="1">
              <a:solidFill>
                <a:srgbClr val="FF0000"/>
              </a:solidFill>
              <a:latin typeface="Calibri"/>
              <a:ea typeface="Calibri"/>
              <a:cs typeface="Calibri"/>
              <a:sym typeface="Calibri"/>
            </a:endParaRPr>
          </a:p>
        </p:txBody>
      </p:sp>
      <p:pic>
        <p:nvPicPr>
          <p:cNvPr id="160" name="Google Shape;160;p23"/>
          <p:cNvPicPr preferRelativeResize="0"/>
          <p:nvPr/>
        </p:nvPicPr>
        <p:blipFill>
          <a:blip r:embed="rId7">
            <a:alphaModFix/>
          </a:blip>
          <a:stretch>
            <a:fillRect/>
          </a:stretch>
        </p:blipFill>
        <p:spPr>
          <a:xfrm>
            <a:off x="5497325" y="866300"/>
            <a:ext cx="2562225" cy="1781175"/>
          </a:xfrm>
          <a:prstGeom prst="rect">
            <a:avLst/>
          </a:prstGeom>
          <a:noFill/>
          <a:ln>
            <a:noFill/>
          </a:ln>
        </p:spPr>
      </p:pic>
      <p:pic>
        <p:nvPicPr>
          <p:cNvPr id="161" name="Google Shape;161;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497325" y="2758650"/>
            <a:ext cx="2562225" cy="1921673"/>
          </a:xfrm>
          <a:prstGeom prst="rect">
            <a:avLst/>
          </a:prstGeom>
          <a:noFill/>
          <a:ln>
            <a:noFill/>
          </a:ln>
        </p:spPr>
      </p:pic>
      <p:sp>
        <p:nvSpPr>
          <p:cNvPr id="162" name="Google Shape;162;p23"/>
          <p:cNvSpPr txBox="1"/>
          <p:nvPr/>
        </p:nvSpPr>
        <p:spPr>
          <a:xfrm>
            <a:off x="76200" y="4460300"/>
            <a:ext cx="4436400" cy="5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Fineweb = 15 Trillion Tokens dataset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9"/>
              </a:rPr>
              <a:t>https://huggingface.co/datasets/HuggingFaceFW/fineweb</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0"/>
              </a:rPr>
              <a:t>https://twitter.com/Thom_Wolf/status/1781956600724345190</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76200" y="499525"/>
            <a:ext cx="4378200" cy="65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FlowMind</a:t>
            </a:r>
            <a:r>
              <a:rPr lang="en" sz="1300">
                <a:latin typeface="Calibri"/>
                <a:ea typeface="Calibri"/>
                <a:cs typeface="Calibri"/>
                <a:sym typeface="Calibri"/>
              </a:rPr>
              <a:t>: Automatic Workflow Generation with LLMs (JPMorgan AI Research) - </a:t>
            </a:r>
            <a:r>
              <a:rPr lang="en" sz="1000" u="sng">
                <a:solidFill>
                  <a:schemeClr val="hlink"/>
                </a:solidFill>
                <a:latin typeface="Calibri"/>
                <a:ea typeface="Calibri"/>
                <a:cs typeface="Calibri"/>
                <a:sym typeface="Calibri"/>
                <a:hlinkClick r:id="rId3"/>
              </a:rPr>
              <a:t>https://arxiv.org/abs/2404.13050</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Avoid hallucinations by combining LLMs with APIs</a:t>
            </a:r>
            <a:endParaRPr sz="1300">
              <a:latin typeface="Calibri"/>
              <a:ea typeface="Calibri"/>
              <a:cs typeface="Calibri"/>
              <a:sym typeface="Calibri"/>
            </a:endParaRPr>
          </a:p>
        </p:txBody>
      </p:sp>
      <p:sp>
        <p:nvSpPr>
          <p:cNvPr id="168" name="Google Shape;168;p24"/>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Misc 2</a:t>
            </a:r>
            <a:endParaRPr sz="1800" b="1">
              <a:latin typeface="Calibri"/>
              <a:ea typeface="Calibri"/>
              <a:cs typeface="Calibri"/>
              <a:sym typeface="Calibri"/>
            </a:endParaRPr>
          </a:p>
        </p:txBody>
      </p:sp>
      <p:pic>
        <p:nvPicPr>
          <p:cNvPr id="169" name="Google Shape;169;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4991" y="1234625"/>
            <a:ext cx="3280625" cy="2755725"/>
          </a:xfrm>
          <a:prstGeom prst="rect">
            <a:avLst/>
          </a:prstGeom>
          <a:noFill/>
          <a:ln w="9525" cap="flat" cmpd="sng">
            <a:solidFill>
              <a:srgbClr val="FF0000"/>
            </a:solidFill>
            <a:prstDash val="solid"/>
            <a:round/>
            <a:headEnd type="none" w="sm" len="sm"/>
            <a:tailEnd type="none" w="sm" len="sm"/>
          </a:ln>
        </p:spPr>
      </p:pic>
      <p:sp>
        <p:nvSpPr>
          <p:cNvPr id="170" name="Google Shape;170;p24"/>
          <p:cNvSpPr txBox="1"/>
          <p:nvPr/>
        </p:nvSpPr>
        <p:spPr>
          <a:xfrm>
            <a:off x="4765800" y="118525"/>
            <a:ext cx="4378200" cy="100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Baidu</a:t>
            </a:r>
            <a:r>
              <a:rPr lang="en" sz="1300">
                <a:latin typeface="Calibri"/>
                <a:ea typeface="Calibri"/>
                <a:cs typeface="Calibri"/>
                <a:sym typeface="Calibri"/>
              </a:rPr>
              <a:t> </a:t>
            </a:r>
            <a:r>
              <a:rPr lang="en" sz="1300">
                <a:solidFill>
                  <a:schemeClr val="dk1"/>
                </a:solidFill>
                <a:latin typeface="Calibri"/>
                <a:ea typeface="Calibri"/>
                <a:cs typeface="Calibri"/>
                <a:sym typeface="Calibri"/>
              </a:rPr>
              <a:t>launches three innovative AI development toolkits at Create 2024, allowing anyone to become a developer through natural language programming, with tools like </a:t>
            </a:r>
            <a:r>
              <a:rPr lang="en" sz="1300" b="1">
                <a:solidFill>
                  <a:srgbClr val="FF0000"/>
                </a:solidFill>
                <a:latin typeface="Calibri"/>
                <a:ea typeface="Calibri"/>
                <a:cs typeface="Calibri"/>
                <a:sym typeface="Calibri"/>
              </a:rPr>
              <a:t>AgentBuilder, AppBuilder and ModelBuilder</a:t>
            </a:r>
            <a:r>
              <a:rPr lang="en" sz="13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https://twitter.com/insidetelecom_/status/1781336963355709803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71" name="Google Shape;17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65800" y="1431238"/>
            <a:ext cx="4378199" cy="2281027"/>
          </a:xfrm>
          <a:prstGeom prst="rect">
            <a:avLst/>
          </a:prstGeom>
          <a:noFill/>
          <a:ln>
            <a:noFill/>
          </a:ln>
        </p:spPr>
      </p:pic>
      <p:pic>
        <p:nvPicPr>
          <p:cNvPr id="172" name="Google Shape;172;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85548" y="3788100"/>
            <a:ext cx="2137125" cy="120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p:nvPr/>
        </p:nvSpPr>
        <p:spPr>
          <a:xfrm>
            <a:off x="76200" y="499525"/>
            <a:ext cx="4432200" cy="4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Perplexity</a:t>
            </a:r>
            <a:r>
              <a:rPr lang="en" sz="1300">
                <a:latin typeface="Calibri"/>
                <a:ea typeface="Calibri"/>
                <a:cs typeface="Calibri"/>
                <a:sym typeface="Calibri"/>
              </a:rPr>
              <a:t> is raising $250M+ at a $2.5B-$3B valuation for its AI search business</a:t>
            </a:r>
            <a:endParaRPr sz="1200">
              <a:solidFill>
                <a:schemeClr val="dk1"/>
              </a:solidFill>
              <a:latin typeface="Calibri"/>
              <a:ea typeface="Calibri"/>
              <a:cs typeface="Calibri"/>
              <a:sym typeface="Calibri"/>
            </a:endParaRPr>
          </a:p>
        </p:txBody>
      </p:sp>
      <p:sp>
        <p:nvSpPr>
          <p:cNvPr id="178" name="Google Shape;178;p25"/>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Misc 3</a:t>
            </a:r>
            <a:endParaRPr sz="1800" b="1">
              <a:latin typeface="Calibri"/>
              <a:ea typeface="Calibri"/>
              <a:cs typeface="Calibri"/>
              <a:sym typeface="Calibri"/>
            </a:endParaRPr>
          </a:p>
        </p:txBody>
      </p:sp>
      <p:sp>
        <p:nvSpPr>
          <p:cNvPr id="179" name="Google Shape;179;p25"/>
          <p:cNvSpPr txBox="1"/>
          <p:nvPr/>
        </p:nvSpPr>
        <p:spPr>
          <a:xfrm>
            <a:off x="76200" y="1064650"/>
            <a:ext cx="4432200" cy="245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Instruction Hierarchy</a:t>
            </a:r>
            <a:r>
              <a:rPr lang="en" sz="1300">
                <a:latin typeface="Calibri"/>
                <a:ea typeface="Calibri"/>
                <a:cs typeface="Calibri"/>
                <a:sym typeface="Calibri"/>
              </a:rPr>
              <a:t>: Training LLMs to Prioritize Privileged Instructions - </a:t>
            </a:r>
            <a:r>
              <a:rPr lang="en" sz="1300" u="sng">
                <a:solidFill>
                  <a:schemeClr val="hlink"/>
                </a:solidFill>
                <a:latin typeface="Calibri"/>
                <a:ea typeface="Calibri"/>
                <a:cs typeface="Calibri"/>
                <a:sym typeface="Calibri"/>
                <a:hlinkClick r:id="rId3"/>
              </a:rPr>
              <a:t>https://arxiv.org/abs/2404.13208</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 we propose an instruction hierarchy that explicitly defines how models should behave when instructions of different priorities conflict.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We then propose a data generation method to demonstrate this hierarchical instruction following behavior, which teaches LLMs to selectively ignore lower-privileged instructions.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We apply this method to GPT-3.5, showing that it drastically increases robustness -- even for attack types not seen during training -- while imposing minimal degradations on standard capabilities.</a:t>
            </a:r>
            <a:endParaRPr sz="1300">
              <a:latin typeface="Calibri"/>
              <a:ea typeface="Calibri"/>
              <a:cs typeface="Calibri"/>
              <a:sym typeface="Calibri"/>
            </a:endParaRPr>
          </a:p>
        </p:txBody>
      </p:sp>
      <p:sp>
        <p:nvSpPr>
          <p:cNvPr id="180" name="Google Shape;180;p25"/>
          <p:cNvSpPr txBox="1"/>
          <p:nvPr/>
        </p:nvSpPr>
        <p:spPr>
          <a:xfrm>
            <a:off x="4625450" y="499525"/>
            <a:ext cx="4432200" cy="8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a:t>
            </a:r>
            <a:r>
              <a:rPr lang="en" sz="1300">
                <a:latin typeface="Calibri"/>
                <a:ea typeface="Calibri"/>
                <a:cs typeface="Calibri"/>
                <a:sym typeface="Calibri"/>
              </a:rPr>
              <a:t>has introduced more </a:t>
            </a:r>
            <a:r>
              <a:rPr lang="en" sz="1300" b="1">
                <a:solidFill>
                  <a:srgbClr val="FF0000"/>
                </a:solidFill>
                <a:latin typeface="Calibri"/>
                <a:ea typeface="Calibri"/>
                <a:cs typeface="Calibri"/>
                <a:sym typeface="Calibri"/>
              </a:rPr>
              <a:t>enterprise-grade features</a:t>
            </a:r>
            <a:r>
              <a:rPr lang="en" sz="1300">
                <a:latin typeface="Calibri"/>
                <a:ea typeface="Calibri"/>
                <a:cs typeface="Calibri"/>
                <a:sym typeface="Calibri"/>
              </a:rPr>
              <a:t> for API customers, including enhanced security, administrative controls, new Assistants API capabilities, and tools to help better manage costs. </a:t>
            </a:r>
            <a:r>
              <a:rPr lang="en" sz="1000" u="sng">
                <a:solidFill>
                  <a:schemeClr val="hlink"/>
                </a:solidFill>
                <a:latin typeface="Calibri"/>
                <a:ea typeface="Calibri"/>
                <a:cs typeface="Calibri"/>
                <a:sym typeface="Calibri"/>
                <a:hlinkClick r:id="rId4"/>
              </a:rPr>
              <a:t>https://twitter.com/OpenAI/status/1782826546199408940</a:t>
            </a:r>
            <a:r>
              <a:rPr lang="en" sz="1000">
                <a:latin typeface="Calibri"/>
                <a:ea typeface="Calibri"/>
                <a:cs typeface="Calibri"/>
                <a:sym typeface="Calibri"/>
              </a:rPr>
              <a:t> </a:t>
            </a:r>
            <a:endParaRPr sz="1000">
              <a:latin typeface="Calibri"/>
              <a:ea typeface="Calibri"/>
              <a:cs typeface="Calibri"/>
              <a:sym typeface="Calibri"/>
            </a:endParaRPr>
          </a:p>
        </p:txBody>
      </p:sp>
      <p:sp>
        <p:nvSpPr>
          <p:cNvPr id="181" name="Google Shape;181;p25"/>
          <p:cNvSpPr txBox="1"/>
          <p:nvPr/>
        </p:nvSpPr>
        <p:spPr>
          <a:xfrm>
            <a:off x="76200" y="3630775"/>
            <a:ext cx="4432200" cy="4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Coca-Cola</a:t>
            </a:r>
            <a:r>
              <a:rPr lang="en" sz="1300">
                <a:latin typeface="Calibri"/>
                <a:ea typeface="Calibri"/>
                <a:cs typeface="Calibri"/>
                <a:sym typeface="Calibri"/>
              </a:rPr>
              <a:t> announced another five-year partnership with Microsoft - agreed to a $1.1 Bln commitment to Microsoft Cloud</a:t>
            </a:r>
            <a:endParaRPr sz="1300">
              <a:latin typeface="Calibri"/>
              <a:ea typeface="Calibri"/>
              <a:cs typeface="Calibri"/>
              <a:sym typeface="Calibri"/>
            </a:endParaRPr>
          </a:p>
        </p:txBody>
      </p:sp>
      <p:sp>
        <p:nvSpPr>
          <p:cNvPr id="182" name="Google Shape;182;p25"/>
          <p:cNvSpPr txBox="1"/>
          <p:nvPr/>
        </p:nvSpPr>
        <p:spPr>
          <a:xfrm>
            <a:off x="4625450" y="1446975"/>
            <a:ext cx="4432200" cy="116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 CEO Mark Zuckerberg</a:t>
            </a:r>
            <a:r>
              <a:rPr lang="en" sz="1300">
                <a:latin typeface="Calibri"/>
                <a:ea typeface="Calibri"/>
                <a:cs typeface="Calibri"/>
                <a:sym typeface="Calibri"/>
              </a:rPr>
              <a:t> on April 24 said the company would continue to meaningfully grow its investments in artificial intelligence (AI) ... increasing its capital expenditure projections to </a:t>
            </a:r>
            <a:r>
              <a:rPr lang="en" sz="1300" b="1">
                <a:solidFill>
                  <a:srgbClr val="FF0000"/>
                </a:solidFill>
                <a:latin typeface="Calibri"/>
                <a:ea typeface="Calibri"/>
                <a:cs typeface="Calibri"/>
                <a:sym typeface="Calibri"/>
              </a:rPr>
              <a:t>$35-$40 Bln for 2024</a:t>
            </a:r>
            <a:r>
              <a:rPr lang="en" sz="1300">
                <a:latin typeface="Calibri"/>
                <a:ea typeface="Calibri"/>
                <a:cs typeface="Calibri"/>
                <a:sym typeface="Calibri"/>
              </a:rPr>
              <a:t>, from a prior range of $30-37 Bln,</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https://www.moneycontrol.com/news/technology/meta-to-spend-billions-more-on-ai-ceo-mark-zuckerberg-vows-long-term-gains-12707597.html</a:t>
            </a:r>
            <a:r>
              <a:rPr lang="en" sz="1000">
                <a:latin typeface="Calibri"/>
                <a:ea typeface="Calibri"/>
                <a:cs typeface="Calibri"/>
                <a:sym typeface="Calibri"/>
              </a:rPr>
              <a:t> </a:t>
            </a:r>
            <a:endParaRPr sz="700">
              <a:latin typeface="Calibri"/>
              <a:ea typeface="Calibri"/>
              <a:cs typeface="Calibri"/>
              <a:sym typeface="Calibri"/>
            </a:endParaRPr>
          </a:p>
        </p:txBody>
      </p:sp>
      <p:sp>
        <p:nvSpPr>
          <p:cNvPr id="183" name="Google Shape;183;p25"/>
          <p:cNvSpPr txBox="1"/>
          <p:nvPr/>
        </p:nvSpPr>
        <p:spPr>
          <a:xfrm>
            <a:off x="4625450" y="2702225"/>
            <a:ext cx="4432200" cy="100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Rabbit R1</a:t>
            </a:r>
            <a:r>
              <a:rPr lang="en" sz="1300">
                <a:latin typeface="Calibri"/>
                <a:ea typeface="Calibri"/>
                <a:cs typeface="Calibri"/>
                <a:sym typeface="Calibri"/>
              </a:rPr>
              <a:t> is out. It weighs 115 grams, which is about two-thirds as much as the iPhone 15. It has a 2.88-inch screen, has 128 GB of storage and four Gs of RAM. It has a speaker, two mics, a SIM card slot and a USB-C charging port.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https://www.theverge.com/24138746/rabbit-r1-hands-on-ai-gadget-chatgpt</a:t>
            </a:r>
            <a:endParaRPr sz="1300">
              <a:latin typeface="Calibri"/>
              <a:ea typeface="Calibri"/>
              <a:cs typeface="Calibri"/>
              <a:sym typeface="Calibri"/>
            </a:endParaRPr>
          </a:p>
        </p:txBody>
      </p:sp>
      <p:pic>
        <p:nvPicPr>
          <p:cNvPr id="184" name="Google Shape;184;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923139" y="3803579"/>
            <a:ext cx="1836824" cy="122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p:nvPr/>
        </p:nvSpPr>
        <p:spPr>
          <a:xfrm>
            <a:off x="76200" y="499525"/>
            <a:ext cx="3241200" cy="4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First DGX H200 in the world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hand-delivered to OpenAI.</a:t>
            </a:r>
            <a:endParaRPr sz="1300">
              <a:solidFill>
                <a:schemeClr val="dk1"/>
              </a:solidFill>
              <a:latin typeface="Calibri"/>
              <a:ea typeface="Calibri"/>
              <a:cs typeface="Calibri"/>
              <a:sym typeface="Calibri"/>
            </a:endParaRPr>
          </a:p>
        </p:txBody>
      </p:sp>
      <p:sp>
        <p:nvSpPr>
          <p:cNvPr id="190" name="Google Shape;190;p26"/>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NVIDIA DGX H200</a:t>
            </a:r>
            <a:endParaRPr sz="1800" b="1">
              <a:latin typeface="Calibri"/>
              <a:ea typeface="Calibri"/>
              <a:cs typeface="Calibri"/>
              <a:sym typeface="Calibri"/>
            </a:endParaRPr>
          </a:p>
        </p:txBody>
      </p:sp>
      <p:pic>
        <p:nvPicPr>
          <p:cNvPr id="191" name="Google Shape;19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81903" y="252113"/>
            <a:ext cx="2879850" cy="4639276"/>
          </a:xfrm>
          <a:prstGeom prst="rect">
            <a:avLst/>
          </a:prstGeom>
          <a:noFill/>
          <a:ln>
            <a:noFill/>
          </a:ln>
        </p:spPr>
      </p:pic>
      <p:sp>
        <p:nvSpPr>
          <p:cNvPr id="192" name="Google Shape;192;p26"/>
          <p:cNvSpPr txBox="1"/>
          <p:nvPr/>
        </p:nvSpPr>
        <p:spPr>
          <a:xfrm>
            <a:off x="76200" y="1083050"/>
            <a:ext cx="4378200" cy="38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Unlike existing AI supercomputers that are designed to support workloads that fit within the memory of a single system, NVIDIA DGX GH200 is the only AI supercomputer that offers a shared memory space of 19.5TB across 32 Grace Hopper Superchips, providing developers with over 30X more fast-access memory to build massive models.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DGX GH200 is the first supercomputer to pair Grace Hopper Superchips with the NVIDIA NVLink Switch System, which allows 32 GPUs to be united as one data-center-size GPU.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Multiple DGX GH200 systems can be connected using NVIDIA InfiniBand to provide even more computing power. This architecture provides 10X more bandwidth than the previous generation, delivering the power of a massive AI supercomputer with the simplicity of programming a single GPU.</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https://resources.nvidia.com/en-us-dgx-systems/nvidia-dgx-gh200-datasheet-web-us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49950" y="970050"/>
            <a:ext cx="4374900" cy="261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https://www.ftc.gov/legal-library/browse/rules/noncompete-rule</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U.S. Federal Trade Commission (FTC)</a:t>
            </a:r>
            <a:r>
              <a:rPr lang="en" sz="1300">
                <a:solidFill>
                  <a:schemeClr val="dk1"/>
                </a:solidFill>
                <a:latin typeface="Calibri"/>
                <a:ea typeface="Calibri"/>
                <a:cs typeface="Calibri"/>
                <a:sym typeface="Calibri"/>
              </a:rPr>
              <a:t> has issued a significant ruling that </a:t>
            </a:r>
            <a:r>
              <a:rPr lang="en" sz="1300" b="1">
                <a:solidFill>
                  <a:srgbClr val="FF0000"/>
                </a:solidFill>
                <a:latin typeface="Calibri"/>
                <a:ea typeface="Calibri"/>
                <a:cs typeface="Calibri"/>
                <a:sym typeface="Calibri"/>
              </a:rPr>
              <a:t>bans the enforcement of noncompete clauses</a:t>
            </a:r>
            <a:r>
              <a:rPr lang="en" sz="1300">
                <a:solidFill>
                  <a:schemeClr val="dk1"/>
                </a:solidFill>
                <a:latin typeface="Calibri"/>
                <a:ea typeface="Calibri"/>
                <a:cs typeface="Calibri"/>
                <a:sym typeface="Calibri"/>
              </a:rPr>
              <a:t> in employment contracts.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It is now considered an unfair practice under Section 5 of the FTC Act to impose noncompete clauses</a:t>
            </a:r>
            <a:r>
              <a:rPr lang="en" sz="1300">
                <a:solidFill>
                  <a:schemeClr val="dk1"/>
                </a:solidFill>
                <a:latin typeface="Calibri"/>
                <a:ea typeface="Calibri"/>
                <a:cs typeface="Calibri"/>
                <a:sym typeface="Calibri"/>
              </a:rPr>
              <a:t>, which could notably change the AI sector.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This change allows developers greater mobility between companies</a:t>
            </a:r>
            <a:r>
              <a:rPr lang="en" sz="1300">
                <a:solidFill>
                  <a:schemeClr val="dk1"/>
                </a:solidFill>
                <a:latin typeface="Calibri"/>
                <a:ea typeface="Calibri"/>
                <a:cs typeface="Calibri"/>
                <a:sym typeface="Calibri"/>
              </a:rPr>
              <a:t>, potentially accelerating innovation and distributing expertise more broadly throughout the industry. </a:t>
            </a:r>
            <a:endParaRPr sz="1300">
              <a:solidFill>
                <a:schemeClr val="dk1"/>
              </a:solidFill>
              <a:latin typeface="Calibri"/>
              <a:ea typeface="Calibri"/>
              <a:cs typeface="Calibri"/>
              <a:sym typeface="Calibri"/>
            </a:endParaRPr>
          </a:p>
        </p:txBody>
      </p:sp>
      <p:pic>
        <p:nvPicPr>
          <p:cNvPr id="198" name="Google Shape;19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8050" y="78600"/>
            <a:ext cx="4374900" cy="1008499"/>
          </a:xfrm>
          <a:prstGeom prst="rect">
            <a:avLst/>
          </a:prstGeom>
          <a:noFill/>
          <a:ln>
            <a:noFill/>
          </a:ln>
        </p:spPr>
      </p:pic>
      <p:sp>
        <p:nvSpPr>
          <p:cNvPr id="199" name="Google Shape;199;p27"/>
          <p:cNvSpPr txBox="1"/>
          <p:nvPr/>
        </p:nvSpPr>
        <p:spPr>
          <a:xfrm>
            <a:off x="49950" y="44825"/>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No more noncompete</a:t>
            </a:r>
            <a:endParaRPr sz="1800"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p:nvPr/>
        </p:nvSpPr>
        <p:spPr>
          <a:xfrm>
            <a:off x="152400" y="76200"/>
            <a:ext cx="3255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12 Predictions of Vinod Khosla</a:t>
            </a:r>
            <a:endParaRPr sz="1800" b="1">
              <a:latin typeface="Calibri"/>
              <a:ea typeface="Calibri"/>
              <a:cs typeface="Calibri"/>
              <a:sym typeface="Calibri"/>
            </a:endParaRPr>
          </a:p>
        </p:txBody>
      </p:sp>
      <p:sp>
        <p:nvSpPr>
          <p:cNvPr id="205" name="Google Shape;205;p28"/>
          <p:cNvSpPr txBox="1"/>
          <p:nvPr/>
        </p:nvSpPr>
        <p:spPr>
          <a:xfrm>
            <a:off x="91775" y="600300"/>
            <a:ext cx="6693600" cy="445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#1: </a:t>
            </a:r>
            <a:r>
              <a:rPr lang="en" sz="1100" b="1">
                <a:solidFill>
                  <a:srgbClr val="FF0000"/>
                </a:solidFill>
                <a:latin typeface="Calibri"/>
                <a:ea typeface="Calibri"/>
                <a:cs typeface="Calibri"/>
                <a:sym typeface="Calibri"/>
              </a:rPr>
              <a:t>Expertise will be near free.</a:t>
            </a:r>
            <a:r>
              <a:rPr lang="en" sz="1100">
                <a:solidFill>
                  <a:schemeClr val="dk1"/>
                </a:solidFill>
                <a:latin typeface="Calibri"/>
                <a:ea typeface="Calibri"/>
                <a:cs typeface="Calibri"/>
                <a:sym typeface="Calibri"/>
              </a:rPr>
              <a:t> We will be capable of having near free AI doctor for every person &amp; AI tutors for every child, 24x7</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 </a:t>
            </a:r>
            <a:r>
              <a:rPr lang="en" sz="1100" b="1">
                <a:solidFill>
                  <a:srgbClr val="FF0000"/>
                </a:solidFill>
                <a:latin typeface="Calibri"/>
                <a:ea typeface="Calibri"/>
                <a:cs typeface="Calibri"/>
                <a:sym typeface="Calibri"/>
              </a:rPr>
              <a:t>Labor will be near free. </a:t>
            </a:r>
            <a:r>
              <a:rPr lang="en" sz="1100">
                <a:solidFill>
                  <a:schemeClr val="dk1"/>
                </a:solidFill>
                <a:latin typeface="Calibri"/>
                <a:ea typeface="Calibri"/>
                <a:cs typeface="Calibri"/>
                <a:sym typeface="Calibri"/>
              </a:rPr>
              <a:t>We will have a billion bipedal (and other) robots freeing humans from the servitude of undesirable jobs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#3: </a:t>
            </a:r>
            <a:r>
              <a:rPr lang="en" sz="1100" b="1">
                <a:solidFill>
                  <a:srgbClr val="FF0000"/>
                </a:solidFill>
                <a:latin typeface="Calibri"/>
                <a:ea typeface="Calibri"/>
                <a:cs typeface="Calibri"/>
                <a:sym typeface="Calibri"/>
              </a:rPr>
              <a:t>Computer use will grow expansively.</a:t>
            </a:r>
            <a:r>
              <a:rPr lang="en" sz="1100">
                <a:solidFill>
                  <a:schemeClr val="dk1"/>
                </a:solidFill>
                <a:latin typeface="Calibri"/>
                <a:ea typeface="Calibri"/>
                <a:cs typeface="Calibri"/>
                <a:sym typeface="Calibri"/>
              </a:rPr>
              <a:t> There will be a billion+ programmers all "programming" in human language, dramatically increasing the scope of computers. Computers will adapt to humans, not humans to computers.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#4: </a:t>
            </a:r>
            <a:r>
              <a:rPr lang="en" sz="1100" b="1">
                <a:solidFill>
                  <a:srgbClr val="FF0000"/>
                </a:solidFill>
                <a:latin typeface="Calibri"/>
                <a:ea typeface="Calibri"/>
                <a:cs typeface="Calibri"/>
                <a:sym typeface="Calibri"/>
              </a:rPr>
              <a:t>AI will play a large role in entertainment and design.</a:t>
            </a:r>
            <a:r>
              <a:rPr lang="en" sz="1100">
                <a:solidFill>
                  <a:schemeClr val="dk1"/>
                </a:solidFill>
                <a:latin typeface="Calibri"/>
                <a:ea typeface="Calibri"/>
                <a:cs typeface="Calibri"/>
                <a:sym typeface="Calibri"/>
              </a:rPr>
              <a:t> Music and entertainment will be plentiful &amp; personalized for you and your mood! Diversity if content &amp; creativity will increase. The celebrity-fan relationship won't change.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#5: </a:t>
            </a:r>
            <a:r>
              <a:rPr lang="en" sz="1100" b="1">
                <a:solidFill>
                  <a:srgbClr val="FF0000"/>
                </a:solidFill>
                <a:latin typeface="Calibri"/>
                <a:ea typeface="Calibri"/>
                <a:cs typeface="Calibri"/>
                <a:sym typeface="Calibri"/>
              </a:rPr>
              <a:t>Internet access will be mostly by agents. </a:t>
            </a:r>
            <a:r>
              <a:rPr lang="en" sz="1100">
                <a:solidFill>
                  <a:schemeClr val="dk1"/>
                </a:solidFill>
                <a:latin typeface="Calibri"/>
                <a:ea typeface="Calibri"/>
                <a:cs typeface="Calibri"/>
                <a:sym typeface="Calibri"/>
              </a:rPr>
              <a:t>Most consumer access of the internet will be agents acting for consumers doing tasks and fending off marketers and bots. Tens of billions of agents on the internet will be normal.</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#6: </a:t>
            </a:r>
            <a:r>
              <a:rPr lang="en" sz="1100" b="1">
                <a:solidFill>
                  <a:srgbClr val="FF0000"/>
                </a:solidFill>
                <a:latin typeface="Calibri"/>
                <a:ea typeface="Calibri"/>
                <a:cs typeface="Calibri"/>
                <a:sym typeface="Calibri"/>
              </a:rPr>
              <a:t>From the practice to the science of medicine.</a:t>
            </a:r>
            <a:r>
              <a:rPr lang="en" sz="1100">
                <a:solidFill>
                  <a:schemeClr val="dk1"/>
                </a:solidFill>
                <a:latin typeface="Calibri"/>
                <a:ea typeface="Calibri"/>
                <a:cs typeface="Calibri"/>
                <a:sym typeface="Calibri"/>
              </a:rPr>
              <a:t> We will be capable of providing precision care based on patients' -omics, as well as AI models for each individual, enabling simulation of each body for therapeutics, dosages, etc.</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#7: </a:t>
            </a:r>
            <a:r>
              <a:rPr lang="en" sz="1100" b="1">
                <a:solidFill>
                  <a:srgbClr val="FF0000"/>
                </a:solidFill>
                <a:latin typeface="Calibri"/>
                <a:ea typeface="Calibri"/>
                <a:cs typeface="Calibri"/>
                <a:sym typeface="Calibri"/>
              </a:rPr>
              <a:t>We will have new food &amp; fertilizers.</a:t>
            </a:r>
            <a:r>
              <a:rPr lang="en" sz="1100">
                <a:solidFill>
                  <a:schemeClr val="dk1"/>
                </a:solidFill>
                <a:latin typeface="Calibri"/>
                <a:ea typeface="Calibri"/>
                <a:cs typeface="Calibri"/>
                <a:sym typeface="Calibri"/>
              </a:rPr>
              <a:t> We will have much better alternate protein production to replace traditional animal protein, &amp; "green" fertilizer. And taste will far exceed that of traditional cows!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#8: </a:t>
            </a:r>
            <a:r>
              <a:rPr lang="en" sz="1100" b="1">
                <a:solidFill>
                  <a:srgbClr val="FF0000"/>
                </a:solidFill>
                <a:latin typeface="Calibri"/>
                <a:ea typeface="Calibri"/>
                <a:cs typeface="Calibri"/>
                <a:sym typeface="Calibri"/>
              </a:rPr>
              <a:t>Cars could be displaced in cities. </a:t>
            </a:r>
            <a:r>
              <a:rPr lang="en" sz="1100">
                <a:solidFill>
                  <a:schemeClr val="dk1"/>
                </a:solidFill>
                <a:latin typeface="Calibri"/>
                <a:ea typeface="Calibri"/>
                <a:cs typeface="Calibri"/>
                <a:sym typeface="Calibri"/>
              </a:rPr>
              <a:t>We could replace majority of cars in cities with personal autonomous transit as on-demand, affordable, public transit, increasing street throughput dramatically.</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#9: </a:t>
            </a:r>
            <a:r>
              <a:rPr lang="en" sz="1100" b="1">
                <a:solidFill>
                  <a:srgbClr val="FF0000"/>
                </a:solidFill>
                <a:latin typeface="Calibri"/>
                <a:ea typeface="Calibri"/>
                <a:cs typeface="Calibri"/>
                <a:sym typeface="Calibri"/>
              </a:rPr>
              <a:t>Flying will be faster. </a:t>
            </a:r>
            <a:r>
              <a:rPr lang="en" sz="1100">
                <a:solidFill>
                  <a:schemeClr val="dk1"/>
                </a:solidFill>
                <a:latin typeface="Calibri"/>
                <a:ea typeface="Calibri"/>
                <a:cs typeface="Calibri"/>
                <a:sym typeface="Calibri"/>
              </a:rPr>
              <a:t>We will have Mach 5 planes that get us from NYC to London in 90 minutes - on sustainable aviation fuel, making the world closer.</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#10: There will be </a:t>
            </a:r>
            <a:r>
              <a:rPr lang="en" sz="1100" b="1">
                <a:solidFill>
                  <a:srgbClr val="FF0000"/>
                </a:solidFill>
                <a:latin typeface="Calibri"/>
                <a:ea typeface="Calibri"/>
                <a:cs typeface="Calibri"/>
                <a:sym typeface="Calibri"/>
              </a:rPr>
              <a:t>clean, dispatchable electric power</a:t>
            </a:r>
            <a:r>
              <a:rPr lang="en" sz="1100">
                <a:solidFill>
                  <a:schemeClr val="dk1"/>
                </a:solidFill>
                <a:latin typeface="Calibri"/>
                <a:ea typeface="Calibri"/>
                <a:cs typeface="Calibri"/>
                <a:sym typeface="Calibri"/>
              </a:rPr>
              <a:t>. By 2050, fusion boilers will retrofit and replace coal and natural gas boilers reducing the need to build whole new fusion plants. Superhot geothermal &gt; 400C is also a real alternative.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#11: </a:t>
            </a:r>
            <a:r>
              <a:rPr lang="en" sz="1100" b="1">
                <a:solidFill>
                  <a:srgbClr val="FF0000"/>
                </a:solidFill>
                <a:latin typeface="Calibri"/>
                <a:ea typeface="Calibri"/>
                <a:cs typeface="Calibri"/>
                <a:sym typeface="Calibri"/>
              </a:rPr>
              <a:t>Resources will be plentiful</a:t>
            </a:r>
            <a:r>
              <a:rPr lang="en" sz="1100">
                <a:solidFill>
                  <a:schemeClr val="dk1"/>
                </a:solidFill>
                <a:latin typeface="Calibri"/>
                <a:ea typeface="Calibri"/>
                <a:cs typeface="Calibri"/>
                <a:sym typeface="Calibri"/>
              </a:rPr>
              <a:t>. We will discover more natural resources than we consume &amp; prove resource doomers wrong on lithium, cobalt, copper.</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#12: Carbon will have solutions ... if we have time. Carbon emissions could be a smaller issue because entrepreneurs will develop and scale better technologies for cement, steel, agriculture, transportation, power production, DAC, etc.</a:t>
            </a:r>
            <a:endParaRPr sz="1100">
              <a:solidFill>
                <a:schemeClr val="dk1"/>
              </a:solidFill>
              <a:latin typeface="Calibri"/>
              <a:ea typeface="Calibri"/>
              <a:cs typeface="Calibri"/>
              <a:sym typeface="Calibri"/>
            </a:endParaRPr>
          </a:p>
        </p:txBody>
      </p:sp>
      <p:pic>
        <p:nvPicPr>
          <p:cNvPr id="206" name="Google Shape;206;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89753" y="152400"/>
            <a:ext cx="1487275" cy="1717976"/>
          </a:xfrm>
          <a:prstGeom prst="rect">
            <a:avLst/>
          </a:prstGeom>
          <a:noFill/>
          <a:ln>
            <a:noFill/>
          </a:ln>
        </p:spPr>
      </p:pic>
      <p:sp>
        <p:nvSpPr>
          <p:cNvPr id="207" name="Google Shape;207;p28"/>
          <p:cNvSpPr txBox="1"/>
          <p:nvPr/>
        </p:nvSpPr>
        <p:spPr>
          <a:xfrm>
            <a:off x="7187050" y="1930975"/>
            <a:ext cx="1911900" cy="157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Vinod Khosla (born 1955) is an billionaire businessman and venture capitalist. He is a co-founder of Sun Microsystems and the founder of Khosla Ventures. He is considered one of the most successful and influential venture capitalists. Estimated net worth at $6.8 Bln.</a:t>
            </a:r>
            <a:endParaRPr sz="1100">
              <a:solidFill>
                <a:schemeClr val="dk1"/>
              </a:solidFill>
              <a:latin typeface="Calibri"/>
              <a:ea typeface="Calibri"/>
              <a:cs typeface="Calibri"/>
              <a:sym typeface="Calibri"/>
            </a:endParaRPr>
          </a:p>
        </p:txBody>
      </p:sp>
      <p:sp>
        <p:nvSpPr>
          <p:cNvPr id="208" name="Google Shape;208;p28"/>
          <p:cNvSpPr txBox="1"/>
          <p:nvPr/>
        </p:nvSpPr>
        <p:spPr>
          <a:xfrm>
            <a:off x="6934200" y="3570775"/>
            <a:ext cx="2200500" cy="1262100"/>
          </a:xfrm>
          <a:prstGeom prst="rect">
            <a:avLst/>
          </a:prstGeom>
          <a:noFill/>
          <a:ln>
            <a:noFill/>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https://www.khoslaventures.com/vinod-predictions-in-2023-of-what-the-next-10-to-25-years-might-look-like/</a:t>
            </a:r>
            <a:r>
              <a:rPr lang="en" sz="1000">
                <a:latin typeface="Calibri"/>
                <a:ea typeface="Calibri"/>
                <a:cs typeface="Calibri"/>
                <a:sym typeface="Calibri"/>
              </a:rPr>
              <a:t>  </a:t>
            </a:r>
            <a:br>
              <a:rPr lang="en" sz="1000">
                <a:latin typeface="Calibri"/>
                <a:ea typeface="Calibri"/>
                <a:cs typeface="Calibri"/>
                <a:sym typeface="Calibri"/>
              </a:rPr>
            </a:b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https://www.youtube.com/watch?v=_cfyERvND0w</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6342" y="551487"/>
            <a:ext cx="8366998" cy="3611784"/>
          </a:xfrm>
          <a:prstGeom prst="rect">
            <a:avLst/>
          </a:prstGeom>
          <a:noFill/>
          <a:ln>
            <a:noFill/>
          </a:ln>
        </p:spPr>
      </p:pic>
      <p:sp>
        <p:nvSpPr>
          <p:cNvPr id="214" name="Google Shape;214;p29"/>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15" name="Google Shape;215;p29"/>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16" name="Google Shape;216;p29"/>
          <p:cNvSpPr txBox="1"/>
          <p:nvPr/>
        </p:nvSpPr>
        <p:spPr>
          <a:xfrm>
            <a:off x="387275" y="4202375"/>
            <a:ext cx="8367000" cy="9234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br>
              <a:rPr lang="en" sz="1200" b="0" i="0" u="none" strike="noStrike" cap="none">
                <a:solidFill>
                  <a:srgbClr val="000000"/>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5"/>
              </a:rPr>
              <a:t>https://qz.com/tech-layoffs-high-ai-struggling-find-talent-1851368861</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17" name="Google Shape;217;p29"/>
          <p:cNvSpPr/>
          <p:nvPr/>
        </p:nvSpPr>
        <p:spPr>
          <a:xfrm>
            <a:off x="4287625" y="1553375"/>
            <a:ext cx="861300" cy="166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9"/>
          <p:cNvSpPr/>
          <p:nvPr/>
        </p:nvSpPr>
        <p:spPr>
          <a:xfrm>
            <a:off x="6972997" y="1553393"/>
            <a:ext cx="861300" cy="166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0"/>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4" name="Google Shape;224;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5" name="Google Shape;225;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6" name="Google Shape;22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7" name="Google Shape;227;p30"/>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8" name="Google Shape;228;p30"/>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4686575" y="207025"/>
            <a:ext cx="4383300" cy="24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MetaAI answering in groups</a:t>
            </a:r>
            <a:endParaRPr sz="1200" b="1">
              <a:solidFill>
                <a:srgbClr val="FF0000"/>
              </a:solidFill>
              <a:latin typeface="Roboto Mono"/>
              <a:ea typeface="Roboto Mono"/>
              <a:cs typeface="Roboto Mono"/>
              <a:sym typeface="Roboto Mono"/>
            </a:endParaRPr>
          </a:p>
        </p:txBody>
      </p:sp>
      <p:sp>
        <p:nvSpPr>
          <p:cNvPr id="65" name="Google Shape;65;p15"/>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Llama-3  Updates 2</a:t>
            </a:r>
            <a:endParaRPr sz="1800" b="1">
              <a:latin typeface="Calibri"/>
              <a:ea typeface="Calibri"/>
              <a:cs typeface="Calibri"/>
              <a:sym typeface="Calibri"/>
            </a:endParaRPr>
          </a:p>
        </p:txBody>
      </p:sp>
      <p:pic>
        <p:nvPicPr>
          <p:cNvPr id="66" name="Google Shape;66;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86575" y="512375"/>
            <a:ext cx="4383300" cy="4557204"/>
          </a:xfrm>
          <a:prstGeom prst="rect">
            <a:avLst/>
          </a:prstGeom>
          <a:noFill/>
          <a:ln>
            <a:noFill/>
          </a:ln>
        </p:spPr>
      </p:pic>
      <p:sp>
        <p:nvSpPr>
          <p:cNvPr id="67" name="Google Shape;67;p15"/>
          <p:cNvSpPr txBox="1"/>
          <p:nvPr/>
        </p:nvSpPr>
        <p:spPr>
          <a:xfrm>
            <a:off x="39700" y="599425"/>
            <a:ext cx="4540200" cy="4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added Llama3 prompts in its applications</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Facebook, Messenger, Instagram, and WhatsApp</a:t>
            </a:r>
            <a:endParaRPr sz="1200">
              <a:solidFill>
                <a:schemeClr val="dk1"/>
              </a:solidFill>
              <a:latin typeface="Calibri"/>
              <a:ea typeface="Calibri"/>
              <a:cs typeface="Calibri"/>
              <a:sym typeface="Calibri"/>
            </a:endParaRPr>
          </a:p>
        </p:txBody>
      </p:sp>
      <p:pic>
        <p:nvPicPr>
          <p:cNvPr id="68" name="Google Shape;68;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9700" y="1092125"/>
            <a:ext cx="4540149" cy="4031131"/>
          </a:xfrm>
          <a:prstGeom prst="rect">
            <a:avLst/>
          </a:prstGeom>
          <a:noFill/>
          <a:ln w="9525" cap="flat" cmpd="sng">
            <a:solidFill>
              <a:srgbClr val="FF0000"/>
            </a:solidFill>
            <a:prstDash val="solid"/>
            <a:round/>
            <a:headEnd type="none" w="sm" len="sm"/>
            <a:tailEnd type="none" w="sm" len="sm"/>
          </a:ln>
        </p:spPr>
      </p:pic>
      <p:sp>
        <p:nvSpPr>
          <p:cNvPr id="69" name="Google Shape;69;p15"/>
          <p:cNvSpPr/>
          <p:nvPr/>
        </p:nvSpPr>
        <p:spPr>
          <a:xfrm>
            <a:off x="675902" y="1986653"/>
            <a:ext cx="1134900" cy="313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76200" y="423325"/>
            <a:ext cx="4383300" cy="116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ollama run llama3</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ollama run llama3:70b</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Note : If you need to update ollama on a Mac, first stop it by running this command:   </a:t>
            </a:r>
            <a:r>
              <a:rPr lang="en" sz="1200">
                <a:solidFill>
                  <a:srgbClr val="3C78D8"/>
                </a:solidFill>
                <a:latin typeface="Roboto Mono"/>
                <a:ea typeface="Roboto Mono"/>
                <a:cs typeface="Roboto Mono"/>
                <a:sym typeface="Roboto Mono"/>
              </a:rPr>
              <a:t>sudo pkill -9 ollama Ollama</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Then copy the newly downloaded app into Applications,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and then double-click on it in Finder to start the service</a:t>
            </a:r>
            <a:endParaRPr sz="1200">
              <a:solidFill>
                <a:srgbClr val="3C78D8"/>
              </a:solidFill>
              <a:latin typeface="Roboto Mono"/>
              <a:ea typeface="Roboto Mono"/>
              <a:cs typeface="Roboto Mono"/>
              <a:sym typeface="Roboto Mono"/>
            </a:endParaRPr>
          </a:p>
        </p:txBody>
      </p:sp>
      <p:sp>
        <p:nvSpPr>
          <p:cNvPr id="75" name="Google Shape;75;p16"/>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Llama-3  Updates</a:t>
            </a:r>
            <a:endParaRPr sz="1800" b="1">
              <a:latin typeface="Calibri"/>
              <a:ea typeface="Calibri"/>
              <a:cs typeface="Calibri"/>
              <a:sym typeface="Calibri"/>
            </a:endParaRPr>
          </a:p>
        </p:txBody>
      </p:sp>
      <p:sp>
        <p:nvSpPr>
          <p:cNvPr id="76" name="Google Shape;76;p16"/>
          <p:cNvSpPr txBox="1"/>
          <p:nvPr/>
        </p:nvSpPr>
        <p:spPr>
          <a:xfrm>
            <a:off x="76200" y="2138678"/>
            <a:ext cx="3727200" cy="211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Eric Hartford is working on fine-tuning Llama3 to make it uncensored using Dolphin dataset: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https://huggingface.co/cognitivecomputations/dolphin-2.9-llama3-8b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Dolphin-2.9-llama3-8b</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https://ollama.com/library/dolphin-llama3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ollama run dolphin-llama3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Dolphin-2.9-llama3-70b</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https://huggingface.co/cognitivecomputations/dolphin-2.9-llama3-70b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77" name="Google Shape;77;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328125" y="2831528"/>
            <a:ext cx="1131374" cy="1131374"/>
          </a:xfrm>
          <a:prstGeom prst="rect">
            <a:avLst/>
          </a:prstGeom>
          <a:noFill/>
          <a:ln>
            <a:noFill/>
          </a:ln>
        </p:spPr>
      </p:pic>
      <p:pic>
        <p:nvPicPr>
          <p:cNvPr id="78" name="Google Shape;78;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635775" y="0"/>
            <a:ext cx="3508224" cy="2257576"/>
          </a:xfrm>
          <a:prstGeom prst="rect">
            <a:avLst/>
          </a:prstGeom>
          <a:noFill/>
          <a:ln>
            <a:noFill/>
          </a:ln>
        </p:spPr>
      </p:pic>
      <p:sp>
        <p:nvSpPr>
          <p:cNvPr id="79" name="Google Shape;79;p16"/>
          <p:cNvSpPr txBox="1"/>
          <p:nvPr/>
        </p:nvSpPr>
        <p:spPr>
          <a:xfrm>
            <a:off x="5115575" y="2257575"/>
            <a:ext cx="3463800" cy="4803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rPr>
              <a:t>Llama3 is # 1 for English only</a:t>
            </a:r>
            <a:endParaRPr sz="1200" b="1">
              <a:solidFill>
                <a:srgbClr val="FF0000"/>
              </a:solidFill>
            </a:endParaRPr>
          </a:p>
          <a:p>
            <a:pPr marL="0" lvl="0" indent="0" algn="l" rtl="0">
              <a:spcBef>
                <a:spcPts val="0"/>
              </a:spcBef>
              <a:spcAft>
                <a:spcPts val="0"/>
              </a:spcAft>
              <a:buNone/>
            </a:pPr>
            <a:r>
              <a:rPr lang="en" sz="900" u="sng">
                <a:solidFill>
                  <a:schemeClr val="hlink"/>
                </a:solidFill>
                <a:hlinkClick r:id="rId8"/>
              </a:rPr>
              <a:t>https://twitter.com/soumithchintala/status/1782517116127654124</a:t>
            </a:r>
            <a:r>
              <a:rPr lang="en" sz="900">
                <a:solidFill>
                  <a:schemeClr val="dk1"/>
                </a:solidFill>
              </a:rPr>
              <a:t> </a:t>
            </a:r>
            <a:endParaRPr sz="900">
              <a:solidFill>
                <a:schemeClr val="dk1"/>
              </a:solidFill>
            </a:endParaRPr>
          </a:p>
          <a:p>
            <a:pPr marL="0" lvl="0" indent="0" algn="l" rtl="0">
              <a:spcBef>
                <a:spcPts val="0"/>
              </a:spcBef>
              <a:spcAft>
                <a:spcPts val="0"/>
              </a:spcAft>
              <a:buNone/>
            </a:pPr>
            <a:r>
              <a:rPr lang="en" sz="900" u="sng">
                <a:solidFill>
                  <a:schemeClr val="hlink"/>
                </a:solidFill>
                <a:hlinkClick r:id="rId9"/>
              </a:rPr>
              <a:t>https://chat.lmsys.org/?leaderboard</a:t>
            </a:r>
            <a:r>
              <a:rPr lang="en" sz="900">
                <a:solidFill>
                  <a:schemeClr val="dk1"/>
                </a:solidFill>
              </a:rPr>
              <a:t>  </a:t>
            </a:r>
            <a:endParaRPr sz="900">
              <a:solidFill>
                <a:schemeClr val="dk1"/>
              </a:solidFill>
            </a:endParaRPr>
          </a:p>
        </p:txBody>
      </p:sp>
      <p:pic>
        <p:nvPicPr>
          <p:cNvPr id="80" name="Google Shape;80;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457821" y="2759159"/>
            <a:ext cx="3365927" cy="2333775"/>
          </a:xfrm>
          <a:prstGeom prst="rect">
            <a:avLst/>
          </a:prstGeom>
          <a:noFill/>
          <a:ln>
            <a:noFill/>
          </a:ln>
        </p:spPr>
      </p:pic>
      <p:sp>
        <p:nvSpPr>
          <p:cNvPr id="81" name="Google Shape;81;p16"/>
          <p:cNvSpPr txBox="1"/>
          <p:nvPr/>
        </p:nvSpPr>
        <p:spPr>
          <a:xfrm>
            <a:off x="76200" y="4301276"/>
            <a:ext cx="4383300" cy="79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Run Llama3-70B on your phone using </a:t>
            </a:r>
            <a:r>
              <a:rPr lang="en" sz="1200" b="1">
                <a:solidFill>
                  <a:srgbClr val="FF0000"/>
                </a:solidFill>
                <a:latin typeface="Calibri"/>
                <a:ea typeface="Calibri"/>
                <a:cs typeface="Calibri"/>
                <a:sym typeface="Calibri"/>
              </a:rPr>
              <a:t>HuggingChat app</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Download the HuggingChat app from the App Store or access it directly in the browser. Sign in using a Hugging Face account or Apple ID, select the model in settings, startusing.</a:t>
            </a:r>
            <a:endParaRPr sz="1200">
              <a:solidFill>
                <a:srgbClr val="3C78D8"/>
              </a:solidFill>
              <a:latin typeface="Roboto Mono"/>
              <a:ea typeface="Roboto Mono"/>
              <a:cs typeface="Roboto Mono"/>
              <a:sym typeface="Roboto Mono"/>
            </a:endParaRPr>
          </a:p>
        </p:txBody>
      </p:sp>
      <p:sp>
        <p:nvSpPr>
          <p:cNvPr id="82" name="Google Shape;82;p16"/>
          <p:cNvSpPr txBox="1"/>
          <p:nvPr/>
        </p:nvSpPr>
        <p:spPr>
          <a:xfrm>
            <a:off x="76200" y="1644817"/>
            <a:ext cx="4383300" cy="42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 one week since release, the Llama 3 was downloaded over 1.2M times, and we've seen 600+ derivative models on HuggingFace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88509" y="717687"/>
            <a:ext cx="4151699" cy="2560144"/>
          </a:xfrm>
          <a:prstGeom prst="rect">
            <a:avLst/>
          </a:prstGeom>
          <a:noFill/>
          <a:ln>
            <a:noFill/>
          </a:ln>
        </p:spPr>
      </p:pic>
      <p:pic>
        <p:nvPicPr>
          <p:cNvPr id="88" name="Google Shape;88;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0050" y="2814050"/>
            <a:ext cx="3835248" cy="2242750"/>
          </a:xfrm>
          <a:prstGeom prst="rect">
            <a:avLst/>
          </a:prstGeom>
          <a:noFill/>
          <a:ln>
            <a:noFill/>
          </a:ln>
        </p:spPr>
      </p:pic>
      <p:pic>
        <p:nvPicPr>
          <p:cNvPr id="89" name="Google Shape;89;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0050" y="440250"/>
            <a:ext cx="3835248" cy="2373800"/>
          </a:xfrm>
          <a:prstGeom prst="rect">
            <a:avLst/>
          </a:prstGeom>
          <a:noFill/>
          <a:ln>
            <a:noFill/>
          </a:ln>
        </p:spPr>
      </p:pic>
      <p:sp>
        <p:nvSpPr>
          <p:cNvPr id="90" name="Google Shape;90;p17"/>
          <p:cNvSpPr txBox="1"/>
          <p:nvPr/>
        </p:nvSpPr>
        <p:spPr>
          <a:xfrm>
            <a:off x="4694174" y="52350"/>
            <a:ext cx="19086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91.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814,693.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April 26, 2024.</a:t>
            </a:r>
            <a:endParaRPr sz="1100" b="1">
              <a:solidFill>
                <a:srgbClr val="FF0000"/>
              </a:solidFill>
              <a:latin typeface="Calibri"/>
              <a:ea typeface="Calibri"/>
              <a:cs typeface="Calibri"/>
              <a:sym typeface="Calibri"/>
            </a:endParaRPr>
          </a:p>
        </p:txBody>
      </p:sp>
      <p:sp>
        <p:nvSpPr>
          <p:cNvPr id="91" name="Google Shape;91;p1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92" name="Google Shape;92;p1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93" name="Google Shape;93;p1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94" name="Google Shape;94;p17"/>
          <p:cNvSpPr txBox="1"/>
          <p:nvPr/>
        </p:nvSpPr>
        <p:spPr>
          <a:xfrm>
            <a:off x="4499675" y="3591025"/>
            <a:ext cx="455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This is for English-only queries.</a:t>
            </a:r>
            <a:endParaRPr sz="1200" b="1">
              <a:solidFill>
                <a:srgbClr val="FF0000"/>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Llama3-70B and GPT-4-Turbo-2024-04-09 share 1st place</a:t>
            </a:r>
            <a:endParaRPr sz="12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Gemini-Pro and Claude3-Opus are also good.</a:t>
            </a:r>
            <a:endParaRPr sz="12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Llama3-8B does exceptionally well - even better than Mixtral-8x22B</a:t>
            </a:r>
            <a:endParaRPr sz="12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GPT-3.5-Turbo-0613 is on 27th place</a:t>
            </a:r>
            <a:endParaRPr sz="1200">
              <a:solidFill>
                <a:schemeClr val="dk1"/>
              </a:solidFill>
              <a:latin typeface="Calibri"/>
              <a:ea typeface="Calibri"/>
              <a:cs typeface="Calibri"/>
              <a:sym typeface="Calibri"/>
            </a:endParaRPr>
          </a:p>
        </p:txBody>
      </p:sp>
      <p:sp>
        <p:nvSpPr>
          <p:cNvPr id="95" name="Google Shape;95;p17"/>
          <p:cNvSpPr/>
          <p:nvPr/>
        </p:nvSpPr>
        <p:spPr>
          <a:xfrm>
            <a:off x="611700" y="833486"/>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7"/>
          <p:cNvSpPr/>
          <p:nvPr/>
        </p:nvSpPr>
        <p:spPr>
          <a:xfrm>
            <a:off x="611700" y="2265602"/>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7"/>
          <p:cNvSpPr/>
          <p:nvPr/>
        </p:nvSpPr>
        <p:spPr>
          <a:xfrm>
            <a:off x="611700" y="2999401"/>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7"/>
          <p:cNvSpPr/>
          <p:nvPr/>
        </p:nvSpPr>
        <p:spPr>
          <a:xfrm>
            <a:off x="611700" y="3898657"/>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7"/>
          <p:cNvSpPr/>
          <p:nvPr/>
        </p:nvSpPr>
        <p:spPr>
          <a:xfrm>
            <a:off x="611700" y="2861990"/>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7"/>
          <p:cNvSpPr/>
          <p:nvPr/>
        </p:nvSpPr>
        <p:spPr>
          <a:xfrm>
            <a:off x="611700" y="4471809"/>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7"/>
          <p:cNvSpPr/>
          <p:nvPr/>
        </p:nvSpPr>
        <p:spPr>
          <a:xfrm>
            <a:off x="5031300" y="765128"/>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7"/>
          <p:cNvSpPr/>
          <p:nvPr/>
        </p:nvSpPr>
        <p:spPr>
          <a:xfrm>
            <a:off x="5031300" y="1069233"/>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a:off x="5031300" y="1222328"/>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a:off x="5031300" y="139622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5031300" y="25208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5031300" y="26732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76200" y="523025"/>
            <a:ext cx="4393800" cy="39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Which LLM to use for RAG ?</a:t>
            </a:r>
            <a:br>
              <a:rPr lang="en" sz="1300" b="1">
                <a:solidFill>
                  <a:srgbClr val="FF0000"/>
                </a:solidFill>
                <a:latin typeface="Calibri"/>
                <a:ea typeface="Calibri"/>
                <a:cs typeface="Calibri"/>
                <a:sym typeface="Calibri"/>
              </a:rPr>
            </a:br>
            <a:r>
              <a:rPr lang="en" sz="1300">
                <a:solidFill>
                  <a:schemeClr val="dk1"/>
                </a:solidFill>
                <a:latin typeface="Calibri"/>
                <a:ea typeface="Calibri"/>
                <a:cs typeface="Calibri"/>
                <a:sym typeface="Calibri"/>
              </a:rPr>
              <a:t>In the Fall of 2023 a Bank started implementing a </a:t>
            </a:r>
            <a:r>
              <a:rPr lang="en" sz="1300" b="1">
                <a:solidFill>
                  <a:srgbClr val="3C78D8"/>
                </a:solidFill>
                <a:latin typeface="Calibri"/>
                <a:ea typeface="Calibri"/>
                <a:cs typeface="Calibri"/>
                <a:sym typeface="Calibri"/>
              </a:rPr>
              <a:t>RAG Chatbot</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They have selected </a:t>
            </a:r>
            <a:r>
              <a:rPr lang="en" sz="1300" b="1">
                <a:solidFill>
                  <a:srgbClr val="FF0000"/>
                </a:solidFill>
                <a:latin typeface="Calibri"/>
                <a:ea typeface="Calibri"/>
                <a:cs typeface="Calibri"/>
                <a:sym typeface="Calibri"/>
              </a:rPr>
              <a:t>Azure OpenAI GPT-3.5-Turbo</a:t>
            </a:r>
            <a:r>
              <a:rPr lang="en" sz="1300">
                <a:solidFill>
                  <a:schemeClr val="dk1"/>
                </a:solidFill>
                <a:latin typeface="Calibri"/>
                <a:ea typeface="Calibri"/>
                <a:cs typeface="Calibri"/>
                <a:sym typeface="Calibri"/>
              </a:rPr>
              <a:t> which was good choice at the time - reasonably good, inexpensive, fast (~2 sec response time).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today just a half a year later (Spring 2024), there are much better choices. For example, open-source </a:t>
            </a:r>
            <a:r>
              <a:rPr lang="en" sz="1300" b="1">
                <a:solidFill>
                  <a:srgbClr val="FF0000"/>
                </a:solidFill>
                <a:latin typeface="Calibri"/>
                <a:ea typeface="Calibri"/>
                <a:cs typeface="Calibri"/>
                <a:sym typeface="Calibri"/>
              </a:rPr>
              <a:t>Llama3-8B or Mixtral 8x22B</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you can run them on </a:t>
            </a:r>
            <a:r>
              <a:rPr lang="en" sz="1300" u="sng">
                <a:solidFill>
                  <a:schemeClr val="hlink"/>
                </a:solidFill>
                <a:latin typeface="Calibri"/>
                <a:ea typeface="Calibri"/>
                <a:cs typeface="Calibri"/>
                <a:sym typeface="Calibri"/>
                <a:hlinkClick r:id="rId3"/>
              </a:rPr>
              <a:t>https://groq.com</a:t>
            </a:r>
            <a:r>
              <a:rPr lang="en" sz="1300">
                <a:solidFill>
                  <a:schemeClr val="dk1"/>
                </a:solidFill>
                <a:latin typeface="Calibri"/>
                <a:ea typeface="Calibri"/>
                <a:cs typeface="Calibri"/>
                <a:sym typeface="Calibri"/>
              </a:rPr>
              <a:t>  with amazing speed.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For example, I asked "write python code for a snake game".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Total inference time is 1.11 sec:</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Input    Output    Total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Speed (T/s)          1571      887      900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Tokens                 33      965      998</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Inference Time (s)   0.02     1.09     1.11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So: better, faster, cheaper, open source, customizable</a:t>
            </a:r>
            <a:endParaRPr sz="1300">
              <a:solidFill>
                <a:schemeClr val="dk1"/>
              </a:solidFill>
              <a:latin typeface="Calibri"/>
              <a:ea typeface="Calibri"/>
              <a:cs typeface="Calibri"/>
              <a:sym typeface="Calibri"/>
            </a:endParaRPr>
          </a:p>
        </p:txBody>
      </p:sp>
      <p:sp>
        <p:nvSpPr>
          <p:cNvPr id="112" name="Google Shape;112;p18"/>
          <p:cNvSpPr txBox="1"/>
          <p:nvPr/>
        </p:nvSpPr>
        <p:spPr>
          <a:xfrm>
            <a:off x="76200" y="76200"/>
            <a:ext cx="4770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Huge progress in LLMs in last 6 months</a:t>
            </a:r>
            <a:endParaRPr sz="1800" b="1">
              <a:latin typeface="Calibri"/>
              <a:ea typeface="Calibri"/>
              <a:cs typeface="Calibri"/>
              <a:sym typeface="Calibri"/>
            </a:endParaRPr>
          </a:p>
        </p:txBody>
      </p:sp>
      <p:pic>
        <p:nvPicPr>
          <p:cNvPr id="113" name="Google Shape;113;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6875" y="112900"/>
            <a:ext cx="4369201" cy="1807601"/>
          </a:xfrm>
          <a:prstGeom prst="rect">
            <a:avLst/>
          </a:prstGeom>
          <a:noFill/>
          <a:ln w="9525" cap="flat" cmpd="sng">
            <a:solidFill>
              <a:srgbClr val="FF0000"/>
            </a:solidFill>
            <a:prstDash val="solid"/>
            <a:round/>
            <a:headEnd type="none" w="sm" len="sm"/>
            <a:tailEnd type="none" w="sm" len="sm"/>
          </a:ln>
        </p:spPr>
      </p:pic>
      <p:pic>
        <p:nvPicPr>
          <p:cNvPr id="114" name="Google Shape;11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6875" y="2026801"/>
            <a:ext cx="4369200" cy="246131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76200" y="76200"/>
            <a:ext cx="7698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Phi-3</a:t>
            </a:r>
            <a:endParaRPr sz="1800" b="1">
              <a:latin typeface="Calibri"/>
              <a:ea typeface="Calibri"/>
              <a:cs typeface="Calibri"/>
              <a:sym typeface="Calibri"/>
            </a:endParaRPr>
          </a:p>
        </p:txBody>
      </p:sp>
      <p:sp>
        <p:nvSpPr>
          <p:cNvPr id="120" name="Google Shape;120;p19"/>
          <p:cNvSpPr txBox="1"/>
          <p:nvPr/>
        </p:nvSpPr>
        <p:spPr>
          <a:xfrm>
            <a:off x="76200" y="482775"/>
            <a:ext cx="1857300" cy="33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Microsoft Phi-3: An Open LLM That Fits on Your Phone</a:t>
            </a:r>
            <a:endParaRPr sz="12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https://news.microsoft.com/source/features/ai/the-phi-3-small-language-models-with-big-potential/</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https://huggingface.co/collections/microsoft/phi-3-6626e15e9585a200d2d761e3</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Available on Azure, Hugging Face, Ollama,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(3.8B)</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(7B)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(14B)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mini: 69% on the MMLU, 8.38 on MT-bench, on par with larger models such as Mixtral 8x7B and GPT-3.5.</a:t>
            </a:r>
            <a:endParaRPr sz="1200">
              <a:solidFill>
                <a:schemeClr val="dk1"/>
              </a:solidFill>
              <a:latin typeface="Calibri"/>
              <a:ea typeface="Calibri"/>
              <a:cs typeface="Calibri"/>
              <a:sym typeface="Calibri"/>
            </a:endParaRPr>
          </a:p>
        </p:txBody>
      </p:sp>
      <p:pic>
        <p:nvPicPr>
          <p:cNvPr id="121" name="Google Shape;121;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006100" y="76200"/>
            <a:ext cx="7082175" cy="4989228"/>
          </a:xfrm>
          <a:prstGeom prst="rect">
            <a:avLst/>
          </a:prstGeom>
          <a:noFill/>
          <a:ln w="9525" cap="flat" cmpd="sng">
            <a:solidFill>
              <a:srgbClr val="FF0000"/>
            </a:solidFill>
            <a:prstDash val="solid"/>
            <a:round/>
            <a:headEnd type="none" w="sm" len="sm"/>
            <a:tailEnd type="none" w="sm" len="sm"/>
          </a:ln>
        </p:spPr>
      </p:pic>
      <p:pic>
        <p:nvPicPr>
          <p:cNvPr id="122" name="Google Shape;122;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6200" y="3947850"/>
            <a:ext cx="1857300" cy="11175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76200" y="0"/>
            <a:ext cx="5095500" cy="387900"/>
          </a:xfrm>
          <a:prstGeom prst="rect">
            <a:avLst/>
          </a:prstGeom>
          <a:noFill/>
          <a:ln>
            <a:noFill/>
          </a:ln>
        </p:spPr>
        <p:txBody>
          <a:bodyPr spcFirstLastPara="1" wrap="square" lIns="9125" tIns="9125" rIns="9125" bIns="9125" anchor="t" anchorCtr="0">
            <a:spAutoFit/>
          </a:bodyPr>
          <a:lstStyle/>
          <a:p>
            <a:pPr marL="0" lvl="0" indent="0" algn="l" rtl="0">
              <a:lnSpc>
                <a:spcPct val="115625"/>
              </a:lnSpc>
              <a:spcBef>
                <a:spcPts val="1200"/>
              </a:spcBef>
              <a:spcAft>
                <a:spcPts val="0"/>
              </a:spcAft>
              <a:buNone/>
            </a:pPr>
            <a:r>
              <a:rPr lang="en" sz="2400" b="1">
                <a:solidFill>
                  <a:schemeClr val="dk1"/>
                </a:solidFill>
              </a:rPr>
              <a:t>Snowflake Arctic - for Enterprise</a:t>
            </a:r>
            <a:endParaRPr sz="1800" b="1">
              <a:solidFill>
                <a:srgbClr val="0F1419"/>
              </a:solidFill>
              <a:highlight>
                <a:srgbClr val="FFFFFF"/>
              </a:highlight>
              <a:latin typeface="Calibri"/>
              <a:ea typeface="Calibri"/>
              <a:cs typeface="Calibri"/>
              <a:sym typeface="Calibri"/>
            </a:endParaRPr>
          </a:p>
        </p:txBody>
      </p:sp>
      <p:sp>
        <p:nvSpPr>
          <p:cNvPr id="128" name="Google Shape;128;p20"/>
          <p:cNvSpPr txBox="1"/>
          <p:nvPr/>
        </p:nvSpPr>
        <p:spPr>
          <a:xfrm>
            <a:off x="76200" y="432650"/>
            <a:ext cx="5095500" cy="107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203200" algn="l" rtl="0">
              <a:spcBef>
                <a:spcPts val="0"/>
              </a:spcBef>
              <a:spcAft>
                <a:spcPts val="0"/>
              </a:spcAft>
              <a:buSzPts val="1400"/>
              <a:buFont typeface="Calibri"/>
              <a:buChar char="●"/>
            </a:pPr>
            <a:r>
              <a:rPr lang="en">
                <a:latin typeface="Calibri"/>
                <a:ea typeface="Calibri"/>
                <a:cs typeface="Calibri"/>
                <a:sym typeface="Calibri"/>
              </a:rPr>
              <a:t>Open-source 480B Dense-MoE - combines a 10B dense transformer with a 128 x 3.66B MoE MLP, 17B active parameters.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Comparable with Llama3-70B, but uses x17 less compute</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4K context length</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https://www.snowflake.com/blog/arctic-open-efficient-foundation-language-models-snowflake/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29" name="Google Shape;129;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0975" y="0"/>
            <a:ext cx="3905751" cy="2393426"/>
          </a:xfrm>
          <a:prstGeom prst="rect">
            <a:avLst/>
          </a:prstGeom>
          <a:noFill/>
          <a:ln>
            <a:noFill/>
          </a:ln>
        </p:spPr>
      </p:pic>
      <p:pic>
        <p:nvPicPr>
          <p:cNvPr id="130" name="Google Shape;130;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0" y="1985200"/>
            <a:ext cx="4381501" cy="3134225"/>
          </a:xfrm>
          <a:prstGeom prst="rect">
            <a:avLst/>
          </a:prstGeom>
          <a:noFill/>
          <a:ln w="9525" cap="flat" cmpd="sng">
            <a:solidFill>
              <a:srgbClr val="FF0000"/>
            </a:solidFill>
            <a:prstDash val="solid"/>
            <a:round/>
            <a:headEnd type="none" w="sm" len="sm"/>
            <a:tailEnd type="none" w="sm" len="sm"/>
          </a:ln>
        </p:spPr>
      </p:pic>
      <p:sp>
        <p:nvSpPr>
          <p:cNvPr id="131" name="Google Shape;131;p20"/>
          <p:cNvSpPr txBox="1"/>
          <p:nvPr/>
        </p:nvSpPr>
        <p:spPr>
          <a:xfrm>
            <a:off x="76200" y="1548700"/>
            <a:ext cx="5095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Enterprise intelligence</a:t>
            </a:r>
            <a:r>
              <a:rPr lang="en" sz="1200">
                <a:latin typeface="Calibri"/>
                <a:ea typeface="Calibri"/>
                <a:cs typeface="Calibri"/>
                <a:sym typeface="Calibri"/>
              </a:rPr>
              <a:t> = average of Coding (HumanEval+ and MBPP+), SQL Generation (Spider), and Instruction following (IFEval) vs. Active Parameters</a:t>
            </a:r>
            <a:endParaRPr sz="1200">
              <a:latin typeface="Calibri"/>
              <a:ea typeface="Calibri"/>
              <a:cs typeface="Calibri"/>
              <a:sym typeface="Calibri"/>
            </a:endParaRPr>
          </a:p>
        </p:txBody>
      </p:sp>
      <p:pic>
        <p:nvPicPr>
          <p:cNvPr id="132" name="Google Shape;132;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432325" y="2947475"/>
            <a:ext cx="4649474" cy="217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76200" y="76200"/>
            <a:ext cx="58737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Apple OpenELM (Open-source Efficient Language Models)-3</a:t>
            </a:r>
            <a:endParaRPr sz="1800" b="1">
              <a:latin typeface="Calibri"/>
              <a:ea typeface="Calibri"/>
              <a:cs typeface="Calibri"/>
              <a:sym typeface="Calibri"/>
            </a:endParaRPr>
          </a:p>
        </p:txBody>
      </p:sp>
      <p:sp>
        <p:nvSpPr>
          <p:cNvPr id="138" name="Google Shape;138;p21"/>
          <p:cNvSpPr txBox="1"/>
          <p:nvPr/>
        </p:nvSpPr>
        <p:spPr>
          <a:xfrm>
            <a:off x="76200" y="482775"/>
            <a:ext cx="5094900" cy="39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Apple</a:t>
            </a:r>
            <a:r>
              <a:rPr lang="en" sz="1200">
                <a:solidFill>
                  <a:schemeClr val="dk1"/>
                </a:solidFill>
                <a:latin typeface="Calibri"/>
                <a:ea typeface="Calibri"/>
                <a:cs typeface="Calibri"/>
                <a:sym typeface="Calibri"/>
              </a:rPr>
              <a:t> today released several open source large language models (LLMs) that are designed to run </a:t>
            </a:r>
            <a:r>
              <a:rPr lang="en" sz="1200" b="1">
                <a:solidFill>
                  <a:srgbClr val="3C78D8"/>
                </a:solidFill>
                <a:latin typeface="Calibri"/>
                <a:ea typeface="Calibri"/>
                <a:cs typeface="Calibri"/>
                <a:sym typeface="Calibri"/>
              </a:rPr>
              <a:t>on-device</a:t>
            </a:r>
            <a:r>
              <a:rPr lang="en" sz="1200">
                <a:solidFill>
                  <a:schemeClr val="dk1"/>
                </a:solidFill>
                <a:latin typeface="Calibri"/>
                <a:ea typeface="Calibri"/>
                <a:cs typeface="Calibri"/>
                <a:sym typeface="Calibri"/>
              </a:rPr>
              <a:t> rather than through cloud servers (~ 3B params). Called </a:t>
            </a:r>
            <a:r>
              <a:rPr lang="en" sz="1200" b="1">
                <a:solidFill>
                  <a:srgbClr val="FF0000"/>
                </a:solidFill>
                <a:latin typeface="Calibri"/>
                <a:ea typeface="Calibri"/>
                <a:cs typeface="Calibri"/>
                <a:sym typeface="Calibri"/>
              </a:rPr>
              <a:t>OpenELM (Open-source Efficient Language Models)</a:t>
            </a:r>
            <a:r>
              <a:rPr lang="en" sz="1200">
                <a:solidFill>
                  <a:schemeClr val="dk1"/>
                </a:solidFill>
                <a:latin typeface="Calibri"/>
                <a:ea typeface="Calibri"/>
                <a:cs typeface="Calibri"/>
                <a:sym typeface="Calibri"/>
              </a:rPr>
              <a:t>, the LLMs are available on the Hugging Face Hub, a community for sharing AI code.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OpenELM: An Efficient Language Model Family with Open-source Training and Inference Framework - </a:t>
            </a:r>
            <a:r>
              <a:rPr lang="en" sz="1200" u="sng">
                <a:solidFill>
                  <a:schemeClr val="hlink"/>
                </a:solidFill>
                <a:latin typeface="Calibri"/>
                <a:ea typeface="Calibri"/>
                <a:cs typeface="Calibri"/>
                <a:sym typeface="Calibri"/>
                <a:hlinkClick r:id="rId3"/>
              </a:rPr>
              <a:t>https://arxiv.org/pdf/2404.14619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There are eight total OpenELM models, four of which were pre-trained using the CoreNet library, and four instruction tuned models. Apple uses a layer-wise scaling strategy that is aimed at improving accuracy and efficiency.</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Apple provided code, training logs, and multiple versions rather than just the final trained model, and the researchers behind the project hope that it will lead to faster progress and "more trustworthy results" in the natural language AI field.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OpenELM consists of eight models with four different parameter sizes (270M, 450M, 1.1B, and 3B), all trained on public datasets, and slightly outperform comparable open-source models like OLMo.</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Also open-sourced is CoreNet, the library used to train OpenELM — along with models allowing for ‘efficient inference and fine-tuning on Apple devices.’</a:t>
            </a:r>
            <a:endParaRPr sz="1200">
              <a:solidFill>
                <a:schemeClr val="dk1"/>
              </a:solidFill>
              <a:latin typeface="Calibri"/>
              <a:ea typeface="Calibri"/>
              <a:cs typeface="Calibri"/>
              <a:sym typeface="Calibri"/>
            </a:endParaRPr>
          </a:p>
        </p:txBody>
      </p:sp>
      <p:pic>
        <p:nvPicPr>
          <p:cNvPr id="139" name="Google Shape;13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22150" y="482775"/>
            <a:ext cx="3583552" cy="201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p:nvPr/>
        </p:nvSpPr>
        <p:spPr>
          <a:xfrm>
            <a:off x="76200" y="76200"/>
            <a:ext cx="27969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SenseChat V5 Beats GPT-4</a:t>
            </a:r>
            <a:endParaRPr sz="1800" b="1">
              <a:latin typeface="Calibri"/>
              <a:ea typeface="Calibri"/>
              <a:cs typeface="Calibri"/>
              <a:sym typeface="Calibri"/>
            </a:endParaRPr>
          </a:p>
        </p:txBody>
      </p:sp>
      <p:sp>
        <p:nvSpPr>
          <p:cNvPr id="145" name="Google Shape;145;p22"/>
          <p:cNvSpPr txBox="1"/>
          <p:nvPr/>
        </p:nvSpPr>
        <p:spPr>
          <a:xfrm>
            <a:off x="2689875" y="76200"/>
            <a:ext cx="6360300" cy="171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SenseNova 5.0, an update of SenseTime’s first LLM introduced a year ago, has “met or exceeded GPT-4 Turbo ... On All Benchmarks</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proprietary, 600B params, 200K context length, trained on 10T tokens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SenseTime Group Inc.</a:t>
            </a:r>
            <a:r>
              <a:rPr lang="en" sz="1300">
                <a:latin typeface="Calibri"/>
                <a:ea typeface="Calibri"/>
                <a:cs typeface="Calibri"/>
                <a:sym typeface="Calibri"/>
              </a:rPr>
              <a:t> - partially public AI company (Hong Kong, </a:t>
            </a:r>
            <a:r>
              <a:rPr lang="en" sz="1300">
                <a:solidFill>
                  <a:schemeClr val="dk1"/>
                </a:solidFill>
                <a:latin typeface="Calibri"/>
                <a:ea typeface="Calibri"/>
                <a:cs typeface="Calibri"/>
                <a:sym typeface="Calibri"/>
              </a:rPr>
              <a:t>since 2014, ~3K employees</a:t>
            </a:r>
            <a:r>
              <a:rPr lang="en" sz="1300">
                <a:latin typeface="Calibri"/>
                <a:ea typeface="Calibri"/>
                <a:cs typeface="Calibri"/>
                <a:sym typeface="Calibri"/>
              </a:rPr>
              <a:t>) specializing in </a:t>
            </a:r>
            <a:r>
              <a:rPr lang="en" sz="1300">
                <a:solidFill>
                  <a:schemeClr val="dk1"/>
                </a:solidFill>
                <a:latin typeface="Calibri"/>
                <a:ea typeface="Calibri"/>
                <a:cs typeface="Calibri"/>
                <a:sym typeface="Calibri"/>
              </a:rPr>
              <a:t>facial recognition, image recognition, object detection, OCR, medical image analysis, video analysis, autonomous driving, and remote sensing. </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https://www.youtube.com/watch?v=NJXGIMa45sQ</a:t>
            </a:r>
            <a:r>
              <a:rPr lang="en" sz="1000">
                <a:solidFill>
                  <a:schemeClr val="dk1"/>
                </a:solidFill>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https://www.sensetime.com/en</a:t>
            </a:r>
            <a:r>
              <a:rPr lang="en" sz="1000">
                <a:latin typeface="Calibri"/>
                <a:ea typeface="Calibri"/>
                <a:cs typeface="Calibri"/>
                <a:sym typeface="Calibri"/>
              </a:rPr>
              <a:t> -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https://en.wikipedia.org/wiki/SenseTime</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46" name="Google Shape;146;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689875" y="2058010"/>
            <a:ext cx="6360300" cy="2990714"/>
          </a:xfrm>
          <a:prstGeom prst="rect">
            <a:avLst/>
          </a:prstGeom>
          <a:noFill/>
          <a:ln>
            <a:noFill/>
          </a:ln>
        </p:spPr>
      </p:pic>
      <p:pic>
        <p:nvPicPr>
          <p:cNvPr id="147" name="Google Shape;147;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578100"/>
            <a:ext cx="2496550" cy="703575"/>
          </a:xfrm>
          <a:prstGeom prst="rect">
            <a:avLst/>
          </a:prstGeom>
          <a:noFill/>
          <a:ln>
            <a:noFill/>
          </a:ln>
        </p:spPr>
      </p:pic>
      <p:pic>
        <p:nvPicPr>
          <p:cNvPr id="148" name="Google Shape;148;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802" y="1647825"/>
            <a:ext cx="2447775" cy="183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2677</Words>
  <Application>Microsoft Macintosh PowerPoint</Application>
  <PresentationFormat>On-screen Show (16:9)</PresentationFormat>
  <Paragraphs>201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2024-04-26T19:51:16Z</dcterms:modified>
</cp:coreProperties>
</file>