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Roboto Mono" pitchFamily="49"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dabfa5729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g2dabfa5729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db3e12f42d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2db3e12f42d_0_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d2a41362b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g2d2a41362b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da63b0115c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g2da63b0115c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dac8b00e21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g2dac8b00e21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db3e12f42d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2db3e12f42d_0_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d2a41362b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g2d2a41362bd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d9dfb3520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g2d9dfb3520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db3e12f42d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g2db3e12f42d_0_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db3e12f42d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g2db3e12f42d_0_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f80c797b9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g1f80c797b9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db3e12f42d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g2db3e12f42d_0_1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da8644c23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g2da8644c23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d2a41362bd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g2d2a41362bd_1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f80c797b9f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g1f80c797b9f_0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da6580628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g2da6580628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d2a40d085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2d2a40d085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db2d87ec4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g2db2d87ec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witter.com/AndrewYNg/status/1788648531873628607"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8.jpeg"/><Relationship Id="rId4" Type="http://schemas.openxmlformats.org/officeDocument/2006/relationships/hyperlink" Target="https://www.deeplearning.ai/the-batch/issue-248/"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KcbTbTxPMLc"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lselector/ai"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gvByePmV3sA"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www.youtube.com/watch?v=I40JZGcfgtk" TargetMode="External"/><Relationship Id="rId5" Type="http://schemas.openxmlformats.org/officeDocument/2006/relationships/hyperlink" Target="https://www.youtube.com/watch?v=-d6oXmvEvZQ" TargetMode="External"/><Relationship Id="rId4" Type="http://schemas.openxmlformats.org/officeDocument/2006/relationships/hyperlink" Target="https://www.youtube.com/watch?v=H1CaGhYvCqU"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rungalileo.io"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hyperlink" Target="https://docs.rungalileo.io/galileo/gen-ai-studio-products/galileo-evaluate/identifying-hallucinations"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BMndJYa_KbM"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hyperlink" Target="https://www.cnbc.com/2024/05/04/warren-buffett-says-ai-scamming-will-be-the-next-big-growth-industry.html" TargetMode="External"/><Relationship Id="rId7" Type="http://schemas.openxmlformats.org/officeDocument/2006/relationships/hyperlink" Target="https://www.youtube.com/watch?v=Mz7Qp73lj9o"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www.nature.com/articles/s41586-024-07487-w" TargetMode="External"/><Relationship Id="rId5" Type="http://schemas.openxmlformats.org/officeDocument/2006/relationships/hyperlink" Target="https://blog.google/technology/ai/google-deepmind-isomorphic-alphafold-3-ai-model/" TargetMode="External"/><Relationship Id="rId4" Type="http://schemas.openxmlformats.org/officeDocument/2006/relationships/hyperlink" Target="https://github.com/VinciGit00/Scrapegraph-ai" TargetMode="External"/><Relationship Id="rId9" Type="http://schemas.openxmlformats.org/officeDocument/2006/relationships/hyperlink" Target="https://github.com/zzzhang-jx/docres"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github.com/mustafaaljadery/gemma-2B-10M" TargetMode="External"/><Relationship Id="rId13" Type="http://schemas.openxmlformats.org/officeDocument/2006/relationships/hyperlink" Target="https://github.com/ibm-granite/granite-code-models/blob/main/paper.pdf" TargetMode="External"/><Relationship Id="rId3" Type="http://schemas.openxmlformats.org/officeDocument/2006/relationships/hyperlink" Target="https://openai.com/index/introducing-the-model-spec/" TargetMode="External"/><Relationship Id="rId7" Type="http://schemas.openxmlformats.org/officeDocument/2006/relationships/hyperlink" Target="https://huggingface.co/mustafaaljadery/gemma-2B-10M" TargetMode="External"/><Relationship Id="rId12" Type="http://schemas.openxmlformats.org/officeDocument/2006/relationships/hyperlink" Target="https://huggingface.co/ibm-granite" TargetMode="External"/><Relationship Id="rId2" Type="http://schemas.openxmlformats.org/officeDocument/2006/relationships/notesSlide" Target="../notesSlides/notesSlide17.xml"/><Relationship Id="rId16" Type="http://schemas.openxmlformats.org/officeDocument/2006/relationships/hyperlink" Target="https://the-decoder.com/massive-prompts-outperform-fine-tuning-for-llms-in-new-study-researchers-find/" TargetMode="External"/><Relationship Id="rId1" Type="http://schemas.openxmlformats.org/officeDocument/2006/relationships/slideLayout" Target="../slideLayouts/slideLayout1.xml"/><Relationship Id="rId6" Type="http://schemas.openxmlformats.org/officeDocument/2006/relationships/hyperlink" Target="https://twitter.com/siddrrsh/status/1788632667627696417" TargetMode="External"/><Relationship Id="rId11" Type="http://schemas.openxmlformats.org/officeDocument/2006/relationships/hyperlink" Target="https://github.com/ibm-granite" TargetMode="External"/><Relationship Id="rId5" Type="http://schemas.openxmlformats.org/officeDocument/2006/relationships/hyperlink" Target="https://techcrunch.com/2024/05/09/sources-mistral-ai-raising-at-a-6b-valuation-softbank-not-in-but-dst-is/" TargetMode="External"/><Relationship Id="rId15" Type="http://schemas.openxmlformats.org/officeDocument/2006/relationships/hyperlink" Target="https://www.reddit.com/r/LocalLLaMA/comments/1cn2zwn/phi3_webgpu_a_private_and_powerful_ai_chatbot/" TargetMode="External"/><Relationship Id="rId10" Type="http://schemas.openxmlformats.org/officeDocument/2006/relationships/hyperlink" Target="https://research.ibm.com/blog/granite-code-models-open-source" TargetMode="External"/><Relationship Id="rId4" Type="http://schemas.openxmlformats.org/officeDocument/2006/relationships/hyperlink" Target="https://www.deeplearning.ai/short-courses/building-agentic-rag-with-llamaindex/" TargetMode="External"/><Relationship Id="rId9" Type="http://schemas.openxmlformats.org/officeDocument/2006/relationships/hyperlink" Target="https://analyticsindiamag.com/ibm-releases-open-source-granite-code-models-outperforms-llama-3/" TargetMode="External"/><Relationship Id="rId1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hyperlink" Target="https://twitter.com/MarcosGorgojo/status/1788535395740762186"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hyperlink" Target="https://chat.lmsys.org/?leaderboard" TargetMode="External"/><Relationship Id="rId7"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hyperlink" Target="https://layoffs.fyi"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8" Type="http://schemas.openxmlformats.org/officeDocument/2006/relationships/hyperlink" Target="https://github.com/riccardomusmeci/mlx-llm" TargetMode="External"/><Relationship Id="rId3" Type="http://schemas.openxmlformats.org/officeDocument/2006/relationships/hyperlink" Target="https://www.apple.com/newsroom/2024/05/apple-introduces-m4-chip/" TargetMode="External"/><Relationship Id="rId7" Type="http://schemas.openxmlformats.org/officeDocument/2006/relationships/hyperlink" Target="https://github.com/ml-explore/mlx"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8.png"/><Relationship Id="rId5" Type="http://schemas.openxmlformats.org/officeDocument/2006/relationships/image" Target="../media/image6.png"/><Relationship Id="rId10" Type="http://schemas.openxmlformats.org/officeDocument/2006/relationships/hyperlink" Target="https://huggingface.co/mlx-community" TargetMode="External"/><Relationship Id="rId4" Type="http://schemas.openxmlformats.org/officeDocument/2006/relationships/image" Target="../media/image5.png"/><Relationship Id="rId9" Type="http://schemas.openxmlformats.org/officeDocument/2006/relationships/hyperlink" Target="https://github.com/ml-explore/mlx-example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hyperlink" Target="https://copilot.microsoft.com" TargetMode="External"/><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search.openai.com" TargetMode="External"/><Relationship Id="rId5" Type="http://schemas.openxmlformats.org/officeDocument/2006/relationships/hyperlink" Target="https://learn.microsoft.com/en-us/copilot/faq" TargetMode="External"/><Relationship Id="rId4" Type="http://schemas.openxmlformats.org/officeDocument/2006/relationships/hyperlink" Target="https://www.bing.com/chat"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2.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www.youtube.com/watch?v=yY0RSqRs0xQ" TargetMode="External"/><Relationship Id="rId5" Type="http://schemas.openxmlformats.org/officeDocument/2006/relationships/hyperlink" Target="https://github.com/deepseek-ai" TargetMode="External"/><Relationship Id="rId4" Type="http://schemas.openxmlformats.org/officeDocument/2006/relationships/hyperlink" Target="https://www.deepseek.com"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arxiv.org/pdf/2405.00332"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hyperlink" Target="https://www.youtube.com/watch?v=F9cO3-MLHOM" TargetMode="External"/><Relationship Id="rId7" Type="http://schemas.openxmlformats.org/officeDocument/2006/relationships/hyperlink" Target="https://www.youtube.com/watch?v=lQNEnVVv4OE"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openai.com/index/reimagining-secure-infrastructure-for-advanced-ai/" TargetMode="External"/><Relationship Id="rId5" Type="http://schemas.openxmlformats.org/officeDocument/2006/relationships/image" Target="../media/image16.png"/><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4"/>
          <p:cNvSpPr/>
          <p:nvPr/>
        </p:nvSpPr>
        <p:spPr>
          <a:xfrm>
            <a:off x="67025" y="1290075"/>
            <a:ext cx="8996700" cy="2345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8" name="Google Shape;58;p14"/>
          <p:cNvSpPr txBox="1"/>
          <p:nvPr/>
        </p:nvSpPr>
        <p:spPr>
          <a:xfrm>
            <a:off x="2938475" y="4656975"/>
            <a:ext cx="3355800" cy="3879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 sz="2400" b="1">
                <a:solidFill>
                  <a:srgbClr val="3C78D8"/>
                </a:solidFill>
                <a:latin typeface="Calibri"/>
                <a:ea typeface="Calibri"/>
                <a:cs typeface="Calibri"/>
                <a:sym typeface="Calibri"/>
              </a:rPr>
              <a:t>May 10</a:t>
            </a:r>
            <a:r>
              <a:rPr lang="en" sz="2400" b="1" i="0" u="none" strike="noStrike" cap="none">
                <a:solidFill>
                  <a:srgbClr val="3C78D8"/>
                </a:solidFill>
                <a:latin typeface="Calibri"/>
                <a:ea typeface="Calibri"/>
                <a:cs typeface="Calibri"/>
                <a:sym typeface="Calibri"/>
              </a:rPr>
              <a:t>, 2024</a:t>
            </a:r>
            <a:endParaRPr sz="2400" b="1" i="0" u="none" strike="noStrike" cap="none">
              <a:solidFill>
                <a:srgbClr val="3C78D8"/>
              </a:solidFill>
              <a:latin typeface="Calibri"/>
              <a:ea typeface="Calibri"/>
              <a:cs typeface="Calibri"/>
              <a:sym typeface="Calibri"/>
            </a:endParaRPr>
          </a:p>
        </p:txBody>
      </p:sp>
      <p:sp>
        <p:nvSpPr>
          <p:cNvPr id="59" name="Google Shape;59;p14"/>
          <p:cNvSpPr txBox="1"/>
          <p:nvPr/>
        </p:nvSpPr>
        <p:spPr>
          <a:xfrm>
            <a:off x="513425" y="1347375"/>
            <a:ext cx="8205900" cy="1865400"/>
          </a:xfrm>
          <a:prstGeom prst="rect">
            <a:avLst/>
          </a:prstGeom>
          <a:noFill/>
          <a:ln>
            <a:noFill/>
          </a:ln>
        </p:spPr>
        <p:txBody>
          <a:bodyPr spcFirstLastPara="1" wrap="square" lIns="9125" tIns="9125" rIns="9125" bIns="9125" anchor="t" anchorCtr="0">
            <a:spAutoFit/>
          </a:bodyPr>
          <a:lstStyle/>
          <a:p>
            <a:pPr marL="0" lvl="0" indent="0" algn="ctr" rtl="0">
              <a:spcBef>
                <a:spcPts val="0"/>
              </a:spcBef>
              <a:spcAft>
                <a:spcPts val="0"/>
              </a:spcAft>
              <a:buClr>
                <a:schemeClr val="dk1"/>
              </a:buClr>
              <a:buSzPts val="1100"/>
              <a:buFont typeface="Arial"/>
              <a:buNone/>
            </a:pPr>
            <a:r>
              <a:rPr lang="en" sz="6000" b="1">
                <a:solidFill>
                  <a:srgbClr val="3C78D8"/>
                </a:solidFill>
                <a:latin typeface="Calibri"/>
                <a:ea typeface="Calibri"/>
                <a:cs typeface="Calibri"/>
                <a:sym typeface="Calibri"/>
              </a:rPr>
              <a:t>Have you heard </a:t>
            </a:r>
            <a:endParaRPr sz="6000" b="1">
              <a:solidFill>
                <a:srgbClr val="3C78D8"/>
              </a:solidFill>
              <a:latin typeface="Calibri"/>
              <a:ea typeface="Calibri"/>
              <a:cs typeface="Calibri"/>
              <a:sym typeface="Calibri"/>
            </a:endParaRPr>
          </a:p>
          <a:p>
            <a:pPr marL="0" lvl="0" indent="0" algn="ctr" rtl="0">
              <a:spcBef>
                <a:spcPts val="0"/>
              </a:spcBef>
              <a:spcAft>
                <a:spcPts val="0"/>
              </a:spcAft>
              <a:buClr>
                <a:schemeClr val="dk1"/>
              </a:buClr>
              <a:buSzPts val="1100"/>
              <a:buFont typeface="Arial"/>
              <a:buNone/>
            </a:pPr>
            <a:r>
              <a:rPr lang="en" sz="6000" b="1">
                <a:solidFill>
                  <a:srgbClr val="3C78D8"/>
                </a:solidFill>
                <a:latin typeface="Calibri"/>
                <a:ea typeface="Calibri"/>
                <a:cs typeface="Calibri"/>
                <a:sym typeface="Calibri"/>
              </a:rPr>
              <a:t>these exciting AI news !?</a:t>
            </a:r>
            <a:endParaRPr sz="6000" b="1" i="0" u="none" strike="noStrike" cap="none">
              <a:solidFill>
                <a:srgbClr val="3C78D8"/>
              </a:solidFill>
              <a:latin typeface="Calibri"/>
              <a:ea typeface="Calibri"/>
              <a:cs typeface="Calibri"/>
              <a:sym typeface="Calibri"/>
            </a:endParaRPr>
          </a:p>
        </p:txBody>
      </p:sp>
      <p:sp>
        <p:nvSpPr>
          <p:cNvPr id="60" name="Google Shape;60;p14"/>
          <p:cNvSpPr txBox="1"/>
          <p:nvPr/>
        </p:nvSpPr>
        <p:spPr>
          <a:xfrm rot="665366">
            <a:off x="5484042" y="616958"/>
            <a:ext cx="3546826" cy="449384"/>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 sz="2800" b="1">
                <a:solidFill>
                  <a:srgbClr val="FF00FF"/>
                </a:solidFill>
                <a:latin typeface="Calibri"/>
                <a:ea typeface="Calibri"/>
                <a:cs typeface="Calibri"/>
                <a:sym typeface="Calibri"/>
              </a:rPr>
              <a:t>AI on Apple M4 Chip</a:t>
            </a:r>
            <a:endParaRPr sz="2800" b="1" i="0" u="none" strike="noStrike" cap="none">
              <a:solidFill>
                <a:srgbClr val="FF00FF"/>
              </a:solidFill>
              <a:latin typeface="Calibri"/>
              <a:ea typeface="Calibri"/>
              <a:cs typeface="Calibri"/>
              <a:sym typeface="Calibri"/>
            </a:endParaRPr>
          </a:p>
        </p:txBody>
      </p:sp>
      <p:sp>
        <p:nvSpPr>
          <p:cNvPr id="61" name="Google Shape;61;p14"/>
          <p:cNvSpPr txBox="1"/>
          <p:nvPr/>
        </p:nvSpPr>
        <p:spPr>
          <a:xfrm rot="-937620">
            <a:off x="177512" y="466658"/>
            <a:ext cx="2387762" cy="757294"/>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 sz="2400" b="1">
                <a:solidFill>
                  <a:srgbClr val="CC4125"/>
                </a:solidFill>
                <a:latin typeface="Calibri"/>
                <a:ea typeface="Calibri"/>
                <a:cs typeface="Calibri"/>
                <a:sym typeface="Calibri"/>
              </a:rPr>
              <a:t>Microsoft MAI-1</a:t>
            </a:r>
            <a:endParaRPr sz="2400" b="1">
              <a:solidFill>
                <a:srgbClr val="CC4125"/>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400"/>
              <a:buFont typeface="Arial"/>
              <a:buNone/>
            </a:pPr>
            <a:r>
              <a:rPr lang="en" sz="2400" b="1">
                <a:solidFill>
                  <a:srgbClr val="CC4125"/>
                </a:solidFill>
                <a:latin typeface="Calibri"/>
                <a:ea typeface="Calibri"/>
                <a:cs typeface="Calibri"/>
                <a:sym typeface="Calibri"/>
              </a:rPr>
              <a:t>500B</a:t>
            </a:r>
            <a:endParaRPr sz="2400" b="1">
              <a:solidFill>
                <a:srgbClr val="CC4125"/>
              </a:solidFill>
              <a:latin typeface="Calibri"/>
              <a:ea typeface="Calibri"/>
              <a:cs typeface="Calibri"/>
              <a:sym typeface="Calibri"/>
            </a:endParaRPr>
          </a:p>
        </p:txBody>
      </p:sp>
      <p:sp>
        <p:nvSpPr>
          <p:cNvPr id="62" name="Google Shape;62;p14"/>
          <p:cNvSpPr txBox="1"/>
          <p:nvPr/>
        </p:nvSpPr>
        <p:spPr>
          <a:xfrm rot="-359082">
            <a:off x="5560072" y="3481777"/>
            <a:ext cx="3331960" cy="449443"/>
          </a:xfrm>
          <a:prstGeom prst="rect">
            <a:avLst/>
          </a:prstGeom>
          <a:noFill/>
          <a:ln>
            <a:noFill/>
          </a:ln>
        </p:spPr>
        <p:txBody>
          <a:bodyPr spcFirstLastPara="1" wrap="square" lIns="9125" tIns="9125" rIns="9125" bIns="9125" anchor="t" anchorCtr="0">
            <a:spAutoFit/>
          </a:bodyPr>
          <a:lstStyle/>
          <a:p>
            <a:pPr marL="0" lvl="0" indent="0" algn="ctr" rtl="0">
              <a:spcBef>
                <a:spcPts val="0"/>
              </a:spcBef>
              <a:spcAft>
                <a:spcPts val="0"/>
              </a:spcAft>
              <a:buClr>
                <a:schemeClr val="dk1"/>
              </a:buClr>
              <a:buSzPts val="1100"/>
              <a:buFont typeface="Arial"/>
              <a:buNone/>
            </a:pPr>
            <a:r>
              <a:rPr lang="en" sz="2800" b="1">
                <a:solidFill>
                  <a:srgbClr val="38761D"/>
                </a:solidFill>
                <a:latin typeface="Calibri"/>
                <a:ea typeface="Calibri"/>
                <a:cs typeface="Calibri"/>
                <a:sym typeface="Calibri"/>
              </a:rPr>
              <a:t>AI Web-Search Wars</a:t>
            </a:r>
            <a:endParaRPr sz="2800" b="1">
              <a:solidFill>
                <a:srgbClr val="38761D"/>
              </a:solidFill>
              <a:latin typeface="Calibri"/>
              <a:ea typeface="Calibri"/>
              <a:cs typeface="Calibri"/>
              <a:sym typeface="Calibri"/>
            </a:endParaRPr>
          </a:p>
        </p:txBody>
      </p:sp>
      <p:sp>
        <p:nvSpPr>
          <p:cNvPr id="63" name="Google Shape;63;p14"/>
          <p:cNvSpPr txBox="1"/>
          <p:nvPr/>
        </p:nvSpPr>
        <p:spPr>
          <a:xfrm rot="913586">
            <a:off x="263004" y="3729028"/>
            <a:ext cx="2732317" cy="757384"/>
          </a:xfrm>
          <a:prstGeom prst="rect">
            <a:avLst/>
          </a:prstGeom>
          <a:noFill/>
          <a:ln>
            <a:noFill/>
          </a:ln>
        </p:spPr>
        <p:txBody>
          <a:bodyPr spcFirstLastPara="1" wrap="square" lIns="9125" tIns="9125" rIns="9125" bIns="9125" anchor="t" anchorCtr="0">
            <a:spAutoFit/>
          </a:bodyPr>
          <a:lstStyle/>
          <a:p>
            <a:pPr marL="0" lvl="0" indent="0" algn="ctr" rtl="0">
              <a:spcBef>
                <a:spcPts val="0"/>
              </a:spcBef>
              <a:spcAft>
                <a:spcPts val="0"/>
              </a:spcAft>
              <a:buClr>
                <a:schemeClr val="dk1"/>
              </a:buClr>
              <a:buSzPts val="1100"/>
              <a:buFont typeface="Arial"/>
              <a:buNone/>
            </a:pPr>
            <a:r>
              <a:rPr lang="en" sz="2400" b="1" i="1">
                <a:solidFill>
                  <a:srgbClr val="FF0000"/>
                </a:solidFill>
                <a:latin typeface="Calibri"/>
                <a:ea typeface="Calibri"/>
                <a:cs typeface="Calibri"/>
                <a:sym typeface="Calibri"/>
              </a:rPr>
              <a:t>Yoshua Bengio </a:t>
            </a:r>
            <a:endParaRPr sz="2400" b="1" i="1">
              <a:solidFill>
                <a:srgbClr val="FF0000"/>
              </a:solidFill>
              <a:latin typeface="Calibri"/>
              <a:ea typeface="Calibri"/>
              <a:cs typeface="Calibri"/>
              <a:sym typeface="Calibri"/>
            </a:endParaRPr>
          </a:p>
          <a:p>
            <a:pPr marL="0" lvl="0" indent="0" algn="ctr" rtl="0">
              <a:spcBef>
                <a:spcPts val="0"/>
              </a:spcBef>
              <a:spcAft>
                <a:spcPts val="0"/>
              </a:spcAft>
              <a:buClr>
                <a:schemeClr val="dk1"/>
              </a:buClr>
              <a:buSzPts val="1100"/>
              <a:buFont typeface="Arial"/>
              <a:buNone/>
            </a:pPr>
            <a:r>
              <a:rPr lang="en" sz="2400" b="1" i="1">
                <a:solidFill>
                  <a:srgbClr val="FF0000"/>
                </a:solidFill>
                <a:latin typeface="Calibri"/>
                <a:ea typeface="Calibri"/>
                <a:cs typeface="Calibri"/>
                <a:sym typeface="Calibri"/>
              </a:rPr>
              <a:t>Fears of AI Future</a:t>
            </a:r>
            <a:endParaRPr sz="2400" b="1" i="1">
              <a:solidFill>
                <a:srgbClr val="FF0000"/>
              </a:solidFill>
              <a:latin typeface="Calibri"/>
              <a:ea typeface="Calibri"/>
              <a:cs typeface="Calibri"/>
              <a:sym typeface="Calibri"/>
            </a:endParaRPr>
          </a:p>
        </p:txBody>
      </p:sp>
      <p:sp>
        <p:nvSpPr>
          <p:cNvPr id="64" name="Google Shape;64;p14"/>
          <p:cNvSpPr txBox="1"/>
          <p:nvPr/>
        </p:nvSpPr>
        <p:spPr>
          <a:xfrm rot="597090">
            <a:off x="6031975" y="4484010"/>
            <a:ext cx="2732411" cy="326213"/>
          </a:xfrm>
          <a:prstGeom prst="rect">
            <a:avLst/>
          </a:prstGeom>
          <a:noFill/>
          <a:ln>
            <a:noFill/>
          </a:ln>
        </p:spPr>
        <p:txBody>
          <a:bodyPr spcFirstLastPara="1" wrap="square" lIns="9125" tIns="9125" rIns="9125" bIns="9125" anchor="t" anchorCtr="0">
            <a:spAutoFit/>
          </a:bodyPr>
          <a:lstStyle/>
          <a:p>
            <a:pPr marL="0" lvl="0" indent="0" algn="ctr" rtl="0">
              <a:spcBef>
                <a:spcPts val="0"/>
              </a:spcBef>
              <a:spcAft>
                <a:spcPts val="0"/>
              </a:spcAft>
              <a:buClr>
                <a:schemeClr val="dk1"/>
              </a:buClr>
              <a:buSzPts val="1100"/>
              <a:buFont typeface="Arial"/>
              <a:buNone/>
            </a:pPr>
            <a:r>
              <a:rPr lang="en" sz="2000" b="1">
                <a:solidFill>
                  <a:srgbClr val="CC4125"/>
                </a:solidFill>
                <a:latin typeface="Calibri"/>
                <a:ea typeface="Calibri"/>
                <a:cs typeface="Calibri"/>
                <a:sym typeface="Calibri"/>
              </a:rPr>
              <a:t>OpenAI + Stack Overflow</a:t>
            </a:r>
            <a:endParaRPr sz="2000" b="1">
              <a:solidFill>
                <a:srgbClr val="CC4125"/>
              </a:solidFill>
              <a:latin typeface="Calibri"/>
              <a:ea typeface="Calibri"/>
              <a:cs typeface="Calibri"/>
              <a:sym typeface="Calibri"/>
            </a:endParaRPr>
          </a:p>
        </p:txBody>
      </p:sp>
      <p:pic>
        <p:nvPicPr>
          <p:cNvPr id="65" name="Google Shape;65;p1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129375" y="117650"/>
            <a:ext cx="1838350" cy="1029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p:nvPr/>
        </p:nvSpPr>
        <p:spPr>
          <a:xfrm>
            <a:off x="31350" y="57975"/>
            <a:ext cx="4785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Andrew Ng about AI and regulations</a:t>
            </a:r>
            <a:endParaRPr sz="2000" b="1" i="0" u="none" strike="noStrike" cap="none">
              <a:solidFill>
                <a:srgbClr val="000000"/>
              </a:solidFill>
              <a:latin typeface="Calibri"/>
              <a:ea typeface="Calibri"/>
              <a:cs typeface="Calibri"/>
              <a:sym typeface="Calibri"/>
            </a:endParaRPr>
          </a:p>
        </p:txBody>
      </p:sp>
      <p:sp>
        <p:nvSpPr>
          <p:cNvPr id="151" name="Google Shape;151;p23"/>
          <p:cNvSpPr txBox="1"/>
          <p:nvPr/>
        </p:nvSpPr>
        <p:spPr>
          <a:xfrm>
            <a:off x="31350" y="548400"/>
            <a:ext cx="4494300" cy="4020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lnSpc>
                <a:spcPct val="100000"/>
              </a:lnSpc>
              <a:spcBef>
                <a:spcPts val="0"/>
              </a:spcBef>
              <a:spcAft>
                <a:spcPts val="0"/>
              </a:spcAft>
              <a:buNone/>
            </a:pPr>
            <a:r>
              <a:rPr lang="en" sz="1300">
                <a:latin typeface="Calibri"/>
                <a:ea typeface="Calibri"/>
                <a:cs typeface="Calibri"/>
                <a:sym typeface="Calibri"/>
              </a:rPr>
              <a:t>Andrew Ng spoke about AI and regulations at an event at the U.S. Capitol attended by legislative and business leaders</a:t>
            </a:r>
            <a:endParaRPr sz="1300">
              <a:latin typeface="Calibri"/>
              <a:ea typeface="Calibri"/>
              <a:cs typeface="Calibri"/>
              <a:sym typeface="Calibri"/>
            </a:endParaRPr>
          </a:p>
          <a:p>
            <a:pPr marL="0" marR="0" lvl="0" indent="0" algn="l" rtl="0">
              <a:lnSpc>
                <a:spcPct val="100000"/>
              </a:lnSpc>
              <a:spcBef>
                <a:spcPts val="0"/>
              </a:spcBef>
              <a:spcAft>
                <a:spcPts val="0"/>
              </a:spcAft>
              <a:buNone/>
            </a:pPr>
            <a:r>
              <a:rPr lang="en" sz="1300" u="sng">
                <a:solidFill>
                  <a:schemeClr val="hlink"/>
                </a:solidFill>
                <a:latin typeface="Calibri"/>
                <a:ea typeface="Calibri"/>
                <a:cs typeface="Calibri"/>
                <a:sym typeface="Calibri"/>
                <a:hlinkClick r:id="rId3"/>
              </a:rPr>
              <a:t>https://twitter.com/AndrewYNg/status/1788648531873628607</a:t>
            </a:r>
            <a:endParaRPr sz="1300">
              <a:latin typeface="Calibri"/>
              <a:ea typeface="Calibri"/>
              <a:cs typeface="Calibri"/>
              <a:sym typeface="Calibri"/>
            </a:endParaRPr>
          </a:p>
          <a:p>
            <a:pPr marL="0" marR="0" lvl="0" indent="0" algn="l" rtl="0">
              <a:lnSpc>
                <a:spcPct val="100000"/>
              </a:lnSpc>
              <a:spcBef>
                <a:spcPts val="0"/>
              </a:spcBef>
              <a:spcAft>
                <a:spcPts val="0"/>
              </a:spcAft>
              <a:buNone/>
            </a:pPr>
            <a:r>
              <a:rPr lang="en" sz="1300" u="sng">
                <a:solidFill>
                  <a:schemeClr val="hlink"/>
                </a:solidFill>
                <a:latin typeface="Calibri"/>
                <a:ea typeface="Calibri"/>
                <a:cs typeface="Calibri"/>
                <a:sym typeface="Calibri"/>
                <a:hlinkClick r:id="rId4"/>
              </a:rPr>
              <a:t>https://www.deeplearning.ai/the-batch/issue-248/</a:t>
            </a:r>
            <a:r>
              <a:rPr lang="en" sz="1300">
                <a:latin typeface="Calibri"/>
                <a:ea typeface="Calibri"/>
                <a:cs typeface="Calibri"/>
                <a:sym typeface="Calibri"/>
              </a:rPr>
              <a:t> </a:t>
            </a:r>
            <a:endParaRPr sz="1300">
              <a:latin typeface="Calibri"/>
              <a:ea typeface="Calibri"/>
              <a:cs typeface="Calibri"/>
              <a:sym typeface="Calibri"/>
            </a:endParaRPr>
          </a:p>
          <a:p>
            <a:pPr marL="0" marR="0" lvl="0" indent="0" algn="l" rtl="0">
              <a:lnSpc>
                <a:spcPct val="100000"/>
              </a:lnSpc>
              <a:spcBef>
                <a:spcPts val="0"/>
              </a:spcBef>
              <a:spcAft>
                <a:spcPts val="0"/>
              </a:spcAft>
              <a:buNone/>
            </a:pPr>
            <a:endParaRPr sz="1300">
              <a:latin typeface="Calibri"/>
              <a:ea typeface="Calibri"/>
              <a:cs typeface="Calibri"/>
              <a:sym typeface="Calibri"/>
            </a:endParaRPr>
          </a:p>
          <a:p>
            <a:pPr marL="0" lvl="0" indent="0" algn="l" rtl="0">
              <a:lnSpc>
                <a:spcPct val="100000"/>
              </a:lnSpc>
              <a:spcBef>
                <a:spcPts val="0"/>
              </a:spcBef>
              <a:spcAft>
                <a:spcPts val="0"/>
              </a:spcAft>
              <a:buNone/>
            </a:pPr>
            <a:r>
              <a:rPr lang="en" sz="1300">
                <a:latin typeface="Calibri"/>
                <a:ea typeface="Calibri"/>
                <a:cs typeface="Calibri"/>
                <a:sym typeface="Calibri"/>
              </a:rPr>
              <a:t>Here's a summary:</a:t>
            </a:r>
            <a:endParaRPr sz="1300">
              <a:latin typeface="Calibri"/>
              <a:ea typeface="Calibri"/>
              <a:cs typeface="Calibri"/>
              <a:sym typeface="Calibri"/>
            </a:endParaRPr>
          </a:p>
          <a:p>
            <a:pPr marL="0" lvl="0" indent="0" algn="l" rtl="0">
              <a:lnSpc>
                <a:spcPct val="100000"/>
              </a:lnSpc>
              <a:spcBef>
                <a:spcPts val="0"/>
              </a:spcBef>
              <a:spcAft>
                <a:spcPts val="0"/>
              </a:spcAft>
              <a:buNone/>
            </a:pPr>
            <a:endParaRPr sz="1300">
              <a:latin typeface="Calibri"/>
              <a:ea typeface="Calibri"/>
              <a:cs typeface="Calibri"/>
              <a:sym typeface="Calibri"/>
            </a:endParaRPr>
          </a:p>
          <a:p>
            <a:pPr marL="228600" lvl="0" indent="-139700" algn="l" rtl="0">
              <a:lnSpc>
                <a:spcPct val="100000"/>
              </a:lnSpc>
              <a:spcBef>
                <a:spcPts val="0"/>
              </a:spcBef>
              <a:spcAft>
                <a:spcPts val="0"/>
              </a:spcAft>
              <a:buClr>
                <a:srgbClr val="1F1F1F"/>
              </a:buClr>
              <a:buSzPts val="1300"/>
              <a:buChar char="●"/>
            </a:pPr>
            <a:r>
              <a:rPr lang="en" sz="1300" b="1">
                <a:solidFill>
                  <a:srgbClr val="1F1F1F"/>
                </a:solidFill>
                <a:latin typeface="Calibri"/>
                <a:ea typeface="Calibri"/>
                <a:cs typeface="Calibri"/>
                <a:sym typeface="Calibri"/>
              </a:rPr>
              <a:t>Open Source Successes:</a:t>
            </a:r>
            <a:r>
              <a:rPr lang="en" sz="1300">
                <a:solidFill>
                  <a:srgbClr val="1F1F1F"/>
                </a:solidFill>
                <a:latin typeface="Calibri"/>
                <a:ea typeface="Calibri"/>
                <a:cs typeface="Calibri"/>
                <a:sym typeface="Calibri"/>
              </a:rPr>
              <a:t> The open-source community has successfully defended against regulations that would have negatively impacted innovation.</a:t>
            </a:r>
            <a:endParaRPr sz="1300">
              <a:solidFill>
                <a:srgbClr val="1F1F1F"/>
              </a:solidFill>
              <a:latin typeface="Calibri"/>
              <a:ea typeface="Calibri"/>
              <a:cs typeface="Calibri"/>
              <a:sym typeface="Calibri"/>
            </a:endParaRPr>
          </a:p>
          <a:p>
            <a:pPr marL="228600" lvl="0" indent="-139700" algn="l" rtl="0">
              <a:lnSpc>
                <a:spcPct val="100000"/>
              </a:lnSpc>
              <a:spcBef>
                <a:spcPts val="0"/>
              </a:spcBef>
              <a:spcAft>
                <a:spcPts val="0"/>
              </a:spcAft>
              <a:buClr>
                <a:srgbClr val="1F1F1F"/>
              </a:buClr>
              <a:buSzPts val="1300"/>
              <a:buChar char="●"/>
            </a:pPr>
            <a:r>
              <a:rPr lang="en" sz="1300" b="1">
                <a:solidFill>
                  <a:srgbClr val="1F1F1F"/>
                </a:solidFill>
                <a:latin typeface="Calibri"/>
                <a:ea typeface="Calibri"/>
                <a:cs typeface="Calibri"/>
                <a:sym typeface="Calibri"/>
              </a:rPr>
              <a:t>Shifting Concerns:</a:t>
            </a:r>
            <a:r>
              <a:rPr lang="en" sz="1300">
                <a:solidFill>
                  <a:srgbClr val="1F1F1F"/>
                </a:solidFill>
                <a:latin typeface="Calibri"/>
                <a:ea typeface="Calibri"/>
                <a:cs typeface="Calibri"/>
                <a:sym typeface="Calibri"/>
              </a:rPr>
              <a:t> </a:t>
            </a:r>
            <a:r>
              <a:rPr lang="en" sz="1300" b="1">
                <a:solidFill>
                  <a:srgbClr val="FF0000"/>
                </a:solidFill>
                <a:latin typeface="Calibri"/>
                <a:ea typeface="Calibri"/>
                <a:cs typeface="Calibri"/>
                <a:sym typeface="Calibri"/>
              </a:rPr>
              <a:t>Opponents of open source</a:t>
            </a:r>
            <a:r>
              <a:rPr lang="en" sz="1300">
                <a:solidFill>
                  <a:srgbClr val="1F1F1F"/>
                </a:solidFill>
                <a:latin typeface="Calibri"/>
                <a:ea typeface="Calibri"/>
                <a:cs typeface="Calibri"/>
                <a:sym typeface="Calibri"/>
              </a:rPr>
              <a:t> are continually shifting their arguments, with the latest concerns </a:t>
            </a:r>
            <a:r>
              <a:rPr lang="en" sz="1300" b="1">
                <a:solidFill>
                  <a:srgbClr val="FF0000"/>
                </a:solidFill>
                <a:latin typeface="Calibri"/>
                <a:ea typeface="Calibri"/>
                <a:cs typeface="Calibri"/>
                <a:sym typeface="Calibri"/>
              </a:rPr>
              <a:t>focusing on national security risks</a:t>
            </a:r>
            <a:r>
              <a:rPr lang="en" sz="1300">
                <a:solidFill>
                  <a:srgbClr val="1F1F1F"/>
                </a:solidFill>
                <a:latin typeface="Calibri"/>
                <a:ea typeface="Calibri"/>
                <a:cs typeface="Calibri"/>
                <a:sym typeface="Calibri"/>
              </a:rPr>
              <a:t>.</a:t>
            </a:r>
            <a:endParaRPr sz="1300">
              <a:solidFill>
                <a:srgbClr val="1F1F1F"/>
              </a:solidFill>
              <a:latin typeface="Calibri"/>
              <a:ea typeface="Calibri"/>
              <a:cs typeface="Calibri"/>
              <a:sym typeface="Calibri"/>
            </a:endParaRPr>
          </a:p>
          <a:p>
            <a:pPr marL="228600" lvl="0" indent="-139700" algn="l" rtl="0">
              <a:lnSpc>
                <a:spcPct val="100000"/>
              </a:lnSpc>
              <a:spcBef>
                <a:spcPts val="0"/>
              </a:spcBef>
              <a:spcAft>
                <a:spcPts val="0"/>
              </a:spcAft>
              <a:buClr>
                <a:srgbClr val="1F1F1F"/>
              </a:buClr>
              <a:buSzPts val="1300"/>
              <a:buChar char="●"/>
            </a:pPr>
            <a:r>
              <a:rPr lang="en" sz="1300" b="1">
                <a:solidFill>
                  <a:srgbClr val="1F1F1F"/>
                </a:solidFill>
                <a:latin typeface="Calibri"/>
                <a:ea typeface="Calibri"/>
                <a:cs typeface="Calibri"/>
                <a:sym typeface="Calibri"/>
              </a:rPr>
              <a:t>Realistic Risk Assessment:</a:t>
            </a:r>
            <a:r>
              <a:rPr lang="en" sz="1300">
                <a:solidFill>
                  <a:srgbClr val="1F1F1F"/>
                </a:solidFill>
                <a:latin typeface="Calibri"/>
                <a:ea typeface="Calibri"/>
                <a:cs typeface="Calibri"/>
                <a:sym typeface="Calibri"/>
              </a:rPr>
              <a:t> Federal legislators are getting a more accurate picture of the true risks AI poses, and the need for </a:t>
            </a:r>
            <a:r>
              <a:rPr lang="en" sz="1300" b="1">
                <a:solidFill>
                  <a:srgbClr val="FF0000"/>
                </a:solidFill>
                <a:latin typeface="Calibri"/>
                <a:ea typeface="Calibri"/>
                <a:cs typeface="Calibri"/>
                <a:sym typeface="Calibri"/>
              </a:rPr>
              <a:t>application-specific guardrails rather than blanket restrictions on AI technology</a:t>
            </a:r>
            <a:r>
              <a:rPr lang="en" sz="1300">
                <a:solidFill>
                  <a:srgbClr val="1F1F1F"/>
                </a:solidFill>
                <a:latin typeface="Calibri"/>
                <a:ea typeface="Calibri"/>
                <a:cs typeface="Calibri"/>
                <a:sym typeface="Calibri"/>
              </a:rPr>
              <a:t>.</a:t>
            </a:r>
            <a:endParaRPr sz="1300">
              <a:solidFill>
                <a:srgbClr val="1F1F1F"/>
              </a:solidFill>
              <a:latin typeface="Calibri"/>
              <a:ea typeface="Calibri"/>
              <a:cs typeface="Calibri"/>
              <a:sym typeface="Calibri"/>
            </a:endParaRPr>
          </a:p>
          <a:p>
            <a:pPr marL="228600" lvl="0" indent="-139700" algn="l" rtl="0">
              <a:lnSpc>
                <a:spcPct val="100000"/>
              </a:lnSpc>
              <a:spcBef>
                <a:spcPts val="0"/>
              </a:spcBef>
              <a:spcAft>
                <a:spcPts val="0"/>
              </a:spcAft>
              <a:buClr>
                <a:srgbClr val="1F1F1F"/>
              </a:buClr>
              <a:buSzPts val="1300"/>
              <a:buChar char="●"/>
            </a:pPr>
            <a:r>
              <a:rPr lang="en" sz="1300" b="1">
                <a:solidFill>
                  <a:srgbClr val="1F1F1F"/>
                </a:solidFill>
                <a:latin typeface="Calibri"/>
                <a:ea typeface="Calibri"/>
                <a:cs typeface="Calibri"/>
                <a:sym typeface="Calibri"/>
              </a:rPr>
              <a:t>Protecting Against Misuse:</a:t>
            </a:r>
            <a:r>
              <a:rPr lang="en" sz="1300">
                <a:solidFill>
                  <a:srgbClr val="1F1F1F"/>
                </a:solidFill>
                <a:latin typeface="Calibri"/>
                <a:ea typeface="Calibri"/>
                <a:cs typeface="Calibri"/>
                <a:sym typeface="Calibri"/>
              </a:rPr>
              <a:t> Some companies trying to </a:t>
            </a:r>
            <a:r>
              <a:rPr lang="en" sz="1300" b="1">
                <a:solidFill>
                  <a:srgbClr val="FF0000"/>
                </a:solidFill>
                <a:latin typeface="Calibri"/>
                <a:ea typeface="Calibri"/>
                <a:cs typeface="Calibri"/>
                <a:sym typeface="Calibri"/>
              </a:rPr>
              <a:t>limit open source AI, likely to protect their own proprietary investments</a:t>
            </a:r>
            <a:r>
              <a:rPr lang="en" sz="1300">
                <a:solidFill>
                  <a:srgbClr val="1F1F1F"/>
                </a:solidFill>
                <a:latin typeface="Calibri"/>
                <a:ea typeface="Calibri"/>
                <a:cs typeface="Calibri"/>
                <a:sym typeface="Calibri"/>
              </a:rPr>
              <a:t> and reduce competition.</a:t>
            </a:r>
            <a:endParaRPr sz="1300">
              <a:latin typeface="Calibri"/>
              <a:ea typeface="Calibri"/>
              <a:cs typeface="Calibri"/>
              <a:sym typeface="Calibri"/>
            </a:endParaRPr>
          </a:p>
        </p:txBody>
      </p:sp>
      <p:sp>
        <p:nvSpPr>
          <p:cNvPr id="152" name="Google Shape;152;p23"/>
          <p:cNvSpPr txBox="1"/>
          <p:nvPr/>
        </p:nvSpPr>
        <p:spPr>
          <a:xfrm>
            <a:off x="4573500" y="1909450"/>
            <a:ext cx="4494300" cy="3020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lnSpc>
                <a:spcPct val="100000"/>
              </a:lnSpc>
              <a:spcBef>
                <a:spcPts val="0"/>
              </a:spcBef>
              <a:spcAft>
                <a:spcPts val="0"/>
              </a:spcAft>
              <a:buClr>
                <a:srgbClr val="1F1F1F"/>
              </a:buClr>
              <a:buSzPts val="1300"/>
              <a:buChar char="●"/>
            </a:pPr>
            <a:r>
              <a:rPr lang="en" sz="1300" b="1">
                <a:solidFill>
                  <a:srgbClr val="1F1F1F"/>
                </a:solidFill>
                <a:latin typeface="Calibri"/>
                <a:ea typeface="Calibri"/>
                <a:cs typeface="Calibri"/>
                <a:sym typeface="Calibri"/>
              </a:rPr>
              <a:t>Evolving Arguments:</a:t>
            </a:r>
            <a:r>
              <a:rPr lang="en" sz="1300">
                <a:solidFill>
                  <a:srgbClr val="1F1F1F"/>
                </a:solidFill>
                <a:latin typeface="Calibri"/>
                <a:ea typeface="Calibri"/>
                <a:cs typeface="Calibri"/>
                <a:sym typeface="Calibri"/>
              </a:rPr>
              <a:t> The opposition's arguments have changed over time:</a:t>
            </a:r>
            <a:endParaRPr sz="1300">
              <a:solidFill>
                <a:srgbClr val="1F1F1F"/>
              </a:solidFill>
              <a:latin typeface="Calibri"/>
              <a:ea typeface="Calibri"/>
              <a:cs typeface="Calibri"/>
              <a:sym typeface="Calibri"/>
            </a:endParaRPr>
          </a:p>
          <a:p>
            <a:pPr marL="400050" lvl="1" indent="-139700" algn="l" rtl="0">
              <a:lnSpc>
                <a:spcPct val="100000"/>
              </a:lnSpc>
              <a:spcBef>
                <a:spcPts val="0"/>
              </a:spcBef>
              <a:spcAft>
                <a:spcPts val="0"/>
              </a:spcAft>
              <a:buClr>
                <a:srgbClr val="1F1F1F"/>
              </a:buClr>
              <a:buSzPts val="1300"/>
              <a:buFont typeface="Calibri"/>
              <a:buChar char="○"/>
            </a:pPr>
            <a:r>
              <a:rPr lang="en" sz="1300">
                <a:solidFill>
                  <a:srgbClr val="1F1F1F"/>
                </a:solidFill>
                <a:latin typeface="Calibri"/>
                <a:ea typeface="Calibri"/>
                <a:cs typeface="Calibri"/>
                <a:sym typeface="Calibri"/>
              </a:rPr>
              <a:t>From AI-caused extinction</a:t>
            </a:r>
            <a:endParaRPr sz="1300">
              <a:solidFill>
                <a:srgbClr val="1F1F1F"/>
              </a:solidFill>
              <a:latin typeface="Calibri"/>
              <a:ea typeface="Calibri"/>
              <a:cs typeface="Calibri"/>
              <a:sym typeface="Calibri"/>
            </a:endParaRPr>
          </a:p>
          <a:p>
            <a:pPr marL="400050" lvl="1" indent="-139700" algn="l" rtl="0">
              <a:lnSpc>
                <a:spcPct val="100000"/>
              </a:lnSpc>
              <a:spcBef>
                <a:spcPts val="0"/>
              </a:spcBef>
              <a:spcAft>
                <a:spcPts val="0"/>
              </a:spcAft>
              <a:buClr>
                <a:srgbClr val="1F1F1F"/>
              </a:buClr>
              <a:buSzPts val="1300"/>
              <a:buFont typeface="Calibri"/>
              <a:buChar char="○"/>
            </a:pPr>
            <a:r>
              <a:rPr lang="en" sz="1300">
                <a:solidFill>
                  <a:srgbClr val="1F1F1F"/>
                </a:solidFill>
                <a:latin typeface="Calibri"/>
                <a:ea typeface="Calibri"/>
                <a:cs typeface="Calibri"/>
                <a:sym typeface="Calibri"/>
              </a:rPr>
              <a:t>To facilitating bioweapon development</a:t>
            </a:r>
            <a:endParaRPr sz="1300">
              <a:solidFill>
                <a:srgbClr val="1F1F1F"/>
              </a:solidFill>
              <a:latin typeface="Calibri"/>
              <a:ea typeface="Calibri"/>
              <a:cs typeface="Calibri"/>
              <a:sym typeface="Calibri"/>
            </a:endParaRPr>
          </a:p>
          <a:p>
            <a:pPr marL="400050" lvl="1" indent="-139700" algn="l" rtl="0">
              <a:lnSpc>
                <a:spcPct val="100000"/>
              </a:lnSpc>
              <a:spcBef>
                <a:spcPts val="0"/>
              </a:spcBef>
              <a:spcAft>
                <a:spcPts val="0"/>
              </a:spcAft>
              <a:buClr>
                <a:srgbClr val="1F1F1F"/>
              </a:buClr>
              <a:buSzPts val="1300"/>
              <a:buFont typeface="Calibri"/>
              <a:buChar char="○"/>
            </a:pPr>
            <a:r>
              <a:rPr lang="en" sz="1300">
                <a:solidFill>
                  <a:srgbClr val="1F1F1F"/>
                </a:solidFill>
                <a:latin typeface="Calibri"/>
                <a:ea typeface="Calibri"/>
                <a:cs typeface="Calibri"/>
                <a:sym typeface="Calibri"/>
              </a:rPr>
              <a:t>And </a:t>
            </a:r>
            <a:r>
              <a:rPr lang="en" sz="1300" b="1">
                <a:solidFill>
                  <a:srgbClr val="FF0000"/>
                </a:solidFill>
                <a:latin typeface="Calibri"/>
                <a:ea typeface="Calibri"/>
                <a:cs typeface="Calibri"/>
                <a:sym typeface="Calibri"/>
              </a:rPr>
              <a:t>now focus on national security</a:t>
            </a:r>
            <a:r>
              <a:rPr lang="en" sz="1300">
                <a:solidFill>
                  <a:srgbClr val="1F1F1F"/>
                </a:solidFill>
                <a:latin typeface="Calibri"/>
                <a:ea typeface="Calibri"/>
                <a:cs typeface="Calibri"/>
                <a:sym typeface="Calibri"/>
              </a:rPr>
              <a:t> via AI advantages for adversaries</a:t>
            </a:r>
            <a:endParaRPr sz="1300">
              <a:solidFill>
                <a:srgbClr val="1F1F1F"/>
              </a:solidFill>
              <a:latin typeface="Calibri"/>
              <a:ea typeface="Calibri"/>
              <a:cs typeface="Calibri"/>
              <a:sym typeface="Calibri"/>
            </a:endParaRPr>
          </a:p>
          <a:p>
            <a:pPr marL="228600" lvl="0" indent="-139700" algn="l" rtl="0">
              <a:lnSpc>
                <a:spcPct val="100000"/>
              </a:lnSpc>
              <a:spcBef>
                <a:spcPts val="0"/>
              </a:spcBef>
              <a:spcAft>
                <a:spcPts val="0"/>
              </a:spcAft>
              <a:buClr>
                <a:srgbClr val="1F1F1F"/>
              </a:buClr>
              <a:buSzPts val="1300"/>
              <a:buChar char="●"/>
            </a:pPr>
            <a:r>
              <a:rPr lang="en" sz="1300" b="1">
                <a:solidFill>
                  <a:srgbClr val="1F1F1F"/>
                </a:solidFill>
                <a:latin typeface="Calibri"/>
                <a:ea typeface="Calibri"/>
                <a:cs typeface="Calibri"/>
                <a:sym typeface="Calibri"/>
              </a:rPr>
              <a:t>Countering Misinformation:</a:t>
            </a:r>
            <a:r>
              <a:rPr lang="en" sz="1300">
                <a:solidFill>
                  <a:srgbClr val="1F1F1F"/>
                </a:solidFill>
                <a:latin typeface="Calibri"/>
                <a:ea typeface="Calibri"/>
                <a:cs typeface="Calibri"/>
                <a:sym typeface="Calibri"/>
              </a:rPr>
              <a:t> </a:t>
            </a:r>
            <a:r>
              <a:rPr lang="en" sz="1300" b="1">
                <a:solidFill>
                  <a:srgbClr val="FF0000"/>
                </a:solidFill>
                <a:latin typeface="Calibri"/>
                <a:ea typeface="Calibri"/>
                <a:cs typeface="Calibri"/>
                <a:sym typeface="Calibri"/>
              </a:rPr>
              <a:t>Authoritarian nations would develop AI regardless</a:t>
            </a:r>
            <a:r>
              <a:rPr lang="en" sz="1300">
                <a:solidFill>
                  <a:srgbClr val="1F1F1F"/>
                </a:solidFill>
                <a:latin typeface="Calibri"/>
                <a:ea typeface="Calibri"/>
                <a:cs typeface="Calibri"/>
                <a:sym typeface="Calibri"/>
              </a:rPr>
              <a:t>; democratic nations influencing these technologies ensures they reflect a commitment to values like human rights.</a:t>
            </a:r>
            <a:endParaRPr sz="1300">
              <a:solidFill>
                <a:srgbClr val="1F1F1F"/>
              </a:solidFill>
              <a:latin typeface="Calibri"/>
              <a:ea typeface="Calibri"/>
              <a:cs typeface="Calibri"/>
              <a:sym typeface="Calibri"/>
            </a:endParaRPr>
          </a:p>
          <a:p>
            <a:pPr marL="228600" lvl="0" indent="-139700" algn="l" rtl="0">
              <a:lnSpc>
                <a:spcPct val="100000"/>
              </a:lnSpc>
              <a:spcBef>
                <a:spcPts val="0"/>
              </a:spcBef>
              <a:spcAft>
                <a:spcPts val="0"/>
              </a:spcAft>
              <a:buClr>
                <a:srgbClr val="1F1F1F"/>
              </a:buClr>
              <a:buSzPts val="1300"/>
              <a:buChar char="●"/>
            </a:pPr>
            <a:r>
              <a:rPr lang="en" sz="1300" b="1">
                <a:solidFill>
                  <a:srgbClr val="1F1F1F"/>
                </a:solidFill>
                <a:latin typeface="Calibri"/>
                <a:ea typeface="Calibri"/>
                <a:cs typeface="Calibri"/>
                <a:sym typeface="Calibri"/>
              </a:rPr>
              <a:t>Positive Signals:</a:t>
            </a:r>
            <a:r>
              <a:rPr lang="en" sz="1300">
                <a:solidFill>
                  <a:srgbClr val="1F1F1F"/>
                </a:solidFill>
                <a:latin typeface="Calibri"/>
                <a:ea typeface="Calibri"/>
                <a:cs typeface="Calibri"/>
                <a:sym typeface="Calibri"/>
              </a:rPr>
              <a:t> Legislators focus has shifted more towards investing in innovation, which is a promising sign.</a:t>
            </a:r>
            <a:endParaRPr sz="1300">
              <a:solidFill>
                <a:srgbClr val="1F1F1F"/>
              </a:solidFill>
              <a:latin typeface="Calibri"/>
              <a:ea typeface="Calibri"/>
              <a:cs typeface="Calibri"/>
              <a:sym typeface="Calibri"/>
            </a:endParaRPr>
          </a:p>
          <a:p>
            <a:pPr marL="228600" lvl="0" indent="-139700" algn="l" rtl="0">
              <a:lnSpc>
                <a:spcPct val="100000"/>
              </a:lnSpc>
              <a:spcBef>
                <a:spcPts val="0"/>
              </a:spcBef>
              <a:spcAft>
                <a:spcPts val="0"/>
              </a:spcAft>
              <a:buClr>
                <a:srgbClr val="1F1F1F"/>
              </a:buClr>
              <a:buSzPts val="1300"/>
              <a:buChar char="●"/>
            </a:pPr>
            <a:r>
              <a:rPr lang="en" sz="1300" b="1">
                <a:solidFill>
                  <a:srgbClr val="1F1F1F"/>
                </a:solidFill>
                <a:latin typeface="Calibri"/>
                <a:ea typeface="Calibri"/>
                <a:cs typeface="Calibri"/>
                <a:sym typeface="Calibri"/>
              </a:rPr>
              <a:t>The Fight Continues:</a:t>
            </a:r>
            <a:r>
              <a:rPr lang="en" sz="1300">
                <a:solidFill>
                  <a:srgbClr val="1F1F1F"/>
                </a:solidFill>
                <a:latin typeface="Calibri"/>
                <a:ea typeface="Calibri"/>
                <a:cs typeface="Calibri"/>
                <a:sym typeface="Calibri"/>
              </a:rPr>
              <a:t> Globally, there's </a:t>
            </a:r>
            <a:r>
              <a:rPr lang="en" sz="1300" b="1">
                <a:solidFill>
                  <a:srgbClr val="FF0000"/>
                </a:solidFill>
                <a:latin typeface="Calibri"/>
                <a:ea typeface="Calibri"/>
                <a:cs typeface="Calibri"/>
                <a:sym typeface="Calibri"/>
              </a:rPr>
              <a:t>still pressure for AI-stifling regulations</a:t>
            </a:r>
            <a:r>
              <a:rPr lang="en" sz="1300">
                <a:solidFill>
                  <a:srgbClr val="1F1F1F"/>
                </a:solidFill>
                <a:latin typeface="Calibri"/>
                <a:ea typeface="Calibri"/>
                <a:cs typeface="Calibri"/>
                <a:sym typeface="Calibri"/>
              </a:rPr>
              <a:t>, and continued engagement with regulators is crucial to fostering a better understanding of AI.</a:t>
            </a:r>
            <a:endParaRPr sz="1300">
              <a:latin typeface="Calibri"/>
              <a:ea typeface="Calibri"/>
              <a:cs typeface="Calibri"/>
              <a:sym typeface="Calibri"/>
            </a:endParaRPr>
          </a:p>
        </p:txBody>
      </p:sp>
      <p:pic>
        <p:nvPicPr>
          <p:cNvPr id="153" name="Google Shape;153;p2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382675" y="57975"/>
            <a:ext cx="1706375" cy="1706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p:nvPr/>
        </p:nvSpPr>
        <p:spPr>
          <a:xfrm>
            <a:off x="78050" y="384550"/>
            <a:ext cx="43920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Why a Forefather of AI Fears the Future</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3"/>
              </a:rPr>
              <a:t>https://www.youtube.com/watch?v=KcbTbTxPMLc</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Brian Greene</a:t>
            </a:r>
            <a:r>
              <a:rPr lang="en" sz="1300">
                <a:solidFill>
                  <a:schemeClr val="dk1"/>
                </a:solidFill>
                <a:latin typeface="Calibri"/>
                <a:ea typeface="Calibri"/>
                <a:cs typeface="Calibri"/>
                <a:sym typeface="Calibri"/>
              </a:rPr>
              <a:t> interviews </a:t>
            </a:r>
            <a:r>
              <a:rPr lang="en" sz="1300" b="1">
                <a:solidFill>
                  <a:srgbClr val="FF0000"/>
                </a:solidFill>
                <a:latin typeface="Calibri"/>
                <a:ea typeface="Calibri"/>
                <a:cs typeface="Calibri"/>
                <a:sym typeface="Calibri"/>
              </a:rPr>
              <a:t>Yoshua Bengio</a:t>
            </a:r>
            <a:endParaRPr sz="1300" b="1">
              <a:solidFill>
                <a:srgbClr val="FF0000"/>
              </a:solidFill>
              <a:latin typeface="Calibri"/>
              <a:ea typeface="Calibri"/>
              <a:cs typeface="Calibri"/>
              <a:sym typeface="Calibri"/>
            </a:endParaRPr>
          </a:p>
        </p:txBody>
      </p:sp>
      <p:sp>
        <p:nvSpPr>
          <p:cNvPr id="159" name="Google Shape;159;p24"/>
          <p:cNvSpPr txBox="1"/>
          <p:nvPr/>
        </p:nvSpPr>
        <p:spPr>
          <a:xfrm>
            <a:off x="-12375" y="-31075"/>
            <a:ext cx="4357800" cy="295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1800" b="1">
                <a:solidFill>
                  <a:schemeClr val="dk1"/>
                </a:solidFill>
                <a:latin typeface="Calibri"/>
                <a:ea typeface="Calibri"/>
                <a:cs typeface="Calibri"/>
                <a:sym typeface="Calibri"/>
              </a:rPr>
              <a:t>Yoshua Bengio - Fears About the Future of AI</a:t>
            </a:r>
            <a:endParaRPr sz="1800" b="1" i="0" u="none" strike="noStrike" cap="none">
              <a:solidFill>
                <a:srgbClr val="000000"/>
              </a:solidFill>
              <a:latin typeface="Calibri"/>
              <a:ea typeface="Calibri"/>
              <a:cs typeface="Calibri"/>
              <a:sym typeface="Calibri"/>
            </a:endParaRPr>
          </a:p>
        </p:txBody>
      </p:sp>
      <p:sp>
        <p:nvSpPr>
          <p:cNvPr id="160" name="Google Shape;160;p24"/>
          <p:cNvSpPr txBox="1"/>
          <p:nvPr/>
        </p:nvSpPr>
        <p:spPr>
          <a:xfrm>
            <a:off x="4646225" y="256775"/>
            <a:ext cx="4392000" cy="482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Yoshua Bengio expresses excitement about progress in AI but also deep concerns about potential dangers if AI becomes uncontrollable or misused.</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He likens the current situation to </a:t>
            </a:r>
            <a:r>
              <a:rPr lang="en" sz="1300" b="1">
                <a:solidFill>
                  <a:srgbClr val="FF0000"/>
                </a:solidFill>
                <a:latin typeface="Calibri"/>
                <a:ea typeface="Calibri"/>
                <a:cs typeface="Calibri"/>
                <a:sym typeface="Calibri"/>
              </a:rPr>
              <a:t>playing with fire</a:t>
            </a:r>
            <a:r>
              <a:rPr lang="en" sz="1300">
                <a:solidFill>
                  <a:schemeClr val="dk1"/>
                </a:solidFill>
                <a:latin typeface="Calibri"/>
                <a:ea typeface="Calibri"/>
                <a:cs typeface="Calibri"/>
                <a:sym typeface="Calibri"/>
              </a:rPr>
              <a:t>, as we lack understanding of how to build safe, controllable AI systems.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Bengio warns that simply "pulling the plug" may not work, as advanced AI could act preemptively to prevent being shut down.</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He </a:t>
            </a:r>
            <a:r>
              <a:rPr lang="en" sz="1300" b="1">
                <a:solidFill>
                  <a:srgbClr val="FF0000"/>
                </a:solidFill>
                <a:latin typeface="Calibri"/>
                <a:ea typeface="Calibri"/>
                <a:cs typeface="Calibri"/>
                <a:sym typeface="Calibri"/>
              </a:rPr>
              <a:t>advocates massive investment in AI safety research</a:t>
            </a:r>
            <a:r>
              <a:rPr lang="en" sz="1300">
                <a:solidFill>
                  <a:schemeClr val="dk1"/>
                </a:solidFill>
                <a:latin typeface="Calibri"/>
                <a:ea typeface="Calibri"/>
                <a:cs typeface="Calibri"/>
                <a:sym typeface="Calibri"/>
              </a:rPr>
              <a:t> to find ways to build a reliable "cage" for containing advanced AI before approaching artificial general intelligence (AGI).</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While acknowledging immense potential benefits, Bengio is more worried than excited about recent AI advances due to the existential risks if not properly controlled.</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He </a:t>
            </a:r>
            <a:r>
              <a:rPr lang="en" sz="1300" b="1">
                <a:solidFill>
                  <a:srgbClr val="FF0000"/>
                </a:solidFill>
                <a:latin typeface="Calibri"/>
                <a:ea typeface="Calibri"/>
                <a:cs typeface="Calibri"/>
                <a:sym typeface="Calibri"/>
              </a:rPr>
              <a:t>calls for international treaties and regulations</a:t>
            </a:r>
            <a:r>
              <a:rPr lang="en" sz="1300">
                <a:solidFill>
                  <a:schemeClr val="dk1"/>
                </a:solidFill>
                <a:latin typeface="Calibri"/>
                <a:ea typeface="Calibri"/>
                <a:cs typeface="Calibri"/>
                <a:sym typeface="Calibri"/>
              </a:rPr>
              <a:t> to ensure companies follow best practices for AI safety.</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Bengio emphasizes the </a:t>
            </a:r>
            <a:r>
              <a:rPr lang="en" sz="1300" b="1">
                <a:solidFill>
                  <a:srgbClr val="FF0000"/>
                </a:solidFill>
                <a:latin typeface="Calibri"/>
                <a:ea typeface="Calibri"/>
                <a:cs typeface="Calibri"/>
                <a:sym typeface="Calibri"/>
              </a:rPr>
              <a:t>need for collective, democratic decision-making</a:t>
            </a:r>
            <a:r>
              <a:rPr lang="en" sz="1300">
                <a:solidFill>
                  <a:schemeClr val="dk1"/>
                </a:solidFill>
                <a:latin typeface="Calibri"/>
                <a:ea typeface="Calibri"/>
                <a:cs typeface="Calibri"/>
                <a:sym typeface="Calibri"/>
              </a:rPr>
              <a:t> rather than leaving AI development solely to companies driven by economic forces.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He discusses theories suggesting consciousness may be a side effect of computational processes, but cautions against attributing rights to AI based on perceived consciousness.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Overall, Bengio underscores the urgency of proactively addressing AI risks through research, regulation, and collective action while still harnessing its potential benefits.</a:t>
            </a:r>
            <a:endParaRPr sz="1300">
              <a:solidFill>
                <a:schemeClr val="dk1"/>
              </a:solidFill>
              <a:latin typeface="Calibri"/>
              <a:ea typeface="Calibri"/>
              <a:cs typeface="Calibri"/>
              <a:sym typeface="Calibri"/>
            </a:endParaRPr>
          </a:p>
        </p:txBody>
      </p:sp>
      <p:pic>
        <p:nvPicPr>
          <p:cNvPr id="161" name="Google Shape;161;p2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8050" y="1107175"/>
            <a:ext cx="4392003" cy="238685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p:nvPr/>
        </p:nvSpPr>
        <p:spPr>
          <a:xfrm>
            <a:off x="152400" y="435350"/>
            <a:ext cx="23937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3"/>
              </a:rPr>
              <a:t>https://github.com/lselector/ai</a:t>
            </a:r>
            <a:r>
              <a:rPr lang="en" sz="13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67" name="Google Shape;167;p25"/>
          <p:cNvSpPr txBox="1"/>
          <p:nvPr/>
        </p:nvSpPr>
        <p:spPr>
          <a:xfrm>
            <a:off x="35891" y="7380"/>
            <a:ext cx="6174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My "ai" GitHub repo - how to start with LLMs and RAG</a:t>
            </a:r>
            <a:endParaRPr sz="2000" b="1" i="0" u="none" strike="noStrike" cap="none">
              <a:solidFill>
                <a:srgbClr val="000000"/>
              </a:solidFill>
              <a:latin typeface="Calibri"/>
              <a:ea typeface="Calibri"/>
              <a:cs typeface="Calibri"/>
              <a:sym typeface="Calibri"/>
            </a:endParaRPr>
          </a:p>
        </p:txBody>
      </p:sp>
      <p:pic>
        <p:nvPicPr>
          <p:cNvPr id="168" name="Google Shape;168;p2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52400" y="755350"/>
            <a:ext cx="3700877" cy="4235748"/>
          </a:xfrm>
          <a:prstGeom prst="rect">
            <a:avLst/>
          </a:prstGeom>
          <a:noFill/>
          <a:ln>
            <a:noFill/>
          </a:ln>
        </p:spPr>
      </p:pic>
      <p:sp>
        <p:nvSpPr>
          <p:cNvPr id="169" name="Google Shape;169;p25"/>
          <p:cNvSpPr txBox="1"/>
          <p:nvPr/>
        </p:nvSpPr>
        <p:spPr>
          <a:xfrm>
            <a:off x="4653500" y="993925"/>
            <a:ext cx="4208100" cy="3574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"mychat" directory:</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chainlit-ollama/app_chainlit_ollama.py</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chainlit-ollama/chainlit.md</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chainlit-ollama/images/llama3-logo.jpg</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chainlit-ollama/images/mistral_founders.jpg</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chainlit-ollama/images/mistral_logo.jpg</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chainlit-ollama/run.sh</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chainlit-openai/app_chainlit.py</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chainlit-openai/chainlit.md</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chainlit-openai/run.sh</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flask-openai/app_flask.py</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flask-openai/run.sh</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flask-openai/static/flask_logo.png</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flask-openai/static/openai-logo.png</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flask-openai/static/style0.css</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flask-openai/templates/index.html</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streamlit-openai/app_streamlit-openai.py</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streamlit-openai/run.sh</a:t>
            </a:r>
            <a:endParaRPr sz="1100">
              <a:solidFill>
                <a:srgbClr val="3C78D8"/>
              </a:solidFill>
              <a:latin typeface="Roboto Mono"/>
              <a:ea typeface="Roboto Mono"/>
              <a:cs typeface="Roboto Mono"/>
              <a:sym typeface="Roboto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6"/>
          <p:cNvSpPr txBox="1"/>
          <p:nvPr/>
        </p:nvSpPr>
        <p:spPr>
          <a:xfrm>
            <a:off x="936950" y="662175"/>
            <a:ext cx="5588700" cy="3620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https://www.youtube.com/watch?v=gvByePmV3sA</a:t>
            </a:r>
            <a:r>
              <a:rPr lang="en" sz="1300">
                <a:solidFill>
                  <a:schemeClr val="dk1"/>
                </a:solidFill>
                <a:latin typeface="Calibri"/>
                <a:ea typeface="Calibri"/>
                <a:cs typeface="Calibri"/>
                <a:sym typeface="Calibri"/>
              </a:rPr>
              <a:t> - video in Russian</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AI Assistants - custom GPTs (bots) - average price $200</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AI Bot for website (help visitors) - wide range of prices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AI Bot for Telegram, WhatsApp, Facebook, Instagram</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(automation, integration, content creation) $300+</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Voice assistants (audio) $500+</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Automation of processes, automation of training, work with tabular data</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Creation of bots in Telegram (example - bot-lawyer, bot-designer, bot-travel-planner,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Same GPTs on 1-page sites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AI to create content (text, images, 3d-avatars, ... ) - Heygen</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Content for TikTok</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Here is more (in English):</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4"/>
              </a:rPr>
              <a:t>https://www.youtube.com/watch?v=H1CaGhYvCqU</a:t>
            </a:r>
            <a:r>
              <a:rPr lang="en" sz="1300">
                <a:solidFill>
                  <a:schemeClr val="dk1"/>
                </a:solidFill>
                <a:latin typeface="Calibri"/>
                <a:ea typeface="Calibri"/>
                <a:cs typeface="Calibri"/>
                <a:sym typeface="Calibri"/>
              </a:rPr>
              <a:t> -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5"/>
              </a:rPr>
              <a:t>https://www.youtube.com/watch?v=-d6oXmvEvZQ</a:t>
            </a:r>
            <a:r>
              <a:rPr lang="en" sz="1300">
                <a:solidFill>
                  <a:schemeClr val="dk1"/>
                </a:solidFill>
                <a:latin typeface="Calibri"/>
                <a:ea typeface="Calibri"/>
                <a:cs typeface="Calibri"/>
                <a:sym typeface="Calibri"/>
              </a:rPr>
              <a:t> -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5"/>
              </a:rPr>
              <a:t>https://www.youtube.com/watch?v=-d6oXmvEvZQ</a:t>
            </a:r>
            <a:r>
              <a:rPr lang="en" sz="1300">
                <a:solidFill>
                  <a:schemeClr val="dk1"/>
                </a:solidFill>
                <a:latin typeface="Calibri"/>
                <a:ea typeface="Calibri"/>
                <a:cs typeface="Calibri"/>
                <a:sym typeface="Calibri"/>
              </a:rPr>
              <a:t> -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6"/>
              </a:rPr>
              <a:t>https://www.youtube.com/watch?v=I40JZGcfgtk</a:t>
            </a:r>
            <a:r>
              <a:rPr lang="en" sz="1300">
                <a:solidFill>
                  <a:schemeClr val="dk1"/>
                </a:solidFill>
                <a:latin typeface="Calibri"/>
                <a:ea typeface="Calibri"/>
                <a:cs typeface="Calibri"/>
                <a:sym typeface="Calibri"/>
              </a:rPr>
              <a:t> - </a:t>
            </a:r>
            <a:endParaRPr sz="1300">
              <a:solidFill>
                <a:schemeClr val="dk1"/>
              </a:solidFill>
              <a:latin typeface="Calibri"/>
              <a:ea typeface="Calibri"/>
              <a:cs typeface="Calibri"/>
              <a:sym typeface="Calibri"/>
            </a:endParaRPr>
          </a:p>
        </p:txBody>
      </p:sp>
      <p:sp>
        <p:nvSpPr>
          <p:cNvPr id="175" name="Google Shape;175;p26"/>
          <p:cNvSpPr txBox="1"/>
          <p:nvPr/>
        </p:nvSpPr>
        <p:spPr>
          <a:xfrm>
            <a:off x="-38050" y="-108050"/>
            <a:ext cx="5102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Most profitable business ideas with AI</a:t>
            </a:r>
            <a:endParaRPr sz="2000" b="1" i="0" u="none" strike="noStrike" cap="none">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7"/>
          <p:cNvSpPr txBox="1"/>
          <p:nvPr/>
        </p:nvSpPr>
        <p:spPr>
          <a:xfrm>
            <a:off x="78050" y="443996"/>
            <a:ext cx="4392000" cy="161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Galileo Protect – a GenAI firewall that intercepts hallucinations, prompt attacks, security threats, and more!</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3"/>
              </a:rPr>
              <a:t>https://www.rungalileo.io</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Identifying Hallucinations: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Uncertainty, Context Adherence, Correctness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4"/>
              </a:rPr>
              <a:t>https://docs.rungalileo.io/galileo/gen-ai-studio-products/galileo-evaluate/identifying-hallucinations</a:t>
            </a:r>
            <a:endParaRPr sz="1300">
              <a:solidFill>
                <a:schemeClr val="dk1"/>
              </a:solidFill>
              <a:latin typeface="Calibri"/>
              <a:ea typeface="Calibri"/>
              <a:cs typeface="Calibri"/>
              <a:sym typeface="Calibri"/>
            </a:endParaRPr>
          </a:p>
        </p:txBody>
      </p:sp>
      <p:sp>
        <p:nvSpPr>
          <p:cNvPr id="181" name="Google Shape;181;p27"/>
          <p:cNvSpPr txBox="1"/>
          <p:nvPr/>
        </p:nvSpPr>
        <p:spPr>
          <a:xfrm>
            <a:off x="0" y="-48600"/>
            <a:ext cx="1868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Galileo Protect </a:t>
            </a:r>
            <a:endParaRPr sz="2000" b="1" i="0" u="none" strike="noStrike" cap="none">
              <a:solidFill>
                <a:srgbClr val="000000"/>
              </a:solidFill>
              <a:latin typeface="Calibri"/>
              <a:ea typeface="Calibri"/>
              <a:cs typeface="Calibri"/>
              <a:sym typeface="Calibri"/>
            </a:endParaRPr>
          </a:p>
        </p:txBody>
      </p:sp>
      <p:pic>
        <p:nvPicPr>
          <p:cNvPr id="182" name="Google Shape;182;p2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22450" y="152400"/>
            <a:ext cx="4369152" cy="2933391"/>
          </a:xfrm>
          <a:prstGeom prst="rect">
            <a:avLst/>
          </a:prstGeom>
          <a:noFill/>
          <a:ln w="9525" cap="flat" cmpd="sng">
            <a:solidFill>
              <a:srgbClr val="FF0000"/>
            </a:solidFill>
            <a:prstDash val="solid"/>
            <a:round/>
            <a:headEnd type="none" w="sm" len="sm"/>
            <a:tailEnd type="none" w="sm" len="sm"/>
          </a:ln>
        </p:spPr>
      </p:pic>
      <p:pic>
        <p:nvPicPr>
          <p:cNvPr id="183" name="Google Shape;183;p2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63450" y="2174175"/>
            <a:ext cx="3021200" cy="284295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8"/>
          <p:cNvSpPr txBox="1"/>
          <p:nvPr/>
        </p:nvSpPr>
        <p:spPr>
          <a:xfrm>
            <a:off x="78050" y="384550"/>
            <a:ext cx="4392000" cy="4220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So many updates in Gen AI field !</a:t>
            </a:r>
            <a:endParaRPr sz="13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So much information! So many choices!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It is stressful.</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For a customer to feel safe about starting using AI, you need to position yourself as an </a:t>
            </a:r>
            <a:r>
              <a:rPr lang="en" sz="1300" b="1">
                <a:solidFill>
                  <a:srgbClr val="FF0000"/>
                </a:solidFill>
                <a:latin typeface="Calibri"/>
                <a:ea typeface="Calibri"/>
                <a:cs typeface="Calibri"/>
                <a:sym typeface="Calibri"/>
              </a:rPr>
              <a:t>"obvious expert"</a:t>
            </a:r>
            <a:r>
              <a:rPr lang="en" sz="1300">
                <a:solidFill>
                  <a:schemeClr val="dk1"/>
                </a:solidFill>
                <a:latin typeface="Calibri"/>
                <a:ea typeface="Calibri"/>
                <a:cs typeface="Calibri"/>
                <a:sym typeface="Calibri"/>
              </a:rPr>
              <a:t>. To establish authority.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You need to </a:t>
            </a:r>
            <a:r>
              <a:rPr lang="en" sz="1300" b="1">
                <a:solidFill>
                  <a:srgbClr val="FF0000"/>
                </a:solidFill>
                <a:latin typeface="Calibri"/>
                <a:ea typeface="Calibri"/>
                <a:cs typeface="Calibri"/>
                <a:sym typeface="Calibri"/>
              </a:rPr>
              <a:t>clarify and simplify the choices for them, remove the stress, the "overwhelm"</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It is not possible to educate someone in just one lesson. So you need to create some sort of </a:t>
            </a:r>
            <a:r>
              <a:rPr lang="en" sz="1300" b="1">
                <a:solidFill>
                  <a:srgbClr val="FF0000"/>
                </a:solidFill>
                <a:latin typeface="Calibri"/>
                <a:ea typeface="Calibri"/>
                <a:cs typeface="Calibri"/>
                <a:sym typeface="Calibri"/>
              </a:rPr>
              <a:t>sequence, a step-by-step coaching, a subscription, a continuous training program</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Each customer is different. You need to work with them on their specific problem, </a:t>
            </a:r>
            <a:r>
              <a:rPr lang="en" sz="1300" b="1">
                <a:solidFill>
                  <a:srgbClr val="FF0000"/>
                </a:solidFill>
                <a:latin typeface="Calibri"/>
                <a:ea typeface="Calibri"/>
                <a:cs typeface="Calibri"/>
                <a:sym typeface="Calibri"/>
              </a:rPr>
              <a:t>customize the solution</a:t>
            </a:r>
            <a:r>
              <a:rPr lang="en" sz="1300">
                <a:solidFill>
                  <a:schemeClr val="dk1"/>
                </a:solidFill>
                <a:latin typeface="Calibri"/>
                <a:ea typeface="Calibri"/>
                <a:cs typeface="Calibri"/>
                <a:sym typeface="Calibri"/>
              </a:rPr>
              <a:t>, and advise them on the fastest route to the right solution for them.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Help people to act on the information and make real progress</a:t>
            </a:r>
            <a:r>
              <a:rPr lang="en" sz="1300">
                <a:solidFill>
                  <a:schemeClr val="dk1"/>
                </a:solidFill>
                <a:latin typeface="Calibri"/>
                <a:ea typeface="Calibri"/>
                <a:cs typeface="Calibri"/>
                <a:sym typeface="Calibri"/>
              </a:rPr>
              <a:t>. This makes you far more valuable in today's content-saturated market.</a:t>
            </a:r>
            <a:endParaRPr sz="1300">
              <a:solidFill>
                <a:schemeClr val="dk1"/>
              </a:solidFill>
              <a:latin typeface="Calibri"/>
              <a:ea typeface="Calibri"/>
              <a:cs typeface="Calibri"/>
              <a:sym typeface="Calibri"/>
            </a:endParaRPr>
          </a:p>
        </p:txBody>
      </p:sp>
      <p:sp>
        <p:nvSpPr>
          <p:cNvPr id="189" name="Google Shape;189;p28"/>
          <p:cNvSpPr txBox="1"/>
          <p:nvPr/>
        </p:nvSpPr>
        <p:spPr>
          <a:xfrm>
            <a:off x="35891" y="-34109"/>
            <a:ext cx="295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Information Overload</a:t>
            </a:r>
            <a:endParaRPr sz="2000" b="1" i="0" u="none" strike="noStrike" cap="none">
              <a:solidFill>
                <a:srgbClr val="000000"/>
              </a:solidFill>
              <a:latin typeface="Calibri"/>
              <a:ea typeface="Calibri"/>
              <a:cs typeface="Calibri"/>
              <a:sym typeface="Calibri"/>
            </a:endParaRPr>
          </a:p>
        </p:txBody>
      </p:sp>
      <p:sp>
        <p:nvSpPr>
          <p:cNvPr id="190" name="Google Shape;190;p28"/>
          <p:cNvSpPr txBox="1"/>
          <p:nvPr/>
        </p:nvSpPr>
        <p:spPr>
          <a:xfrm>
            <a:off x="4669775" y="384550"/>
            <a:ext cx="43920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Interest for information products (lessons) dropped down in last 4 years - </a:t>
            </a:r>
            <a:r>
              <a:rPr lang="en" sz="1300" u="sng">
                <a:solidFill>
                  <a:schemeClr val="hlink"/>
                </a:solidFill>
                <a:latin typeface="Calibri"/>
                <a:ea typeface="Calibri"/>
                <a:cs typeface="Calibri"/>
                <a:sym typeface="Calibri"/>
                <a:hlinkClick r:id="rId3"/>
              </a:rPr>
              <a:t>https://www.youtube.com/watch?v=BMndJYa_KbM</a:t>
            </a:r>
            <a:r>
              <a:rPr lang="en" sz="13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91" name="Google Shape;191;p28"/>
          <p:cNvSpPr txBox="1"/>
          <p:nvPr/>
        </p:nvSpPr>
        <p:spPr>
          <a:xfrm>
            <a:off x="4669780" y="0"/>
            <a:ext cx="4392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Selling Information Stopped Working</a:t>
            </a:r>
            <a:endParaRPr sz="2000" b="1" i="0" u="none" strike="noStrike" cap="none">
              <a:solidFill>
                <a:srgbClr val="000000"/>
              </a:solidFill>
              <a:latin typeface="Calibri"/>
              <a:ea typeface="Calibri"/>
              <a:cs typeface="Calibri"/>
              <a:sym typeface="Calibri"/>
            </a:endParaRPr>
          </a:p>
        </p:txBody>
      </p:sp>
      <p:sp>
        <p:nvSpPr>
          <p:cNvPr id="192" name="Google Shape;192;p28"/>
          <p:cNvSpPr txBox="1"/>
          <p:nvPr/>
        </p:nvSpPr>
        <p:spPr>
          <a:xfrm>
            <a:off x="4669775" y="3683575"/>
            <a:ext cx="4392000" cy="101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Stop selling information.</a:t>
            </a:r>
            <a:endParaRPr sz="13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Sell implementation and human-to-human interaction</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 consulting, working together</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 human training, training groups, community/cohorts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 make it convenient and pleasant</a:t>
            </a:r>
            <a:endParaRPr sz="1000">
              <a:solidFill>
                <a:schemeClr val="dk1"/>
              </a:solidFill>
              <a:latin typeface="Calibri"/>
              <a:ea typeface="Calibri"/>
              <a:cs typeface="Calibri"/>
              <a:sym typeface="Calibri"/>
            </a:endParaRPr>
          </a:p>
        </p:txBody>
      </p:sp>
      <p:pic>
        <p:nvPicPr>
          <p:cNvPr id="193" name="Google Shape;193;p2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914125" y="1308275"/>
            <a:ext cx="3025801" cy="1870075"/>
          </a:xfrm>
          <a:prstGeom prst="rect">
            <a:avLst/>
          </a:prstGeom>
          <a:noFill/>
          <a:ln>
            <a:noFill/>
          </a:ln>
        </p:spPr>
      </p:pic>
      <p:sp>
        <p:nvSpPr>
          <p:cNvPr id="194" name="Google Shape;194;p28"/>
          <p:cNvSpPr/>
          <p:nvPr/>
        </p:nvSpPr>
        <p:spPr>
          <a:xfrm>
            <a:off x="5693575" y="2655551"/>
            <a:ext cx="363000" cy="1593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5" name="Google Shape;195;p28"/>
          <p:cNvSpPr txBox="1"/>
          <p:nvPr/>
        </p:nvSpPr>
        <p:spPr>
          <a:xfrm>
            <a:off x="4752453" y="2651131"/>
            <a:ext cx="885000" cy="17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Dropped to Zero</a:t>
            </a:r>
            <a:endParaRPr sz="1000">
              <a:solidFill>
                <a:schemeClr val="dk1"/>
              </a:solidFill>
              <a:latin typeface="Calibri"/>
              <a:ea typeface="Calibri"/>
              <a:cs typeface="Calibri"/>
              <a:sym typeface="Calibri"/>
            </a:endParaRPr>
          </a:p>
        </p:txBody>
      </p:sp>
      <p:sp>
        <p:nvSpPr>
          <p:cNvPr id="196" name="Google Shape;196;p28"/>
          <p:cNvSpPr/>
          <p:nvPr/>
        </p:nvSpPr>
        <p:spPr>
          <a:xfrm>
            <a:off x="5693575" y="1860050"/>
            <a:ext cx="363000" cy="1593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7" name="Google Shape;197;p28"/>
          <p:cNvSpPr txBox="1"/>
          <p:nvPr/>
        </p:nvSpPr>
        <p:spPr>
          <a:xfrm>
            <a:off x="4752438" y="1772657"/>
            <a:ext cx="885000" cy="326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Maxed out </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during COVID</a:t>
            </a:r>
            <a:endParaRPr sz="10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9"/>
          <p:cNvSpPr txBox="1"/>
          <p:nvPr/>
        </p:nvSpPr>
        <p:spPr>
          <a:xfrm>
            <a:off x="78050" y="450550"/>
            <a:ext cx="43920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OpenAI will use Stack Overflow's OverflowAPI</a:t>
            </a:r>
            <a:r>
              <a:rPr lang="en" sz="1300">
                <a:solidFill>
                  <a:schemeClr val="dk1"/>
                </a:solidFill>
                <a:latin typeface="Calibri"/>
                <a:ea typeface="Calibri"/>
                <a:cs typeface="Calibri"/>
                <a:sym typeface="Calibri"/>
              </a:rPr>
              <a:t> to access the platform's vast repository of technical Q&amp;A data accumulated over 15 years.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partnership aims to make ChatGPT better at providing coding answers by leveraging Stack Overflow's community-verified content.</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Each ChatGPT response using Stack Overflow data will link back to relevant posts, fostering deeper engagement with the developer community.</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move marks a major change for the platform, which previously banned AI responses — though has since also partnered with Google’s Gemini.</a:t>
            </a:r>
            <a:endParaRPr sz="1300">
              <a:solidFill>
                <a:schemeClr val="dk1"/>
              </a:solidFill>
              <a:latin typeface="Calibri"/>
              <a:ea typeface="Calibri"/>
              <a:cs typeface="Calibri"/>
              <a:sym typeface="Calibri"/>
            </a:endParaRPr>
          </a:p>
        </p:txBody>
      </p:sp>
      <p:sp>
        <p:nvSpPr>
          <p:cNvPr id="203" name="Google Shape;203;p29"/>
          <p:cNvSpPr txBox="1"/>
          <p:nvPr/>
        </p:nvSpPr>
        <p:spPr>
          <a:xfrm>
            <a:off x="78050" y="0"/>
            <a:ext cx="1421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Misc 1</a:t>
            </a:r>
            <a:endParaRPr sz="2000" b="1" i="0" u="none" strike="noStrike" cap="none">
              <a:solidFill>
                <a:srgbClr val="000000"/>
              </a:solidFill>
              <a:latin typeface="Calibri"/>
              <a:ea typeface="Calibri"/>
              <a:cs typeface="Calibri"/>
              <a:sym typeface="Calibri"/>
            </a:endParaRPr>
          </a:p>
        </p:txBody>
      </p:sp>
      <p:sp>
        <p:nvSpPr>
          <p:cNvPr id="204" name="Google Shape;204;p29"/>
          <p:cNvSpPr txBox="1"/>
          <p:nvPr/>
        </p:nvSpPr>
        <p:spPr>
          <a:xfrm>
            <a:off x="78050" y="2919200"/>
            <a:ext cx="43920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Warren Buffett </a:t>
            </a:r>
            <a:r>
              <a:rPr lang="en" sz="1300">
                <a:solidFill>
                  <a:schemeClr val="dk1"/>
                </a:solidFill>
                <a:latin typeface="Calibri"/>
                <a:ea typeface="Calibri"/>
                <a:cs typeface="Calibri"/>
                <a:sym typeface="Calibri"/>
              </a:rPr>
              <a:t>compares dangers of AI with nuclear weapons, warns about </a:t>
            </a:r>
            <a:r>
              <a:rPr lang="en" sz="1300" b="1">
                <a:solidFill>
                  <a:srgbClr val="FF0000"/>
                </a:solidFill>
                <a:latin typeface="Calibri"/>
                <a:ea typeface="Calibri"/>
                <a:cs typeface="Calibri"/>
                <a:sym typeface="Calibri"/>
              </a:rPr>
              <a:t>AI scamming</a:t>
            </a:r>
            <a:r>
              <a:rPr lang="en" sz="1300">
                <a:solidFill>
                  <a:schemeClr val="dk1"/>
                </a:solidFill>
                <a:latin typeface="Calibri"/>
                <a:ea typeface="Calibri"/>
                <a:cs typeface="Calibri"/>
                <a:sym typeface="Calibri"/>
              </a:rPr>
              <a:t> (calls it the next big ‘growth industry’)</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3"/>
              </a:rPr>
              <a:t>https://www.cnbc.com/2024/05/04/warren-buffett-says-ai-scamming-will-be-the-next-big-growth-industry.html</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205" name="Google Shape;205;p29"/>
          <p:cNvSpPr txBox="1"/>
          <p:nvPr/>
        </p:nvSpPr>
        <p:spPr>
          <a:xfrm>
            <a:off x="78050" y="3787050"/>
            <a:ext cx="43920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Elon Musk plans to </a:t>
            </a:r>
            <a:r>
              <a:rPr lang="en" sz="1300" b="1">
                <a:solidFill>
                  <a:srgbClr val="FF0000"/>
                </a:solidFill>
                <a:latin typeface="Calibri"/>
                <a:ea typeface="Calibri"/>
                <a:cs typeface="Calibri"/>
                <a:sym typeface="Calibri"/>
              </a:rPr>
              <a:t>enhance X's AI, Grok, to merge live news with social media commentary</a:t>
            </a:r>
            <a:r>
              <a:rPr lang="en" sz="1300">
                <a:solidFill>
                  <a:schemeClr val="dk1"/>
                </a:solidFill>
                <a:latin typeface="Calibri"/>
                <a:ea typeface="Calibri"/>
                <a:cs typeface="Calibri"/>
                <a:sym typeface="Calibri"/>
              </a:rPr>
              <a:t> to provide updates and citations in real time. Grok will generate news summaries from user discussions on X, focusing on engagement and accuracy. </a:t>
            </a:r>
            <a:endParaRPr sz="1300">
              <a:solidFill>
                <a:schemeClr val="dk1"/>
              </a:solidFill>
              <a:latin typeface="Calibri"/>
              <a:ea typeface="Calibri"/>
              <a:cs typeface="Calibri"/>
              <a:sym typeface="Calibri"/>
            </a:endParaRPr>
          </a:p>
        </p:txBody>
      </p:sp>
      <p:sp>
        <p:nvSpPr>
          <p:cNvPr id="206" name="Google Shape;206;p29"/>
          <p:cNvSpPr txBox="1"/>
          <p:nvPr/>
        </p:nvSpPr>
        <p:spPr>
          <a:xfrm>
            <a:off x="4638225" y="475306"/>
            <a:ext cx="4392000" cy="772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ScrapeGraphAI</a:t>
            </a:r>
            <a:r>
              <a:rPr lang="en" sz="1300">
                <a:solidFill>
                  <a:schemeClr val="dk1"/>
                </a:solidFill>
                <a:latin typeface="Calibri"/>
                <a:ea typeface="Calibri"/>
                <a:cs typeface="Calibri"/>
                <a:sym typeface="Calibri"/>
              </a:rPr>
              <a:t> is a web scraping python library that uses LLM and direct graph logic to create scraping pipelines for websites, documents and XML files.  </a:t>
            </a:r>
            <a:r>
              <a:rPr lang="en" sz="1300" b="1">
                <a:solidFill>
                  <a:srgbClr val="3C78D8"/>
                </a:solidFill>
                <a:latin typeface="Calibri"/>
                <a:ea typeface="Calibri"/>
                <a:cs typeface="Calibri"/>
                <a:sym typeface="Calibri"/>
              </a:rPr>
              <a:t>pip install scrapegraphai</a:t>
            </a:r>
            <a:br>
              <a:rPr lang="en" sz="1300">
                <a:solidFill>
                  <a:schemeClr val="dk1"/>
                </a:solidFill>
                <a:latin typeface="Calibri"/>
                <a:ea typeface="Calibri"/>
                <a:cs typeface="Calibri"/>
                <a:sym typeface="Calibri"/>
              </a:rPr>
            </a:br>
            <a:r>
              <a:rPr lang="en" sz="1000" u="sng">
                <a:solidFill>
                  <a:schemeClr val="hlink"/>
                </a:solidFill>
                <a:latin typeface="Calibri"/>
                <a:ea typeface="Calibri"/>
                <a:cs typeface="Calibri"/>
                <a:sym typeface="Calibri"/>
                <a:hlinkClick r:id="rId4"/>
              </a:rPr>
              <a:t>https://github.com/VinciGit00/Scrapegraph-ai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207" name="Google Shape;207;p29"/>
          <p:cNvSpPr txBox="1"/>
          <p:nvPr/>
        </p:nvSpPr>
        <p:spPr>
          <a:xfrm>
            <a:off x="78050" y="4654900"/>
            <a:ext cx="43920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gpt2-chatbot is back online:</a:t>
            </a:r>
            <a:endParaRPr sz="1300">
              <a:solidFill>
                <a:schemeClr val="dk1"/>
              </a:solidFill>
              <a:latin typeface="Calibri"/>
              <a:ea typeface="Calibri"/>
              <a:cs typeface="Calibri"/>
              <a:sym typeface="Calibri"/>
            </a:endParaRPr>
          </a:p>
        </p:txBody>
      </p:sp>
      <p:sp>
        <p:nvSpPr>
          <p:cNvPr id="208" name="Google Shape;208;p29"/>
          <p:cNvSpPr txBox="1"/>
          <p:nvPr/>
        </p:nvSpPr>
        <p:spPr>
          <a:xfrm>
            <a:off x="4638225" y="1830825"/>
            <a:ext cx="43920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AlphaFold 3</a:t>
            </a:r>
            <a:r>
              <a:rPr lang="en" sz="1300">
                <a:solidFill>
                  <a:schemeClr val="dk1"/>
                </a:solidFill>
                <a:latin typeface="Calibri"/>
                <a:ea typeface="Calibri"/>
                <a:cs typeface="Calibri"/>
                <a:sym typeface="Calibri"/>
              </a:rPr>
              <a:t> (Google DeepMind and Isomorphic Labs) predicts the structure and interactions of all of life’s molecules</a:t>
            </a:r>
            <a:endParaRPr sz="13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https://blog.google/technology/ai/google-deepmind-isomorphic-alphafold-3-ai-model/</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6"/>
              </a:rPr>
              <a:t>https://www.nature.com/articles/s41586-024-07487-w</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7"/>
              </a:rPr>
              <a:t>https://www.youtube.com/watch?v=Mz7Qp73lj9o</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209" name="Google Shape;209;p29"/>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7078474" y="2921900"/>
            <a:ext cx="1951751" cy="1440050"/>
          </a:xfrm>
          <a:prstGeom prst="rect">
            <a:avLst/>
          </a:prstGeom>
          <a:noFill/>
          <a:ln>
            <a:noFill/>
          </a:ln>
        </p:spPr>
      </p:pic>
      <p:sp>
        <p:nvSpPr>
          <p:cNvPr id="210" name="Google Shape;210;p29"/>
          <p:cNvSpPr txBox="1"/>
          <p:nvPr/>
        </p:nvSpPr>
        <p:spPr>
          <a:xfrm>
            <a:off x="4638225" y="1324579"/>
            <a:ext cx="43920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DocRes</a:t>
            </a:r>
            <a:r>
              <a:rPr lang="en" sz="1300">
                <a:solidFill>
                  <a:schemeClr val="dk1"/>
                </a:solidFill>
                <a:latin typeface="Calibri"/>
                <a:ea typeface="Calibri"/>
                <a:cs typeface="Calibri"/>
                <a:sym typeface="Calibri"/>
              </a:rPr>
              <a:t> - Document Image Restoration</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9"/>
              </a:rPr>
              <a:t>https://github.com/zzzhang-jx/docres</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txBox="1"/>
          <p:nvPr/>
        </p:nvSpPr>
        <p:spPr>
          <a:xfrm>
            <a:off x="78050" y="443996"/>
            <a:ext cx="4392000" cy="972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OpenAI Public Model Specification</a:t>
            </a:r>
            <a:r>
              <a:rPr lang="en" sz="1300">
                <a:solidFill>
                  <a:schemeClr val="dk1"/>
                </a:solidFill>
                <a:latin typeface="Calibri"/>
                <a:ea typeface="Calibri"/>
                <a:cs typeface="Calibri"/>
                <a:sym typeface="Calibri"/>
              </a:rPr>
              <a:t>:</a:t>
            </a:r>
            <a:br>
              <a:rPr lang="en" sz="1300">
                <a:solidFill>
                  <a:schemeClr val="dk1"/>
                </a:solidFill>
                <a:latin typeface="Calibri"/>
                <a:ea typeface="Calibri"/>
                <a:cs typeface="Calibri"/>
                <a:sym typeface="Calibri"/>
              </a:rPr>
            </a:br>
            <a:r>
              <a:rPr lang="en" sz="1000" u="sng">
                <a:solidFill>
                  <a:schemeClr val="hlink"/>
                </a:solidFill>
                <a:latin typeface="Calibri"/>
                <a:ea typeface="Calibri"/>
                <a:cs typeface="Calibri"/>
                <a:sym typeface="Calibri"/>
                <a:hlinkClick r:id="rId3"/>
              </a:rPr>
              <a:t>https://openai.com/index/introducing-the-model-spec/</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Public specification on model behavior - objectives, rules, and default behaviors. You can participate by filling out the form, and selecting the most important objectives and behaviors. </a:t>
            </a:r>
            <a:endParaRPr sz="1300">
              <a:solidFill>
                <a:schemeClr val="dk1"/>
              </a:solidFill>
              <a:latin typeface="Calibri"/>
              <a:ea typeface="Calibri"/>
              <a:cs typeface="Calibri"/>
              <a:sym typeface="Calibri"/>
            </a:endParaRPr>
          </a:p>
        </p:txBody>
      </p:sp>
      <p:sp>
        <p:nvSpPr>
          <p:cNvPr id="216" name="Google Shape;216;p30"/>
          <p:cNvSpPr txBox="1"/>
          <p:nvPr/>
        </p:nvSpPr>
        <p:spPr>
          <a:xfrm>
            <a:off x="-38050" y="-108050"/>
            <a:ext cx="59088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Misc 2</a:t>
            </a:r>
            <a:endParaRPr sz="2000" b="1" i="0" u="none" strike="noStrike" cap="none">
              <a:solidFill>
                <a:srgbClr val="000000"/>
              </a:solidFill>
              <a:latin typeface="Calibri"/>
              <a:ea typeface="Calibri"/>
              <a:cs typeface="Calibri"/>
              <a:sym typeface="Calibri"/>
            </a:endParaRPr>
          </a:p>
        </p:txBody>
      </p:sp>
      <p:sp>
        <p:nvSpPr>
          <p:cNvPr id="217" name="Google Shape;217;p30"/>
          <p:cNvSpPr txBox="1"/>
          <p:nvPr/>
        </p:nvSpPr>
        <p:spPr>
          <a:xfrm>
            <a:off x="78050" y="1487664"/>
            <a:ext cx="4392000" cy="372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DeepLearning.ai - Building Agentic RAG with LlamaIndex</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4"/>
              </a:rPr>
              <a:t>https://www.deeplearning.ai/short-courses/building-agentic-rag-with-llamaindex/</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218" name="Google Shape;218;p30"/>
          <p:cNvSpPr txBox="1"/>
          <p:nvPr/>
        </p:nvSpPr>
        <p:spPr>
          <a:xfrm>
            <a:off x="78050" y="1928864"/>
            <a:ext cx="4392000" cy="72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Mistral AI </a:t>
            </a:r>
            <a:r>
              <a:rPr lang="en" sz="1300">
                <a:solidFill>
                  <a:schemeClr val="dk1"/>
                </a:solidFill>
                <a:latin typeface="Calibri"/>
                <a:ea typeface="Calibri"/>
                <a:cs typeface="Calibri"/>
                <a:sym typeface="Calibri"/>
              </a:rPr>
              <a:t>is raising up to $600 Mln at $6 Bln valuation - x3 times its valuation in December.</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5"/>
              </a:rPr>
              <a:t>https://techcrunch.com/2024/05/09/sources-mistral-ai-raising-at-a-6b-valuation-softbank-not-in-but-dst-is/</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219" name="Google Shape;219;p30"/>
          <p:cNvSpPr txBox="1"/>
          <p:nvPr/>
        </p:nvSpPr>
        <p:spPr>
          <a:xfrm>
            <a:off x="78050" y="2724064"/>
            <a:ext cx="43920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Alibaba Qwen2.5</a:t>
            </a:r>
            <a:r>
              <a:rPr lang="en" sz="1300">
                <a:solidFill>
                  <a:schemeClr val="dk1"/>
                </a:solidFill>
                <a:latin typeface="Calibri"/>
                <a:ea typeface="Calibri"/>
                <a:cs typeface="Calibri"/>
                <a:sym typeface="Calibri"/>
              </a:rPr>
              <a:t> - latest version of its LLM - better reasoning, code comprehension, and textual understanding over Qwen2.0. </a:t>
            </a:r>
            <a:endParaRPr sz="1300">
              <a:solidFill>
                <a:schemeClr val="dk1"/>
              </a:solidFill>
              <a:latin typeface="Calibri"/>
              <a:ea typeface="Calibri"/>
              <a:cs typeface="Calibri"/>
              <a:sym typeface="Calibri"/>
            </a:endParaRPr>
          </a:p>
        </p:txBody>
      </p:sp>
      <p:sp>
        <p:nvSpPr>
          <p:cNvPr id="220" name="Google Shape;220;p30"/>
          <p:cNvSpPr txBox="1"/>
          <p:nvPr/>
        </p:nvSpPr>
        <p:spPr>
          <a:xfrm>
            <a:off x="78050" y="3211164"/>
            <a:ext cx="4392000" cy="1280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Gemma with 10 M context window,</a:t>
            </a:r>
            <a:r>
              <a:rPr lang="en" sz="1300">
                <a:solidFill>
                  <a:schemeClr val="dk1"/>
                </a:solidFill>
                <a:latin typeface="Calibri"/>
                <a:ea typeface="Calibri"/>
                <a:cs typeface="Calibri"/>
                <a:sym typeface="Calibri"/>
              </a:rPr>
              <a:t> open-source</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1250x context length of base Gemma</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Requires less than 32GB of memory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Infini-attention + activation compression</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6"/>
              </a:rPr>
              <a:t>https://twitter.com/siddrrsh/status/1788632667627696417</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7"/>
              </a:rPr>
              <a:t>https://huggingface.co/mustafaaljadery/gemma-2B-10M</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8"/>
              </a:rPr>
              <a:t>https://github.com/mustafaaljadery/gemma-2B-10M</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221" name="Google Shape;221;p30"/>
          <p:cNvSpPr txBox="1"/>
          <p:nvPr/>
        </p:nvSpPr>
        <p:spPr>
          <a:xfrm>
            <a:off x="4651100" y="460739"/>
            <a:ext cx="43920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Guardian</a:t>
            </a:r>
            <a:r>
              <a:rPr lang="en" sz="1300">
                <a:solidFill>
                  <a:schemeClr val="dk1"/>
                </a:solidFill>
                <a:latin typeface="Calibri"/>
                <a:ea typeface="Calibri"/>
                <a:cs typeface="Calibri"/>
                <a:sym typeface="Calibri"/>
              </a:rPr>
              <a:t> - a GPT-4 based LLM developed by Microsoft for CIA and other U.S. intelligence agencies. It operates completely offline, isolated from internet to ensure maximum security.</a:t>
            </a:r>
            <a:endParaRPr sz="1300">
              <a:solidFill>
                <a:schemeClr val="dk1"/>
              </a:solidFill>
              <a:latin typeface="Calibri"/>
              <a:ea typeface="Calibri"/>
              <a:cs typeface="Calibri"/>
              <a:sym typeface="Calibri"/>
            </a:endParaRPr>
          </a:p>
        </p:txBody>
      </p:sp>
      <p:sp>
        <p:nvSpPr>
          <p:cNvPr id="222" name="Google Shape;222;p30"/>
          <p:cNvSpPr txBox="1"/>
          <p:nvPr/>
        </p:nvSpPr>
        <p:spPr>
          <a:xfrm>
            <a:off x="4651100" y="1155539"/>
            <a:ext cx="4392000" cy="1342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IBM Granite Code</a:t>
            </a:r>
            <a:r>
              <a:rPr lang="en" sz="1300">
                <a:solidFill>
                  <a:schemeClr val="dk1"/>
                </a:solidFill>
                <a:latin typeface="Calibri"/>
                <a:ea typeface="Calibri"/>
                <a:cs typeface="Calibri"/>
                <a:sym typeface="Calibri"/>
              </a:rPr>
              <a:t> - open-source LLMs, specializing on coding tasks, outperforming Llama 3</a:t>
            </a:r>
            <a:endParaRPr sz="13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9"/>
              </a:rPr>
              <a:t>https://analyticsindiamag.com/ibm-releases-open-source-granite-code-models-outperforms-llama-3/</a:t>
            </a:r>
            <a:endParaRPr sz="10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10"/>
              </a:rPr>
              <a:t>https://research.ibm.com/blog/granite-code-models-open-source</a:t>
            </a:r>
            <a:endParaRPr sz="10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11"/>
              </a:rPr>
              <a:t>https://github.com/ibm-granite</a:t>
            </a:r>
            <a:endParaRPr sz="10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12"/>
              </a:rPr>
              <a:t>https://huggingface.co/ibm-granite</a:t>
            </a:r>
            <a:endParaRPr sz="10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13"/>
              </a:rPr>
              <a:t>https://github.com/ibm-granite/granite-code-models/blob/main/paper.pdf</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223" name="Google Shape;223;p30"/>
          <p:cNvPicPr preferRelativeResize="0"/>
          <p:nvPr/>
        </p:nvPicPr>
        <p:blipFill>
          <a:blip r:embed="rId14" cstate="email">
            <a:alphaModFix/>
            <a:extLst>
              <a:ext uri="{28A0092B-C50C-407E-A947-70E740481C1C}">
                <a14:useLocalDpi xmlns:a14="http://schemas.microsoft.com/office/drawing/2010/main"/>
              </a:ext>
            </a:extLst>
          </a:blip>
          <a:stretch>
            <a:fillRect/>
          </a:stretch>
        </p:blipFill>
        <p:spPr>
          <a:xfrm>
            <a:off x="5287975" y="2655472"/>
            <a:ext cx="2811164" cy="1164625"/>
          </a:xfrm>
          <a:prstGeom prst="rect">
            <a:avLst/>
          </a:prstGeom>
          <a:noFill/>
          <a:ln w="9525" cap="flat" cmpd="sng">
            <a:solidFill>
              <a:srgbClr val="FF0000"/>
            </a:solidFill>
            <a:prstDash val="solid"/>
            <a:round/>
            <a:headEnd type="none" w="sm" len="sm"/>
            <a:tailEnd type="none" w="sm" len="sm"/>
          </a:ln>
        </p:spPr>
      </p:pic>
      <p:sp>
        <p:nvSpPr>
          <p:cNvPr id="224" name="Google Shape;224;p30"/>
          <p:cNvSpPr txBox="1"/>
          <p:nvPr/>
        </p:nvSpPr>
        <p:spPr>
          <a:xfrm>
            <a:off x="78050" y="4560464"/>
            <a:ext cx="43920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Phi-3 WebGPU</a:t>
            </a:r>
            <a:r>
              <a:rPr lang="en" sz="1300">
                <a:solidFill>
                  <a:schemeClr val="dk1"/>
                </a:solidFill>
                <a:latin typeface="Calibri"/>
                <a:ea typeface="Calibri"/>
                <a:cs typeface="Calibri"/>
                <a:sym typeface="Calibri"/>
              </a:rPr>
              <a:t> - AI chatbot runs 100% locally in your browser</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15"/>
              </a:rPr>
              <a:t>https://www.reddit.com/r/LocalLLaMA/comments/1cn2zwn/phi3_webgpu_a_private_and_powerful_ai_chatbot/</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225" name="Google Shape;225;p30"/>
          <p:cNvSpPr txBox="1"/>
          <p:nvPr/>
        </p:nvSpPr>
        <p:spPr>
          <a:xfrm>
            <a:off x="4651100" y="3977814"/>
            <a:ext cx="4392000" cy="92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CMU researchers find </a:t>
            </a:r>
            <a:r>
              <a:rPr lang="en" sz="1300" b="1">
                <a:solidFill>
                  <a:srgbClr val="FF0000"/>
                </a:solidFill>
                <a:latin typeface="Calibri"/>
                <a:ea typeface="Calibri"/>
                <a:cs typeface="Calibri"/>
                <a:sym typeface="Calibri"/>
              </a:rPr>
              <a:t>massive prompts can outperform fine-tuning for LLMs</a:t>
            </a:r>
            <a:endParaRPr sz="13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ICL = "in-context learning" - prompt with several examples.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16"/>
              </a:rPr>
              <a:t>https://the-decoder.com/massive-prompts-outperform-fine-tuning-for-llms-in-new-study-researchers-find/</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1"/>
          <p:cNvSpPr txBox="1"/>
          <p:nvPr/>
        </p:nvSpPr>
        <p:spPr>
          <a:xfrm>
            <a:off x="78050" y="444000"/>
            <a:ext cx="4181400" cy="772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Ilya sutskever gave john carmack the reading list of approx 30 research papers and said, ‘</a:t>
            </a:r>
            <a:r>
              <a:rPr lang="en" sz="1300" b="1">
                <a:solidFill>
                  <a:srgbClr val="FF0000"/>
                </a:solidFill>
                <a:latin typeface="Calibri"/>
                <a:ea typeface="Calibri"/>
                <a:cs typeface="Calibri"/>
                <a:sym typeface="Calibri"/>
              </a:rPr>
              <a:t>If you really learn all of these, you’ll know 90% of what matters today.</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https://twitter.com/MarcosGorgojo/status/1788535395740762186</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231" name="Google Shape;231;p31"/>
          <p:cNvSpPr txBox="1"/>
          <p:nvPr/>
        </p:nvSpPr>
        <p:spPr>
          <a:xfrm>
            <a:off x="114350" y="44350"/>
            <a:ext cx="3299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Ilya Sutskever's list of papers</a:t>
            </a:r>
            <a:endParaRPr sz="2000" b="1" i="0" u="none" strike="noStrike" cap="none">
              <a:solidFill>
                <a:srgbClr val="000000"/>
              </a:solidFill>
              <a:latin typeface="Calibri"/>
              <a:ea typeface="Calibri"/>
              <a:cs typeface="Calibri"/>
              <a:sym typeface="Calibri"/>
            </a:endParaRPr>
          </a:p>
        </p:txBody>
      </p:sp>
      <p:pic>
        <p:nvPicPr>
          <p:cNvPr id="232" name="Google Shape;232;p3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58500" y="0"/>
            <a:ext cx="4350073"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2"/>
          <p:cNvSpPr txBox="1"/>
          <p:nvPr/>
        </p:nvSpPr>
        <p:spPr>
          <a:xfrm>
            <a:off x="5650240" y="55346"/>
            <a:ext cx="1550400" cy="526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Total #models: 95.    </a:t>
            </a:r>
            <a:endParaRPr sz="1100">
              <a:solidFill>
                <a:srgbClr val="1F2937"/>
              </a:solidFill>
              <a:highlight>
                <a:srgbClr val="FFFFFF"/>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Total #votes: 1,007,236.</a:t>
            </a:r>
            <a:endParaRPr sz="1100">
              <a:solidFill>
                <a:srgbClr val="1F2937"/>
              </a:solidFill>
              <a:highlight>
                <a:srgbClr val="FFFFFF"/>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Last updated: 2024-05-08</a:t>
            </a:r>
            <a:endParaRPr sz="1100" b="1">
              <a:solidFill>
                <a:srgbClr val="FF0000"/>
              </a:solidFill>
              <a:latin typeface="Calibri"/>
              <a:ea typeface="Calibri"/>
              <a:cs typeface="Calibri"/>
              <a:sym typeface="Calibri"/>
            </a:endParaRPr>
          </a:p>
        </p:txBody>
      </p:sp>
      <p:sp>
        <p:nvSpPr>
          <p:cNvPr id="238" name="Google Shape;238;p32"/>
          <p:cNvSpPr txBox="1"/>
          <p:nvPr/>
        </p:nvSpPr>
        <p:spPr>
          <a:xfrm>
            <a:off x="7261325" y="523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p:txBody>
      </p:sp>
      <p:sp>
        <p:nvSpPr>
          <p:cNvPr id="239" name="Google Shape;239;p32"/>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240" name="Google Shape;240;p32"/>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241" name="Google Shape;241;p32"/>
          <p:cNvSpPr txBox="1"/>
          <p:nvPr/>
        </p:nvSpPr>
        <p:spPr>
          <a:xfrm>
            <a:off x="4011197" y="1875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pic>
        <p:nvPicPr>
          <p:cNvPr id="242" name="Google Shape;242;p3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92225" y="496500"/>
            <a:ext cx="4365301" cy="3313969"/>
          </a:xfrm>
          <a:prstGeom prst="rect">
            <a:avLst/>
          </a:prstGeom>
          <a:noFill/>
          <a:ln>
            <a:noFill/>
          </a:ln>
        </p:spPr>
      </p:pic>
      <p:pic>
        <p:nvPicPr>
          <p:cNvPr id="243" name="Google Shape;243;p3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00789" y="3808267"/>
            <a:ext cx="4331074" cy="1292531"/>
          </a:xfrm>
          <a:prstGeom prst="rect">
            <a:avLst/>
          </a:prstGeom>
          <a:noFill/>
          <a:ln>
            <a:noFill/>
          </a:ln>
        </p:spPr>
      </p:pic>
      <p:pic>
        <p:nvPicPr>
          <p:cNvPr id="244" name="Google Shape;244;p3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85988" y="627925"/>
            <a:ext cx="4381674" cy="3051113"/>
          </a:xfrm>
          <a:prstGeom prst="rect">
            <a:avLst/>
          </a:prstGeom>
          <a:noFill/>
          <a:ln>
            <a:noFill/>
          </a:ln>
        </p:spPr>
      </p:pic>
      <p:pic>
        <p:nvPicPr>
          <p:cNvPr id="245" name="Google Shape;245;p3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689524" y="3679050"/>
            <a:ext cx="4331074" cy="1082762"/>
          </a:xfrm>
          <a:prstGeom prst="rect">
            <a:avLst/>
          </a:prstGeom>
          <a:noFill/>
          <a:ln>
            <a:noFill/>
          </a:ln>
        </p:spPr>
      </p:pic>
      <p:sp>
        <p:nvSpPr>
          <p:cNvPr id="246" name="Google Shape;246;p32"/>
          <p:cNvSpPr/>
          <p:nvPr/>
        </p:nvSpPr>
        <p:spPr>
          <a:xfrm>
            <a:off x="743275" y="1653127"/>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7" name="Google Shape;247;p32"/>
          <p:cNvSpPr/>
          <p:nvPr/>
        </p:nvSpPr>
        <p:spPr>
          <a:xfrm>
            <a:off x="743275" y="3237003"/>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8" name="Google Shape;248;p32"/>
          <p:cNvSpPr/>
          <p:nvPr/>
        </p:nvSpPr>
        <p:spPr>
          <a:xfrm>
            <a:off x="5338225" y="4118202"/>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p:nvPr/>
        </p:nvSpPr>
        <p:spPr>
          <a:xfrm>
            <a:off x="128210" y="975425"/>
            <a:ext cx="4420200" cy="41097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Llama3 Continued Success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Apple M4 Chip - Available in iPad Pro on May 15</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MAI-1</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AI-enabled Web Search</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DeepSeek-V2, open-source, 236B, ~GPT-4</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Large LLMs are better at "generalizing"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Regulatory Capture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Andrew Ng about AI and regulations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Yoshua Bengio - Fears About the Future of AI</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My "ai" GitHub repo - LLM &amp; RAG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Most profitable business ideas with AI</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Galileo Protect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Information Overload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Selling Information Stopped Working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will use Stack Overflow's OverflowAPI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Warren Buffett warns about AI scamming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X.ai Grok + X.com: news + comments</a:t>
            </a:r>
            <a:endParaRPr sz="1500" b="1">
              <a:solidFill>
                <a:srgbClr val="3C78D8"/>
              </a:solidFill>
              <a:latin typeface="Calibri"/>
              <a:ea typeface="Calibri"/>
              <a:cs typeface="Calibri"/>
              <a:sym typeface="Calibri"/>
            </a:endParaRPr>
          </a:p>
        </p:txBody>
      </p:sp>
      <p:sp>
        <p:nvSpPr>
          <p:cNvPr id="71" name="Google Shape;71;p15"/>
          <p:cNvSpPr txBox="1"/>
          <p:nvPr/>
        </p:nvSpPr>
        <p:spPr>
          <a:xfrm>
            <a:off x="4661960" y="1437119"/>
            <a:ext cx="4420200" cy="3648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ScrapeGraphAI - web scraping using AI</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DocRes - Document Image Restoration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DeepMind AlphaFold 3</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Public Model Specification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DeepLearning.ai - Agentic RAG Course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Mistral AI valued at $6 Billion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Alibaba Qwen2.5</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Gemma with 10 Mln tokens context window</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Phi-3 WebGPU runs in browser</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Guardian for CIA (by Microsoft)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IBM Granite Code - open-source LLMs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massive prompts can outperform fine-tuning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Ilya Sutskever's list of papers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Tech Layoffs were lower than in 2023</a:t>
            </a:r>
            <a:endParaRPr sz="1500" b="1">
              <a:solidFill>
                <a:srgbClr val="3C78D8"/>
              </a:solidFill>
              <a:latin typeface="Calibri"/>
              <a:ea typeface="Calibri"/>
              <a:cs typeface="Calibri"/>
              <a:sym typeface="Calibri"/>
            </a:endParaRPr>
          </a:p>
        </p:txBody>
      </p:sp>
      <p:sp>
        <p:nvSpPr>
          <p:cNvPr id="72" name="Google Shape;72;p15"/>
          <p:cNvSpPr txBox="1"/>
          <p:nvPr/>
        </p:nvSpPr>
        <p:spPr>
          <a:xfrm>
            <a:off x="1278050" y="0"/>
            <a:ext cx="2539200" cy="9420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600" b="1" i="0" u="none" strike="noStrike" cap="none">
                <a:solidFill>
                  <a:srgbClr val="3C78D8"/>
                </a:solidFill>
                <a:latin typeface="Calibri"/>
                <a:ea typeface="Calibri"/>
                <a:cs typeface="Calibri"/>
                <a:sym typeface="Calibri"/>
              </a:rPr>
              <a:t>AI Updates </a:t>
            </a:r>
            <a:endParaRPr sz="36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400"/>
              <a:buFont typeface="Arial"/>
              <a:buNone/>
            </a:pPr>
            <a:r>
              <a:rPr lang="en" sz="2400" b="1">
                <a:solidFill>
                  <a:srgbClr val="3C78D8"/>
                </a:solidFill>
                <a:latin typeface="Calibri"/>
                <a:ea typeface="Calibri"/>
                <a:cs typeface="Calibri"/>
                <a:sym typeface="Calibri"/>
              </a:rPr>
              <a:t>May 10</a:t>
            </a:r>
            <a:r>
              <a:rPr lang="en" sz="2400" b="1" i="0" u="none" strike="noStrike" cap="none">
                <a:solidFill>
                  <a:srgbClr val="3C78D8"/>
                </a:solidFill>
                <a:latin typeface="Calibri"/>
                <a:ea typeface="Calibri"/>
                <a:cs typeface="Calibri"/>
                <a:sym typeface="Calibri"/>
              </a:rPr>
              <a:t>, 2024</a:t>
            </a:r>
            <a:endParaRPr sz="2400" b="1" i="0" u="none" strike="noStrike" cap="none">
              <a:solidFill>
                <a:srgbClr val="3C78D8"/>
              </a:solidFill>
              <a:latin typeface="Calibri"/>
              <a:ea typeface="Calibri"/>
              <a:cs typeface="Calibri"/>
              <a:sym typeface="Calibri"/>
            </a:endParaRPr>
          </a:p>
        </p:txBody>
      </p:sp>
      <p:pic>
        <p:nvPicPr>
          <p:cNvPr id="73" name="Google Shape;73;p1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921175" y="82625"/>
            <a:ext cx="2160968" cy="1437125"/>
          </a:xfrm>
          <a:prstGeom prst="rect">
            <a:avLst/>
          </a:prstGeom>
          <a:noFill/>
          <a:ln>
            <a:noFill/>
          </a:ln>
        </p:spPr>
      </p:pic>
      <p:sp>
        <p:nvSpPr>
          <p:cNvPr id="74" name="Google Shape;74;p15"/>
          <p:cNvSpPr txBox="1"/>
          <p:nvPr/>
        </p:nvSpPr>
        <p:spPr>
          <a:xfrm>
            <a:off x="4548400" y="211850"/>
            <a:ext cx="22566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300">
                <a:solidFill>
                  <a:schemeClr val="dk1"/>
                </a:solidFill>
                <a:latin typeface="Calibri"/>
                <a:ea typeface="Calibri"/>
                <a:cs typeface="Calibri"/>
                <a:sym typeface="Calibri"/>
              </a:rPr>
              <a:t>National Public Gardens Week </a:t>
            </a:r>
            <a:endParaRPr sz="1300">
              <a:solidFill>
                <a:schemeClr val="dk1"/>
              </a:solidFill>
              <a:latin typeface="Calibri"/>
              <a:ea typeface="Calibri"/>
              <a:cs typeface="Calibri"/>
              <a:sym typeface="Calibri"/>
            </a:endParaRPr>
          </a:p>
          <a:p>
            <a:pPr marL="0" lvl="0" indent="0" algn="ctr" rtl="0">
              <a:spcBef>
                <a:spcPts val="0"/>
              </a:spcBef>
              <a:spcAft>
                <a:spcPts val="0"/>
              </a:spcAft>
              <a:buNone/>
            </a:pPr>
            <a:r>
              <a:rPr lang="en" sz="1300">
                <a:solidFill>
                  <a:schemeClr val="dk1"/>
                </a:solidFill>
                <a:latin typeface="Calibri"/>
                <a:ea typeface="Calibri"/>
                <a:cs typeface="Calibri"/>
                <a:sym typeface="Calibri"/>
              </a:rPr>
              <a:t>starts May 10th</a:t>
            </a:r>
            <a:endParaRPr sz="13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pic>
        <p:nvPicPr>
          <p:cNvPr id="253" name="Google Shape;253;p3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87275" y="587538"/>
            <a:ext cx="8366998" cy="3611792"/>
          </a:xfrm>
          <a:prstGeom prst="rect">
            <a:avLst/>
          </a:prstGeom>
          <a:noFill/>
          <a:ln>
            <a:noFill/>
          </a:ln>
        </p:spPr>
      </p:pic>
      <p:sp>
        <p:nvSpPr>
          <p:cNvPr id="254" name="Google Shape;254;p33"/>
          <p:cNvSpPr txBox="1"/>
          <p:nvPr/>
        </p:nvSpPr>
        <p:spPr>
          <a:xfrm>
            <a:off x="72300" y="76200"/>
            <a:ext cx="3999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Tech Layoffs </a:t>
            </a:r>
            <a:r>
              <a:rPr lang="en" sz="2000" b="1">
                <a:solidFill>
                  <a:schemeClr val="dk1"/>
                </a:solidFill>
                <a:latin typeface="Calibri"/>
                <a:ea typeface="Calibri"/>
                <a:cs typeface="Calibri"/>
                <a:sym typeface="Calibri"/>
              </a:rPr>
              <a:t>were</a:t>
            </a:r>
            <a:r>
              <a:rPr lang="en" sz="2000" b="1" i="0" u="none" strike="noStrike" cap="none">
                <a:solidFill>
                  <a:schemeClr val="dk1"/>
                </a:solidFill>
                <a:latin typeface="Calibri"/>
                <a:ea typeface="Calibri"/>
                <a:cs typeface="Calibri"/>
                <a:sym typeface="Calibri"/>
              </a:rPr>
              <a:t> lower than in 2023</a:t>
            </a:r>
            <a:endParaRPr sz="2000" b="1" i="0" u="none" strike="noStrike" cap="none">
              <a:solidFill>
                <a:srgbClr val="000000"/>
              </a:solidFill>
              <a:latin typeface="Calibri"/>
              <a:ea typeface="Calibri"/>
              <a:cs typeface="Calibri"/>
              <a:sym typeface="Calibri"/>
            </a:endParaRPr>
          </a:p>
        </p:txBody>
      </p:sp>
      <p:sp>
        <p:nvSpPr>
          <p:cNvPr id="255" name="Google Shape;255;p33"/>
          <p:cNvSpPr txBox="1"/>
          <p:nvPr/>
        </p:nvSpPr>
        <p:spPr>
          <a:xfrm>
            <a:off x="6291625" y="109963"/>
            <a:ext cx="20025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F0F0F"/>
                </a:solidFill>
                <a:latin typeface="Calibri"/>
                <a:ea typeface="Calibri"/>
                <a:cs typeface="Calibri"/>
                <a:sym typeface="Calibri"/>
              </a:rPr>
              <a:t>Layoffs - </a:t>
            </a:r>
            <a:r>
              <a:rPr lang="en" sz="1300" b="0" i="0" u="sng" strike="noStrike" cap="none">
                <a:solidFill>
                  <a:schemeClr val="hlink"/>
                </a:solidFill>
                <a:latin typeface="Calibri"/>
                <a:ea typeface="Calibri"/>
                <a:cs typeface="Calibri"/>
                <a:sym typeface="Calibri"/>
                <a:hlinkClick r:id="rId4"/>
              </a:rPr>
              <a:t>https://layoffs.fyi</a:t>
            </a:r>
            <a:r>
              <a:rPr lang="en" sz="1300" b="0" i="0" u="none" strike="noStrike" cap="none">
                <a:solidFill>
                  <a:srgbClr val="0F0F0F"/>
                </a:solidFill>
                <a:latin typeface="Calibri"/>
                <a:ea typeface="Calibri"/>
                <a:cs typeface="Calibri"/>
                <a:sym typeface="Calibri"/>
              </a:rPr>
              <a:t> </a:t>
            </a:r>
            <a:endParaRPr sz="1300" b="0" i="0" u="none" strike="noStrike" cap="none">
              <a:solidFill>
                <a:srgbClr val="0F0F0F"/>
              </a:solidFill>
              <a:latin typeface="Calibri"/>
              <a:ea typeface="Calibri"/>
              <a:cs typeface="Calibri"/>
              <a:sym typeface="Calibri"/>
            </a:endParaRPr>
          </a:p>
        </p:txBody>
      </p:sp>
      <p:sp>
        <p:nvSpPr>
          <p:cNvPr id="256" name="Google Shape;256;p33"/>
          <p:cNvSpPr txBox="1"/>
          <p:nvPr/>
        </p:nvSpPr>
        <p:spPr>
          <a:xfrm>
            <a:off x="387275" y="4278575"/>
            <a:ext cx="8367000" cy="738900"/>
          </a:xfrm>
          <a:prstGeom prst="rect">
            <a:avLst/>
          </a:prstGeom>
          <a:solidFill>
            <a:srgbClr val="FFF2CC"/>
          </a:solidFill>
          <a:ln>
            <a:noFill/>
          </a:ln>
        </p:spPr>
        <p:txBody>
          <a:bodyPr spcFirstLastPara="1" wrap="square" lIns="91425" tIns="91425" rIns="91425" bIns="91425" anchor="t" anchorCtr="0">
            <a:spAutoFit/>
          </a:bodyPr>
          <a:lstStyle/>
          <a:p>
            <a:pPr marL="457200" marR="0" lvl="0" indent="-3048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Salaries for AI engineers rose 12% from the third to fourth quarter last year</a:t>
            </a:r>
            <a:endParaRPr sz="1200" b="0" i="0" u="none" strike="noStrike" cap="none">
              <a:solidFill>
                <a:srgbClr val="000000"/>
              </a:solidFill>
              <a:latin typeface="Calibri"/>
              <a:ea typeface="Calibri"/>
              <a:cs typeface="Calibri"/>
              <a:sym typeface="Calibri"/>
            </a:endParaRPr>
          </a:p>
          <a:p>
            <a:pPr marL="457200" marR="0" lvl="0" indent="-3048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The average salary for a senior AI engineer nationally is more than $190,000, according to Comprehensive.io.</a:t>
            </a:r>
            <a:endParaRPr sz="1200" b="0" i="0" u="none" strike="noStrike" cap="none">
              <a:solidFill>
                <a:srgbClr val="000000"/>
              </a:solidFill>
              <a:latin typeface="Calibri"/>
              <a:ea typeface="Calibri"/>
              <a:cs typeface="Calibri"/>
              <a:sym typeface="Calibri"/>
            </a:endParaRPr>
          </a:p>
          <a:p>
            <a:pPr marL="457200" marR="0" lvl="0" indent="-3048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AI has a talent shortage, meaning </a:t>
            </a:r>
            <a:r>
              <a:rPr lang="en" sz="1200" b="1" i="0" u="none" strike="noStrike" cap="none">
                <a:solidFill>
                  <a:srgbClr val="FF0000"/>
                </a:solidFill>
                <a:latin typeface="Calibri"/>
                <a:ea typeface="Calibri"/>
                <a:cs typeface="Calibri"/>
                <a:sym typeface="Calibri"/>
              </a:rPr>
              <a:t>$1 Mln salary job offers! </a:t>
            </a:r>
            <a:r>
              <a:rPr lang="en" sz="1200" b="0" i="0" u="none" strike="noStrike" cap="none">
                <a:solidFill>
                  <a:srgbClr val="000000"/>
                </a:solidFill>
                <a:latin typeface="Calibri"/>
                <a:ea typeface="Calibri"/>
                <a:cs typeface="Calibri"/>
                <a:sym typeface="Calibri"/>
              </a:rPr>
              <a:t>Even during tech layoffs</a:t>
            </a:r>
            <a:endParaRPr sz="1200" b="0" i="0" u="none" strike="noStrike" cap="none">
              <a:solidFill>
                <a:srgbClr val="000000"/>
              </a:solidFill>
              <a:latin typeface="Calibri"/>
              <a:ea typeface="Calibri"/>
              <a:cs typeface="Calibri"/>
              <a:sym typeface="Calibri"/>
            </a:endParaRPr>
          </a:p>
        </p:txBody>
      </p:sp>
      <p:sp>
        <p:nvSpPr>
          <p:cNvPr id="257" name="Google Shape;257;p33"/>
          <p:cNvSpPr/>
          <p:nvPr/>
        </p:nvSpPr>
        <p:spPr>
          <a:xfrm>
            <a:off x="4170625" y="1597677"/>
            <a:ext cx="1076400" cy="1665300"/>
          </a:xfrm>
          <a:prstGeom prst="rect">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8" name="Google Shape;258;p33"/>
          <p:cNvSpPr/>
          <p:nvPr/>
        </p:nvSpPr>
        <p:spPr>
          <a:xfrm>
            <a:off x="6773830" y="1597677"/>
            <a:ext cx="1076400" cy="1665300"/>
          </a:xfrm>
          <a:prstGeom prst="rect">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pic>
        <p:nvPicPr>
          <p:cNvPr id="263" name="Google Shape;263;p34"/>
          <p:cNvPicPr preferRelativeResize="0"/>
          <p:nvPr/>
        </p:nvPicPr>
        <p:blipFill rotWithShape="1">
          <a:blip r:embed="rId3">
            <a:alphaModFix/>
          </a:blip>
          <a:srcRect/>
          <a:stretch/>
        </p:blipFill>
        <p:spPr>
          <a:xfrm>
            <a:off x="605238" y="1203525"/>
            <a:ext cx="2094075" cy="2094075"/>
          </a:xfrm>
          <a:prstGeom prst="rect">
            <a:avLst/>
          </a:prstGeom>
          <a:noFill/>
          <a:ln>
            <a:noFill/>
          </a:ln>
        </p:spPr>
      </p:pic>
      <p:sp>
        <p:nvSpPr>
          <p:cNvPr id="264" name="Google Shape;264;p34"/>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65" name="Google Shape;265;p34"/>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66" name="Google Shape;266;p34"/>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10941" y="3664175"/>
            <a:ext cx="1144600" cy="415875"/>
          </a:xfrm>
          <a:prstGeom prst="rect">
            <a:avLst/>
          </a:prstGeom>
          <a:noFill/>
          <a:ln>
            <a:noFill/>
          </a:ln>
        </p:spPr>
      </p:pic>
      <p:sp>
        <p:nvSpPr>
          <p:cNvPr id="267" name="Google Shape;267;p34"/>
          <p:cNvSpPr txBox="1"/>
          <p:nvPr/>
        </p:nvSpPr>
        <p:spPr>
          <a:xfrm>
            <a:off x="9123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68" name="Google Shape;268;p34"/>
          <p:cNvSpPr txBox="1"/>
          <p:nvPr/>
        </p:nvSpPr>
        <p:spPr>
          <a:xfrm>
            <a:off x="536203" y="4360974"/>
            <a:ext cx="2094075" cy="43085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5"/>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p:nvPr/>
        </p:nvSpPr>
        <p:spPr>
          <a:xfrm>
            <a:off x="1441075" y="738600"/>
            <a:ext cx="6522000" cy="101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457200" lvl="0" indent="-3111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Llama3-70B</a:t>
            </a:r>
            <a:r>
              <a:rPr lang="en" sz="1300">
                <a:solidFill>
                  <a:schemeClr val="dk1"/>
                </a:solidFill>
                <a:latin typeface="Calibri"/>
                <a:ea typeface="Calibri"/>
                <a:cs typeface="Calibri"/>
                <a:sym typeface="Calibri"/>
              </a:rPr>
              <a:t> has reached performance on par with top proprietary models for overall use cases (Open Arena Leaderboard - lmsys.org) - nearly matching Claude-3 Sonnet.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Llamaa3-8B</a:t>
            </a:r>
            <a:r>
              <a:rPr lang="en" sz="1300">
                <a:solidFill>
                  <a:schemeClr val="dk1"/>
                </a:solidFill>
                <a:latin typeface="Calibri"/>
                <a:ea typeface="Calibri"/>
                <a:cs typeface="Calibri"/>
                <a:sym typeface="Calibri"/>
              </a:rPr>
              <a:t> is great for fast local applications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Llama3</a:t>
            </a:r>
            <a:r>
              <a:rPr lang="en" sz="1300">
                <a:solidFill>
                  <a:schemeClr val="dk1"/>
                </a:solidFill>
                <a:latin typeface="Calibri"/>
                <a:ea typeface="Calibri"/>
                <a:cs typeface="Calibri"/>
                <a:sym typeface="Calibri"/>
              </a:rPr>
              <a:t> is not as strong on complex prompts and on domain knowledge</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Llama3</a:t>
            </a:r>
            <a:r>
              <a:rPr lang="en" sz="1300">
                <a:solidFill>
                  <a:schemeClr val="dk1"/>
                </a:solidFill>
                <a:latin typeface="Calibri"/>
                <a:ea typeface="Calibri"/>
                <a:cs typeface="Calibri"/>
                <a:sym typeface="Calibri"/>
              </a:rPr>
              <a:t> has friendlier and more conversational outputs</a:t>
            </a:r>
            <a:endParaRPr sz="1300">
              <a:solidFill>
                <a:schemeClr val="dk1"/>
              </a:solidFill>
              <a:latin typeface="Calibri"/>
              <a:ea typeface="Calibri"/>
              <a:cs typeface="Calibri"/>
              <a:sym typeface="Calibri"/>
            </a:endParaRPr>
          </a:p>
        </p:txBody>
      </p:sp>
      <p:sp>
        <p:nvSpPr>
          <p:cNvPr id="80" name="Google Shape;80;p16"/>
          <p:cNvSpPr txBox="1"/>
          <p:nvPr/>
        </p:nvSpPr>
        <p:spPr>
          <a:xfrm>
            <a:off x="47500" y="53575"/>
            <a:ext cx="32610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Llama3 Continued Success</a:t>
            </a:r>
            <a:endParaRPr sz="2000" b="1" i="0" u="none" strike="noStrike" cap="none">
              <a:solidFill>
                <a:srgbClr val="000000"/>
              </a:solidFill>
              <a:latin typeface="Calibri"/>
              <a:ea typeface="Calibri"/>
              <a:cs typeface="Calibri"/>
              <a:sym typeface="Calibri"/>
            </a:endParaRPr>
          </a:p>
        </p:txBody>
      </p:sp>
      <p:pic>
        <p:nvPicPr>
          <p:cNvPr id="81" name="Google Shape;81;p1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884450" y="2176450"/>
            <a:ext cx="2738601" cy="2738601"/>
          </a:xfrm>
          <a:prstGeom prst="rect">
            <a:avLst/>
          </a:prstGeom>
          <a:noFill/>
          <a:ln>
            <a:noFill/>
          </a:ln>
        </p:spPr>
      </p:pic>
      <p:pic>
        <p:nvPicPr>
          <p:cNvPr id="82" name="Google Shape;82;p1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474800" y="2176450"/>
            <a:ext cx="4326926" cy="24338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p:nvPr/>
        </p:nvSpPr>
        <p:spPr>
          <a:xfrm>
            <a:off x="78050" y="405837"/>
            <a:ext cx="4392000" cy="1173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Apple introduces M4 chip:</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https://www.apple.com/newsroom/2024/05/apple-introduces-m4-chip/</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Apple Silicon Chips becoming more focused on AI. Apple has been steadily enhancing the Neural Engine in each generation of its chips. This dedicated part of the chip accelerates AI and machine learning workloads. </a:t>
            </a:r>
            <a:endParaRPr sz="1300">
              <a:solidFill>
                <a:schemeClr val="dk1"/>
              </a:solidFill>
              <a:latin typeface="Calibri"/>
              <a:ea typeface="Calibri"/>
              <a:cs typeface="Calibri"/>
              <a:sym typeface="Calibri"/>
            </a:endParaRPr>
          </a:p>
        </p:txBody>
      </p:sp>
      <p:sp>
        <p:nvSpPr>
          <p:cNvPr id="88" name="Google Shape;88;p17"/>
          <p:cNvSpPr txBox="1"/>
          <p:nvPr/>
        </p:nvSpPr>
        <p:spPr>
          <a:xfrm>
            <a:off x="-38050" y="-108050"/>
            <a:ext cx="56118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Apple M4 Chip - Available in iPad Pro on May 15th</a:t>
            </a:r>
            <a:endParaRPr sz="2000" b="1" i="0" u="none" strike="noStrike" cap="none">
              <a:solidFill>
                <a:srgbClr val="000000"/>
              </a:solidFill>
              <a:latin typeface="Calibri"/>
              <a:ea typeface="Calibri"/>
              <a:cs typeface="Calibri"/>
              <a:sym typeface="Calibri"/>
            </a:endParaRPr>
          </a:p>
        </p:txBody>
      </p:sp>
      <p:sp>
        <p:nvSpPr>
          <p:cNvPr id="89" name="Google Shape;89;p17"/>
          <p:cNvSpPr txBox="1"/>
          <p:nvPr/>
        </p:nvSpPr>
        <p:spPr>
          <a:xfrm>
            <a:off x="4638225" y="384550"/>
            <a:ext cx="4392000" cy="342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M4 series of chips are claimed to be ~ 30% more capable than M3 series - especially for AI operations.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Apple M4 is the 4rth generation of Apple Silicone Chip.</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It is a </a:t>
            </a:r>
            <a:r>
              <a:rPr lang="en" sz="1300" b="1">
                <a:solidFill>
                  <a:srgbClr val="FF0000"/>
                </a:solidFill>
                <a:latin typeface="Calibri"/>
                <a:ea typeface="Calibri"/>
                <a:cs typeface="Calibri"/>
                <a:sym typeface="Calibri"/>
              </a:rPr>
              <a:t>SoC (System on a Chip)</a:t>
            </a:r>
            <a:r>
              <a:rPr lang="en" sz="1300">
                <a:solidFill>
                  <a:schemeClr val="dk1"/>
                </a:solidFill>
                <a:latin typeface="Calibri"/>
                <a:ea typeface="Calibri"/>
                <a:cs typeface="Calibri"/>
                <a:sym typeface="Calibri"/>
              </a:rPr>
              <a:t>: CPU, GPU, Memory, and Neural Engine - all on one chip.</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It is ARM based. </a:t>
            </a:r>
            <a:r>
              <a:rPr lang="en" sz="1300" b="1">
                <a:solidFill>
                  <a:srgbClr val="FF0000"/>
                </a:solidFill>
                <a:latin typeface="Calibri"/>
                <a:ea typeface="Calibri"/>
                <a:cs typeface="Calibri"/>
                <a:sym typeface="Calibri"/>
              </a:rPr>
              <a:t>ARM = (Advanced RISC Machine)</a:t>
            </a:r>
            <a:br>
              <a:rPr lang="en" sz="1300">
                <a:solidFill>
                  <a:schemeClr val="dk1"/>
                </a:solidFill>
                <a:latin typeface="Calibri"/>
                <a:ea typeface="Calibri"/>
                <a:cs typeface="Calibri"/>
                <a:sym typeface="Calibri"/>
              </a:rPr>
            </a:br>
            <a:r>
              <a:rPr lang="en" sz="1300" b="1">
                <a:solidFill>
                  <a:srgbClr val="3C78D8"/>
                </a:solidFill>
                <a:latin typeface="Calibri"/>
                <a:ea typeface="Calibri"/>
                <a:cs typeface="Calibri"/>
                <a:sym typeface="Calibri"/>
              </a:rPr>
              <a:t>RISC = (Reduced Instruction Set Computer)</a:t>
            </a:r>
            <a:endParaRPr sz="1300" b="1">
              <a:solidFill>
                <a:srgbClr val="3C78D8"/>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Arm Holdings Plc. is a British semiconductor and software design company based in Cambridge, England. They design the ARM instruction set architectures (the fundamental blueprints for processors), which they license to other companies. founded in 1990, approx 6,000 employees.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first M4 SoC in iPad Pro is capable of 38 trillion operations per second, it uses 3 nm technology, has 4 performance cores, 6 efficiency cores, and 10 graphics processing cores, 8-16 GB memory</a:t>
            </a:r>
            <a:endParaRPr sz="1300">
              <a:solidFill>
                <a:schemeClr val="dk1"/>
              </a:solidFill>
              <a:latin typeface="Calibri"/>
              <a:ea typeface="Calibri"/>
              <a:cs typeface="Calibri"/>
              <a:sym typeface="Calibri"/>
            </a:endParaRPr>
          </a:p>
        </p:txBody>
      </p:sp>
      <p:pic>
        <p:nvPicPr>
          <p:cNvPr id="90" name="Google Shape;90;p1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353298" y="4033450"/>
            <a:ext cx="908126" cy="613165"/>
          </a:xfrm>
          <a:prstGeom prst="rect">
            <a:avLst/>
          </a:prstGeom>
          <a:noFill/>
          <a:ln>
            <a:noFill/>
          </a:ln>
        </p:spPr>
      </p:pic>
      <p:pic>
        <p:nvPicPr>
          <p:cNvPr id="91" name="Google Shape;91;p1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337625" y="4033449"/>
            <a:ext cx="908124" cy="624775"/>
          </a:xfrm>
          <a:prstGeom prst="rect">
            <a:avLst/>
          </a:prstGeom>
          <a:noFill/>
          <a:ln>
            <a:noFill/>
          </a:ln>
        </p:spPr>
      </p:pic>
      <p:sp>
        <p:nvSpPr>
          <p:cNvPr id="92" name="Google Shape;92;p17"/>
          <p:cNvSpPr txBox="1"/>
          <p:nvPr/>
        </p:nvSpPr>
        <p:spPr>
          <a:xfrm>
            <a:off x="8024525" y="4883223"/>
            <a:ext cx="1054500" cy="218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Arm Holdings</a:t>
            </a:r>
            <a:endParaRPr sz="1300">
              <a:solidFill>
                <a:schemeClr val="dk1"/>
              </a:solidFill>
              <a:latin typeface="Calibri"/>
              <a:ea typeface="Calibri"/>
              <a:cs typeface="Calibri"/>
              <a:sym typeface="Calibri"/>
            </a:endParaRPr>
          </a:p>
        </p:txBody>
      </p:sp>
      <p:pic>
        <p:nvPicPr>
          <p:cNvPr id="93" name="Google Shape;93;p1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637076" y="3850611"/>
            <a:ext cx="1393152" cy="1044849"/>
          </a:xfrm>
          <a:prstGeom prst="rect">
            <a:avLst/>
          </a:prstGeom>
          <a:noFill/>
          <a:ln>
            <a:noFill/>
          </a:ln>
        </p:spPr>
      </p:pic>
      <p:sp>
        <p:nvSpPr>
          <p:cNvPr id="94" name="Google Shape;94;p17"/>
          <p:cNvSpPr txBox="1"/>
          <p:nvPr/>
        </p:nvSpPr>
        <p:spPr>
          <a:xfrm>
            <a:off x="78050" y="1656562"/>
            <a:ext cx="43920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MLX</a:t>
            </a:r>
            <a:r>
              <a:rPr lang="en" sz="1300">
                <a:solidFill>
                  <a:schemeClr val="dk1"/>
                </a:solidFill>
                <a:latin typeface="Calibri"/>
                <a:ea typeface="Calibri"/>
                <a:cs typeface="Calibri"/>
                <a:sym typeface="Calibri"/>
              </a:rPr>
              <a:t> - an array framework for machine learning research on Apple silicon :</a:t>
            </a:r>
            <a:r>
              <a:rPr lang="en" sz="1300" b="1">
                <a:solidFill>
                  <a:srgbClr val="3C78D8"/>
                </a:solidFill>
                <a:latin typeface="Calibri"/>
                <a:ea typeface="Calibri"/>
                <a:cs typeface="Calibri"/>
                <a:sym typeface="Calibri"/>
              </a:rPr>
              <a:t>     pip install mlx           pip install mlx-lm</a:t>
            </a:r>
            <a:endParaRPr sz="1300" b="1">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MLX GitHub</a:t>
            </a:r>
            <a:r>
              <a:rPr lang="en" sz="1000">
                <a:solidFill>
                  <a:schemeClr val="dk1"/>
                </a:solidFill>
                <a:latin typeface="Calibri"/>
                <a:ea typeface="Calibri"/>
                <a:cs typeface="Calibri"/>
                <a:sym typeface="Calibri"/>
              </a:rPr>
              <a:t> - </a:t>
            </a:r>
            <a:r>
              <a:rPr lang="en" sz="1000" u="sng">
                <a:solidFill>
                  <a:schemeClr val="accent5"/>
                </a:solidFill>
                <a:latin typeface="Calibri"/>
                <a:ea typeface="Calibri"/>
                <a:cs typeface="Calibri"/>
                <a:sym typeface="Calibri"/>
                <a:hlinkClick r:id="rId7">
                  <a:extLst>
                    <a:ext uri="{A12FA001-AC4F-418D-AE19-62706E023703}">
                      <ahyp:hlinkClr xmlns:ahyp="http://schemas.microsoft.com/office/drawing/2018/hyperlinkcolor" val="tx"/>
                    </a:ext>
                  </a:extLst>
                </a:hlinkClick>
              </a:rPr>
              <a:t>https://github.com/ml-explore/mlx</a:t>
            </a:r>
            <a:r>
              <a:rPr lang="en" sz="1000">
                <a:solidFill>
                  <a:schemeClr val="dk1"/>
                </a:solidFill>
                <a:latin typeface="Calibri"/>
                <a:ea typeface="Calibri"/>
                <a:cs typeface="Calibri"/>
                <a:sym typeface="Calibri"/>
              </a:rPr>
              <a:t> </a:t>
            </a:r>
            <a:br>
              <a:rPr lang="en" sz="10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MLX-LM on GitHub</a:t>
            </a:r>
            <a:r>
              <a:rPr lang="en" sz="1000">
                <a:solidFill>
                  <a:schemeClr val="dk1"/>
                </a:solidFill>
                <a:latin typeface="Calibri"/>
                <a:ea typeface="Calibri"/>
                <a:cs typeface="Calibri"/>
                <a:sym typeface="Calibri"/>
              </a:rPr>
              <a:t> - </a:t>
            </a:r>
            <a:r>
              <a:rPr lang="en" sz="1000" u="sng">
                <a:solidFill>
                  <a:schemeClr val="accent5"/>
                </a:solidFill>
                <a:latin typeface="Calibri"/>
                <a:ea typeface="Calibri"/>
                <a:cs typeface="Calibri"/>
                <a:sym typeface="Calibri"/>
                <a:hlinkClick r:id="rId8">
                  <a:extLst>
                    <a:ext uri="{A12FA001-AC4F-418D-AE19-62706E023703}">
                      <ahyp:hlinkClr xmlns:ahyp="http://schemas.microsoft.com/office/drawing/2018/hyperlinkcolor" val="tx"/>
                    </a:ext>
                  </a:extLst>
                </a:hlinkClick>
              </a:rPr>
              <a:t>https://github.com/riccardomusmeci/mlx-llm</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Examples</a:t>
            </a:r>
            <a:r>
              <a:rPr lang="en" sz="1000">
                <a:solidFill>
                  <a:schemeClr val="dk1"/>
                </a:solidFill>
                <a:latin typeface="Calibri"/>
                <a:ea typeface="Calibri"/>
                <a:cs typeface="Calibri"/>
                <a:sym typeface="Calibri"/>
              </a:rPr>
              <a:t> - </a:t>
            </a:r>
            <a:r>
              <a:rPr lang="en" sz="1000" u="sng">
                <a:solidFill>
                  <a:schemeClr val="hlink"/>
                </a:solidFill>
                <a:latin typeface="Calibri"/>
                <a:ea typeface="Calibri"/>
                <a:cs typeface="Calibri"/>
                <a:sym typeface="Calibri"/>
                <a:hlinkClick r:id="rId9"/>
              </a:rPr>
              <a:t>https://github.com/ml-explore/mlx-examples</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HugginFace community</a:t>
            </a:r>
            <a:r>
              <a:rPr lang="en" sz="1000">
                <a:solidFill>
                  <a:schemeClr val="dk1"/>
                </a:solidFill>
                <a:latin typeface="Calibri"/>
                <a:ea typeface="Calibri"/>
                <a:cs typeface="Calibri"/>
                <a:sym typeface="Calibri"/>
              </a:rPr>
              <a:t> - </a:t>
            </a:r>
            <a:r>
              <a:rPr lang="en" sz="1000" u="sng">
                <a:solidFill>
                  <a:schemeClr val="hlink"/>
                </a:solidFill>
                <a:latin typeface="Calibri"/>
                <a:ea typeface="Calibri"/>
                <a:cs typeface="Calibri"/>
                <a:sym typeface="Calibri"/>
                <a:hlinkClick r:id="rId10"/>
              </a:rPr>
              <a:t>https://huggingface.co/mlx-community</a:t>
            </a:r>
            <a:endParaRPr sz="1000">
              <a:solidFill>
                <a:schemeClr val="dk1"/>
              </a:solidFill>
              <a:latin typeface="Calibri"/>
              <a:ea typeface="Calibri"/>
              <a:cs typeface="Calibri"/>
              <a:sym typeface="Calibri"/>
            </a:endParaRPr>
          </a:p>
        </p:txBody>
      </p:sp>
      <p:pic>
        <p:nvPicPr>
          <p:cNvPr id="95" name="Google Shape;95;p17"/>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655775" y="2953174"/>
            <a:ext cx="3228114" cy="210270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p:nvPr/>
        </p:nvSpPr>
        <p:spPr>
          <a:xfrm>
            <a:off x="89325" y="384550"/>
            <a:ext cx="4392000" cy="101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Microsoft AI model </a:t>
            </a:r>
            <a:r>
              <a:rPr lang="en" sz="1300" b="1">
                <a:solidFill>
                  <a:srgbClr val="FF0000"/>
                </a:solidFill>
                <a:latin typeface="Calibri"/>
                <a:ea typeface="Calibri"/>
                <a:cs typeface="Calibri"/>
                <a:sym typeface="Calibri"/>
              </a:rPr>
              <a:t>MAI-1</a:t>
            </a:r>
            <a:r>
              <a:rPr lang="en" sz="1300">
                <a:solidFill>
                  <a:schemeClr val="dk1"/>
                </a:solidFill>
                <a:latin typeface="Calibri"/>
                <a:ea typeface="Calibri"/>
                <a:cs typeface="Calibri"/>
                <a:sym typeface="Calibri"/>
              </a:rPr>
              <a:t> is in the works!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Estimated </a:t>
            </a:r>
            <a:r>
              <a:rPr lang="en" sz="1300" b="1">
                <a:solidFill>
                  <a:srgbClr val="FF0000"/>
                </a:solidFill>
                <a:latin typeface="Calibri"/>
                <a:ea typeface="Calibri"/>
                <a:cs typeface="Calibri"/>
                <a:sym typeface="Calibri"/>
              </a:rPr>
              <a:t>500 Bln parameters</a:t>
            </a:r>
            <a:endParaRPr sz="13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6AA84F"/>
                </a:solidFill>
                <a:latin typeface="Calibri"/>
                <a:ea typeface="Calibri"/>
                <a:cs typeface="Calibri"/>
                <a:sym typeface="Calibri"/>
              </a:rPr>
              <a:t>Expected to be on par with GPT-4 </a:t>
            </a:r>
            <a:endParaRPr sz="1300" b="1">
              <a:solidFill>
                <a:srgbClr val="6AA84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b="1">
              <a:solidFill>
                <a:srgbClr val="6AA84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6AA84F"/>
                </a:solidFill>
                <a:latin typeface="Calibri"/>
                <a:ea typeface="Calibri"/>
                <a:cs typeface="Calibri"/>
                <a:sym typeface="Calibri"/>
              </a:rPr>
              <a:t>Discussions about MSFT vs OpenAI</a:t>
            </a:r>
            <a:endParaRPr sz="1300" b="1">
              <a:solidFill>
                <a:srgbClr val="6AA84F"/>
              </a:solidFill>
              <a:latin typeface="Calibri"/>
              <a:ea typeface="Calibri"/>
              <a:cs typeface="Calibri"/>
              <a:sym typeface="Calibri"/>
            </a:endParaRPr>
          </a:p>
        </p:txBody>
      </p:sp>
      <p:sp>
        <p:nvSpPr>
          <p:cNvPr id="101" name="Google Shape;101;p18"/>
          <p:cNvSpPr txBox="1"/>
          <p:nvPr/>
        </p:nvSpPr>
        <p:spPr>
          <a:xfrm>
            <a:off x="-38050" y="-108050"/>
            <a:ext cx="59088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Microsoft MAI-1</a:t>
            </a:r>
            <a:endParaRPr sz="2000" b="1" i="0" u="none" strike="noStrike" cap="none">
              <a:solidFill>
                <a:srgbClr val="000000"/>
              </a:solidFill>
              <a:latin typeface="Calibri"/>
              <a:ea typeface="Calibri"/>
              <a:cs typeface="Calibri"/>
              <a:sym typeface="Calibri"/>
            </a:endParaRPr>
          </a:p>
        </p:txBody>
      </p:sp>
      <p:sp>
        <p:nvSpPr>
          <p:cNvPr id="102" name="Google Shape;102;p18"/>
          <p:cNvSpPr txBox="1"/>
          <p:nvPr/>
        </p:nvSpPr>
        <p:spPr>
          <a:xfrm>
            <a:off x="5113775" y="3602100"/>
            <a:ext cx="3470100" cy="218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Microsoft 11 employees in December of 1978</a:t>
            </a:r>
            <a:endParaRPr sz="1000">
              <a:solidFill>
                <a:schemeClr val="dk1"/>
              </a:solidFill>
              <a:latin typeface="Calibri"/>
              <a:ea typeface="Calibri"/>
              <a:cs typeface="Calibri"/>
              <a:sym typeface="Calibri"/>
            </a:endParaRPr>
          </a:p>
        </p:txBody>
      </p:sp>
      <p:pic>
        <p:nvPicPr>
          <p:cNvPr id="103" name="Google Shape;103;p18"/>
          <p:cNvPicPr preferRelativeResize="0"/>
          <p:nvPr/>
        </p:nvPicPr>
        <p:blipFill>
          <a:blip r:embed="rId3">
            <a:alphaModFix/>
          </a:blip>
          <a:stretch>
            <a:fillRect/>
          </a:stretch>
        </p:blipFill>
        <p:spPr>
          <a:xfrm>
            <a:off x="750225" y="1948625"/>
            <a:ext cx="2962275" cy="1543050"/>
          </a:xfrm>
          <a:prstGeom prst="rect">
            <a:avLst/>
          </a:prstGeom>
          <a:noFill/>
          <a:ln>
            <a:noFill/>
          </a:ln>
        </p:spPr>
      </p:pic>
      <p:pic>
        <p:nvPicPr>
          <p:cNvPr id="104" name="Google Shape;104;p1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37425" y="770950"/>
            <a:ext cx="4096251" cy="2730825"/>
          </a:xfrm>
          <a:prstGeom prst="rect">
            <a:avLst/>
          </a:prstGeom>
          <a:noFill/>
          <a:ln>
            <a:noFill/>
          </a:ln>
        </p:spPr>
      </p:pic>
      <p:sp>
        <p:nvSpPr>
          <p:cNvPr id="105" name="Google Shape;105;p18"/>
          <p:cNvSpPr txBox="1"/>
          <p:nvPr/>
        </p:nvSpPr>
        <p:spPr>
          <a:xfrm>
            <a:off x="750225" y="3549225"/>
            <a:ext cx="2962200" cy="218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Today Microsoft has ~ 221,000 employees</a:t>
            </a:r>
            <a:endParaRPr sz="10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p:nvPr/>
        </p:nvSpPr>
        <p:spPr>
          <a:xfrm>
            <a:off x="4615013" y="3477125"/>
            <a:ext cx="4392000" cy="161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Perplexity.ai</a:t>
            </a:r>
            <a:endParaRPr sz="1300" b="1">
              <a:solidFill>
                <a:srgbClr val="FF0000"/>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 conversational AI search engine</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direct answers and summaries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citations to reliable sources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follow-up clarifying questions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Multiple Search Modes - Web, Academic, Wolfram Alpha, YouTube)</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Writing Mode - to generate text or process code</a:t>
            </a:r>
            <a:endParaRPr sz="1300">
              <a:solidFill>
                <a:schemeClr val="dk1"/>
              </a:solidFill>
              <a:latin typeface="Calibri"/>
              <a:ea typeface="Calibri"/>
              <a:cs typeface="Calibri"/>
              <a:sym typeface="Calibri"/>
            </a:endParaRPr>
          </a:p>
        </p:txBody>
      </p:sp>
      <p:sp>
        <p:nvSpPr>
          <p:cNvPr id="111" name="Google Shape;111;p19"/>
          <p:cNvSpPr txBox="1"/>
          <p:nvPr/>
        </p:nvSpPr>
        <p:spPr>
          <a:xfrm>
            <a:off x="-38050" y="-108050"/>
            <a:ext cx="26973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AI-enabled Web Search</a:t>
            </a:r>
            <a:endParaRPr sz="2000" b="1" i="0" u="none" strike="noStrike" cap="none">
              <a:solidFill>
                <a:srgbClr val="000000"/>
              </a:solidFill>
              <a:latin typeface="Calibri"/>
              <a:ea typeface="Calibri"/>
              <a:cs typeface="Calibri"/>
              <a:sym typeface="Calibri"/>
            </a:endParaRPr>
          </a:p>
        </p:txBody>
      </p:sp>
      <p:sp>
        <p:nvSpPr>
          <p:cNvPr id="112" name="Google Shape;112;p19"/>
          <p:cNvSpPr txBox="1"/>
          <p:nvPr/>
        </p:nvSpPr>
        <p:spPr>
          <a:xfrm>
            <a:off x="86025" y="765550"/>
            <a:ext cx="43920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Google Gemini Advanced</a:t>
            </a:r>
            <a:r>
              <a:rPr lang="en" sz="1300">
                <a:solidFill>
                  <a:schemeClr val="dk1"/>
                </a:solidFill>
                <a:latin typeface="Calibri"/>
                <a:ea typeface="Calibri"/>
                <a:cs typeface="Calibri"/>
                <a:sym typeface="Calibri"/>
              </a:rPr>
              <a:t> - a conversational AI Chatbot which also has access to Google's search engine data</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Google SGE</a:t>
            </a:r>
            <a:r>
              <a:rPr lang="en" sz="1300">
                <a:solidFill>
                  <a:schemeClr val="dk1"/>
                </a:solidFill>
                <a:latin typeface="Calibri"/>
                <a:ea typeface="Calibri"/>
                <a:cs typeface="Calibri"/>
                <a:sym typeface="Calibri"/>
              </a:rPr>
              <a:t> (Search Generative Experience)</a:t>
            </a:r>
            <a:endParaRPr sz="1300">
              <a:solidFill>
                <a:schemeClr val="dk1"/>
              </a:solidFill>
              <a:latin typeface="Calibri"/>
              <a:ea typeface="Calibri"/>
              <a:cs typeface="Calibri"/>
              <a:sym typeface="Calibri"/>
            </a:endParaRPr>
          </a:p>
        </p:txBody>
      </p:sp>
      <p:sp>
        <p:nvSpPr>
          <p:cNvPr id="113" name="Google Shape;113;p19"/>
          <p:cNvSpPr txBox="1"/>
          <p:nvPr/>
        </p:nvSpPr>
        <p:spPr>
          <a:xfrm>
            <a:off x="86025" y="1474400"/>
            <a:ext cx="4392000" cy="2081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Microsoft Copilot</a:t>
            </a:r>
            <a:r>
              <a:rPr lang="en" sz="1300">
                <a:solidFill>
                  <a:schemeClr val="dk1"/>
                </a:solidFill>
                <a:latin typeface="Calibri"/>
                <a:ea typeface="Calibri"/>
                <a:cs typeface="Calibri"/>
                <a:sym typeface="Calibri"/>
              </a:rPr>
              <a:t> is the new name for </a:t>
            </a:r>
            <a:r>
              <a:rPr lang="en" sz="1300" b="1">
                <a:solidFill>
                  <a:srgbClr val="FF0000"/>
                </a:solidFill>
                <a:latin typeface="Calibri"/>
                <a:ea typeface="Calibri"/>
                <a:cs typeface="Calibri"/>
                <a:sym typeface="Calibri"/>
              </a:rPr>
              <a:t>Bing Chat and Bing Chat Enterprise</a:t>
            </a:r>
            <a:r>
              <a:rPr lang="en" sz="1300">
                <a:solidFill>
                  <a:schemeClr val="dk1"/>
                </a:solidFill>
                <a:latin typeface="Calibri"/>
                <a:ea typeface="Calibri"/>
                <a:cs typeface="Calibri"/>
                <a:sym typeface="Calibri"/>
              </a:rPr>
              <a:t>. It's accessible from:</a:t>
            </a:r>
            <a:endParaRPr sz="13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https://copilot.microsoft.com</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https://www.bing.com/chat</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It uses an advanced version of GPT-4 codenamed </a:t>
            </a:r>
            <a:r>
              <a:rPr lang="en" sz="1300" b="1">
                <a:solidFill>
                  <a:srgbClr val="FF0000"/>
                </a:solidFill>
                <a:latin typeface="Calibri"/>
                <a:ea typeface="Calibri"/>
                <a:cs typeface="Calibri"/>
                <a:sym typeface="Calibri"/>
              </a:rPr>
              <a:t>Promethus</a:t>
            </a:r>
            <a:r>
              <a:rPr lang="en" sz="1300">
                <a:solidFill>
                  <a:schemeClr val="dk1"/>
                </a:solidFill>
                <a:latin typeface="Calibri"/>
                <a:ea typeface="Calibri"/>
                <a:cs typeface="Calibri"/>
                <a:sym typeface="Calibri"/>
              </a:rPr>
              <a:t>. It combines LLM and web search.</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It’s available through the Copilot, Bing, Edge, Microsoft Start, and Microsoft 365 mobile apps. Eligible users who sign in to Copilot with Entra ID get commercial data protection.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3C78D8"/>
                </a:solidFill>
                <a:latin typeface="Calibri"/>
                <a:ea typeface="Calibri"/>
                <a:cs typeface="Calibri"/>
                <a:sym typeface="Calibri"/>
              </a:rPr>
              <a:t>Copilot vs Copilot for Microsoft 365</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228600" lvl="0" indent="-158750" algn="l" rtl="0">
              <a:spcBef>
                <a:spcPts val="0"/>
              </a:spcBef>
              <a:spcAft>
                <a:spcPts val="0"/>
              </a:spcAft>
              <a:buClr>
                <a:schemeClr val="dk1"/>
              </a:buClr>
              <a:buSzPts val="700"/>
              <a:buFont typeface="Calibri"/>
              <a:buChar char="●"/>
            </a:pPr>
            <a:r>
              <a:rPr lang="en" sz="1000" u="sng">
                <a:solidFill>
                  <a:schemeClr val="hlink"/>
                </a:solidFill>
                <a:latin typeface="Calibri"/>
                <a:ea typeface="Calibri"/>
                <a:cs typeface="Calibri"/>
                <a:sym typeface="Calibri"/>
                <a:hlinkClick r:id="rId5"/>
              </a:rPr>
              <a:t>https://learn.microsoft.com/en-us/copilot/faq</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14" name="Google Shape;114;p19"/>
          <p:cNvSpPr txBox="1"/>
          <p:nvPr/>
        </p:nvSpPr>
        <p:spPr>
          <a:xfrm>
            <a:off x="74463" y="3610607"/>
            <a:ext cx="43920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OpenAI</a:t>
            </a:r>
            <a:r>
              <a:rPr lang="en" sz="1300">
                <a:solidFill>
                  <a:schemeClr val="dk1"/>
                </a:solidFill>
                <a:latin typeface="Calibri"/>
                <a:ea typeface="Calibri"/>
                <a:cs typeface="Calibri"/>
                <a:sym typeface="Calibri"/>
              </a:rPr>
              <a:t> is planning to add search to its chatbots: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6"/>
              </a:rPr>
              <a:t>https://search.openai.com</a:t>
            </a:r>
            <a:r>
              <a:rPr lang="en" sz="1300">
                <a:solidFill>
                  <a:schemeClr val="dk1"/>
                </a:solidFill>
                <a:latin typeface="Calibri"/>
                <a:ea typeface="Calibri"/>
                <a:cs typeface="Calibri"/>
                <a:sym typeface="Calibri"/>
              </a:rPr>
              <a:t>  - not in operation yet</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May be released on Monday May 13th ??</a:t>
            </a:r>
            <a:endParaRPr sz="1300">
              <a:solidFill>
                <a:schemeClr val="dk1"/>
              </a:solidFill>
              <a:latin typeface="Calibri"/>
              <a:ea typeface="Calibri"/>
              <a:cs typeface="Calibri"/>
              <a:sym typeface="Calibri"/>
            </a:endParaRPr>
          </a:p>
        </p:txBody>
      </p:sp>
      <p:sp>
        <p:nvSpPr>
          <p:cNvPr id="115" name="Google Shape;115;p19"/>
          <p:cNvSpPr txBox="1"/>
          <p:nvPr/>
        </p:nvSpPr>
        <p:spPr>
          <a:xfrm>
            <a:off x="74475" y="4284300"/>
            <a:ext cx="43920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Twitter (x.com)</a:t>
            </a:r>
            <a:r>
              <a:rPr lang="en" sz="1300">
                <a:solidFill>
                  <a:schemeClr val="dk1"/>
                </a:solidFill>
                <a:latin typeface="Calibri"/>
                <a:ea typeface="Calibri"/>
                <a:cs typeface="Calibri"/>
                <a:sym typeface="Calibri"/>
              </a:rPr>
              <a:t> - planning to offer AI-generated news and summaries</a:t>
            </a:r>
            <a:endParaRPr sz="1300">
              <a:solidFill>
                <a:schemeClr val="dk1"/>
              </a:solidFill>
              <a:latin typeface="Calibri"/>
              <a:ea typeface="Calibri"/>
              <a:cs typeface="Calibri"/>
              <a:sym typeface="Calibri"/>
            </a:endParaRPr>
          </a:p>
        </p:txBody>
      </p:sp>
      <p:pic>
        <p:nvPicPr>
          <p:cNvPr id="116" name="Google Shape;116;p19"/>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630425" y="536950"/>
            <a:ext cx="4361174" cy="2841868"/>
          </a:xfrm>
          <a:prstGeom prst="rect">
            <a:avLst/>
          </a:prstGeom>
          <a:noFill/>
          <a:ln>
            <a:noFill/>
          </a:ln>
        </p:spPr>
      </p:pic>
      <p:sp>
        <p:nvSpPr>
          <p:cNvPr id="117" name="Google Shape;117;p19"/>
          <p:cNvSpPr/>
          <p:nvPr/>
        </p:nvSpPr>
        <p:spPr>
          <a:xfrm rot="-2572308">
            <a:off x="4667511" y="3029352"/>
            <a:ext cx="759745" cy="218441"/>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txBox="1"/>
          <p:nvPr/>
        </p:nvSpPr>
        <p:spPr>
          <a:xfrm>
            <a:off x="-38050" y="-108050"/>
            <a:ext cx="59088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DeepSeek-V2</a:t>
            </a:r>
            <a:endParaRPr sz="2000" b="1" i="0" u="none" strike="noStrike" cap="none">
              <a:solidFill>
                <a:srgbClr val="000000"/>
              </a:solidFill>
              <a:latin typeface="Calibri"/>
              <a:ea typeface="Calibri"/>
              <a:cs typeface="Calibri"/>
              <a:sym typeface="Calibri"/>
            </a:endParaRPr>
          </a:p>
        </p:txBody>
      </p:sp>
      <p:pic>
        <p:nvPicPr>
          <p:cNvPr id="123" name="Google Shape;123;p2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837275" y="83025"/>
            <a:ext cx="2246474" cy="1567249"/>
          </a:xfrm>
          <a:prstGeom prst="rect">
            <a:avLst/>
          </a:prstGeom>
          <a:noFill/>
          <a:ln w="9525" cap="flat" cmpd="sng">
            <a:solidFill>
              <a:srgbClr val="FF0000"/>
            </a:solidFill>
            <a:prstDash val="solid"/>
            <a:round/>
            <a:headEnd type="none" w="sm" len="sm"/>
            <a:tailEnd type="none" w="sm" len="sm"/>
          </a:ln>
        </p:spPr>
      </p:pic>
      <p:sp>
        <p:nvSpPr>
          <p:cNvPr id="124" name="Google Shape;124;p20"/>
          <p:cNvSpPr txBox="1"/>
          <p:nvPr/>
        </p:nvSpPr>
        <p:spPr>
          <a:xfrm>
            <a:off x="78050" y="290825"/>
            <a:ext cx="4981800" cy="157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DeepSeek-V2</a:t>
            </a:r>
            <a:r>
              <a:rPr lang="en" sz="1300">
                <a:solidFill>
                  <a:schemeClr val="dk1"/>
                </a:solidFill>
                <a:latin typeface="Calibri"/>
                <a:ea typeface="Calibri"/>
                <a:cs typeface="Calibri"/>
                <a:sym typeface="Calibri"/>
              </a:rPr>
              <a:t>, an open-source LLM from China</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6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MoE LM, 236B total params, activating 21B per token</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128K context length</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Specializes in Math, Code, Reasoning</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not available on lmsys arena leaderboard</a:t>
            </a:r>
            <a:endParaRPr sz="10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https://www.deepseek.com</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https://github.com/deepseek-ai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6"/>
              </a:rPr>
              <a:t>https://www.youtube.com/watch?v=yY0RSqRs0xQ</a:t>
            </a:r>
            <a:r>
              <a:rPr lang="en" sz="10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125" name="Google Shape;125;p20"/>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257650" y="1738475"/>
            <a:ext cx="2826100" cy="3316974"/>
          </a:xfrm>
          <a:prstGeom prst="rect">
            <a:avLst/>
          </a:prstGeom>
          <a:noFill/>
          <a:ln w="9525" cap="flat" cmpd="sng">
            <a:solidFill>
              <a:srgbClr val="FF0000"/>
            </a:solidFill>
            <a:prstDash val="solid"/>
            <a:round/>
            <a:headEnd type="none" w="sm" len="sm"/>
            <a:tailEnd type="none" w="sm" len="sm"/>
          </a:ln>
        </p:spPr>
      </p:pic>
      <p:pic>
        <p:nvPicPr>
          <p:cNvPr id="126" name="Google Shape;126;p20"/>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78050" y="2068925"/>
            <a:ext cx="4981675" cy="30213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1"/>
          <p:cNvSpPr txBox="1"/>
          <p:nvPr/>
        </p:nvSpPr>
        <p:spPr>
          <a:xfrm>
            <a:off x="62100" y="496350"/>
            <a:ext cx="4392000" cy="3820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t>
            </a:r>
            <a:r>
              <a:rPr lang="en" sz="1300" b="1">
                <a:solidFill>
                  <a:srgbClr val="FF0000"/>
                </a:solidFill>
                <a:latin typeface="Calibri"/>
                <a:ea typeface="Calibri"/>
                <a:cs typeface="Calibri"/>
                <a:sym typeface="Calibri"/>
              </a:rPr>
              <a:t>A Careful Examination of Large Language Model</a:t>
            </a:r>
            <a:endParaRPr sz="13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Performance on Grade School Arithmetic</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3"/>
              </a:rPr>
              <a:t>https://arxiv.org/pdf/2405.00332</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LLMs have achieved impressive success</a:t>
            </a:r>
            <a:r>
              <a:rPr lang="en" sz="1300">
                <a:solidFill>
                  <a:schemeClr val="dk1"/>
                </a:solidFill>
                <a:latin typeface="Calibri"/>
                <a:ea typeface="Calibri"/>
                <a:cs typeface="Calibri"/>
                <a:sym typeface="Calibri"/>
              </a:rPr>
              <a:t> on many benchmarks for mathematical reasoning.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However, there is </a:t>
            </a:r>
            <a:r>
              <a:rPr lang="en" sz="1300" b="1">
                <a:solidFill>
                  <a:srgbClr val="FF0000"/>
                </a:solidFill>
                <a:latin typeface="Calibri"/>
                <a:ea typeface="Calibri"/>
                <a:cs typeface="Calibri"/>
                <a:sym typeface="Calibri"/>
              </a:rPr>
              <a:t>growing concern that some of this performance actually reflects dataset contamination</a:t>
            </a:r>
            <a:r>
              <a:rPr lang="en" sz="1300">
                <a:solidFill>
                  <a:schemeClr val="dk1"/>
                </a:solidFill>
                <a:latin typeface="Calibri"/>
                <a:ea typeface="Calibri"/>
                <a:cs typeface="Calibri"/>
                <a:sym typeface="Calibri"/>
              </a:rPr>
              <a:t>, where data closely resembling benchmark questions leaks into the training data, instead of true reasoning ability. </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To investigate this claim rigorously, we commission Grade School Math 1000 (GSM1k).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GSM1k is designed to mirror the style and complexity of the established </a:t>
            </a:r>
            <a:r>
              <a:rPr lang="en" sz="1300" b="1">
                <a:solidFill>
                  <a:srgbClr val="FF0000"/>
                </a:solidFill>
                <a:latin typeface="Calibri"/>
                <a:ea typeface="Calibri"/>
                <a:cs typeface="Calibri"/>
                <a:sym typeface="Calibri"/>
              </a:rPr>
              <a:t>GSM8k benchmark</a:t>
            </a:r>
            <a:r>
              <a:rPr lang="en" sz="1300">
                <a:solidFill>
                  <a:schemeClr val="dk1"/>
                </a:solidFill>
                <a:latin typeface="Calibri"/>
                <a:ea typeface="Calibri"/>
                <a:cs typeface="Calibri"/>
                <a:sym typeface="Calibri"/>
              </a:rPr>
              <a:t>, the gold standard for measuring elementary mathematical reasoning.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We ensure that the two benchmarks are comparable across important metrics such as human solve rates, number of steps in solution, answer magnitude, and more. </a:t>
            </a:r>
            <a:endParaRPr sz="1300">
              <a:solidFill>
                <a:schemeClr val="dk1"/>
              </a:solidFill>
              <a:latin typeface="Calibri"/>
              <a:ea typeface="Calibri"/>
              <a:cs typeface="Calibri"/>
              <a:sym typeface="Calibri"/>
            </a:endParaRPr>
          </a:p>
        </p:txBody>
      </p:sp>
      <p:sp>
        <p:nvSpPr>
          <p:cNvPr id="132" name="Google Shape;132;p21"/>
          <p:cNvSpPr txBox="1"/>
          <p:nvPr/>
        </p:nvSpPr>
        <p:spPr>
          <a:xfrm>
            <a:off x="0" y="-68100"/>
            <a:ext cx="61899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Large LLMs are better at "generalizing" the knowledge</a:t>
            </a:r>
            <a:endParaRPr sz="2000" b="1" i="0" u="none" strike="noStrike" cap="none">
              <a:solidFill>
                <a:srgbClr val="000000"/>
              </a:solidFill>
              <a:latin typeface="Calibri"/>
              <a:ea typeface="Calibri"/>
              <a:cs typeface="Calibri"/>
              <a:sym typeface="Calibri"/>
            </a:endParaRPr>
          </a:p>
        </p:txBody>
      </p:sp>
      <p:sp>
        <p:nvSpPr>
          <p:cNvPr id="133" name="Google Shape;133;p21"/>
          <p:cNvSpPr txBox="1"/>
          <p:nvPr/>
        </p:nvSpPr>
        <p:spPr>
          <a:xfrm>
            <a:off x="4670475" y="496350"/>
            <a:ext cx="4392000" cy="2019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When evaluating leading open- and closed-source LLMs on GSM1k, we observe </a:t>
            </a:r>
            <a:r>
              <a:rPr lang="en" sz="1300" b="1">
                <a:solidFill>
                  <a:srgbClr val="FF0000"/>
                </a:solidFill>
                <a:latin typeface="Calibri"/>
                <a:ea typeface="Calibri"/>
                <a:cs typeface="Calibri"/>
                <a:sym typeface="Calibri"/>
              </a:rPr>
              <a:t>accuracy drops of up to 13%</a:t>
            </a:r>
            <a:r>
              <a:rPr lang="en" sz="1300">
                <a:solidFill>
                  <a:schemeClr val="dk1"/>
                </a:solidFill>
                <a:latin typeface="Calibri"/>
                <a:ea typeface="Calibri"/>
                <a:cs typeface="Calibri"/>
                <a:sym typeface="Calibri"/>
              </a:rPr>
              <a:t>, with several families of models (e.g. Phi and Mistral) showing </a:t>
            </a:r>
            <a:r>
              <a:rPr lang="en" sz="1300" b="1">
                <a:solidFill>
                  <a:srgbClr val="FF0000"/>
                </a:solidFill>
                <a:latin typeface="Calibri"/>
                <a:ea typeface="Calibri"/>
                <a:cs typeface="Calibri"/>
                <a:sym typeface="Calibri"/>
              </a:rPr>
              <a:t>evidence of systematic overfitting</a:t>
            </a:r>
            <a:r>
              <a:rPr lang="en" sz="1300">
                <a:solidFill>
                  <a:schemeClr val="dk1"/>
                </a:solidFill>
                <a:latin typeface="Calibri"/>
                <a:ea typeface="Calibri"/>
                <a:cs typeface="Calibri"/>
                <a:sym typeface="Calibri"/>
              </a:rPr>
              <a:t> across almost all model sizes.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At the same time, many models, especially </a:t>
            </a:r>
            <a:r>
              <a:rPr lang="en" sz="1300" b="1">
                <a:solidFill>
                  <a:srgbClr val="FF0000"/>
                </a:solidFill>
                <a:latin typeface="Calibri"/>
                <a:ea typeface="Calibri"/>
                <a:cs typeface="Calibri"/>
                <a:sym typeface="Calibri"/>
              </a:rPr>
              <a:t>those on the frontier, (e.g. Gemini/GPT/Claude) show minimal signs of overfitting</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Further analysis suggests ... that many models may have partially memorized GSM8k.</a:t>
            </a:r>
            <a:endParaRPr sz="13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p:nvPr/>
        </p:nvSpPr>
        <p:spPr>
          <a:xfrm>
            <a:off x="31350" y="57975"/>
            <a:ext cx="4785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Regulatory Capture in AI Industry in the US</a:t>
            </a:r>
            <a:endParaRPr sz="2000" b="1" i="0" u="none" strike="noStrike" cap="none">
              <a:solidFill>
                <a:srgbClr val="000000"/>
              </a:solidFill>
              <a:latin typeface="Calibri"/>
              <a:ea typeface="Calibri"/>
              <a:cs typeface="Calibri"/>
              <a:sym typeface="Calibri"/>
            </a:endParaRPr>
          </a:p>
        </p:txBody>
      </p:sp>
      <p:sp>
        <p:nvSpPr>
          <p:cNvPr id="139" name="Google Shape;139;p22"/>
          <p:cNvSpPr txBox="1"/>
          <p:nvPr/>
        </p:nvSpPr>
        <p:spPr>
          <a:xfrm>
            <a:off x="31350" y="1679775"/>
            <a:ext cx="6066900" cy="35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latin typeface="Calibri"/>
                <a:ea typeface="Calibri"/>
                <a:cs typeface="Calibri"/>
                <a:sym typeface="Calibri"/>
              </a:rPr>
              <a:t>All-In Summit: Bill Gurley presents 2,851 Miles at </a:t>
            </a:r>
            <a:r>
              <a:rPr lang="en" sz="1200">
                <a:solidFill>
                  <a:schemeClr val="dk1"/>
                </a:solidFill>
                <a:latin typeface="Calibri"/>
                <a:ea typeface="Calibri"/>
                <a:cs typeface="Calibri"/>
                <a:sym typeface="Calibri"/>
              </a:rPr>
              <a:t>the All-In Summit about regulatory capture</a:t>
            </a:r>
            <a:r>
              <a:rPr lang="en" sz="1200">
                <a:latin typeface="Calibri"/>
                <a:ea typeface="Calibri"/>
                <a:cs typeface="Calibri"/>
                <a:sym typeface="Calibri"/>
              </a:rPr>
              <a:t> </a:t>
            </a:r>
            <a:endParaRPr sz="1200">
              <a:latin typeface="Calibri"/>
              <a:ea typeface="Calibri"/>
              <a:cs typeface="Calibri"/>
              <a:sym typeface="Calibri"/>
            </a:endParaRPr>
          </a:p>
          <a:p>
            <a:pPr marL="0" marR="0" lvl="0" indent="0" algn="l" rtl="0">
              <a:lnSpc>
                <a:spcPct val="100000"/>
              </a:lnSpc>
              <a:spcBef>
                <a:spcPts val="0"/>
              </a:spcBef>
              <a:spcAft>
                <a:spcPts val="0"/>
              </a:spcAft>
              <a:buNone/>
            </a:pPr>
            <a:r>
              <a:rPr lang="en" sz="1000" u="sng">
                <a:solidFill>
                  <a:schemeClr val="hlink"/>
                </a:solidFill>
                <a:latin typeface="Calibri"/>
                <a:ea typeface="Calibri"/>
                <a:cs typeface="Calibri"/>
                <a:sym typeface="Calibri"/>
                <a:hlinkClick r:id="rId3"/>
              </a:rPr>
              <a:t>https://www.youtube.com/watch?v=F9cO3-MLHOM</a:t>
            </a:r>
            <a:r>
              <a:rPr lang="en" sz="1000">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140" name="Google Shape;140;p2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936175" y="692764"/>
            <a:ext cx="1417800" cy="1417800"/>
          </a:xfrm>
          <a:prstGeom prst="rect">
            <a:avLst/>
          </a:prstGeom>
          <a:noFill/>
          <a:ln>
            <a:noFill/>
          </a:ln>
        </p:spPr>
      </p:pic>
      <p:sp>
        <p:nvSpPr>
          <p:cNvPr id="141" name="Google Shape;141;p22"/>
          <p:cNvSpPr txBox="1"/>
          <p:nvPr/>
        </p:nvSpPr>
        <p:spPr>
          <a:xfrm>
            <a:off x="6936175" y="2185464"/>
            <a:ext cx="1417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latin typeface="Calibri"/>
                <a:ea typeface="Calibri"/>
                <a:cs typeface="Calibri"/>
                <a:sym typeface="Calibri"/>
              </a:rPr>
              <a:t>Bill Gurley, Investor</a:t>
            </a:r>
            <a:endParaRPr sz="1000">
              <a:solidFill>
                <a:schemeClr val="dk1"/>
              </a:solidFill>
              <a:latin typeface="Calibri"/>
              <a:ea typeface="Calibri"/>
              <a:cs typeface="Calibri"/>
              <a:sym typeface="Calibri"/>
            </a:endParaRPr>
          </a:p>
        </p:txBody>
      </p:sp>
      <p:pic>
        <p:nvPicPr>
          <p:cNvPr id="142" name="Google Shape;142;p2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183125" y="2463464"/>
            <a:ext cx="2856651" cy="1603447"/>
          </a:xfrm>
          <a:prstGeom prst="rect">
            <a:avLst/>
          </a:prstGeom>
          <a:noFill/>
          <a:ln>
            <a:noFill/>
          </a:ln>
        </p:spPr>
      </p:pic>
      <p:sp>
        <p:nvSpPr>
          <p:cNvPr id="143" name="Google Shape;143;p22"/>
          <p:cNvSpPr txBox="1"/>
          <p:nvPr/>
        </p:nvSpPr>
        <p:spPr>
          <a:xfrm>
            <a:off x="31350" y="2102640"/>
            <a:ext cx="60669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Regulatory capture: a regulatory agency that is supposed to oversee an industry ends up being influenced by the industry it is supposed to regulate. </a:t>
            </a:r>
            <a:endParaRPr sz="1200" b="1">
              <a:solidFill>
                <a:srgbClr val="FF0000"/>
              </a:solidFill>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Gurley argues</a:t>
            </a:r>
            <a:r>
              <a:rPr lang="en" sz="1200">
                <a:latin typeface="Calibri"/>
                <a:ea typeface="Calibri"/>
                <a:cs typeface="Calibri"/>
                <a:sym typeface="Calibri"/>
              </a:rPr>
              <a:t> that this is a major problem in the United States and that it has </a:t>
            </a:r>
            <a:r>
              <a:rPr lang="en" sz="1200" b="1">
                <a:solidFill>
                  <a:srgbClr val="3C78D8"/>
                </a:solidFill>
                <a:latin typeface="Calibri"/>
                <a:ea typeface="Calibri"/>
                <a:cs typeface="Calibri"/>
                <a:sym typeface="Calibri"/>
              </a:rPr>
              <a:t>led to higher prices and less innovation</a:t>
            </a:r>
            <a:r>
              <a:rPr lang="en" sz="1200">
                <a:latin typeface="Calibri"/>
                <a:ea typeface="Calibri"/>
                <a:cs typeface="Calibri"/>
                <a:sym typeface="Calibri"/>
              </a:rPr>
              <a:t> in many industries.</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b="1">
                <a:solidFill>
                  <a:srgbClr val="6AA84F"/>
                </a:solidFill>
                <a:latin typeface="Calibri"/>
                <a:ea typeface="Calibri"/>
                <a:cs typeface="Calibri"/>
                <a:sym typeface="Calibri"/>
              </a:rPr>
              <a:t>Example -  the telecommunications industry</a:t>
            </a:r>
            <a:r>
              <a:rPr lang="en" sz="1200">
                <a:latin typeface="Calibri"/>
                <a:ea typeface="Calibri"/>
                <a:cs typeface="Calibri"/>
                <a:sym typeface="Calibri"/>
              </a:rPr>
              <a:t>. In 1996, the </a:t>
            </a:r>
            <a:r>
              <a:rPr lang="en" sz="1200" b="1">
                <a:solidFill>
                  <a:srgbClr val="6AA84F"/>
                </a:solidFill>
                <a:latin typeface="Calibri"/>
                <a:ea typeface="Calibri"/>
                <a:cs typeface="Calibri"/>
                <a:sym typeface="Calibri"/>
              </a:rPr>
              <a:t>Telecommunications Act</a:t>
            </a:r>
            <a:r>
              <a:rPr lang="en" sz="1200">
                <a:latin typeface="Calibri"/>
                <a:ea typeface="Calibri"/>
                <a:cs typeface="Calibri"/>
                <a:sym typeface="Calibri"/>
              </a:rPr>
              <a:t> was passed with the goal of promoting competition and innovation. </a:t>
            </a:r>
            <a:br>
              <a:rPr lang="en" sz="1200">
                <a:latin typeface="Calibri"/>
                <a:ea typeface="Calibri"/>
                <a:cs typeface="Calibri"/>
                <a:sym typeface="Calibri"/>
              </a:rPr>
            </a:br>
            <a:r>
              <a:rPr lang="en" sz="1200">
                <a:latin typeface="Calibri"/>
                <a:ea typeface="Calibri"/>
                <a:cs typeface="Calibri"/>
                <a:sym typeface="Calibri"/>
              </a:rPr>
              <a:t>However, Gurley argues that </a:t>
            </a:r>
            <a:r>
              <a:rPr lang="en" sz="1200" b="1">
                <a:solidFill>
                  <a:srgbClr val="3C78D8"/>
                </a:solidFill>
                <a:latin typeface="Calibri"/>
                <a:ea typeface="Calibri"/>
                <a:cs typeface="Calibri"/>
                <a:sym typeface="Calibri"/>
              </a:rPr>
              <a:t>the Act has had the opposite effect</a:t>
            </a:r>
            <a:r>
              <a:rPr lang="en" sz="1200">
                <a:latin typeface="Calibri"/>
                <a:ea typeface="Calibri"/>
                <a:cs typeface="Calibri"/>
                <a:sym typeface="Calibri"/>
              </a:rPr>
              <a:t>. The number of major telecommunications companies has decreased from 4 to 2, and there has been little innovation in the industry.</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b="1">
                <a:solidFill>
                  <a:srgbClr val="6AA84F"/>
                </a:solidFill>
                <a:latin typeface="Calibri"/>
                <a:ea typeface="Calibri"/>
                <a:cs typeface="Calibri"/>
                <a:sym typeface="Calibri"/>
              </a:rPr>
              <a:t>Example - medical records industry</a:t>
            </a:r>
            <a:r>
              <a:rPr lang="en" sz="1200">
                <a:latin typeface="Calibri"/>
                <a:ea typeface="Calibri"/>
                <a:cs typeface="Calibri"/>
                <a:sym typeface="Calibri"/>
              </a:rPr>
              <a:t>. In 2009, the </a:t>
            </a:r>
            <a:r>
              <a:rPr lang="en" sz="1200" b="1">
                <a:solidFill>
                  <a:srgbClr val="6AA84F"/>
                </a:solidFill>
                <a:latin typeface="Calibri"/>
                <a:ea typeface="Calibri"/>
                <a:cs typeface="Calibri"/>
                <a:sym typeface="Calibri"/>
              </a:rPr>
              <a:t>American Recovery Act </a:t>
            </a:r>
            <a:r>
              <a:rPr lang="en" sz="1200">
                <a:latin typeface="Calibri"/>
                <a:ea typeface="Calibri"/>
                <a:cs typeface="Calibri"/>
                <a:sym typeface="Calibri"/>
              </a:rPr>
              <a:t>was passed. One provision of the Act was to give doctors money to buy electronic health records software. Gurley argues that this provision was a giveaway to the medical records industry and that it did not lead to any significant improvements in the quality of care.</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Gurley concludes his presentation by arguing that </a:t>
            </a:r>
            <a:r>
              <a:rPr lang="en" sz="1200" b="1">
                <a:solidFill>
                  <a:srgbClr val="FF0000"/>
                </a:solidFill>
                <a:latin typeface="Calibri"/>
                <a:ea typeface="Calibri"/>
                <a:cs typeface="Calibri"/>
                <a:sym typeface="Calibri"/>
              </a:rPr>
              <a:t>regulatory capture is a major problem in the United States</a:t>
            </a:r>
            <a:r>
              <a:rPr lang="en" sz="1200">
                <a:latin typeface="Calibri"/>
                <a:ea typeface="Calibri"/>
                <a:cs typeface="Calibri"/>
                <a:sym typeface="Calibri"/>
              </a:rPr>
              <a:t> and that it needs to be addressed. He suggests that one way to address the problem is to </a:t>
            </a:r>
            <a:r>
              <a:rPr lang="en" sz="1200" b="1">
                <a:solidFill>
                  <a:srgbClr val="FF0000"/>
                </a:solidFill>
                <a:latin typeface="Calibri"/>
                <a:ea typeface="Calibri"/>
                <a:cs typeface="Calibri"/>
                <a:sym typeface="Calibri"/>
              </a:rPr>
              <a:t>increase transparency in the lobbying process</a:t>
            </a:r>
            <a:r>
              <a:rPr lang="en" sz="1200">
                <a:latin typeface="Calibri"/>
                <a:ea typeface="Calibri"/>
                <a:cs typeface="Calibri"/>
                <a:sym typeface="Calibri"/>
              </a:rPr>
              <a:t>.</a:t>
            </a:r>
            <a:endParaRPr sz="1200">
              <a:latin typeface="Calibri"/>
              <a:ea typeface="Calibri"/>
              <a:cs typeface="Calibri"/>
              <a:sym typeface="Calibri"/>
            </a:endParaRPr>
          </a:p>
        </p:txBody>
      </p:sp>
      <p:sp>
        <p:nvSpPr>
          <p:cNvPr id="144" name="Google Shape;144;p22"/>
          <p:cNvSpPr txBox="1"/>
          <p:nvPr/>
        </p:nvSpPr>
        <p:spPr>
          <a:xfrm>
            <a:off x="31350" y="478275"/>
            <a:ext cx="6393900" cy="895800"/>
          </a:xfrm>
          <a:prstGeom prst="rect">
            <a:avLst/>
          </a:prstGeom>
          <a:solidFill>
            <a:srgbClr val="CFE2F3"/>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 AI is not represented in the new </a:t>
            </a:r>
            <a:r>
              <a:rPr lang="en" sz="1200" b="1">
                <a:solidFill>
                  <a:srgbClr val="FF0000"/>
                </a:solidFill>
                <a:latin typeface="Calibri"/>
                <a:ea typeface="Calibri"/>
                <a:cs typeface="Calibri"/>
                <a:sym typeface="Calibri"/>
              </a:rPr>
              <a:t>DHS Artificial Intelligence Safety and Security Board</a:t>
            </a:r>
            <a:endParaRPr sz="12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200" b="1">
                <a:solidFill>
                  <a:srgbClr val="FF0000"/>
                </a:solidFill>
                <a:latin typeface="Calibri"/>
                <a:ea typeface="Calibri"/>
                <a:cs typeface="Calibri"/>
                <a:sym typeface="Calibri"/>
              </a:rPr>
              <a:t>New blogpost from OpenAI</a:t>
            </a:r>
            <a:r>
              <a:rPr lang="en" sz="1200">
                <a:solidFill>
                  <a:schemeClr val="dk1"/>
                </a:solidFill>
                <a:latin typeface="Calibri"/>
                <a:ea typeface="Calibri"/>
                <a:cs typeface="Calibri"/>
                <a:sym typeface="Calibri"/>
              </a:rPr>
              <a:t> about AI security: close source, model weights protection, regulations to approve models, hardware-level enforcement</a:t>
            </a:r>
            <a:br>
              <a:rPr lang="en" sz="1300">
                <a:solidFill>
                  <a:schemeClr val="dk1"/>
                </a:solidFill>
                <a:latin typeface="Calibri"/>
                <a:ea typeface="Calibri"/>
                <a:cs typeface="Calibri"/>
                <a:sym typeface="Calibri"/>
              </a:rPr>
            </a:br>
            <a:r>
              <a:rPr lang="en" sz="1000" u="sng">
                <a:solidFill>
                  <a:schemeClr val="hlink"/>
                </a:solidFill>
                <a:latin typeface="Calibri"/>
                <a:ea typeface="Calibri"/>
                <a:cs typeface="Calibri"/>
                <a:sym typeface="Calibri"/>
                <a:hlinkClick r:id="rId6"/>
              </a:rPr>
              <a:t>https://openai.com/index/reimagining-secure-infrastructure-for-advanced-ai/</a:t>
            </a:r>
            <a:r>
              <a:rPr lang="en" sz="1000">
                <a:solidFill>
                  <a:schemeClr val="dk1"/>
                </a:solidFill>
                <a:latin typeface="Calibri"/>
                <a:ea typeface="Calibri"/>
                <a:cs typeface="Calibri"/>
                <a:sym typeface="Calibri"/>
              </a:rPr>
              <a:t> - text</a:t>
            </a:r>
            <a:br>
              <a:rPr lang="en" sz="1000">
                <a:solidFill>
                  <a:schemeClr val="dk1"/>
                </a:solidFill>
                <a:latin typeface="Calibri"/>
                <a:ea typeface="Calibri"/>
                <a:cs typeface="Calibri"/>
                <a:sym typeface="Calibri"/>
              </a:rPr>
            </a:br>
            <a:r>
              <a:rPr lang="en" sz="1000" u="sng">
                <a:solidFill>
                  <a:schemeClr val="hlink"/>
                </a:solidFill>
                <a:latin typeface="Calibri"/>
                <a:ea typeface="Calibri"/>
                <a:cs typeface="Calibri"/>
                <a:sym typeface="Calibri"/>
                <a:hlinkClick r:id="rId7"/>
              </a:rPr>
              <a:t>https://www.youtube.com/watch?v=lQNEnVVv4OE</a:t>
            </a:r>
            <a:r>
              <a:rPr lang="en" sz="1000">
                <a:solidFill>
                  <a:schemeClr val="dk1"/>
                </a:solidFill>
                <a:latin typeface="Calibri"/>
                <a:ea typeface="Calibri"/>
                <a:cs typeface="Calibri"/>
                <a:sym typeface="Calibri"/>
              </a:rPr>
              <a:t> - video</a:t>
            </a:r>
            <a:endParaRPr sz="1000">
              <a:solidFill>
                <a:schemeClr val="dk1"/>
              </a:solidFill>
              <a:latin typeface="Calibri"/>
              <a:ea typeface="Calibri"/>
              <a:cs typeface="Calibri"/>
              <a:sym typeface="Calibri"/>
            </a:endParaRPr>
          </a:p>
        </p:txBody>
      </p:sp>
      <p:pic>
        <p:nvPicPr>
          <p:cNvPr id="145" name="Google Shape;145;p22"/>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6183131" y="4180152"/>
            <a:ext cx="2881776" cy="8749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3486</Words>
  <Application>Microsoft Macintosh PowerPoint</Application>
  <PresentationFormat>On-screen Show (16:9)</PresentationFormat>
  <Paragraphs>307</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Roboto Mono</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1</cp:revision>
  <dcterms:modified xsi:type="dcterms:W3CDTF">2024-05-10T21:26:39Z</dcterms:modified>
</cp:coreProperties>
</file>