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Mono"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f80c797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1f80c797b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e13d5769d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e13d5769d2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101cd15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e101cd15c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101cd15ce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e101cd15ce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dee44f710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20dee44f710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e13d5769d2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e13d5769d2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e13d5769d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e13d5769d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1186595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e11865956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fc4ddad0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dfc4ddad0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mistral.ai/news/codestral/"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huggingface.co/mistralai/Codestral-22B-v0.1" TargetMode="External"/><Relationship Id="rId4" Type="http://schemas.openxmlformats.org/officeDocument/2006/relationships/hyperlink" Target="https://mistral.ai/news/mistral-ai-non-production-license-mnp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x.ai/blog/series-b" TargetMode="External"/><Relationship Id="rId7" Type="http://schemas.openxmlformats.org/officeDocument/2006/relationships/hyperlink" Target="https://www.pymnts.com/artificial-intelligence-2/2024/chatbot-maker-character-ai-discussing-potential-partnerships-with-meta-x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x.com/janleike/status/1795497960509448617"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twitter.com/gdb/status/1795970586050429005" TargetMode="External"/><Relationship Id="rId3" Type="http://schemas.openxmlformats.org/officeDocument/2006/relationships/hyperlink" Target="https://github.com/karpathy/llm.c/discussions/481" TargetMode="External"/><Relationship Id="rId7" Type="http://schemas.openxmlformats.org/officeDocument/2006/relationships/hyperlink" Target="https://nymag.com/intelligencer/article/nvidias-ceo-is-on-his-way-to-become-the-worlds-richest-man.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interestingengineering.com/innovation/elon-musk-xai-supercomputer" TargetMode="External"/><Relationship Id="rId11" Type="http://schemas.openxmlformats.org/officeDocument/2006/relationships/hyperlink" Target="https://www.wsj.com/articles/klarna-marketing-chief-says-ai-is-helping-it-become-brutally-efficient-4ad388d3" TargetMode="External"/><Relationship Id="rId5" Type="http://schemas.openxmlformats.org/officeDocument/2006/relationships/hyperlink" Target="https://twitter.com/karpathy/status/1795484547267834137" TargetMode="External"/><Relationship Id="rId10" Type="http://schemas.openxmlformats.org/officeDocument/2006/relationships/hyperlink" Target="https://www.cnbc.com/2024/05/21/tech-giants-pledge-ai-safety-commitments-including-a-kill-switch.html" TargetMode="External"/><Relationship Id="rId4" Type="http://schemas.openxmlformats.org/officeDocument/2006/relationships/hyperlink" Target="https://buttondown.email/ainews/archive/ainews-fineweb-15t-tokens-of-commoncrawl/" TargetMode="External"/><Relationship Id="rId9" Type="http://schemas.openxmlformats.org/officeDocument/2006/relationships/hyperlink" Target="https://openai.com/index/openai-board-forms-safety-and-security-committe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405.14734"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twitter.com/rasbt/status/17947113300850360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8Op-foRxN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https://mashable.com/article/open-ai-board-why-fired-sam-altman-helen-toner-podcast" TargetMode="External"/><Relationship Id="rId4" Type="http://schemas.openxmlformats.org/officeDocument/2006/relationships/hyperlink" Target="https://en.wikipedia.org/wiki/Removal_of_Sam_Altman_from_OpenAI"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xplodinggradients/raga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towardsdatascience.com/evaluating-rag-applications-with-ragas-81d67b0ee31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Anguilla"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741925"/>
            <a:ext cx="4420200" cy="295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Codestral from Mistral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 xAI $6 Billion Funding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Jan Leike joins AnthropicAI - Superalignment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Chatbot Maker Character.ai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Andrej Karpathy - train GPT-2 in 1.5 hrs &amp; $20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01-ai changes license to Apache-2.0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xAI ‘gigafactory of compute’ - 100K Nvidia Chips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Klarna saves $10 Mln/year using AI for Marketing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CEO Jensen Huang $91B Networth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Free ChatGPT gives access to all tools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new Safety and Security Committee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started training new flagship model</a:t>
            </a:r>
            <a:endParaRPr sz="1500" b="1">
              <a:solidFill>
                <a:srgbClr val="3C78D8"/>
              </a:solidFill>
              <a:latin typeface="Calibri"/>
              <a:ea typeface="Calibri"/>
              <a:cs typeface="Calibri"/>
              <a:sym typeface="Calibri"/>
            </a:endParaRPr>
          </a:p>
        </p:txBody>
      </p:sp>
      <p:sp>
        <p:nvSpPr>
          <p:cNvPr id="58" name="Google Shape;58;p14"/>
          <p:cNvSpPr txBox="1"/>
          <p:nvPr/>
        </p:nvSpPr>
        <p:spPr>
          <a:xfrm>
            <a:off x="4661960" y="1741919"/>
            <a:ext cx="4420200" cy="2031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safety Pledge at the Seoul AI Safety Summit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Building Agentic RAG with LlamaIndex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SimPO, DPO, RLHF</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why Sam Altman was fired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RAGAs - Evaluate RAG System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Anguilla - .ai domains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were lower than in 2023</a:t>
            </a:r>
            <a:endParaRPr sz="1500" b="1">
              <a:solidFill>
                <a:srgbClr val="3C78D8"/>
              </a:solidFill>
              <a:latin typeface="Calibri"/>
              <a:ea typeface="Calibri"/>
              <a:cs typeface="Calibri"/>
              <a:sym typeface="Calibri"/>
            </a:endParaRPr>
          </a:p>
        </p:txBody>
      </p:sp>
      <p:sp>
        <p:nvSpPr>
          <p:cNvPr id="59" name="Google Shape;59;p14"/>
          <p:cNvSpPr txBox="1"/>
          <p:nvPr/>
        </p:nvSpPr>
        <p:spPr>
          <a:xfrm>
            <a:off x="3227625" y="2488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May 31</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102</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1,149,962  Last updated: 2024-05-27</a:t>
            </a:r>
            <a:endParaRPr sz="1100" b="1">
              <a:solidFill>
                <a:srgbClr val="FF0000"/>
              </a:solidFill>
              <a:latin typeface="Calibri"/>
              <a:ea typeface="Calibri"/>
              <a:cs typeface="Calibri"/>
              <a:sym typeface="Calibri"/>
            </a:endParaRPr>
          </a:p>
        </p:txBody>
      </p:sp>
      <p:sp>
        <p:nvSpPr>
          <p:cNvPr id="139" name="Google Shape;139;p23"/>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40" name="Google Shape;140;p2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41" name="Google Shape;141;p2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42" name="Google Shape;142;p23"/>
          <p:cNvSpPr txBox="1"/>
          <p:nvPr/>
        </p:nvSpPr>
        <p:spPr>
          <a:xfrm>
            <a:off x="4011197" y="1875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43" name="Google Shape;143;p23"/>
          <p:cNvSpPr/>
          <p:nvPr/>
        </p:nvSpPr>
        <p:spPr>
          <a:xfrm>
            <a:off x="54641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44" name="Google Shape;144;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6379" y="663130"/>
            <a:ext cx="4431947" cy="3868226"/>
          </a:xfrm>
          <a:prstGeom prst="rect">
            <a:avLst/>
          </a:prstGeom>
          <a:noFill/>
          <a:ln w="9525" cap="flat" cmpd="sng">
            <a:solidFill>
              <a:srgbClr val="FF0000"/>
            </a:solidFill>
            <a:prstDash val="solid"/>
            <a:round/>
            <a:headEnd type="none" w="sm" len="sm"/>
            <a:tailEnd type="none" w="sm" len="sm"/>
          </a:ln>
        </p:spPr>
      </p:pic>
      <p:pic>
        <p:nvPicPr>
          <p:cNvPr id="145" name="Google Shape;145;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9926" y="658046"/>
            <a:ext cx="4331673" cy="3812379"/>
          </a:xfrm>
          <a:prstGeom prst="rect">
            <a:avLst/>
          </a:prstGeom>
          <a:noFill/>
          <a:ln w="9525" cap="flat" cmpd="sng">
            <a:solidFill>
              <a:srgbClr val="FF0000"/>
            </a:solidFill>
            <a:prstDash val="solid"/>
            <a:round/>
            <a:headEnd type="none" w="sm" len="sm"/>
            <a:tailEnd type="none" w="sm" len="sm"/>
          </a:ln>
        </p:spPr>
      </p:pic>
      <p:sp>
        <p:nvSpPr>
          <p:cNvPr id="146" name="Google Shape;146;p23"/>
          <p:cNvSpPr/>
          <p:nvPr/>
        </p:nvSpPr>
        <p:spPr>
          <a:xfrm>
            <a:off x="815975" y="43450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23"/>
          <p:cNvSpPr/>
          <p:nvPr/>
        </p:nvSpPr>
        <p:spPr>
          <a:xfrm>
            <a:off x="5311775" y="12931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23"/>
          <p:cNvSpPr/>
          <p:nvPr/>
        </p:nvSpPr>
        <p:spPr>
          <a:xfrm>
            <a:off x="815975" y="302302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p23"/>
          <p:cNvSpPr/>
          <p:nvPr/>
        </p:nvSpPr>
        <p:spPr>
          <a:xfrm>
            <a:off x="815975" y="261892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3"/>
          <p:cNvSpPr/>
          <p:nvPr/>
        </p:nvSpPr>
        <p:spPr>
          <a:xfrm>
            <a:off x="5311775" y="398678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p23"/>
          <p:cNvSpPr/>
          <p:nvPr/>
        </p:nvSpPr>
        <p:spPr>
          <a:xfrm>
            <a:off x="5311775" y="188353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23"/>
          <p:cNvSpPr/>
          <p:nvPr/>
        </p:nvSpPr>
        <p:spPr>
          <a:xfrm>
            <a:off x="5311775" y="285896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3"/>
          <p:cNvSpPr/>
          <p:nvPr/>
        </p:nvSpPr>
        <p:spPr>
          <a:xfrm>
            <a:off x="5311775" y="306480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98150"/>
            <a:ext cx="8366998" cy="3611792"/>
          </a:xfrm>
          <a:prstGeom prst="rect">
            <a:avLst/>
          </a:prstGeom>
          <a:noFill/>
          <a:ln>
            <a:noFill/>
          </a:ln>
        </p:spPr>
      </p:pic>
      <p:sp>
        <p:nvSpPr>
          <p:cNvPr id="159" name="Google Shape;159;p24"/>
          <p:cNvSpPr txBox="1"/>
          <p:nvPr/>
        </p:nvSpPr>
        <p:spPr>
          <a:xfrm>
            <a:off x="72300" y="76200"/>
            <a:ext cx="399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t>
            </a:r>
            <a:r>
              <a:rPr lang="en" sz="2000" b="1">
                <a:solidFill>
                  <a:schemeClr val="dk1"/>
                </a:solidFill>
                <a:latin typeface="Calibri"/>
                <a:ea typeface="Calibri"/>
                <a:cs typeface="Calibri"/>
                <a:sym typeface="Calibri"/>
              </a:rPr>
              <a:t>were</a:t>
            </a:r>
            <a:r>
              <a:rPr lang="en" sz="2000" b="1" i="0" u="none" strike="noStrike" cap="none">
                <a:solidFill>
                  <a:schemeClr val="dk1"/>
                </a:solidFill>
                <a:latin typeface="Calibri"/>
                <a:ea typeface="Calibri"/>
                <a:cs typeface="Calibri"/>
                <a:sym typeface="Calibri"/>
              </a:rPr>
              <a:t> lower than in 2023</a:t>
            </a:r>
            <a:endParaRPr sz="2000" b="1" i="0" u="none" strike="noStrike" cap="none">
              <a:solidFill>
                <a:srgbClr val="000000"/>
              </a:solidFill>
              <a:latin typeface="Calibri"/>
              <a:ea typeface="Calibri"/>
              <a:cs typeface="Calibri"/>
              <a:sym typeface="Calibri"/>
            </a:endParaRPr>
          </a:p>
        </p:txBody>
      </p:sp>
      <p:sp>
        <p:nvSpPr>
          <p:cNvPr id="160" name="Google Shape;160;p24"/>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161" name="Google Shape;161;p24"/>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162" name="Google Shape;162;p24"/>
          <p:cNvSpPr/>
          <p:nvPr/>
        </p:nvSpPr>
        <p:spPr>
          <a:xfrm>
            <a:off x="4094425" y="1597675"/>
            <a:ext cx="12267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4"/>
          <p:cNvSpPr/>
          <p:nvPr/>
        </p:nvSpPr>
        <p:spPr>
          <a:xfrm>
            <a:off x="6605274" y="1597675"/>
            <a:ext cx="1259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169" name="Google Shape;169;p2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170" name="Google Shape;170;p2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171" name="Google Shape;171;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172" name="Google Shape;172;p2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173" name="Google Shape;173;p2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76200" y="84300"/>
            <a:ext cx="2599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Codestral from Mistral</a:t>
            </a:r>
            <a:endParaRPr sz="2000" b="1" i="0" u="none" strike="noStrike" cap="none">
              <a:solidFill>
                <a:srgbClr val="000000"/>
              </a:solidFill>
              <a:latin typeface="Calibri"/>
              <a:ea typeface="Calibri"/>
              <a:cs typeface="Calibri"/>
              <a:sym typeface="Calibri"/>
            </a:endParaRPr>
          </a:p>
        </p:txBody>
      </p:sp>
      <p:sp>
        <p:nvSpPr>
          <p:cNvPr id="65" name="Google Shape;65;p15"/>
          <p:cNvSpPr txBox="1"/>
          <p:nvPr/>
        </p:nvSpPr>
        <p:spPr>
          <a:xfrm>
            <a:off x="3399125" y="85100"/>
            <a:ext cx="5655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Codestral</a:t>
            </a:r>
            <a:r>
              <a:rPr lang="en" sz="1200">
                <a:solidFill>
                  <a:schemeClr val="dk1"/>
                </a:solidFill>
                <a:latin typeface="Calibri"/>
                <a:ea typeface="Calibri"/>
                <a:cs typeface="Calibri"/>
                <a:sym typeface="Calibri"/>
              </a:rPr>
              <a:t> - open-weight GenAI model for code generation - 22B params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trained on 80+ programming languages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Codestral</a:t>
            </a:r>
            <a:r>
              <a:rPr lang="en" sz="1200">
                <a:solidFill>
                  <a:schemeClr val="dk1"/>
                </a:solidFill>
                <a:latin typeface="Calibri"/>
                <a:ea typeface="Calibri"/>
                <a:cs typeface="Calibri"/>
                <a:sym typeface="Calibri"/>
              </a:rPr>
              <a:t> beats out CodeLlama 70B and Deepseek Coder 33B</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Codestral</a:t>
            </a:r>
            <a:r>
              <a:rPr lang="en" sz="1200">
                <a:solidFill>
                  <a:schemeClr val="dk1"/>
                </a:solidFill>
                <a:latin typeface="Calibri"/>
                <a:ea typeface="Calibri"/>
                <a:cs typeface="Calibri"/>
                <a:sym typeface="Calibri"/>
              </a:rPr>
              <a:t> is available for use under a non-commercial license on both Hugging Face and through Mistral’s Le Chat platform.</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https://mistral.ai/news/codestral/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https://mistral.ai/news/mistral-ai-non-production-license-mnpl/</a:t>
            </a:r>
            <a:r>
              <a:rPr lang="en" sz="1000">
                <a:solidFill>
                  <a:schemeClr val="dk1"/>
                </a:solidFill>
                <a:latin typeface="Calibri"/>
                <a:ea typeface="Calibri"/>
                <a:cs typeface="Calibri"/>
                <a:sym typeface="Calibri"/>
              </a:rPr>
              <a:t> - non-prod license</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https://huggingface.co/mistralai/Codestral-22B-v0.1</a:t>
            </a:r>
            <a:r>
              <a:rPr lang="en" sz="1000">
                <a:solidFill>
                  <a:schemeClr val="dk1"/>
                </a:solidFill>
                <a:latin typeface="Calibri"/>
                <a:ea typeface="Calibri"/>
                <a:cs typeface="Calibri"/>
                <a:sym typeface="Calibri"/>
              </a:rPr>
              <a:t> - on HuggingFace</a:t>
            </a:r>
            <a:endParaRPr sz="1000">
              <a:solidFill>
                <a:schemeClr val="dk1"/>
              </a:solidFill>
              <a:latin typeface="Calibri"/>
              <a:ea typeface="Calibri"/>
              <a:cs typeface="Calibri"/>
              <a:sym typeface="Calibri"/>
            </a:endParaRPr>
          </a:p>
        </p:txBody>
      </p:sp>
      <p:pic>
        <p:nvPicPr>
          <p:cNvPr id="66" name="Google Shape;66;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8388" y="1606175"/>
            <a:ext cx="8127227" cy="1756392"/>
          </a:xfrm>
          <a:prstGeom prst="rect">
            <a:avLst/>
          </a:prstGeom>
          <a:noFill/>
          <a:ln w="9525" cap="flat" cmpd="sng">
            <a:solidFill>
              <a:srgbClr val="FF0000"/>
            </a:solidFill>
            <a:prstDash val="solid"/>
            <a:round/>
            <a:headEnd type="none" w="sm" len="sm"/>
            <a:tailEnd type="none" w="sm" len="sm"/>
          </a:ln>
        </p:spPr>
      </p:pic>
      <p:pic>
        <p:nvPicPr>
          <p:cNvPr id="67" name="Google Shape;67;p1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08388" y="3374911"/>
            <a:ext cx="8127227" cy="1717465"/>
          </a:xfrm>
          <a:prstGeom prst="rect">
            <a:avLst/>
          </a:prstGeom>
          <a:noFill/>
          <a:ln w="9525" cap="flat" cmpd="sng">
            <a:solidFill>
              <a:srgbClr val="FF0000"/>
            </a:solidFill>
            <a:prstDash val="solid"/>
            <a:round/>
            <a:headEnd type="none" w="sm" len="sm"/>
            <a:tailEnd type="none" w="sm" len="sm"/>
          </a:ln>
        </p:spPr>
      </p:pic>
      <p:pic>
        <p:nvPicPr>
          <p:cNvPr id="68" name="Google Shape;68;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500825" y="836450"/>
            <a:ext cx="1232075" cy="394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0" y="8100"/>
            <a:ext cx="447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86800" y="496350"/>
            <a:ext cx="29526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xAI </a:t>
            </a:r>
            <a:r>
              <a:rPr lang="en" sz="1300">
                <a:solidFill>
                  <a:schemeClr val="dk1"/>
                </a:solidFill>
                <a:latin typeface="Calibri"/>
                <a:ea typeface="Calibri"/>
                <a:cs typeface="Calibri"/>
                <a:sym typeface="Calibri"/>
              </a:rPr>
              <a:t>has announced a</a:t>
            </a:r>
            <a:r>
              <a:rPr lang="en" sz="1300" b="1">
                <a:solidFill>
                  <a:srgbClr val="FF0000"/>
                </a:solidFill>
                <a:latin typeface="Calibri"/>
                <a:ea typeface="Calibri"/>
                <a:cs typeface="Calibri"/>
                <a:sym typeface="Calibri"/>
              </a:rPr>
              <a:t> $6 Billion Series B funding</a:t>
            </a:r>
            <a:r>
              <a:rPr lang="en" sz="1300">
                <a:solidFill>
                  <a:schemeClr val="dk1"/>
                </a:solidFill>
                <a:latin typeface="Calibri"/>
                <a:ea typeface="Calibri"/>
                <a:cs typeface="Calibri"/>
                <a:sym typeface="Calibri"/>
              </a:rPr>
              <a:t> round to advance its AI systems, including the Grok-1 models with enhanced capabilities.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https://x.ai/blog/series-b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5" name="Google Shape;75;p16"/>
          <p:cNvSpPr txBox="1"/>
          <p:nvPr/>
        </p:nvSpPr>
        <p:spPr>
          <a:xfrm>
            <a:off x="86800" y="2516975"/>
            <a:ext cx="29526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Jan Leike </a:t>
            </a:r>
            <a:r>
              <a:rPr lang="en" sz="1300">
                <a:solidFill>
                  <a:schemeClr val="dk1"/>
                </a:solidFill>
                <a:latin typeface="Calibri"/>
                <a:ea typeface="Calibri"/>
                <a:cs typeface="Calibri"/>
                <a:sym typeface="Calibri"/>
              </a:rPr>
              <a:t>joins </a:t>
            </a:r>
            <a:r>
              <a:rPr lang="en" sz="1300" b="1">
                <a:solidFill>
                  <a:srgbClr val="FF0000"/>
                </a:solidFill>
                <a:latin typeface="Calibri"/>
                <a:ea typeface="Calibri"/>
                <a:cs typeface="Calibri"/>
                <a:sym typeface="Calibri"/>
              </a:rPr>
              <a:t>AnthropicAI </a:t>
            </a:r>
            <a:r>
              <a:rPr lang="en" sz="1300">
                <a:solidFill>
                  <a:schemeClr val="dk1"/>
                </a:solidFill>
                <a:latin typeface="Calibri"/>
                <a:ea typeface="Calibri"/>
                <a:cs typeface="Calibri"/>
                <a:sym typeface="Calibri"/>
              </a:rPr>
              <a:t> to continue the superalignment mission!. "My new team will work on scalable oversight, weak-to-strong generalization, and automated alignment research."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Jan Leike </a:t>
            </a:r>
            <a:r>
              <a:rPr lang="en" sz="1300">
                <a:solidFill>
                  <a:schemeClr val="dk1"/>
                </a:solidFill>
                <a:latin typeface="Calibri"/>
                <a:ea typeface="Calibri"/>
                <a:cs typeface="Calibri"/>
                <a:sym typeface="Calibri"/>
              </a:rPr>
              <a:t>has left OpenAI 10 days ago where he was a co-lead of the Sutskever’s superalignment group.</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https://x.com/janleike/status/1795497960509448617</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76" name="Google Shape;76;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194600" y="2516968"/>
            <a:ext cx="1284204" cy="1523774"/>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194600" y="496350"/>
            <a:ext cx="1284200" cy="1525473"/>
          </a:xfrm>
          <a:prstGeom prst="rect">
            <a:avLst/>
          </a:prstGeom>
          <a:noFill/>
          <a:ln w="9525" cap="flat" cmpd="sng">
            <a:solidFill>
              <a:srgbClr val="FF0000"/>
            </a:solidFill>
            <a:prstDash val="solid"/>
            <a:round/>
            <a:headEnd type="none" w="sm" len="sm"/>
            <a:tailEnd type="none" w="sm" len="sm"/>
          </a:ln>
        </p:spPr>
      </p:pic>
      <p:sp>
        <p:nvSpPr>
          <p:cNvPr id="78" name="Google Shape;78;p16"/>
          <p:cNvSpPr txBox="1"/>
          <p:nvPr/>
        </p:nvSpPr>
        <p:spPr>
          <a:xfrm>
            <a:off x="4718875" y="496350"/>
            <a:ext cx="42822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Chatbot Maker </a:t>
            </a:r>
            <a:r>
              <a:rPr lang="en" sz="1300" b="1">
                <a:solidFill>
                  <a:srgbClr val="FF0000"/>
                </a:solidFill>
                <a:latin typeface="Calibri"/>
                <a:ea typeface="Calibri"/>
                <a:cs typeface="Calibri"/>
                <a:sym typeface="Calibri"/>
              </a:rPr>
              <a:t>Character.ai </a:t>
            </a:r>
            <a:r>
              <a:rPr lang="en" sz="1300">
                <a:solidFill>
                  <a:schemeClr val="dk1"/>
                </a:solidFill>
                <a:latin typeface="Calibri"/>
                <a:ea typeface="Calibri"/>
                <a:cs typeface="Calibri"/>
                <a:sym typeface="Calibri"/>
              </a:rPr>
              <a:t>Discussing Potential Partnerships With Meta, xAI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https://www.pymnts.com/artificial-intelligence-2/2024/chatbot-maker-character-ai-discussing-potential-partnerships-with-meta-xai/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79" name="Google Shape;79;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1204" y="1667550"/>
            <a:ext cx="4360394" cy="30049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0" y="8100"/>
            <a:ext cx="13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Misc2</a:t>
            </a:r>
            <a:endParaRPr sz="2000" b="1" i="0" u="none" strike="noStrike" cap="none">
              <a:solidFill>
                <a:srgbClr val="000000"/>
              </a:solidFill>
              <a:latin typeface="Calibri"/>
              <a:ea typeface="Calibri"/>
              <a:cs typeface="Calibri"/>
              <a:sym typeface="Calibri"/>
            </a:endParaRPr>
          </a:p>
        </p:txBody>
      </p:sp>
      <p:sp>
        <p:nvSpPr>
          <p:cNvPr id="85" name="Google Shape;85;p17"/>
          <p:cNvSpPr txBox="1"/>
          <p:nvPr/>
        </p:nvSpPr>
        <p:spPr>
          <a:xfrm>
            <a:off x="43350" y="2078263"/>
            <a:ext cx="44787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01-ai</a:t>
            </a:r>
            <a:r>
              <a:rPr lang="en" sz="1300">
                <a:solidFill>
                  <a:schemeClr val="dk1"/>
                </a:solidFill>
                <a:latin typeface="Calibri"/>
                <a:ea typeface="Calibri"/>
                <a:cs typeface="Calibri"/>
                <a:sym typeface="Calibri"/>
              </a:rPr>
              <a:t> removes custom licenses from Yi models: In /r/LocalLLaMA, 01-ai has switched the licensing of their original Yi models to </a:t>
            </a:r>
            <a:r>
              <a:rPr lang="en" sz="1300" b="1">
                <a:solidFill>
                  <a:srgbClr val="FF0000"/>
                </a:solidFill>
                <a:latin typeface="Calibri"/>
                <a:ea typeface="Calibri"/>
                <a:cs typeface="Calibri"/>
                <a:sym typeface="Calibri"/>
              </a:rPr>
              <a:t>Apache-2.0 on Huggingface</a:t>
            </a:r>
            <a:r>
              <a:rPr lang="en" sz="1300">
                <a:solidFill>
                  <a:schemeClr val="dk1"/>
                </a:solidFill>
                <a:latin typeface="Calibri"/>
                <a:ea typeface="Calibri"/>
                <a:cs typeface="Calibri"/>
                <a:sym typeface="Calibri"/>
              </a:rPr>
              <a:t>, matching the license of their 1.5 series models.</a:t>
            </a:r>
            <a:endParaRPr sz="1300">
              <a:solidFill>
                <a:schemeClr val="dk1"/>
              </a:solidFill>
              <a:latin typeface="Calibri"/>
              <a:ea typeface="Calibri"/>
              <a:cs typeface="Calibri"/>
              <a:sym typeface="Calibri"/>
            </a:endParaRPr>
          </a:p>
        </p:txBody>
      </p:sp>
      <p:sp>
        <p:nvSpPr>
          <p:cNvPr id="86" name="Google Shape;86;p17"/>
          <p:cNvSpPr txBox="1"/>
          <p:nvPr/>
        </p:nvSpPr>
        <p:spPr>
          <a:xfrm>
            <a:off x="43350" y="362889"/>
            <a:ext cx="44787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Andrej Karpathy</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Today, with help from FineWeb (released last month), you can train a tiny GPT-2 in 90 minutes and $20 in 8xA100 server time. It is already working (kinda) for the 350M version, and Andrej estimates that the full 1.6B model will take 1 week and $2.5k.</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https://github.com/karpathy/llm.c/discussions/481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https://buttondown.email/ainews/archive/ainews-fineweb-15t-tokens-of-commoncrawl/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https://twitter.com/karpathy/status/1795484547267834137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7" name="Google Shape;87;p17"/>
          <p:cNvSpPr txBox="1"/>
          <p:nvPr/>
        </p:nvSpPr>
        <p:spPr>
          <a:xfrm>
            <a:off x="43350" y="2977637"/>
            <a:ext cx="44787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Elon Musk's AI startup, xAI</a:t>
            </a:r>
            <a:r>
              <a:rPr lang="en" sz="1300">
                <a:solidFill>
                  <a:schemeClr val="dk1"/>
                </a:solidFill>
                <a:latin typeface="Calibri"/>
                <a:ea typeface="Calibri"/>
                <a:cs typeface="Calibri"/>
                <a:sym typeface="Calibri"/>
              </a:rPr>
              <a:t>, is building a supercomputer powered by 100,000 Nvidia chips (‘</a:t>
            </a:r>
            <a:r>
              <a:rPr lang="en" sz="1300" b="1">
                <a:solidFill>
                  <a:srgbClr val="3C78D8"/>
                </a:solidFill>
                <a:latin typeface="Calibri"/>
                <a:ea typeface="Calibri"/>
                <a:cs typeface="Calibri"/>
                <a:sym typeface="Calibri"/>
              </a:rPr>
              <a:t>gigafactory of compute</a:t>
            </a:r>
            <a:r>
              <a:rPr lang="en" sz="1300">
                <a:solidFill>
                  <a:schemeClr val="dk1"/>
                </a:solidFill>
                <a:latin typeface="Calibri"/>
                <a:ea typeface="Calibri"/>
                <a:cs typeface="Calibri"/>
                <a:sym typeface="Calibri"/>
              </a:rPr>
              <a:t>’) to rival OpenAI, Google, and Microsoft, aiming to power the next generation of xAI's chatbot, Grok</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https://interestingengineering.com/innovation/elon-musk-xai-supercomputer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8" name="Google Shape;88;p17"/>
          <p:cNvSpPr txBox="1"/>
          <p:nvPr/>
        </p:nvSpPr>
        <p:spPr>
          <a:xfrm>
            <a:off x="4685816" y="78870"/>
            <a:ext cx="4392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Nvidia's CEO Jensen Huang</a:t>
            </a:r>
            <a:r>
              <a:rPr lang="en" sz="1300">
                <a:solidFill>
                  <a:schemeClr val="dk1"/>
                </a:solidFill>
                <a:latin typeface="Calibri"/>
                <a:ea typeface="Calibri"/>
                <a:cs typeface="Calibri"/>
                <a:sym typeface="Calibri"/>
              </a:rPr>
              <a:t> is on track to become the world's richest person, with his company's value projected to surpass Apple's and his personal wealth estimated to reach over $91 billion.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7"/>
              </a:rPr>
              <a:t>https://nymag.com/intelligencer/article/nvidias-ceo-is-on-his-way-to-become-the-worlds-richest-man.html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9" name="Google Shape;89;p17"/>
          <p:cNvSpPr txBox="1"/>
          <p:nvPr/>
        </p:nvSpPr>
        <p:spPr>
          <a:xfrm>
            <a:off x="4696207" y="1300058"/>
            <a:ext cx="43920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 all ChatGPT Free users can now use: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browse, vision, data analysis, file uploads, and GPTs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ChatGPT Free users are getting pretty much all features as paid users (but limited).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looks like OpenAI is trying to maximize user base.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8"/>
              </a:rPr>
              <a:t>https://twitter.com/gdb/status/1795970586050429005</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0" name="Google Shape;90;p17"/>
          <p:cNvSpPr txBox="1"/>
          <p:nvPr/>
        </p:nvSpPr>
        <p:spPr>
          <a:xfrm>
            <a:off x="4706598" y="2567445"/>
            <a:ext cx="43920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a:t>
            </a:r>
            <a:r>
              <a:rPr lang="en" sz="1300" b="1">
                <a:solidFill>
                  <a:srgbClr val="3C78D8"/>
                </a:solidFill>
                <a:latin typeface="Calibri"/>
                <a:ea typeface="Calibri"/>
                <a:cs typeface="Calibri"/>
                <a:sym typeface="Calibri"/>
              </a:rPr>
              <a:t>- new Safety and Security Committee</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(led by directors Bret Taylor (Chair), Adam D’Angelo, Nicole Seligman, and Sam Altman (CEO))</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a:t>
            </a:r>
            <a:r>
              <a:rPr lang="en" sz="1300" b="1">
                <a:solidFill>
                  <a:srgbClr val="3C78D8"/>
                </a:solidFill>
                <a:latin typeface="Calibri"/>
                <a:ea typeface="Calibri"/>
                <a:cs typeface="Calibri"/>
                <a:sym typeface="Calibri"/>
              </a:rPr>
              <a:t>- started training new flagship model</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9"/>
              </a:rPr>
              <a:t>https://openai.com/index/openai-board-forms-safety-and-security-committee/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1" name="Google Shape;91;p17"/>
          <p:cNvSpPr txBox="1"/>
          <p:nvPr/>
        </p:nvSpPr>
        <p:spPr>
          <a:xfrm>
            <a:off x="4696207" y="3634733"/>
            <a:ext cx="43920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safety Pledge at the </a:t>
            </a:r>
            <a:r>
              <a:rPr lang="en" sz="1300" b="1">
                <a:solidFill>
                  <a:srgbClr val="6AA84F"/>
                </a:solidFill>
                <a:latin typeface="Calibri"/>
                <a:ea typeface="Calibri"/>
                <a:cs typeface="Calibri"/>
                <a:sym typeface="Calibri"/>
              </a:rPr>
              <a:t>Seoul AI Safety Summit</a:t>
            </a:r>
            <a:r>
              <a:rPr lang="en" sz="1300" b="1">
                <a:solidFill>
                  <a:srgbClr val="FF0000"/>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Major tech companies, including Microsoft, Amazon, and OpenAI, along with </a:t>
            </a:r>
            <a:r>
              <a:rPr lang="en" sz="1300">
                <a:solidFill>
                  <a:srgbClr val="3C78D8"/>
                </a:solidFill>
                <a:latin typeface="Calibri"/>
                <a:ea typeface="Calibri"/>
                <a:cs typeface="Calibri"/>
                <a:sym typeface="Calibri"/>
              </a:rPr>
              <a:t>governments from the U.S., China, Canada, the U.K., France, South Korea, and the UAE</a:t>
            </a:r>
            <a:r>
              <a:rPr lang="en" sz="1300">
                <a:solidFill>
                  <a:schemeClr val="dk1"/>
                </a:solidFill>
                <a:latin typeface="Calibri"/>
                <a:ea typeface="Calibri"/>
                <a:cs typeface="Calibri"/>
                <a:sym typeface="Calibri"/>
              </a:rPr>
              <a:t>, made a landmark agreement on AI safety.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10"/>
              </a:rPr>
              <a:t>https://www.cnbc.com/2024/05/21/tech-giants-pledge-ai-safety-commitments-including-a-kill-switch.html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92" name="Google Shape;92;p17"/>
          <p:cNvSpPr txBox="1"/>
          <p:nvPr/>
        </p:nvSpPr>
        <p:spPr>
          <a:xfrm>
            <a:off x="43350" y="4031211"/>
            <a:ext cx="44787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Klarna</a:t>
            </a:r>
            <a:r>
              <a:rPr lang="en" sz="1300">
                <a:solidFill>
                  <a:schemeClr val="dk1"/>
                </a:solidFill>
                <a:latin typeface="Calibri"/>
                <a:ea typeface="Calibri"/>
                <a:cs typeface="Calibri"/>
                <a:sym typeface="Calibri"/>
              </a:rPr>
              <a:t> (Swedish buy-now-pay-later company) saves $10 Mln annually due to using AI in marketing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1"/>
              </a:rPr>
              <a:t>https://www.wsj.com/articles/klarna-marketing-chief-says-ai-is-helping-it-become-brutally-efficient-4ad388d3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p:nvPr/>
        </p:nvSpPr>
        <p:spPr>
          <a:xfrm>
            <a:off x="0" y="8100"/>
            <a:ext cx="13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Misc3</a:t>
            </a:r>
            <a:endParaRPr sz="2000" b="1" i="0" u="none" strike="noStrike" cap="none">
              <a:solidFill>
                <a:srgbClr val="000000"/>
              </a:solidFill>
              <a:latin typeface="Calibri"/>
              <a:ea typeface="Calibri"/>
              <a:cs typeface="Calibri"/>
              <a:sym typeface="Calibri"/>
            </a:endParaRPr>
          </a:p>
        </p:txBody>
      </p:sp>
      <p:sp>
        <p:nvSpPr>
          <p:cNvPr id="98" name="Google Shape;98;p18"/>
          <p:cNvSpPr txBox="1"/>
          <p:nvPr/>
        </p:nvSpPr>
        <p:spPr>
          <a:xfrm>
            <a:off x="80600" y="470386"/>
            <a:ext cx="44787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Building Agentic RAG with LlamaIndex</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course made in collaboration with LlamaIndex and taught by its co-founder and CEO, Jerry Liu,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you'll build agents capable of intelligently navigating, summarizing, and comparing information across multiple research papers from arXiv,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and learn how to debug these agents, ensuring you can guide their actions effectively.</a:t>
            </a:r>
            <a:endParaRPr sz="1300">
              <a:solidFill>
                <a:schemeClr val="dk1"/>
              </a:solidFill>
              <a:latin typeface="Calibri"/>
              <a:ea typeface="Calibri"/>
              <a:cs typeface="Calibri"/>
              <a:sym typeface="Calibri"/>
            </a:endParaRPr>
          </a:p>
        </p:txBody>
      </p:sp>
      <p:pic>
        <p:nvPicPr>
          <p:cNvPr id="99" name="Google Shape;99;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82575" y="470375"/>
            <a:ext cx="3191738" cy="1619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0" y="8100"/>
            <a:ext cx="447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SimPO: Simple Preference Optimization</a:t>
            </a:r>
            <a:endParaRPr sz="2000" b="1" i="0" u="none" strike="noStrike" cap="none">
              <a:solidFill>
                <a:srgbClr val="000000"/>
              </a:solidFill>
              <a:latin typeface="Calibri"/>
              <a:ea typeface="Calibri"/>
              <a:cs typeface="Calibri"/>
              <a:sym typeface="Calibri"/>
            </a:endParaRPr>
          </a:p>
        </p:txBody>
      </p:sp>
      <p:sp>
        <p:nvSpPr>
          <p:cNvPr id="105" name="Google Shape;105;p19"/>
          <p:cNvSpPr txBox="1"/>
          <p:nvPr/>
        </p:nvSpPr>
        <p:spPr>
          <a:xfrm>
            <a:off x="43300" y="420150"/>
            <a:ext cx="4740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Fine-tuning LLM using human feedback:</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DPO</a:t>
            </a:r>
            <a:r>
              <a:rPr lang="en" sz="1300">
                <a:solidFill>
                  <a:schemeClr val="dk1"/>
                </a:solidFill>
                <a:latin typeface="Calibri"/>
                <a:ea typeface="Calibri"/>
                <a:cs typeface="Calibri"/>
                <a:sym typeface="Calibri"/>
              </a:rPr>
              <a:t> is so much more convenient than </a:t>
            </a:r>
            <a:r>
              <a:rPr lang="en" sz="1300" b="1">
                <a:solidFill>
                  <a:srgbClr val="FF0000"/>
                </a:solidFill>
                <a:latin typeface="Calibri"/>
                <a:ea typeface="Calibri"/>
                <a:cs typeface="Calibri"/>
                <a:sym typeface="Calibri"/>
              </a:rPr>
              <a:t>RLHF with PPO</a:t>
            </a:r>
            <a:r>
              <a:rPr lang="en" sz="1300">
                <a:solidFill>
                  <a:schemeClr val="dk1"/>
                </a:solidFill>
                <a:latin typeface="Calibri"/>
                <a:ea typeface="Calibri"/>
                <a:cs typeface="Calibri"/>
                <a:sym typeface="Calibri"/>
              </a:rPr>
              <a:t> for LLM preference tuning. </a:t>
            </a:r>
            <a:r>
              <a:rPr lang="en" sz="1300" b="1">
                <a:solidFill>
                  <a:srgbClr val="FF0000"/>
                </a:solidFill>
                <a:latin typeface="Calibri"/>
                <a:ea typeface="Calibri"/>
                <a:cs typeface="Calibri"/>
                <a:sym typeface="Calibri"/>
              </a:rPr>
              <a:t>SimPO</a:t>
            </a:r>
            <a:r>
              <a:rPr lang="en" sz="1300">
                <a:solidFill>
                  <a:schemeClr val="dk1"/>
                </a:solidFill>
                <a:latin typeface="Calibri"/>
                <a:ea typeface="Calibri"/>
                <a:cs typeface="Calibri"/>
                <a:sym typeface="Calibri"/>
              </a:rPr>
              <a:t> is even better and simpler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3C78D8"/>
                </a:solidFill>
                <a:latin typeface="Calibri"/>
                <a:ea typeface="Calibri"/>
                <a:cs typeface="Calibri"/>
                <a:sym typeface="Calibri"/>
              </a:rPr>
              <a:t>"SimPO: Simple Preference Optimization with a Reference-Free Reward"</a:t>
            </a: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3"/>
              </a:rPr>
              <a:t>https://arxiv.org/abs/2405.14734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Idea: remove the need for a reference model and use the average log probability of a sequence as the implicit reward.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https://twitter.com/rasbt/status/1794711330085036061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06" name="Google Shape;106;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3600" y="8100"/>
            <a:ext cx="4360400" cy="3727615"/>
          </a:xfrm>
          <a:prstGeom prst="rect">
            <a:avLst/>
          </a:prstGeom>
          <a:noFill/>
          <a:ln>
            <a:noFill/>
          </a:ln>
        </p:spPr>
      </p:pic>
      <p:sp>
        <p:nvSpPr>
          <p:cNvPr id="107" name="Google Shape;107;p19"/>
          <p:cNvSpPr txBox="1"/>
          <p:nvPr/>
        </p:nvSpPr>
        <p:spPr>
          <a:xfrm>
            <a:off x="43350" y="2525100"/>
            <a:ext cx="4740300" cy="220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RLHF</a:t>
            </a:r>
            <a:r>
              <a:rPr lang="en" sz="1300">
                <a:solidFill>
                  <a:schemeClr val="dk1"/>
                </a:solidFill>
                <a:latin typeface="Calibri"/>
                <a:ea typeface="Calibri"/>
                <a:cs typeface="Calibri"/>
                <a:sym typeface="Calibri"/>
              </a:rPr>
              <a:t> = Reinforcement Learning from Human Feedback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with </a:t>
            </a:r>
            <a:r>
              <a:rPr lang="en" sz="1300" b="1">
                <a:solidFill>
                  <a:srgbClr val="FF0000"/>
                </a:solidFill>
                <a:latin typeface="Calibri"/>
                <a:ea typeface="Calibri"/>
                <a:cs typeface="Calibri"/>
                <a:sym typeface="Calibri"/>
              </a:rPr>
              <a:t>PPO</a:t>
            </a:r>
            <a:r>
              <a:rPr lang="en" sz="1300">
                <a:solidFill>
                  <a:schemeClr val="dk1"/>
                </a:solidFill>
                <a:latin typeface="Calibri"/>
                <a:ea typeface="Calibri"/>
                <a:cs typeface="Calibri"/>
                <a:sym typeface="Calibri"/>
              </a:rPr>
              <a:t> = Proximal Policy Optimization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a:t>
            </a:r>
            <a:r>
              <a:rPr lang="en" sz="1300" b="1">
                <a:solidFill>
                  <a:srgbClr val="FF0000"/>
                </a:solidFill>
                <a:latin typeface="Calibri"/>
                <a:ea typeface="Calibri"/>
                <a:cs typeface="Calibri"/>
                <a:sym typeface="Calibri"/>
              </a:rPr>
              <a:t>reward model</a:t>
            </a:r>
            <a:r>
              <a:rPr lang="en" sz="1300">
                <a:solidFill>
                  <a:schemeClr val="dk1"/>
                </a:solidFill>
                <a:latin typeface="Calibri"/>
                <a:ea typeface="Calibri"/>
                <a:cs typeface="Calibri"/>
                <a:sym typeface="Calibri"/>
              </a:rPr>
              <a:t> is trained to predict how much a human would prefer a given model output (using human feedback).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LLM is then fine-tuned using reinforcement learning, with the </a:t>
            </a:r>
            <a:r>
              <a:rPr lang="en" sz="1300" b="1">
                <a:solidFill>
                  <a:srgbClr val="FF0000"/>
                </a:solidFill>
                <a:latin typeface="Calibri"/>
                <a:ea typeface="Calibri"/>
                <a:cs typeface="Calibri"/>
                <a:sym typeface="Calibri"/>
              </a:rPr>
              <a:t>reward model providing the feedback signal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DPO</a:t>
            </a:r>
            <a:r>
              <a:rPr lang="en" sz="1300">
                <a:solidFill>
                  <a:schemeClr val="dk1"/>
                </a:solidFill>
                <a:latin typeface="Calibri"/>
                <a:ea typeface="Calibri"/>
                <a:cs typeface="Calibri"/>
                <a:sym typeface="Calibri"/>
              </a:rPr>
              <a:t> = Direct Preference Optimization. Instead of training a</a:t>
            </a:r>
            <a:r>
              <a:rPr lang="en" sz="1300" b="1">
                <a:solidFill>
                  <a:srgbClr val="3C78D8"/>
                </a:solidFill>
                <a:latin typeface="Calibri"/>
                <a:ea typeface="Calibri"/>
                <a:cs typeface="Calibri"/>
                <a:sym typeface="Calibri"/>
              </a:rPr>
              <a:t> separate reward model</a:t>
            </a:r>
            <a:r>
              <a:rPr lang="en" sz="1300">
                <a:solidFill>
                  <a:schemeClr val="dk1"/>
                </a:solidFill>
                <a:latin typeface="Calibri"/>
                <a:ea typeface="Calibri"/>
                <a:cs typeface="Calibri"/>
                <a:sym typeface="Calibri"/>
              </a:rPr>
              <a:t> like in </a:t>
            </a:r>
            <a:r>
              <a:rPr lang="en" sz="1300" b="1">
                <a:solidFill>
                  <a:srgbClr val="3C78D8"/>
                </a:solidFill>
                <a:latin typeface="Calibri"/>
                <a:ea typeface="Calibri"/>
                <a:cs typeface="Calibri"/>
                <a:sym typeface="Calibri"/>
              </a:rPr>
              <a:t>RLHF</a:t>
            </a: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DPO</a:t>
            </a:r>
            <a:r>
              <a:rPr lang="en" sz="1300">
                <a:solidFill>
                  <a:schemeClr val="dk1"/>
                </a:solidFill>
                <a:latin typeface="Calibri"/>
                <a:ea typeface="Calibri"/>
                <a:cs typeface="Calibri"/>
                <a:sym typeface="Calibri"/>
              </a:rPr>
              <a:t> directly uses the LLM itself to model human preferences - by presenting the model with </a:t>
            </a:r>
            <a:r>
              <a:rPr lang="en" sz="1300" b="1">
                <a:solidFill>
                  <a:srgbClr val="6AA84F"/>
                </a:solidFill>
                <a:latin typeface="Calibri"/>
                <a:ea typeface="Calibri"/>
                <a:cs typeface="Calibri"/>
                <a:sym typeface="Calibri"/>
              </a:rPr>
              <a:t>pairs of its own outputs</a:t>
            </a:r>
            <a:r>
              <a:rPr lang="en" sz="1300">
                <a:solidFill>
                  <a:schemeClr val="dk1"/>
                </a:solidFill>
                <a:latin typeface="Calibri"/>
                <a:ea typeface="Calibri"/>
                <a:cs typeface="Calibri"/>
                <a:sym typeface="Calibri"/>
              </a:rPr>
              <a:t> and asking LLM to predict which one a human would prefer.</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0" y="8100"/>
            <a:ext cx="447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OpenAI - why Sam Altman was fired</a:t>
            </a:r>
            <a:endParaRPr sz="2000" b="1" i="0" u="none" strike="noStrike" cap="none">
              <a:solidFill>
                <a:srgbClr val="000000"/>
              </a:solidFill>
              <a:latin typeface="Calibri"/>
              <a:ea typeface="Calibri"/>
              <a:cs typeface="Calibri"/>
              <a:sym typeface="Calibri"/>
            </a:endParaRPr>
          </a:p>
        </p:txBody>
      </p:sp>
      <p:sp>
        <p:nvSpPr>
          <p:cNvPr id="113" name="Google Shape;113;p20"/>
          <p:cNvSpPr txBox="1"/>
          <p:nvPr/>
        </p:nvSpPr>
        <p:spPr>
          <a:xfrm>
            <a:off x="86700" y="496850"/>
            <a:ext cx="4392000" cy="383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 why Sam Altman was fired on Nov 17, 2023</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https://www.youtube.com/watch?v=X8Op-foRxNM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https://en.wikipedia.org/wiki/Removal_of_Sam_Altman_from_OpenAI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https://mashable.com/article/open-ai-board-why-fired-sam-altman-helen-toner-podcast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5715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board claims that Sam Alman withheld information from them, including not informing them about the release of ChatGPT and failing to disclose his financial ties to OpenAI through the OpenAI Startup Fund.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There are concerns that OpenAI is prioritizing profit over safety measures. Jan Leakey, a former OpenAI employee who left the company recently, has publicly stated that OpenAI has deprioritized safety and security.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board believes that these actions by Sam Alman made it impossible for them to trust him and led to his firing.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OpenAI has responded to these allegations by forming a Safety and Security Committee. However, there are concerns that this committee is not truly independent because it includes Sam Alman himself.</a:t>
            </a:r>
            <a:endParaRPr sz="1300">
              <a:solidFill>
                <a:schemeClr val="dk1"/>
              </a:solidFill>
              <a:latin typeface="Calibri"/>
              <a:ea typeface="Calibri"/>
              <a:cs typeface="Calibri"/>
              <a:sym typeface="Calibri"/>
            </a:endParaRPr>
          </a:p>
        </p:txBody>
      </p:sp>
      <p:pic>
        <p:nvPicPr>
          <p:cNvPr id="114" name="Google Shape;114;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07300" y="92557"/>
            <a:ext cx="4360500" cy="2452781"/>
          </a:xfrm>
          <a:prstGeom prst="rect">
            <a:avLst/>
          </a:prstGeom>
          <a:noFill/>
          <a:ln w="9525" cap="flat" cmpd="sng">
            <a:solidFill>
              <a:srgbClr val="FF0000"/>
            </a:solidFill>
            <a:prstDash val="solid"/>
            <a:round/>
            <a:headEnd type="none" w="sm" len="sm"/>
            <a:tailEnd type="none" w="sm" len="sm"/>
          </a:ln>
        </p:spPr>
      </p:pic>
      <p:sp>
        <p:nvSpPr>
          <p:cNvPr id="115" name="Google Shape;115;p20"/>
          <p:cNvSpPr txBox="1"/>
          <p:nvPr/>
        </p:nvSpPr>
        <p:spPr>
          <a:xfrm>
            <a:off x="4707300" y="2641228"/>
            <a:ext cx="4360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Helen Toner,</a:t>
            </a:r>
            <a:r>
              <a:rPr lang="en" sz="1300">
                <a:solidFill>
                  <a:schemeClr val="dk1"/>
                </a:solidFill>
                <a:latin typeface="Calibri"/>
                <a:ea typeface="Calibri"/>
                <a:cs typeface="Calibri"/>
                <a:sym typeface="Calibri"/>
              </a:rPr>
              <a:t> former OpenAI board member, said that </a:t>
            </a:r>
            <a:r>
              <a:rPr lang="en" sz="1300" b="1">
                <a:solidFill>
                  <a:srgbClr val="FF0000"/>
                </a:solidFill>
                <a:latin typeface="Calibri"/>
                <a:ea typeface="Calibri"/>
                <a:cs typeface="Calibri"/>
                <a:sym typeface="Calibri"/>
              </a:rPr>
              <a:t>Sam Altman</a:t>
            </a:r>
            <a:r>
              <a:rPr lang="en" sz="1300">
                <a:solidFill>
                  <a:schemeClr val="dk1"/>
                </a:solidFill>
                <a:latin typeface="Calibri"/>
                <a:ea typeface="Calibri"/>
                <a:cs typeface="Calibri"/>
                <a:sym typeface="Calibri"/>
              </a:rPr>
              <a:t> was </a:t>
            </a:r>
            <a:r>
              <a:rPr lang="en" sz="1300" b="1">
                <a:solidFill>
                  <a:srgbClr val="3C78D8"/>
                </a:solidFill>
                <a:latin typeface="Calibri"/>
                <a:ea typeface="Calibri"/>
                <a:cs typeface="Calibri"/>
                <a:sym typeface="Calibri"/>
              </a:rPr>
              <a:t>fired for 'outright lying'</a:t>
            </a:r>
            <a:r>
              <a:rPr lang="en" sz="1300">
                <a:solidFill>
                  <a:schemeClr val="dk1"/>
                </a:solidFill>
                <a:latin typeface="Calibri"/>
                <a:ea typeface="Calibri"/>
                <a:cs typeface="Calibri"/>
                <a:sym typeface="Calibri"/>
              </a:rPr>
              <a:t>. She also said that he didn't informed the board about releasing ChatGPT - the board has found out ChatGPT had been released via social media.</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OpenAI board members Bret Taylor and Larry Summers just responded. They ejected Toner and McCauley’s claims made in The Economist earlier this week. The response cited a law firm’s external review, finding no evidence that Altman’s firing was due to safety, financial issues, or misleading statements. Taylor and Summers also highlighted OpenAI’s efforts with policymakers, support for regulation, and voluntary safety commitments.</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0" y="8100"/>
            <a:ext cx="447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RAGAs - Evaluate RAG System</a:t>
            </a:r>
            <a:endParaRPr sz="2000" b="1" i="0" u="none" strike="noStrike" cap="none">
              <a:solidFill>
                <a:srgbClr val="000000"/>
              </a:solidFill>
              <a:latin typeface="Calibri"/>
              <a:ea typeface="Calibri"/>
              <a:cs typeface="Calibri"/>
              <a:sym typeface="Calibri"/>
            </a:endParaRPr>
          </a:p>
        </p:txBody>
      </p:sp>
      <p:sp>
        <p:nvSpPr>
          <p:cNvPr id="121" name="Google Shape;121;p21"/>
          <p:cNvSpPr txBox="1"/>
          <p:nvPr/>
        </p:nvSpPr>
        <p:spPr>
          <a:xfrm>
            <a:off x="86700" y="479775"/>
            <a:ext cx="4791300" cy="118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RAGAs</a:t>
            </a:r>
            <a:r>
              <a:rPr lang="en" sz="1300">
                <a:solidFill>
                  <a:schemeClr val="dk1"/>
                </a:solidFill>
                <a:latin typeface="Calibri"/>
                <a:ea typeface="Calibri"/>
                <a:cs typeface="Calibri"/>
                <a:sym typeface="Calibri"/>
              </a:rPr>
              <a:t> - Evaluation framework for your Retrieval Augmented Generation (RAG) pipelines</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https://github.com/explodinggradients/ragas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https://towardsdatascience.com/evaluating-rag-applications-with-ragas-81d67b0ee31a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pip install ragas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pip install git+https://github.com/explodinggradients/ragas</a:t>
            </a:r>
            <a:endParaRPr sz="1000">
              <a:solidFill>
                <a:srgbClr val="3C78D8"/>
              </a:solidFill>
              <a:latin typeface="Roboto Mono"/>
              <a:ea typeface="Roboto Mono"/>
              <a:cs typeface="Roboto Mono"/>
              <a:sym typeface="Roboto Mono"/>
            </a:endParaRPr>
          </a:p>
        </p:txBody>
      </p:sp>
      <p:pic>
        <p:nvPicPr>
          <p:cNvPr id="122" name="Google Shape;122;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912575" y="3910875"/>
            <a:ext cx="2978252" cy="1079050"/>
          </a:xfrm>
          <a:prstGeom prst="rect">
            <a:avLst/>
          </a:prstGeom>
          <a:noFill/>
          <a:ln>
            <a:noFill/>
          </a:ln>
        </p:spPr>
      </p:pic>
      <p:pic>
        <p:nvPicPr>
          <p:cNvPr id="123" name="Google Shape;123;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6700" y="1820475"/>
            <a:ext cx="4791301" cy="1982231"/>
          </a:xfrm>
          <a:prstGeom prst="rect">
            <a:avLst/>
          </a:prstGeom>
          <a:noFill/>
          <a:ln w="9525" cap="flat" cmpd="sng">
            <a:solidFill>
              <a:srgbClr val="FF0000"/>
            </a:solidFill>
            <a:prstDash val="solid"/>
            <a:round/>
            <a:headEnd type="none" w="sm" len="sm"/>
            <a:tailEnd type="none" w="sm" len="sm"/>
          </a:ln>
        </p:spPr>
      </p:pic>
      <p:sp>
        <p:nvSpPr>
          <p:cNvPr id="124" name="Google Shape;124;p21"/>
          <p:cNvSpPr txBox="1"/>
          <p:nvPr/>
        </p:nvSpPr>
        <p:spPr>
          <a:xfrm>
            <a:off x="4969300" y="479775"/>
            <a:ext cx="4106400" cy="318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Good indexing and retrieval is the key.</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If retrieval is bad and proper information is not found,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generation step will not be able to produce good response. Garbage in - garbage out.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6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Measure the quality of retrieval:</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precision</a:t>
            </a:r>
            <a:r>
              <a:rPr lang="en" sz="1300">
                <a:solidFill>
                  <a:schemeClr val="dk1"/>
                </a:solidFill>
                <a:latin typeface="Calibri"/>
                <a:ea typeface="Calibri"/>
                <a:cs typeface="Calibri"/>
                <a:sym typeface="Calibri"/>
              </a:rPr>
              <a:t> - were retrieved documents relevant?</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recall</a:t>
            </a:r>
            <a:r>
              <a:rPr lang="en" sz="1300">
                <a:solidFill>
                  <a:schemeClr val="dk1"/>
                </a:solidFill>
                <a:latin typeface="Calibri"/>
                <a:ea typeface="Calibri"/>
                <a:cs typeface="Calibri"/>
                <a:sym typeface="Calibri"/>
              </a:rPr>
              <a:t> - were all relevant documents found?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6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Quality of retrieval</a:t>
            </a:r>
            <a:r>
              <a:rPr lang="en" sz="1300">
                <a:solidFill>
                  <a:schemeClr val="dk1"/>
                </a:solidFill>
                <a:latin typeface="Calibri"/>
                <a:ea typeface="Calibri"/>
                <a:cs typeface="Calibri"/>
                <a:sym typeface="Calibri"/>
              </a:rPr>
              <a:t> depends on quality of indexing.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Quality of indexing</a:t>
            </a:r>
            <a:r>
              <a:rPr lang="en" sz="1300">
                <a:solidFill>
                  <a:schemeClr val="dk1"/>
                </a:solidFill>
                <a:latin typeface="Calibri"/>
                <a:ea typeface="Calibri"/>
                <a:cs typeface="Calibri"/>
                <a:sym typeface="Calibri"/>
              </a:rPr>
              <a:t> depends on preprocessing of data.</a:t>
            </a:r>
            <a:endParaRPr sz="1300">
              <a:solidFill>
                <a:schemeClr val="dk1"/>
              </a:solidFill>
              <a:latin typeface="Calibri"/>
              <a:ea typeface="Calibri"/>
              <a:cs typeface="Calibri"/>
              <a:sym typeface="Calibri"/>
            </a:endParaRPr>
          </a:p>
          <a:p>
            <a:pPr marL="0" lvl="0" indent="0" algn="l" rtl="0">
              <a:spcBef>
                <a:spcPts val="0"/>
              </a:spcBef>
              <a:spcAft>
                <a:spcPts val="0"/>
              </a:spcAft>
              <a:buNone/>
            </a:pPr>
            <a:br>
              <a:rPr lang="en" sz="600">
                <a:solidFill>
                  <a:schemeClr val="dk1"/>
                </a:solidFill>
                <a:latin typeface="Calibri"/>
                <a:ea typeface="Calibri"/>
                <a:cs typeface="Calibri"/>
                <a:sym typeface="Calibri"/>
              </a:rPr>
            </a:br>
            <a:r>
              <a:rPr lang="en" sz="1300">
                <a:solidFill>
                  <a:srgbClr val="3C78D8"/>
                </a:solidFill>
                <a:latin typeface="Calibri"/>
                <a:ea typeface="Calibri"/>
                <a:cs typeface="Calibri"/>
                <a:sym typeface="Calibri"/>
              </a:rPr>
              <a:t>Examples of preprocessing:</a:t>
            </a:r>
            <a:endParaRPr sz="1300">
              <a:solidFill>
                <a:srgbClr val="3C78D8"/>
              </a:solidFill>
              <a:latin typeface="Calibri"/>
              <a:ea typeface="Calibri"/>
              <a:cs typeface="Calibri"/>
              <a:sym typeface="Calibri"/>
            </a:endParaRPr>
          </a:p>
          <a:p>
            <a:pPr marL="228600" lvl="0" indent="-1968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rewriting texts into some standard structured format</a:t>
            </a:r>
            <a:endParaRPr sz="1300">
              <a:solidFill>
                <a:srgbClr val="3C78D8"/>
              </a:solidFill>
              <a:latin typeface="Calibri"/>
              <a:ea typeface="Calibri"/>
              <a:cs typeface="Calibri"/>
              <a:sym typeface="Calibri"/>
            </a:endParaRPr>
          </a:p>
          <a:p>
            <a:pPr marL="228600" lvl="0" indent="-1968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rewriting texts into questions</a:t>
            </a:r>
            <a:endParaRPr sz="1300">
              <a:solidFill>
                <a:srgbClr val="3C78D8"/>
              </a:solidFill>
              <a:latin typeface="Calibri"/>
              <a:ea typeface="Calibri"/>
              <a:cs typeface="Calibri"/>
              <a:sym typeface="Calibri"/>
            </a:endParaRPr>
          </a:p>
          <a:p>
            <a:pPr marL="228600" lvl="0" indent="-1968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extracting topics (tags, labels) - and adding them as metadata</a:t>
            </a:r>
            <a:endParaRPr sz="1300">
              <a:solidFill>
                <a:srgbClr val="3C78D8"/>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p:nvPr/>
        </p:nvSpPr>
        <p:spPr>
          <a:xfrm>
            <a:off x="76200" y="84300"/>
            <a:ext cx="447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Anguilla - AI domains</a:t>
            </a:r>
            <a:endParaRPr sz="2000" b="1" i="0" u="none" strike="noStrike" cap="none">
              <a:solidFill>
                <a:srgbClr val="000000"/>
              </a:solidFill>
              <a:latin typeface="Calibri"/>
              <a:ea typeface="Calibri"/>
              <a:cs typeface="Calibri"/>
              <a:sym typeface="Calibri"/>
            </a:endParaRPr>
          </a:p>
        </p:txBody>
      </p:sp>
      <p:sp>
        <p:nvSpPr>
          <p:cNvPr id="130" name="Google Shape;130;p22"/>
          <p:cNvSpPr txBox="1"/>
          <p:nvPr/>
        </p:nvSpPr>
        <p:spPr>
          <a:xfrm>
            <a:off x="76200" y="506750"/>
            <a:ext cx="4392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Anguilla</a:t>
            </a:r>
            <a:r>
              <a:rPr lang="en" sz="1300">
                <a:solidFill>
                  <a:schemeClr val="dk1"/>
                </a:solidFill>
                <a:latin typeface="Calibri"/>
                <a:ea typeface="Calibri"/>
                <a:cs typeface="Calibri"/>
                <a:sym typeface="Calibri"/>
              </a:rPr>
              <a:t> is making a fortune in fees for .ai domains.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$87 Mln in 2023 - 20% of the government’s total revenue.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Anguilla</a:t>
            </a:r>
            <a:r>
              <a:rPr lang="en" sz="1300">
                <a:solidFill>
                  <a:schemeClr val="dk1"/>
                </a:solidFill>
                <a:latin typeface="Calibri"/>
                <a:ea typeface="Calibri"/>
                <a:cs typeface="Calibri"/>
                <a:sym typeface="Calibri"/>
              </a:rPr>
              <a:t>, a small Caribbean island (16 miles long)</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https://en.wikipedia.org/wiki/Anguilla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31" name="Google Shape;13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6200" y="1447325"/>
            <a:ext cx="5385948" cy="3581876"/>
          </a:xfrm>
          <a:prstGeom prst="rect">
            <a:avLst/>
          </a:prstGeom>
          <a:noFill/>
          <a:ln>
            <a:noFill/>
          </a:ln>
        </p:spPr>
      </p:pic>
      <p:pic>
        <p:nvPicPr>
          <p:cNvPr id="132" name="Google Shape;132;p22"/>
          <p:cNvPicPr preferRelativeResize="0"/>
          <p:nvPr/>
        </p:nvPicPr>
        <p:blipFill>
          <a:blip r:embed="rId5">
            <a:alphaModFix/>
          </a:blip>
          <a:stretch>
            <a:fillRect/>
          </a:stretch>
        </p:blipFill>
        <p:spPr>
          <a:xfrm>
            <a:off x="6300348" y="204350"/>
            <a:ext cx="2647950" cy="1733550"/>
          </a:xfrm>
          <a:prstGeom prst="rect">
            <a:avLst/>
          </a:prstGeom>
          <a:noFill/>
          <a:ln>
            <a:noFill/>
          </a:ln>
        </p:spPr>
      </p:pic>
      <p:pic>
        <p:nvPicPr>
          <p:cNvPr id="133" name="Google Shape;133;p22"/>
          <p:cNvPicPr preferRelativeResize="0"/>
          <p:nvPr/>
        </p:nvPicPr>
        <p:blipFill>
          <a:blip r:embed="rId6">
            <a:alphaModFix/>
          </a:blip>
          <a:stretch>
            <a:fillRect/>
          </a:stretch>
        </p:blipFill>
        <p:spPr>
          <a:xfrm>
            <a:off x="6344205" y="2090300"/>
            <a:ext cx="2560246" cy="2786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1741</Words>
  <Application>Microsoft Macintosh PowerPoint</Application>
  <PresentationFormat>On-screen Show (16:9)</PresentationFormat>
  <Paragraphs>149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2024-05-31T19:55:28Z</dcterms:modified>
</cp:coreProperties>
</file>