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Mono"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74470b47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e74470b47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e7653e4f9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e7653e4f9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7653e52b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2e7653e52b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5dd7421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e5dd7421f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73a21a63d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e73a21a63d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e7653e52b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e7653e52b6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73a21a6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73a21a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73a21a63d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73a21a63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73a21a63d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e73a21a63d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73a21a63d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e73a21a63d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74094973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e740949732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apple" TargetMode="External"/><Relationship Id="rId3" Type="http://schemas.openxmlformats.org/officeDocument/2006/relationships/hyperlink" Target="https://decagon.ai/blog/series-a" TargetMode="External"/><Relationship Id="rId7" Type="http://schemas.openxmlformats.org/officeDocument/2006/relationships/hyperlink" Target="https://www.imdb.com/title/tt32236000/"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lastscreenwriter.com/" TargetMode="External"/><Relationship Id="rId5" Type="http://schemas.openxmlformats.org/officeDocument/2006/relationships/hyperlink" Target="https://claudette.answer.ai" TargetMode="External"/><Relationship Id="rId4" Type="http://schemas.openxmlformats.org/officeDocument/2006/relationships/image" Target="../media/image24.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hyperlink" Target="https://llama-2.ai/llama-3-400b/" TargetMode="External"/><Relationship Id="rId3" Type="http://schemas.openxmlformats.org/officeDocument/2006/relationships/hyperlink" Target="https://www.factory.ai" TargetMode="External"/><Relationship Id="rId7" Type="http://schemas.openxmlformats.org/officeDocument/2006/relationships/hyperlink" Target="https://www.citigroup.com/global/insights/citigps/ai-in-finance-bank-to-the-futur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blog.lytix.co/posts/self-hosting-llama-3" TargetMode="External"/><Relationship Id="rId5" Type="http://schemas.openxmlformats.org/officeDocument/2006/relationships/image" Target="../media/image26.png"/><Relationship Id="rId10" Type="http://schemas.openxmlformats.org/officeDocument/2006/relationships/hyperlink" Target="https://www.firstpost.com/tech/microsoft-openai-nvidia-working-with-us-federal-agencies-in-case-critical-ai-systems-get-attacked-13783484.html" TargetMode="External"/><Relationship Id="rId4" Type="http://schemas.openxmlformats.org/officeDocument/2006/relationships/hyperlink" Target="https://www.factory.ai/news/series-a-announcement" TargetMode="External"/><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karpathy/status/180396338301806627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youtube.com/watch?v=VMj-3S1tku0" TargetMode="External"/><Relationship Id="rId4" Type="http://schemas.openxmlformats.org/officeDocument/2006/relationships/hyperlink" Target="https://github.com/karpathy/microgra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chat.lmsys.org/?leaderboard" TargetMode="Externa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nthropic.com/news/claude-3-5-sonnet"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x.com/anthropicai/status/180379067698892009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Cd6f86zsAy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localhost:11434/v1" TargetMode="External"/><Relationship Id="rId5" Type="http://schemas.openxmlformats.org/officeDocument/2006/relationships/hyperlink" Target="https://www.markhneedham.com/blog/2024/05/11/side-by-side-local-llms-ollama-streamlit/" TargetMode="External"/><Relationship Id="rId4" Type="http://schemas.openxmlformats.org/officeDocument/2006/relationships/hyperlink" Target="https://github.com/mneedham/LearnDataWithMark/blob/main/ollama-parallel/app.p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dell.com/en-us/dt/ai-technologies/" TargetMode="External"/><Relationship Id="rId7" Type="http://schemas.openxmlformats.org/officeDocument/2006/relationships/hyperlink" Target="https://www.dell.com/en-us/shop/desktop-computers/precision-5860-tower/spd/precision-5860-workstation/xctopt5860us_vp?configurationid=1cda8e9b-b3af-40fb-a43d-72242abd5f5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8HC6aRMmg3I"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hyperlink" Target="https://www.acer.com/us-en/laptops/swift/swift-14-ai" TargetMode="External"/><Relationship Id="rId13" Type="http://schemas.openxmlformats.org/officeDocument/2006/relationships/image" Target="../media/image10.png"/><Relationship Id="rId3" Type="http://schemas.openxmlformats.org/officeDocument/2006/relationships/hyperlink" Target="https://www.dell.com/en-us/shop/laptops/snapdragon/spd/xps-13-9345-laptop" TargetMode="External"/><Relationship Id="rId7" Type="http://schemas.openxmlformats.org/officeDocument/2006/relationships/hyperlink" Target="https://www.youtube.com/watch?v=GZy5NOYwYiw" TargetMode="External"/><Relationship Id="rId12" Type="http://schemas.openxmlformats.org/officeDocument/2006/relationships/image" Target="../media/image9.png"/><Relationship Id="rId2" Type="http://schemas.openxmlformats.org/officeDocument/2006/relationships/notesSlide" Target="../notesSlides/notesSlide6.xml"/><Relationship Id="rId16" Type="http://schemas.openxmlformats.org/officeDocument/2006/relationships/hyperlink" Target="https://developer.qualcomm.com/sites/default/files/docs/snpe/setup_pytorch.html" TargetMode="External"/><Relationship Id="rId1" Type="http://schemas.openxmlformats.org/officeDocument/2006/relationships/slideLayout" Target="../slideLayouts/slideLayout1.xml"/><Relationship Id="rId6" Type="http://schemas.openxmlformats.org/officeDocument/2006/relationships/hyperlink" Target="https://www.asus.com/us/news/mm4mlmblcvod5vin/" TargetMode="External"/><Relationship Id="rId11" Type="http://schemas.openxmlformats.org/officeDocument/2006/relationships/image" Target="../media/image8.png"/><Relationship Id="rId5" Type="http://schemas.openxmlformats.org/officeDocument/2006/relationships/hyperlink" Target="https://www.youtube.com/watch?v=gxc5kvzoddE" TargetMode="External"/><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www.lenovo.com/us/en/p/laptops/thinkpad/thinkpadx/thinkpad--x13s-(13-inch-snapdragon)/len101t0019" TargetMode="External"/><Relationship Id="rId9" Type="http://schemas.openxmlformats.org/officeDocument/2006/relationships/hyperlink" Target="https://www.hp.com/us-en/shop/vwa/business-solutions/proc=Snapdragon" TargetMode="External"/><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twitter.com/ssi/status/1803472825476587910" TargetMode="External"/><Relationship Id="rId7"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s://ssi.inc"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deepseek-ai/DeepSeek-Coder-V2" TargetMode="External"/><Relationship Id="rId3" Type="http://schemas.openxmlformats.org/officeDocument/2006/relationships/hyperlink" Target="https://www.youtube.com/watch?v=_7QgNfpGUhM" TargetMode="External"/><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hyperlink" Target="https://docs.nvidia.com/nemo-framework/" TargetMode="External"/><Relationship Id="rId9" Type="http://schemas.openxmlformats.org/officeDocument/2006/relationships/hyperlink" Target="https://www.youtube.com/watch?v=0Xp7K2rHcZ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arxiv.org/abs/2405.09818" TargetMode="External"/><Relationship Id="rId3" Type="http://schemas.openxmlformats.org/officeDocument/2006/relationships/image" Target="../media/image22.png"/><Relationship Id="rId7" Type="http://schemas.openxmlformats.org/officeDocument/2006/relationships/hyperlink" Target="https://twitter.com/ylecun/status/180320002609473973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i.meta.com/blog/meta-fair-research-new-releases/" TargetMode="External"/><Relationship Id="rId5" Type="http://schemas.openxmlformats.org/officeDocument/2006/relationships/hyperlink" Target="https://nofilmschool.com/runway-gen-3-alpha" TargetMode="External"/><Relationship Id="rId10" Type="http://schemas.openxmlformats.org/officeDocument/2006/relationships/hyperlink" Target="https://arxiv.org/abs/2402.14327v1?utm_source=tldrai" TargetMode="External"/><Relationship Id="rId4" Type="http://schemas.openxmlformats.org/officeDocument/2006/relationships/image" Target="../media/image23.png"/><Relationship Id="rId9" Type="http://schemas.openxmlformats.org/officeDocument/2006/relationships/hyperlink" Target="https://github.com/facebookresearch/chamele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51332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Sonnet v.3.5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Concurrent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Calling models without LangChain or LlamaIndex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DELL AI Workstations - 96GB GPU memory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Snapdragon X Elite Laptops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 starting a new company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 4 340B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now offers ‘web’ 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DeepSeek-Coder-V2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deeplearning.ai course "Function-Calling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surpassing Microsoft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factory for xAI with 100K H100 GPUs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Runway’s Gen-3 Alpha Video Generation</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513319"/>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Chameleon and other new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Subobject-level Image Tokenization for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Decagon human-like AI customer support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Claudette python library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Last Screenwriter (movie)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models and datasets on Huggingface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factory.ai - AI-powered Software Development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Self-hosting LLMs on cloud - expensive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in Finance - jobs displacements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Llama3-400b - in July ?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Simulations of Cyberattacks on AI systems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"Micrograd"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3227625" y="248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June 21</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76200" y="0"/>
            <a:ext cx="99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53" name="Google Shape;153;p23"/>
          <p:cNvSpPr txBox="1"/>
          <p:nvPr/>
        </p:nvSpPr>
        <p:spPr>
          <a:xfrm>
            <a:off x="76200" y="410700"/>
            <a:ext cx="4432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Decagon</a:t>
            </a:r>
            <a:r>
              <a:rPr lang="en" sz="1300">
                <a:solidFill>
                  <a:schemeClr val="dk1"/>
                </a:solidFill>
                <a:latin typeface="Calibri"/>
                <a:ea typeface="Calibri"/>
                <a:cs typeface="Calibri"/>
                <a:sym typeface="Calibri"/>
              </a:rPr>
              <a:t> raises $35m Series A to build </a:t>
            </a:r>
            <a:r>
              <a:rPr lang="en" sz="1300" b="1">
                <a:solidFill>
                  <a:srgbClr val="FF0000"/>
                </a:solidFill>
                <a:latin typeface="Calibri"/>
                <a:ea typeface="Calibri"/>
                <a:cs typeface="Calibri"/>
                <a:sym typeface="Calibri"/>
              </a:rPr>
              <a:t>human-like AI agents for customer support</a:t>
            </a:r>
            <a:r>
              <a:rPr lang="en" sz="1300">
                <a:solidFill>
                  <a:schemeClr val="dk1"/>
                </a:solidFill>
                <a:latin typeface="Calibri"/>
                <a:ea typeface="Calibri"/>
                <a:cs typeface="Calibri"/>
                <a:sym typeface="Calibri"/>
              </a:rPr>
              <a:t>. It raised a $30M Series A from Accel and $5M Seed from a16z. Decagon's product already handles global support for companies like Eventbrite, Rippling, Webflow, BILT, and Substack. - </a:t>
            </a:r>
            <a:r>
              <a:rPr lang="en" sz="1300" u="sng">
                <a:solidFill>
                  <a:schemeClr val="hlink"/>
                </a:solidFill>
                <a:latin typeface="Calibri"/>
                <a:ea typeface="Calibri"/>
                <a:cs typeface="Calibri"/>
                <a:sym typeface="Calibri"/>
                <a:hlinkClick r:id="rId3"/>
              </a:rPr>
              <a:t>https://decagon.ai/blog/series-a</a:t>
            </a:r>
            <a:r>
              <a:rPr lang="en" sz="1300">
                <a:solidFill>
                  <a:schemeClr val="dk1"/>
                </a:solidFill>
                <a:latin typeface="Calibri"/>
                <a:ea typeface="Calibri"/>
                <a:cs typeface="Calibri"/>
                <a:sym typeface="Calibri"/>
              </a:rPr>
              <a:t> </a:t>
            </a:r>
            <a:endParaRPr sz="1000" b="1">
              <a:solidFill>
                <a:srgbClr val="3C78D8"/>
              </a:solidFill>
              <a:latin typeface="Calibri"/>
              <a:ea typeface="Calibri"/>
              <a:cs typeface="Calibri"/>
              <a:sym typeface="Calibri"/>
            </a:endParaRPr>
          </a:p>
        </p:txBody>
      </p:sp>
      <p:pic>
        <p:nvPicPr>
          <p:cNvPr id="154" name="Google Shape;154;p23"/>
          <p:cNvPicPr preferRelativeResize="0"/>
          <p:nvPr/>
        </p:nvPicPr>
        <p:blipFill>
          <a:blip r:embed="rId4">
            <a:alphaModFix/>
          </a:blip>
          <a:stretch>
            <a:fillRect/>
          </a:stretch>
        </p:blipFill>
        <p:spPr>
          <a:xfrm>
            <a:off x="4436833" y="107058"/>
            <a:ext cx="504825" cy="400050"/>
          </a:xfrm>
          <a:prstGeom prst="rect">
            <a:avLst/>
          </a:prstGeom>
          <a:noFill/>
          <a:ln>
            <a:noFill/>
          </a:ln>
        </p:spPr>
      </p:pic>
      <p:sp>
        <p:nvSpPr>
          <p:cNvPr id="155" name="Google Shape;155;p23"/>
          <p:cNvSpPr txBox="1"/>
          <p:nvPr/>
        </p:nvSpPr>
        <p:spPr>
          <a:xfrm>
            <a:off x="76200" y="1503175"/>
            <a:ext cx="4432800" cy="254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Claudette</a:t>
            </a:r>
            <a:r>
              <a:rPr lang="en" sz="1300">
                <a:solidFill>
                  <a:schemeClr val="dk1"/>
                </a:solidFill>
                <a:latin typeface="Calibri"/>
                <a:ea typeface="Calibri"/>
                <a:cs typeface="Calibri"/>
                <a:sym typeface="Calibri"/>
              </a:rPr>
              <a:t> - a convenient python library to work with Claude models - </a:t>
            </a:r>
            <a:r>
              <a:rPr lang="en" sz="1300" u="sng">
                <a:solidFill>
                  <a:schemeClr val="hlink"/>
                </a:solidFill>
                <a:latin typeface="Calibri"/>
                <a:ea typeface="Calibri"/>
                <a:cs typeface="Calibri"/>
                <a:sym typeface="Calibri"/>
                <a:hlinkClick r:id="rId5"/>
              </a:rPr>
              <a:t>https://claudette.answer.ai</a:t>
            </a:r>
            <a:r>
              <a:rPr lang="en" sz="1300">
                <a:solidFill>
                  <a:schemeClr val="dk1"/>
                </a:solidFill>
                <a:latin typeface="Calibri"/>
                <a:ea typeface="Calibri"/>
                <a:cs typeface="Calibri"/>
                <a:sym typeface="Calibri"/>
              </a:rPr>
              <a:t> . Some features: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a:t>
            </a:r>
            <a:r>
              <a:rPr lang="en" sz="1300" b="1">
                <a:solidFill>
                  <a:srgbClr val="3C78D8"/>
                </a:solidFill>
                <a:latin typeface="Calibri"/>
                <a:ea typeface="Calibri"/>
                <a:cs typeface="Calibri"/>
                <a:sym typeface="Calibri"/>
              </a:rPr>
              <a:t>Chat</a:t>
            </a:r>
            <a:r>
              <a:rPr lang="en" sz="1300">
                <a:solidFill>
                  <a:schemeClr val="dk1"/>
                </a:solidFill>
                <a:latin typeface="Calibri"/>
                <a:ea typeface="Calibri"/>
                <a:cs typeface="Calibri"/>
                <a:sym typeface="Calibri"/>
              </a:rPr>
              <a:t> class that creates stateful dialogs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 for </a:t>
            </a:r>
            <a:r>
              <a:rPr lang="en" sz="1300" b="1">
                <a:solidFill>
                  <a:srgbClr val="3C78D8"/>
                </a:solidFill>
                <a:latin typeface="Calibri"/>
                <a:ea typeface="Calibri"/>
                <a:cs typeface="Calibri"/>
                <a:sym typeface="Calibri"/>
              </a:rPr>
              <a:t>prefill</a:t>
            </a:r>
            <a:r>
              <a:rPr lang="en" sz="1300">
                <a:solidFill>
                  <a:schemeClr val="dk1"/>
                </a:solidFill>
                <a:latin typeface="Calibri"/>
                <a:ea typeface="Calibri"/>
                <a:cs typeface="Calibri"/>
                <a:sym typeface="Calibri"/>
              </a:rPr>
              <a:t>, which tells Claude what to use as the first few words of its response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 for </a:t>
            </a:r>
            <a:r>
              <a:rPr lang="en" sz="1300" b="1">
                <a:solidFill>
                  <a:srgbClr val="3C78D8"/>
                </a:solidFill>
                <a:latin typeface="Calibri"/>
                <a:ea typeface="Calibri"/>
                <a:cs typeface="Calibri"/>
                <a:sym typeface="Calibri"/>
              </a:rPr>
              <a:t>images</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 for </a:t>
            </a:r>
            <a:r>
              <a:rPr lang="en" sz="1300" b="1">
                <a:solidFill>
                  <a:srgbClr val="3C78D8"/>
                </a:solidFill>
                <a:latin typeface="Calibri"/>
                <a:ea typeface="Calibri"/>
                <a:cs typeface="Calibri"/>
                <a:sym typeface="Calibri"/>
              </a:rPr>
              <a:t>Tool Use API</a:t>
            </a:r>
            <a:endParaRPr sz="1300" b="1">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pip install claudette</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claudette</a:t>
            </a:r>
            <a:br>
              <a:rPr lang="en" sz="1000">
                <a:solidFill>
                  <a:srgbClr val="3C78D8"/>
                </a:solidFill>
                <a:latin typeface="Roboto Mono"/>
                <a:ea typeface="Roboto Mono"/>
                <a:cs typeface="Roboto Mono"/>
                <a:sym typeface="Roboto Mono"/>
              </a:rPr>
            </a:br>
            <a:r>
              <a:rPr lang="en" sz="1000">
                <a:solidFill>
                  <a:srgbClr val="3C78D8"/>
                </a:solidFill>
                <a:latin typeface="Roboto Mono"/>
                <a:ea typeface="Roboto Mono"/>
                <a:cs typeface="Roboto Mono"/>
                <a:sym typeface="Roboto Mono"/>
              </a:rPr>
              <a:t>from claudette import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chat = Chat(model, sp=</a:t>
            </a:r>
            <a:r>
              <a:rPr lang="en" sz="1000">
                <a:solidFill>
                  <a:srgbClr val="A61C00"/>
                </a:solidFill>
                <a:latin typeface="Roboto Mono"/>
                <a:ea typeface="Roboto Mono"/>
                <a:cs typeface="Roboto Mono"/>
                <a:sym typeface="Roboto Mono"/>
              </a:rPr>
              <a:t>"You are a helpful assistant."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resp = chat(</a:t>
            </a:r>
            <a:r>
              <a:rPr lang="en" sz="1000">
                <a:solidFill>
                  <a:srgbClr val="A61C00"/>
                </a:solidFill>
                <a:latin typeface="Roboto Mono"/>
                <a:ea typeface="Roboto Mono"/>
                <a:cs typeface="Roboto Mono"/>
                <a:sym typeface="Roboto Mono"/>
              </a:rPr>
              <a:t>"Why is the sky blue?"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print(resp)</a:t>
            </a:r>
            <a:endParaRPr sz="1000">
              <a:solidFill>
                <a:srgbClr val="3C78D8"/>
              </a:solidFill>
              <a:latin typeface="Roboto Mono"/>
              <a:ea typeface="Roboto Mono"/>
              <a:cs typeface="Roboto Mono"/>
              <a:sym typeface="Roboto Mono"/>
            </a:endParaRPr>
          </a:p>
        </p:txBody>
      </p:sp>
      <p:sp>
        <p:nvSpPr>
          <p:cNvPr id="156" name="Google Shape;156;p23"/>
          <p:cNvSpPr txBox="1"/>
          <p:nvPr/>
        </p:nvSpPr>
        <p:spPr>
          <a:xfrm>
            <a:off x="76200" y="4119650"/>
            <a:ext cx="4432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Last Screenwriter</a:t>
            </a:r>
            <a:r>
              <a:rPr lang="en" sz="1300">
                <a:solidFill>
                  <a:schemeClr val="dk1"/>
                </a:solidFill>
                <a:latin typeface="Calibri"/>
                <a:ea typeface="Calibri"/>
                <a:cs typeface="Calibri"/>
                <a:sym typeface="Calibri"/>
              </a:rPr>
              <a:t> - movie, </a:t>
            </a:r>
            <a:r>
              <a:rPr lang="en" sz="1300" b="1">
                <a:solidFill>
                  <a:srgbClr val="3C78D8"/>
                </a:solidFill>
                <a:latin typeface="Calibri"/>
                <a:ea typeface="Calibri"/>
                <a:cs typeface="Calibri"/>
                <a:sym typeface="Calibri"/>
              </a:rPr>
              <a:t>ChatGPT-generated drama</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https://lastscreenwriter.com/</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https://www.imdb.com/title/tt32236000/</a:t>
            </a:r>
            <a:endParaRPr sz="1300">
              <a:solidFill>
                <a:schemeClr val="dk1"/>
              </a:solidFill>
              <a:latin typeface="Calibri"/>
              <a:ea typeface="Calibri"/>
              <a:cs typeface="Calibri"/>
              <a:sym typeface="Calibri"/>
            </a:endParaRPr>
          </a:p>
        </p:txBody>
      </p:sp>
      <p:sp>
        <p:nvSpPr>
          <p:cNvPr id="157" name="Google Shape;157;p23"/>
          <p:cNvSpPr txBox="1"/>
          <p:nvPr/>
        </p:nvSpPr>
        <p:spPr>
          <a:xfrm>
            <a:off x="4652500" y="610800"/>
            <a:ext cx="443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a:t>
            </a:r>
            <a:r>
              <a:rPr lang="en" sz="1300">
                <a:solidFill>
                  <a:schemeClr val="dk1"/>
                </a:solidFill>
                <a:latin typeface="Calibri"/>
                <a:ea typeface="Calibri"/>
                <a:cs typeface="Calibri"/>
                <a:sym typeface="Calibri"/>
              </a:rPr>
              <a:t> contribute core models and datasets to huggingface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https://huggingface.co/apple</a:t>
            </a:r>
            <a:endParaRPr sz="1300">
              <a:solidFill>
                <a:schemeClr val="dk1"/>
              </a:solidFill>
              <a:latin typeface="Calibri"/>
              <a:ea typeface="Calibri"/>
              <a:cs typeface="Calibri"/>
              <a:sym typeface="Calibri"/>
            </a:endParaRPr>
          </a:p>
        </p:txBody>
      </p:sp>
      <p:pic>
        <p:nvPicPr>
          <p:cNvPr id="158" name="Google Shape;158;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52500" y="1133000"/>
            <a:ext cx="4432802" cy="35453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76200" y="0"/>
            <a:ext cx="99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4</a:t>
            </a:r>
            <a:endParaRPr sz="2000" b="1" i="0" u="none" strike="noStrike" cap="none">
              <a:solidFill>
                <a:srgbClr val="000000"/>
              </a:solidFill>
              <a:latin typeface="Calibri"/>
              <a:ea typeface="Calibri"/>
              <a:cs typeface="Calibri"/>
              <a:sym typeface="Calibri"/>
            </a:endParaRPr>
          </a:p>
        </p:txBody>
      </p:sp>
      <p:sp>
        <p:nvSpPr>
          <p:cNvPr id="164" name="Google Shape;164;p24"/>
          <p:cNvSpPr txBox="1"/>
          <p:nvPr/>
        </p:nvSpPr>
        <p:spPr>
          <a:xfrm>
            <a:off x="76200" y="410700"/>
            <a:ext cx="4432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factory.ai</a:t>
            </a:r>
            <a:r>
              <a:rPr lang="en" sz="1300">
                <a:solidFill>
                  <a:schemeClr val="dk1"/>
                </a:solidFill>
                <a:latin typeface="Calibri"/>
                <a:ea typeface="Calibri"/>
                <a:cs typeface="Calibri"/>
                <a:sym typeface="Calibri"/>
              </a:rPr>
              <a:t> raises $15M Series A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AI-powered software development tools known as Droids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https://www.factory.ai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https://www.factory.ai/news/series-a-announcement</a:t>
            </a:r>
            <a:endParaRPr sz="1000" b="1">
              <a:solidFill>
                <a:srgbClr val="3C78D8"/>
              </a:solidFill>
              <a:latin typeface="Calibri"/>
              <a:ea typeface="Calibri"/>
              <a:cs typeface="Calibri"/>
              <a:sym typeface="Calibri"/>
            </a:endParaRPr>
          </a:p>
        </p:txBody>
      </p:sp>
      <p:pic>
        <p:nvPicPr>
          <p:cNvPr id="165" name="Google Shape;165;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6200" y="1350546"/>
            <a:ext cx="4432799" cy="1818130"/>
          </a:xfrm>
          <a:prstGeom prst="rect">
            <a:avLst/>
          </a:prstGeom>
          <a:noFill/>
          <a:ln>
            <a:noFill/>
          </a:ln>
        </p:spPr>
      </p:pic>
      <p:sp>
        <p:nvSpPr>
          <p:cNvPr id="166" name="Google Shape;166;p24"/>
          <p:cNvSpPr txBox="1"/>
          <p:nvPr/>
        </p:nvSpPr>
        <p:spPr>
          <a:xfrm>
            <a:off x="4661150" y="410700"/>
            <a:ext cx="443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Self-hosting LLMs on cloud is actually more expensive</a:t>
            </a:r>
            <a:r>
              <a:rPr lang="en" sz="1300">
                <a:solidFill>
                  <a:schemeClr val="dk1"/>
                </a:solidFill>
                <a:latin typeface="Calibri"/>
                <a:ea typeface="Calibri"/>
                <a:cs typeface="Calibri"/>
                <a:sym typeface="Calibri"/>
              </a:rPr>
              <a:t> than using standard APIs - </a:t>
            </a:r>
            <a:r>
              <a:rPr lang="en" sz="1300" u="sng">
                <a:solidFill>
                  <a:schemeClr val="hlink"/>
                </a:solidFill>
                <a:latin typeface="Calibri"/>
                <a:ea typeface="Calibri"/>
                <a:cs typeface="Calibri"/>
                <a:sym typeface="Calibri"/>
                <a:hlinkClick r:id="rId6"/>
              </a:rPr>
              <a:t>https://blog.lytix.co/posts/self-hosting-llama-3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67" name="Google Shape;167;p24"/>
          <p:cNvSpPr txBox="1"/>
          <p:nvPr/>
        </p:nvSpPr>
        <p:spPr>
          <a:xfrm>
            <a:off x="4661150" y="902875"/>
            <a:ext cx="4432800" cy="157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in Finance (report by Citigroup)</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https://www.citigroup.com/global/insights/citigps/ai-in-finance-bank-to-the-future</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They predict that in finance many jobs will be automated by 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banking - 54%</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insurance - 48%</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energy - 43%</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Also report predicts that banks will hire more AI managers and compliance officers.</a:t>
            </a:r>
            <a:endParaRPr sz="1300">
              <a:solidFill>
                <a:schemeClr val="dk1"/>
              </a:solidFill>
              <a:latin typeface="Calibri"/>
              <a:ea typeface="Calibri"/>
              <a:cs typeface="Calibri"/>
              <a:sym typeface="Calibri"/>
            </a:endParaRPr>
          </a:p>
        </p:txBody>
      </p:sp>
      <p:sp>
        <p:nvSpPr>
          <p:cNvPr id="168" name="Google Shape;168;p24"/>
          <p:cNvSpPr txBox="1"/>
          <p:nvPr/>
        </p:nvSpPr>
        <p:spPr>
          <a:xfrm>
            <a:off x="4661150" y="2549750"/>
            <a:ext cx="1926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Llama3-400b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https://llama-2.ai/llama-3-400b/</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Planned for release in July</a:t>
            </a:r>
            <a:endParaRPr sz="1300">
              <a:solidFill>
                <a:schemeClr val="dk1"/>
              </a:solidFill>
              <a:latin typeface="Calibri"/>
              <a:ea typeface="Calibri"/>
              <a:cs typeface="Calibri"/>
              <a:sym typeface="Calibri"/>
            </a:endParaRPr>
          </a:p>
        </p:txBody>
      </p:sp>
      <p:pic>
        <p:nvPicPr>
          <p:cNvPr id="169" name="Google Shape;169;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655951" y="2549750"/>
            <a:ext cx="2438001" cy="2438001"/>
          </a:xfrm>
          <a:prstGeom prst="rect">
            <a:avLst/>
          </a:prstGeom>
          <a:noFill/>
          <a:ln>
            <a:noFill/>
          </a:ln>
        </p:spPr>
      </p:pic>
      <p:sp>
        <p:nvSpPr>
          <p:cNvPr id="170" name="Google Shape;170;p24"/>
          <p:cNvSpPr txBox="1"/>
          <p:nvPr/>
        </p:nvSpPr>
        <p:spPr>
          <a:xfrm>
            <a:off x="76200" y="3289825"/>
            <a:ext cx="4432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Microsoft, OpenAI &amp; NVIDIA working with US federal agencies in case critical AI systems get attacked.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Planning the first joint simulation of a cyberattack on major critical AI systems.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https://www.firstpost.com/tech/microsoft-openai-nvidia-working-with-us-federal-agencies-in-case-critical-ai-systems-get-attacked-13783484.html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p:nvPr/>
        </p:nvSpPr>
        <p:spPr>
          <a:xfrm>
            <a:off x="76200" y="0"/>
            <a:ext cx="2565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Micrograd</a:t>
            </a:r>
            <a:endParaRPr sz="2000" b="1" i="0" u="none" strike="noStrike" cap="none">
              <a:solidFill>
                <a:srgbClr val="000000"/>
              </a:solidFill>
              <a:latin typeface="Calibri"/>
              <a:ea typeface="Calibri"/>
              <a:cs typeface="Calibri"/>
              <a:sym typeface="Calibri"/>
            </a:endParaRPr>
          </a:p>
        </p:txBody>
      </p:sp>
      <p:sp>
        <p:nvSpPr>
          <p:cNvPr id="176" name="Google Shape;176;p25"/>
          <p:cNvSpPr txBox="1"/>
          <p:nvPr/>
        </p:nvSpPr>
        <p:spPr>
          <a:xfrm>
            <a:off x="76200" y="410700"/>
            <a:ext cx="2565900" cy="178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Andrej Karpathy "Micrograd"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"These 94 lines of code are everything that is needed to train a neural network. Everything else is just efficiency."</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https://twitter.com/karpathy/status/1803963383018066272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https://github.com/karpathy/micrograd</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https://www.youtube.com/watch?v=VMj-3S1tku0</a:t>
            </a:r>
            <a:endParaRPr sz="1000">
              <a:solidFill>
                <a:schemeClr val="dk1"/>
              </a:solidFill>
              <a:latin typeface="Calibri"/>
              <a:ea typeface="Calibri"/>
              <a:cs typeface="Calibri"/>
              <a:sym typeface="Calibri"/>
            </a:endParaRPr>
          </a:p>
        </p:txBody>
      </p:sp>
      <p:pic>
        <p:nvPicPr>
          <p:cNvPr id="177" name="Google Shape;177;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22205" y="69350"/>
            <a:ext cx="6370050" cy="5016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6426" y="1382703"/>
            <a:ext cx="4378896" cy="3284172"/>
          </a:xfrm>
          <a:prstGeom prst="rect">
            <a:avLst/>
          </a:prstGeom>
          <a:noFill/>
          <a:ln w="9525" cap="flat" cmpd="sng">
            <a:solidFill>
              <a:srgbClr val="FF0000"/>
            </a:solidFill>
            <a:prstDash val="solid"/>
            <a:round/>
            <a:headEnd type="none" w="sm" len="sm"/>
            <a:tailEnd type="none" w="sm" len="sm"/>
          </a:ln>
        </p:spPr>
      </p:pic>
      <p:pic>
        <p:nvPicPr>
          <p:cNvPr id="183" name="Google Shape;183;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7225" y="1082625"/>
            <a:ext cx="4323076" cy="3584251"/>
          </a:xfrm>
          <a:prstGeom prst="rect">
            <a:avLst/>
          </a:prstGeom>
          <a:noFill/>
          <a:ln w="9525" cap="flat" cmpd="sng">
            <a:solidFill>
              <a:srgbClr val="FF0000"/>
            </a:solidFill>
            <a:prstDash val="solid"/>
            <a:round/>
            <a:headEnd type="none" w="sm" len="sm"/>
            <a:tailEnd type="none" w="sm" len="sm"/>
          </a:ln>
        </p:spPr>
      </p:pic>
      <p:sp>
        <p:nvSpPr>
          <p:cNvPr id="184" name="Google Shape;184;p26"/>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109.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1,314,230.</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2024-06-17.</a:t>
            </a:r>
            <a:endParaRPr sz="1100" b="1">
              <a:solidFill>
                <a:srgbClr val="FF0000"/>
              </a:solidFill>
              <a:latin typeface="Calibri"/>
              <a:ea typeface="Calibri"/>
              <a:cs typeface="Calibri"/>
              <a:sym typeface="Calibri"/>
            </a:endParaRPr>
          </a:p>
        </p:txBody>
      </p:sp>
      <p:sp>
        <p:nvSpPr>
          <p:cNvPr id="185" name="Google Shape;185;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6" name="Google Shape;186;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7" name="Google Shape;187;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8" name="Google Shape;188;p26"/>
          <p:cNvSpPr txBox="1"/>
          <p:nvPr/>
        </p:nvSpPr>
        <p:spPr>
          <a:xfrm>
            <a:off x="1598860" y="7866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9" name="Google Shape;189;p26"/>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6"/>
          <p:cNvSpPr/>
          <p:nvPr/>
        </p:nvSpPr>
        <p:spPr>
          <a:xfrm>
            <a:off x="1142750" y="28565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6"/>
          <p:cNvSpPr/>
          <p:nvPr/>
        </p:nvSpPr>
        <p:spPr>
          <a:xfrm>
            <a:off x="5688750" y="30449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6"/>
          <p:cNvSpPr/>
          <p:nvPr/>
        </p:nvSpPr>
        <p:spPr>
          <a:xfrm>
            <a:off x="5688750" y="20005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p:nvPr/>
        </p:nvSpPr>
        <p:spPr>
          <a:xfrm>
            <a:off x="5688750" y="22414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6"/>
          <p:cNvSpPr/>
          <p:nvPr/>
        </p:nvSpPr>
        <p:spPr>
          <a:xfrm>
            <a:off x="5688750" y="162876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6"/>
          <p:cNvSpPr/>
          <p:nvPr/>
        </p:nvSpPr>
        <p:spPr>
          <a:xfrm>
            <a:off x="5688738" y="450147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6"/>
          <p:cNvSpPr/>
          <p:nvPr/>
        </p:nvSpPr>
        <p:spPr>
          <a:xfrm>
            <a:off x="1142750" y="38663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6"/>
          <p:cNvSpPr/>
          <p:nvPr/>
        </p:nvSpPr>
        <p:spPr>
          <a:xfrm>
            <a:off x="5688750" y="42966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8150"/>
            <a:ext cx="8366998" cy="3611792"/>
          </a:xfrm>
          <a:prstGeom prst="rect">
            <a:avLst/>
          </a:prstGeom>
          <a:noFill/>
          <a:ln>
            <a:noFill/>
          </a:ln>
        </p:spPr>
      </p:pic>
      <p:sp>
        <p:nvSpPr>
          <p:cNvPr id="203" name="Google Shape;203;p27"/>
          <p:cNvSpPr txBox="1"/>
          <p:nvPr/>
        </p:nvSpPr>
        <p:spPr>
          <a:xfrm>
            <a:off x="72300" y="76200"/>
            <a:ext cx="4901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 </a:t>
            </a:r>
            <a:r>
              <a:rPr lang="en" sz="2000" b="1">
                <a:solidFill>
                  <a:schemeClr val="dk1"/>
                </a:solidFill>
                <a:latin typeface="Calibri"/>
                <a:ea typeface="Calibri"/>
                <a:cs typeface="Calibri"/>
                <a:sym typeface="Calibri"/>
              </a:rPr>
              <a:t>are </a:t>
            </a:r>
            <a:r>
              <a:rPr lang="en" sz="2000" b="1" i="0" u="none" strike="noStrike" cap="none">
                <a:solidFill>
                  <a:schemeClr val="dk1"/>
                </a:solidFill>
                <a:latin typeface="Calibri"/>
                <a:ea typeface="Calibri"/>
                <a:cs typeface="Calibri"/>
                <a:sym typeface="Calibri"/>
              </a:rPr>
              <a:t>lower than last year</a:t>
            </a:r>
            <a:endParaRPr sz="2000" b="1" i="0" u="none" strike="noStrike" cap="none">
              <a:solidFill>
                <a:srgbClr val="000000"/>
              </a:solidFill>
              <a:latin typeface="Calibri"/>
              <a:ea typeface="Calibri"/>
              <a:cs typeface="Calibri"/>
              <a:sym typeface="Calibri"/>
            </a:endParaRPr>
          </a:p>
        </p:txBody>
      </p:sp>
      <p:sp>
        <p:nvSpPr>
          <p:cNvPr id="204" name="Google Shape;204;p27"/>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05" name="Google Shape;205;p27"/>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06" name="Google Shape;206;p27"/>
          <p:cNvSpPr/>
          <p:nvPr/>
        </p:nvSpPr>
        <p:spPr>
          <a:xfrm>
            <a:off x="4094425" y="1597675"/>
            <a:ext cx="12267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7"/>
          <p:cNvSpPr/>
          <p:nvPr/>
        </p:nvSpPr>
        <p:spPr>
          <a:xfrm>
            <a:off x="6605274" y="1597675"/>
            <a:ext cx="1259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8"/>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13" name="Google Shape;213;p2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14" name="Google Shape;214;p2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15" name="Google Shape;215;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16" name="Google Shape;216;p28"/>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17" name="Google Shape;217;p28"/>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0" y="8100"/>
            <a:ext cx="399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Sonnet v.3.5 </a:t>
            </a:r>
            <a:endParaRPr sz="2000" b="1">
              <a:solidFill>
                <a:schemeClr val="dk1"/>
              </a:solidFill>
              <a:latin typeface="Calibri"/>
              <a:ea typeface="Calibri"/>
              <a:cs typeface="Calibri"/>
              <a:sym typeface="Calibri"/>
            </a:endParaRPr>
          </a:p>
        </p:txBody>
      </p:sp>
      <p:sp>
        <p:nvSpPr>
          <p:cNvPr id="65" name="Google Shape;65;p15"/>
          <p:cNvSpPr txBox="1"/>
          <p:nvPr/>
        </p:nvSpPr>
        <p:spPr>
          <a:xfrm>
            <a:off x="0" y="334500"/>
            <a:ext cx="45324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Anthropic has just released new version of their Sonnet - v.3.5</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https://www.anthropic.com/news/claude-3-5-sonnet</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https://x.com/anthropicai/status/1803790676988920098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Surpasses gpt-4o, x2 faster than 3.0 Opus, x2 more intelligent, 80% cheaper - $3 in/ $15 out per 1M tokens</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Context Window - 200K</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The model excels in graduate-level reasoning (GPQA), undergraduate-level knowledge (MMLU), and coding proficiency (HumanEval)</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Opus and Haiku models coming later this year</a:t>
            </a:r>
            <a:endParaRPr sz="1300">
              <a:solidFill>
                <a:schemeClr val="dk1"/>
              </a:solidFill>
              <a:latin typeface="Calibri"/>
              <a:ea typeface="Calibri"/>
              <a:cs typeface="Calibri"/>
              <a:sym typeface="Calibri"/>
            </a:endParaRPr>
          </a:p>
        </p:txBody>
      </p:sp>
      <p:pic>
        <p:nvPicPr>
          <p:cNvPr id="66" name="Google Shape;66;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11775" y="2337901"/>
            <a:ext cx="3749350" cy="2733350"/>
          </a:xfrm>
          <a:prstGeom prst="rect">
            <a:avLst/>
          </a:prstGeom>
          <a:noFill/>
          <a:ln w="9525" cap="flat" cmpd="sng">
            <a:solidFill>
              <a:srgbClr val="FF0000"/>
            </a:solidFill>
            <a:prstDash val="solid"/>
            <a:round/>
            <a:headEnd type="none" w="sm" len="sm"/>
            <a:tailEnd type="none" w="sm" len="sm"/>
          </a:ln>
        </p:spPr>
      </p:pic>
      <p:pic>
        <p:nvPicPr>
          <p:cNvPr id="67" name="Google Shape;67;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9325" y="1245154"/>
            <a:ext cx="4420500" cy="3805347"/>
          </a:xfrm>
          <a:prstGeom prst="rect">
            <a:avLst/>
          </a:prstGeom>
          <a:noFill/>
          <a:ln w="9525" cap="flat" cmpd="sng">
            <a:solidFill>
              <a:srgbClr val="FF0000"/>
            </a:solidFill>
            <a:prstDash val="solid"/>
            <a:round/>
            <a:headEnd type="none" w="sm" len="sm"/>
            <a:tailEnd type="none" w="sm" len="sm"/>
          </a:ln>
        </p:spPr>
      </p:pic>
      <p:pic>
        <p:nvPicPr>
          <p:cNvPr id="68" name="Google Shape;68;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51878" y="84300"/>
            <a:ext cx="1387950" cy="78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0" y="25425"/>
            <a:ext cx="590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Run Multiple Models In Parallel - Ollama example</a:t>
            </a:r>
            <a:endParaRPr sz="2000" b="1">
              <a:solidFill>
                <a:schemeClr val="dk1"/>
              </a:solidFill>
              <a:latin typeface="Calibri"/>
              <a:ea typeface="Calibri"/>
              <a:cs typeface="Calibri"/>
              <a:sym typeface="Calibri"/>
            </a:endParaRPr>
          </a:p>
        </p:txBody>
      </p:sp>
      <p:sp>
        <p:nvSpPr>
          <p:cNvPr id="74" name="Google Shape;74;p16"/>
          <p:cNvSpPr txBox="1"/>
          <p:nvPr/>
        </p:nvSpPr>
        <p:spPr>
          <a:xfrm>
            <a:off x="76200" y="410700"/>
            <a:ext cx="73614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Both </a:t>
            </a:r>
            <a:r>
              <a:rPr lang="en" sz="1200" b="1">
                <a:solidFill>
                  <a:srgbClr val="FF0000"/>
                </a:solidFill>
                <a:latin typeface="Calibri"/>
                <a:ea typeface="Calibri"/>
                <a:cs typeface="Calibri"/>
                <a:sym typeface="Calibri"/>
              </a:rPr>
              <a:t>LM Studio</a:t>
            </a:r>
            <a:r>
              <a:rPr lang="en" sz="1200">
                <a:solidFill>
                  <a:schemeClr val="dk1"/>
                </a:solidFill>
                <a:latin typeface="Calibri"/>
                <a:ea typeface="Calibri"/>
                <a:cs typeface="Calibri"/>
                <a:sym typeface="Calibri"/>
              </a:rPr>
              <a:t> and </a:t>
            </a:r>
            <a:r>
              <a:rPr lang="en" sz="1200" b="1">
                <a:solidFill>
                  <a:srgbClr val="FF0000"/>
                </a:solidFill>
                <a:latin typeface="Calibri"/>
                <a:ea typeface="Calibri"/>
                <a:cs typeface="Calibri"/>
                <a:sym typeface="Calibri"/>
              </a:rPr>
              <a:t>Ollama</a:t>
            </a:r>
            <a:r>
              <a:rPr lang="en" sz="1200">
                <a:solidFill>
                  <a:schemeClr val="dk1"/>
                </a:solidFill>
                <a:latin typeface="Calibri"/>
                <a:ea typeface="Calibri"/>
                <a:cs typeface="Calibri"/>
                <a:sym typeface="Calibri"/>
              </a:rPr>
              <a:t> allow to run multiple models at once in parallel.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For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export OLLAMA_NUM_PARALLEL=4                  </a:t>
            </a:r>
            <a:r>
              <a:rPr lang="en" sz="1200" b="1">
                <a:solidFill>
                  <a:srgbClr val="6AA84F"/>
                </a:solidFill>
                <a:latin typeface="Calibri"/>
                <a:ea typeface="Calibri"/>
                <a:cs typeface="Calibri"/>
                <a:sym typeface="Calibri"/>
              </a:rPr>
              <a:t># </a:t>
            </a:r>
            <a:r>
              <a:rPr lang="en" sz="1200">
                <a:solidFill>
                  <a:srgbClr val="6AA84F"/>
                </a:solidFill>
                <a:latin typeface="Calibri"/>
                <a:ea typeface="Calibri"/>
                <a:cs typeface="Calibri"/>
                <a:sym typeface="Calibri"/>
              </a:rPr>
              <a:t>multiple requests simultaneously for a single model</a:t>
            </a:r>
            <a:endParaRPr sz="1200" b="1">
              <a:solidFill>
                <a:srgbClr val="6AA84F"/>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export OLLAMA_MAX_LOADED_MODELS=4   </a:t>
            </a:r>
            <a:r>
              <a:rPr lang="en" sz="1200" b="1">
                <a:solidFill>
                  <a:srgbClr val="6AA84F"/>
                </a:solidFill>
                <a:latin typeface="Calibri"/>
                <a:ea typeface="Calibri"/>
                <a:cs typeface="Calibri"/>
                <a:sym typeface="Calibri"/>
              </a:rPr>
              <a:t># </a:t>
            </a:r>
            <a:r>
              <a:rPr lang="en" sz="1200">
                <a:solidFill>
                  <a:srgbClr val="6AA84F"/>
                </a:solidFill>
                <a:latin typeface="Calibri"/>
                <a:ea typeface="Calibri"/>
                <a:cs typeface="Calibri"/>
                <a:sym typeface="Calibri"/>
              </a:rPr>
              <a:t>load multiple models simultaneously</a:t>
            </a:r>
            <a:endParaRPr sz="1200" b="1">
              <a:solidFill>
                <a:srgbClr val="6AA84F"/>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ollama serve</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https://www.youtube.com/watch?v=Cd6f86zsAyg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https://github.com/mneedham/LearnDataWithMark/blob/main/ollama-parallel/app.py</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https://www.markhneedham.com/blog/2024/05/11/side-by-side-local-llms-ollama-streamlit/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76200" y="1941975"/>
            <a:ext cx="73614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import ollama, asyncio</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from openai import AsyncOpenAI</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from token_count import TokenCount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client = AsyncOpenAI(base_url="</a:t>
            </a:r>
            <a:r>
              <a:rPr lang="en" sz="900" b="1" u="sng">
                <a:solidFill>
                  <a:schemeClr val="hlink"/>
                </a:solidFill>
                <a:latin typeface="Roboto Mono"/>
                <a:ea typeface="Roboto Mono"/>
                <a:cs typeface="Roboto Mono"/>
                <a:sym typeface="Roboto Mono"/>
                <a:hlinkClick r:id="rId6"/>
              </a:rPr>
              <a:t>http://localhost:11434/v1</a:t>
            </a:r>
            <a:r>
              <a:rPr lang="en" sz="900" b="1">
                <a:solidFill>
                  <a:srgbClr val="3C78D8"/>
                </a:solidFill>
                <a:latin typeface="Roboto Mono"/>
                <a:ea typeface="Roboto Mono"/>
                <a:cs typeface="Roboto Mono"/>
                <a:sym typeface="Roboto Mono"/>
              </a:rPr>
              <a:t>", ap_key="ignore-me")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models = [ m['name'] for m in ollama.list()["models"] if m["details"]["family"] in ["llama", "gemma"]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async def run_prompt(placeholder, meta, prompt, model):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tc = TokenCount(model_name="gpt-3.5-turbo")</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stream = await client.chat.completions.create(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model=model,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messages=[{"role":"system","content":"You are a helpful assistant."},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{"role":"user"  ,"content":prompt"},], stream=True)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async for chunk in stream:</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chunk_content = chunk.choices[0].delta.content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if chunk_content is not None: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async def main():</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await asyncio.gather(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run_prompt( body_1, meta_1, prompt=prompt, model=model_1),</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        run_prompt( body_2, meta_2, prompt=prompt, model=model_2))</a:t>
            </a:r>
            <a:endParaRPr sz="900" b="1">
              <a:solidFill>
                <a:srgbClr val="3C78D8"/>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76200" y="25425"/>
            <a:ext cx="554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Calling models without LangChain or LlamaIndex</a:t>
            </a:r>
            <a:endParaRPr sz="2000" b="1">
              <a:solidFill>
                <a:schemeClr val="dk1"/>
              </a:solidFill>
              <a:latin typeface="Calibri"/>
              <a:ea typeface="Calibri"/>
              <a:cs typeface="Calibri"/>
              <a:sym typeface="Calibri"/>
            </a:endParaRPr>
          </a:p>
        </p:txBody>
      </p:sp>
      <p:sp>
        <p:nvSpPr>
          <p:cNvPr id="81" name="Google Shape;81;p17"/>
          <p:cNvSpPr txBox="1"/>
          <p:nvPr/>
        </p:nvSpPr>
        <p:spPr>
          <a:xfrm>
            <a:off x="328350" y="405050"/>
            <a:ext cx="6348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openai import 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ollama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bag</a:t>
            </a:r>
            <a:r>
              <a:rPr lang="en" sz="1000">
                <a:solidFill>
                  <a:srgbClr val="6AA84F"/>
                </a:solidFill>
                <a:latin typeface="Roboto Mono"/>
                <a:ea typeface="Roboto Mono"/>
                <a:cs typeface="Roboto Mono"/>
                <a:sym typeface="Roboto Mono"/>
              </a:rPr>
              <a:t> is a custom dictionary class, used to pass parameters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call_model(bag, prompt_string):</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accepts/returns string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bag.arg_service == </a:t>
            </a:r>
            <a:r>
              <a:rPr lang="en" sz="1000">
                <a:solidFill>
                  <a:srgbClr val="A61C00"/>
                </a:solidFill>
                <a:latin typeface="Roboto Mono"/>
                <a:ea typeface="Roboto Mono"/>
                <a:cs typeface="Roboto Mono"/>
                <a:sym typeface="Roboto Mono"/>
              </a:rPr>
              <a:t>"ollama"</a:t>
            </a:r>
            <a:r>
              <a:rPr lang="en" sz="1000">
                <a:solidFill>
                  <a:srgbClr val="3C78D8"/>
                </a:solidFill>
                <a:latin typeface="Roboto Mono"/>
                <a:ea typeface="Roboto Mono"/>
                <a:cs typeface="Roboto Mono"/>
                <a:sym typeface="Roboto Mono"/>
              </a:rPr>
              <a:t>:</a:t>
            </a:r>
            <a:r>
              <a:rPr lang="en" sz="1000">
                <a:solidFill>
                  <a:srgbClr val="6AA84F"/>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 -------------------------------------</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not test_avail(bag, </a:t>
            </a:r>
            <a:r>
              <a:rPr lang="en" sz="1000">
                <a:solidFill>
                  <a:srgbClr val="A61C00"/>
                </a:solidFill>
                <a:latin typeface="Roboto Mono"/>
                <a:ea typeface="Roboto Mono"/>
                <a:cs typeface="Roboto Mono"/>
                <a:sym typeface="Roboto Mono"/>
              </a:rPr>
              <a:t>"client"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b="1">
                <a:solidFill>
                  <a:srgbClr val="3C78D8"/>
                </a:solidFill>
                <a:latin typeface="Roboto Mono"/>
                <a:ea typeface="Roboto Mono"/>
                <a:cs typeface="Roboto Mono"/>
                <a:sym typeface="Roboto Mono"/>
              </a:rPr>
              <a:t>bag.client = ollama.Client()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resp = </a:t>
            </a:r>
            <a:r>
              <a:rPr lang="en" sz="1000" b="1">
                <a:solidFill>
                  <a:srgbClr val="3C78D8"/>
                </a:solidFill>
                <a:latin typeface="Roboto Mono"/>
                <a:ea typeface="Roboto Mono"/>
                <a:cs typeface="Roboto Mono"/>
                <a:sym typeface="Roboto Mono"/>
              </a:rPr>
              <a:t>bag.client.generate</a:t>
            </a:r>
            <a:r>
              <a:rPr lang="en" sz="1000">
                <a:solidFill>
                  <a:srgbClr val="3C78D8"/>
                </a:solidFill>
                <a:latin typeface="Roboto Mono"/>
                <a:ea typeface="Roboto Mono"/>
                <a:cs typeface="Roboto Mono"/>
                <a:sym typeface="Roboto Mono"/>
              </a:rPr>
              <a:t>(model=bag.arg_model, prompt=prompt_string)</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ss = resp[</a:t>
            </a:r>
            <a:r>
              <a:rPr lang="en" sz="1000">
                <a:solidFill>
                  <a:srgbClr val="A61C00"/>
                </a:solidFill>
                <a:latin typeface="Roboto Mono"/>
                <a:ea typeface="Roboto Mono"/>
                <a:cs typeface="Roboto Mono"/>
                <a:sym typeface="Roboto Mono"/>
              </a:rPr>
              <a:t>'response'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type(ss) != str: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ss = ss.content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return ss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elif bag.arg_service == </a:t>
            </a:r>
            <a:r>
              <a:rPr lang="en" sz="1000">
                <a:solidFill>
                  <a:srgbClr val="A61C00"/>
                </a:solidFill>
                <a:latin typeface="Roboto Mono"/>
                <a:ea typeface="Roboto Mono"/>
                <a:cs typeface="Roboto Mono"/>
                <a:sym typeface="Roboto Mono"/>
              </a:rPr>
              <a:t>"openai"</a:t>
            </a:r>
            <a:r>
              <a:rPr lang="en" sz="1000">
                <a:solidFill>
                  <a:srgbClr val="3C78D8"/>
                </a:solidFill>
                <a:latin typeface="Roboto Mono"/>
                <a:ea typeface="Roboto Mono"/>
                <a:cs typeface="Roboto Mono"/>
                <a:sym typeface="Roboto Mono"/>
              </a:rPr>
              <a:t>:</a:t>
            </a:r>
            <a:r>
              <a:rPr lang="en" sz="1000">
                <a:solidFill>
                  <a:srgbClr val="6AA84F"/>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not test_avail(bag, </a:t>
            </a:r>
            <a:r>
              <a:rPr lang="en" sz="1000">
                <a:solidFill>
                  <a:srgbClr val="A61C00"/>
                </a:solidFill>
                <a:latin typeface="Roboto Mono"/>
                <a:ea typeface="Roboto Mono"/>
                <a:cs typeface="Roboto Mono"/>
                <a:sym typeface="Roboto Mono"/>
              </a:rPr>
              <a:t>"client"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b="1">
                <a:solidFill>
                  <a:srgbClr val="3C78D8"/>
                </a:solidFill>
                <a:latin typeface="Roboto Mono"/>
                <a:ea typeface="Roboto Mono"/>
                <a:cs typeface="Roboto Mono"/>
                <a:sym typeface="Roboto Mono"/>
              </a:rPr>
              <a:t>bag.client = OpenAI()</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resp = </a:t>
            </a:r>
            <a:r>
              <a:rPr lang="en" sz="1000" b="1">
                <a:solidFill>
                  <a:srgbClr val="3C78D8"/>
                </a:solidFill>
                <a:latin typeface="Roboto Mono"/>
                <a:ea typeface="Roboto Mono"/>
                <a:cs typeface="Roboto Mono"/>
                <a:sym typeface="Roboto Mono"/>
              </a:rPr>
              <a:t>bag.client.chat.completions.create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model=bag.arg_model,</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messages=[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A61C00"/>
                </a:solidFill>
                <a:latin typeface="Roboto Mono"/>
                <a:ea typeface="Roboto Mono"/>
                <a:cs typeface="Roboto Mono"/>
                <a:sym typeface="Roboto Mono"/>
              </a:rPr>
              <a:t>"role": "system", "content": "You are a helpful assistant."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A61C00"/>
                </a:solidFill>
                <a:latin typeface="Roboto Mono"/>
                <a:ea typeface="Roboto Mono"/>
                <a:cs typeface="Roboto Mono"/>
                <a:sym typeface="Roboto Mono"/>
              </a:rPr>
              <a:t>"role": "user", "content"</a:t>
            </a:r>
            <a:r>
              <a:rPr lang="en" sz="1000">
                <a:solidFill>
                  <a:srgbClr val="3C78D8"/>
                </a:solidFill>
                <a:latin typeface="Roboto Mono"/>
                <a:ea typeface="Roboto Mono"/>
                <a:cs typeface="Roboto Mono"/>
                <a:sym typeface="Roboto Mono"/>
              </a:rPr>
              <a:t>: prompt_string}</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ss = resp.choices[0].message.content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if type(ss) != str: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ss = ss.content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return ss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else:</a:t>
            </a:r>
            <a:r>
              <a:rPr lang="en" sz="1000">
                <a:solidFill>
                  <a:srgbClr val="6AA84F"/>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print(</a:t>
            </a:r>
            <a:r>
              <a:rPr lang="en" sz="1000">
                <a:solidFill>
                  <a:srgbClr val="A61C00"/>
                </a:solidFill>
                <a:latin typeface="Roboto Mono"/>
                <a:ea typeface="Roboto Mono"/>
                <a:cs typeface="Roboto Mono"/>
                <a:sym typeface="Roboto Mono"/>
              </a:rPr>
              <a:t>"ERROR in call_model() - wrong model, Exiting ... "</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sys.exit(1)</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76200" y="400200"/>
            <a:ext cx="49077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45700" tIns="45700" rIns="45700" bIns="45700"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https://www.dell.com/en-us/dt/ai-technologies/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Precision 5860 Tower Workstation   -  </a:t>
            </a:r>
            <a:r>
              <a:rPr lang="en" sz="1300" b="1">
                <a:solidFill>
                  <a:srgbClr val="FF0000"/>
                </a:solidFill>
                <a:latin typeface="Calibri"/>
                <a:ea typeface="Calibri"/>
                <a:cs typeface="Calibri"/>
                <a:sym typeface="Calibri"/>
              </a:rPr>
              <a:t>$24K+</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Intel® Xeon® W7-2475X (37.5 MB cache, 20 cores, 40 threads)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Dual NVIDIA® RTX™ A6000 Ada, 2*48 = 96GB total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128GB RAM (8 x 16 GB) DDR5</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2*4TB SSD</a:t>
            </a:r>
            <a:endParaRPr sz="1300">
              <a:solidFill>
                <a:schemeClr val="dk1"/>
              </a:solidFill>
              <a:latin typeface="Calibri"/>
              <a:ea typeface="Calibri"/>
              <a:cs typeface="Calibri"/>
              <a:sym typeface="Calibri"/>
            </a:endParaRPr>
          </a:p>
        </p:txBody>
      </p:sp>
      <p:sp>
        <p:nvSpPr>
          <p:cNvPr id="87" name="Google Shape;87;p18"/>
          <p:cNvSpPr txBox="1"/>
          <p:nvPr/>
        </p:nvSpPr>
        <p:spPr>
          <a:xfrm>
            <a:off x="0" y="0"/>
            <a:ext cx="3188100" cy="4002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DELL AI-Ready Workstations</a:t>
            </a:r>
            <a:endParaRPr sz="2000" b="1">
              <a:solidFill>
                <a:schemeClr val="dk1"/>
              </a:solidFill>
              <a:latin typeface="Calibri"/>
              <a:ea typeface="Calibri"/>
              <a:cs typeface="Calibri"/>
              <a:sym typeface="Calibri"/>
            </a:endParaRPr>
          </a:p>
        </p:txBody>
      </p:sp>
      <p:pic>
        <p:nvPicPr>
          <p:cNvPr id="88" name="Google Shape;8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4694" y="4152154"/>
            <a:ext cx="1137151" cy="823500"/>
          </a:xfrm>
          <a:prstGeom prst="rect">
            <a:avLst/>
          </a:prstGeom>
          <a:noFill/>
          <a:ln>
            <a:noFill/>
          </a:ln>
        </p:spPr>
      </p:pic>
      <p:pic>
        <p:nvPicPr>
          <p:cNvPr id="89" name="Google Shape;89;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24025" y="69475"/>
            <a:ext cx="3849951" cy="1940551"/>
          </a:xfrm>
          <a:prstGeom prst="rect">
            <a:avLst/>
          </a:prstGeom>
          <a:noFill/>
          <a:ln>
            <a:noFill/>
          </a:ln>
        </p:spPr>
      </p:pic>
      <p:sp>
        <p:nvSpPr>
          <p:cNvPr id="90" name="Google Shape;90;p18"/>
          <p:cNvSpPr txBox="1"/>
          <p:nvPr/>
        </p:nvSpPr>
        <p:spPr>
          <a:xfrm>
            <a:off x="4779350" y="2078302"/>
            <a:ext cx="4294800" cy="260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Matthew Berman testing DELL</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https://www.youtube.com/watch?v=8HC6aRMmg3I</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https://www.dell.com/en-us/shop/desktop-computers/precision-5860-tower/spd/precision-5860-workstation/xctopt5860us_vp?configurationid=1cda8e9b-b3af-40fb-a43d-72242abd5f55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Tested models running in parallel using LM Studio: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llama-3-70b-instruct q8</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Mistral-7b-instruct fp16 (42 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llama-3-70b-instruct q6</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Phi-3-mini-4k-Instruct fp16 (~60 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llama3-8b-Instruct q8</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llama3-8b-Instruct q4  (~60 ts) (12t/s if run 10 in parallel)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Phi-3-medium-128k-instruct f32</a:t>
            </a:r>
            <a:endParaRPr sz="1300">
              <a:solidFill>
                <a:schemeClr val="dk1"/>
              </a:solidFill>
              <a:latin typeface="Calibri"/>
              <a:ea typeface="Calibri"/>
              <a:cs typeface="Calibri"/>
              <a:sym typeface="Calibri"/>
            </a:endParaRPr>
          </a:p>
        </p:txBody>
      </p:sp>
      <p:pic>
        <p:nvPicPr>
          <p:cNvPr id="91" name="Google Shape;91;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14704" y="1769390"/>
            <a:ext cx="3188101" cy="22507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76200" y="400200"/>
            <a:ext cx="5157900" cy="206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45700" tIns="45700" rIns="45700" bIns="45700"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Dell</a:t>
            </a:r>
            <a:r>
              <a:rPr lang="en" sz="1000">
                <a:solidFill>
                  <a:schemeClr val="dk1"/>
                </a:solidFill>
                <a:latin typeface="Calibri"/>
                <a:ea typeface="Calibri"/>
                <a:cs typeface="Calibri"/>
                <a:sym typeface="Calibri"/>
              </a:rPr>
              <a:t> - </a:t>
            </a: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https://www.dell.com/en-us/shop/laptops/snapdragon/spd/xps-13-9345-laptop</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 64GB memory with 1TB SSD - $2K,  3 days delivery)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Lenovo</a:t>
            </a:r>
            <a:r>
              <a:rPr lang="en" sz="1300">
                <a:solidFill>
                  <a:schemeClr val="dk1"/>
                </a:solidFill>
                <a:latin typeface="Calibri"/>
                <a:ea typeface="Calibri"/>
                <a:cs typeface="Calibri"/>
                <a:sym typeface="Calibri"/>
              </a:rPr>
              <a:t> ThinkPad T14s Gen 6 - up to 64GB memory, 2.7 lbs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https://www.lenovo.com/us/en/p/laptops/thinkpad/thinkpadx/thinkpad--x13s-(13-inch-snapdragon)/len101t0019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5"/>
              </a:rPr>
              <a:t>https://www.youtube.com/watch?v=gxc5kvzoddE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Asus</a:t>
            </a:r>
            <a:r>
              <a:rPr lang="en" sz="1300">
                <a:solidFill>
                  <a:schemeClr val="dk1"/>
                </a:solidFill>
                <a:latin typeface="Calibri"/>
                <a:ea typeface="Calibri"/>
                <a:cs typeface="Calibri"/>
                <a:sym typeface="Calibri"/>
              </a:rPr>
              <a:t> Vivobook S 15</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6"/>
              </a:rPr>
              <a:t>https://www.asus.com/us/news/mm4mlmblcvod5vin/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Samsung</a:t>
            </a:r>
            <a:r>
              <a:rPr lang="en" sz="1300">
                <a:solidFill>
                  <a:schemeClr val="dk1"/>
                </a:solidFill>
                <a:latin typeface="Calibri"/>
                <a:ea typeface="Calibri"/>
                <a:cs typeface="Calibri"/>
                <a:sym typeface="Calibri"/>
              </a:rPr>
              <a:t> Galaxy Book4 Edge 16" screen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Microsoft Surface</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https://www.youtube.com/watch?v=GZy5NOYwYiw</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Acer</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https://www.acer.com/us-en/laptops/swift/swift-14-ai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HP</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https://www.hp.com/us-en/shop/vwa/business-solutions/proc=Snapdragon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7" name="Google Shape;97;p19"/>
          <p:cNvSpPr txBox="1"/>
          <p:nvPr/>
        </p:nvSpPr>
        <p:spPr>
          <a:xfrm>
            <a:off x="0" y="0"/>
            <a:ext cx="6638100" cy="4002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Snapdragon X Elite Laptops - 30+ hrs battery life, Sys-on-Chip</a:t>
            </a:r>
            <a:endParaRPr sz="2000" b="1">
              <a:solidFill>
                <a:schemeClr val="dk1"/>
              </a:solidFill>
              <a:latin typeface="Calibri"/>
              <a:ea typeface="Calibri"/>
              <a:cs typeface="Calibri"/>
              <a:sym typeface="Calibri"/>
            </a:endParaRPr>
          </a:p>
        </p:txBody>
      </p:sp>
      <p:pic>
        <p:nvPicPr>
          <p:cNvPr id="98" name="Google Shape;98;p1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294500" y="754775"/>
            <a:ext cx="1120101" cy="835854"/>
          </a:xfrm>
          <a:prstGeom prst="rect">
            <a:avLst/>
          </a:prstGeom>
          <a:noFill/>
          <a:ln>
            <a:noFill/>
          </a:ln>
        </p:spPr>
      </p:pic>
      <p:pic>
        <p:nvPicPr>
          <p:cNvPr id="99" name="Google Shape;99;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1680500" y="3654098"/>
            <a:ext cx="2412375" cy="1399753"/>
          </a:xfrm>
          <a:prstGeom prst="rect">
            <a:avLst/>
          </a:prstGeom>
          <a:noFill/>
          <a:ln w="9525" cap="flat" cmpd="sng">
            <a:solidFill>
              <a:srgbClr val="FF0000"/>
            </a:solidFill>
            <a:prstDash val="solid"/>
            <a:round/>
            <a:headEnd type="none" w="sm" len="sm"/>
            <a:tailEnd type="none" w="sm" len="sm"/>
          </a:ln>
        </p:spPr>
      </p:pic>
      <p:pic>
        <p:nvPicPr>
          <p:cNvPr id="100" name="Google Shape;100;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690575" y="3654125"/>
            <a:ext cx="2412375" cy="1399726"/>
          </a:xfrm>
          <a:prstGeom prst="rect">
            <a:avLst/>
          </a:prstGeom>
          <a:noFill/>
          <a:ln w="9525" cap="flat" cmpd="sng">
            <a:solidFill>
              <a:srgbClr val="FF0000"/>
            </a:solidFill>
            <a:prstDash val="solid"/>
            <a:round/>
            <a:headEnd type="none" w="sm" len="sm"/>
            <a:tailEnd type="none" w="sm" len="sm"/>
          </a:ln>
        </p:spPr>
      </p:pic>
      <p:pic>
        <p:nvPicPr>
          <p:cNvPr id="101" name="Google Shape;101;p1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584896" y="49813"/>
            <a:ext cx="1491128" cy="1506500"/>
          </a:xfrm>
          <a:prstGeom prst="rect">
            <a:avLst/>
          </a:prstGeom>
          <a:noFill/>
          <a:ln>
            <a:noFill/>
          </a:ln>
        </p:spPr>
      </p:pic>
      <p:pic>
        <p:nvPicPr>
          <p:cNvPr id="102" name="Google Shape;102;p19"/>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4145355" y="3654127"/>
            <a:ext cx="2492744" cy="1399725"/>
          </a:xfrm>
          <a:prstGeom prst="rect">
            <a:avLst/>
          </a:prstGeom>
          <a:noFill/>
          <a:ln w="9525" cap="flat" cmpd="sng">
            <a:solidFill>
              <a:srgbClr val="FF0000"/>
            </a:solidFill>
            <a:prstDash val="solid"/>
            <a:round/>
            <a:headEnd type="none" w="sm" len="sm"/>
            <a:tailEnd type="none" w="sm" len="sm"/>
          </a:ln>
        </p:spPr>
      </p:pic>
      <p:pic>
        <p:nvPicPr>
          <p:cNvPr id="103" name="Google Shape;103;p19"/>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6286225" y="447850"/>
            <a:ext cx="1298675" cy="710425"/>
          </a:xfrm>
          <a:prstGeom prst="rect">
            <a:avLst/>
          </a:prstGeom>
          <a:noFill/>
          <a:ln>
            <a:noFill/>
          </a:ln>
        </p:spPr>
      </p:pic>
      <p:sp>
        <p:nvSpPr>
          <p:cNvPr id="104" name="Google Shape;104;p19"/>
          <p:cNvSpPr txBox="1"/>
          <p:nvPr/>
        </p:nvSpPr>
        <p:spPr>
          <a:xfrm>
            <a:off x="2009347" y="3269200"/>
            <a:ext cx="200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Microsoft    vs    Samsung</a:t>
            </a:r>
            <a:endParaRPr sz="1100">
              <a:latin typeface="Calibri"/>
              <a:ea typeface="Calibri"/>
              <a:cs typeface="Calibri"/>
              <a:sym typeface="Calibri"/>
            </a:endParaRPr>
          </a:p>
        </p:txBody>
      </p:sp>
      <p:sp>
        <p:nvSpPr>
          <p:cNvPr id="105" name="Google Shape;105;p19"/>
          <p:cNvSpPr txBox="1"/>
          <p:nvPr/>
        </p:nvSpPr>
        <p:spPr>
          <a:xfrm>
            <a:off x="4522335" y="3269200"/>
            <a:ext cx="2001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SnapDragon    vs    Mac</a:t>
            </a:r>
            <a:endParaRPr sz="1100">
              <a:latin typeface="Calibri"/>
              <a:ea typeface="Calibri"/>
              <a:cs typeface="Calibri"/>
              <a:sym typeface="Calibri"/>
            </a:endParaRPr>
          </a:p>
        </p:txBody>
      </p:sp>
      <p:sp>
        <p:nvSpPr>
          <p:cNvPr id="106" name="Google Shape;106;p19"/>
          <p:cNvSpPr txBox="1"/>
          <p:nvPr/>
        </p:nvSpPr>
        <p:spPr>
          <a:xfrm>
            <a:off x="6805125" y="3208775"/>
            <a:ext cx="2107200" cy="3570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Dave2D:</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Macbooks finally have competition</a:t>
            </a:r>
            <a:endParaRPr sz="1100">
              <a:latin typeface="Calibri"/>
              <a:ea typeface="Calibri"/>
              <a:cs typeface="Calibri"/>
              <a:sym typeface="Calibri"/>
            </a:endParaRPr>
          </a:p>
        </p:txBody>
      </p:sp>
      <p:sp>
        <p:nvSpPr>
          <p:cNvPr id="107" name="Google Shape;107;p19"/>
          <p:cNvSpPr txBox="1"/>
          <p:nvPr/>
        </p:nvSpPr>
        <p:spPr>
          <a:xfrm>
            <a:off x="5339875" y="1763925"/>
            <a:ext cx="37632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Snapdragon has CPU, GPU, and NPU Hexagon 45 TOPS.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GPU is Adreno, it uses OpenCL instead of CUDA.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you can </a:t>
            </a:r>
            <a:r>
              <a:rPr lang="en" sz="1300" b="1">
                <a:solidFill>
                  <a:srgbClr val="FF0000"/>
                </a:solidFill>
                <a:latin typeface="Calibri"/>
                <a:ea typeface="Calibri"/>
                <a:cs typeface="Calibri"/>
                <a:sym typeface="Calibri"/>
              </a:rPr>
              <a:t>run PyTorch using NPU</a:t>
            </a:r>
            <a:r>
              <a:rPr lang="en" sz="1300">
                <a:solidFill>
                  <a:schemeClr val="dk1"/>
                </a:solidFill>
                <a:latin typeface="Calibri"/>
                <a:ea typeface="Calibri"/>
                <a:cs typeface="Calibri"/>
                <a:sym typeface="Calibri"/>
              </a:rPr>
              <a:t>:</a:t>
            </a:r>
            <a:br>
              <a:rPr lang="en" sz="11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6"/>
              </a:rPr>
              <a:t>https://developer.qualcomm.com/sites/default/files/docs/snpe/setup_pytorch.html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76200" y="8100"/>
            <a:ext cx="4420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Ilya Sutskever starting a new company </a:t>
            </a:r>
            <a:endParaRPr sz="2000" b="1" i="0" u="none" strike="noStrike" cap="none">
              <a:solidFill>
                <a:srgbClr val="000000"/>
              </a:solidFill>
              <a:latin typeface="Calibri"/>
              <a:ea typeface="Calibri"/>
              <a:cs typeface="Calibri"/>
              <a:sym typeface="Calibri"/>
            </a:endParaRPr>
          </a:p>
        </p:txBody>
      </p:sp>
      <p:sp>
        <p:nvSpPr>
          <p:cNvPr id="113" name="Google Shape;113;p20"/>
          <p:cNvSpPr txBox="1"/>
          <p:nvPr/>
        </p:nvSpPr>
        <p:spPr>
          <a:xfrm>
            <a:off x="76200" y="1219200"/>
            <a:ext cx="44205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Superintelligence is within reach.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Building safe superintelligence (SSI) is the most important technical problem of our​​ 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We've started the world’s first straight-shot SSI lab, with one goal and one product: a safe superintelligence.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It’s called Safe Superintelligence Inc.</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SSI is our mission, our name, and our entire product roadmap, because it is our sole focus. Our team, investors, and business model are all aligned to achieve SSI.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approach safety and capabilities in tandem, as technical problems to be solved through revolutionary engineering and scientific breakthroughs. We plan to advance capabilities as fast as possible while making sure our safety always remains ahead.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way, we can scale in peace.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Our singular focus means no distraction by management overhead or product cycles, and our business model means safety, security, and progress are all insulated from short-term commercial pressures.</a:t>
            </a:r>
            <a:endParaRPr sz="1300">
              <a:solidFill>
                <a:schemeClr val="dk1"/>
              </a:solidFill>
              <a:latin typeface="Calibri"/>
              <a:ea typeface="Calibri"/>
              <a:cs typeface="Calibri"/>
              <a:sym typeface="Calibri"/>
            </a:endParaRPr>
          </a:p>
        </p:txBody>
      </p:sp>
      <p:sp>
        <p:nvSpPr>
          <p:cNvPr id="114" name="Google Shape;114;p20"/>
          <p:cNvSpPr txBox="1"/>
          <p:nvPr/>
        </p:nvSpPr>
        <p:spPr>
          <a:xfrm>
            <a:off x="76200" y="385806"/>
            <a:ext cx="44205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Ilya Sutskever</a:t>
            </a:r>
            <a:r>
              <a:rPr lang="en" sz="1300">
                <a:solidFill>
                  <a:schemeClr val="dk1"/>
                </a:solidFill>
                <a:latin typeface="Calibri"/>
                <a:ea typeface="Calibri"/>
                <a:cs typeface="Calibri"/>
                <a:sym typeface="Calibri"/>
              </a:rPr>
              <a:t> starting a new company: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Safe Superintelligence Inc.   (  ssi  )</a:t>
            </a:r>
            <a:endParaRPr sz="13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https://twitter.com/ssi/status/1803472825476587910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https://ssi.inc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5" name="Google Shape;115;p20"/>
          <p:cNvSpPr txBox="1"/>
          <p:nvPr/>
        </p:nvSpPr>
        <p:spPr>
          <a:xfrm>
            <a:off x="4600625" y="2620200"/>
            <a:ext cx="4420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are an American company with offices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 Palo Alto and Tel Aviv, where we have deep roots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and the ability to recruit top technical talent.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are assembling a lean, cracked team of the world’s best engineers and researchers dedicated to focusing on SSI and nothing else.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If that’s you, we offer an opportunity to do your life’s work and help solve the most important technical challenge of our age.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Now is the time. Join 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Ilya Sutskever, Daniel Gross, Daniel Levy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June 19, 2024</a:t>
            </a:r>
            <a:endParaRPr sz="1300">
              <a:solidFill>
                <a:schemeClr val="dk1"/>
              </a:solidFill>
              <a:latin typeface="Calibri"/>
              <a:ea typeface="Calibri"/>
              <a:cs typeface="Calibri"/>
              <a:sym typeface="Calibri"/>
            </a:endParaRPr>
          </a:p>
        </p:txBody>
      </p:sp>
      <p:pic>
        <p:nvPicPr>
          <p:cNvPr id="116" name="Google Shape;116;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9100" y="152400"/>
            <a:ext cx="1228300" cy="1147850"/>
          </a:xfrm>
          <a:prstGeom prst="rect">
            <a:avLst/>
          </a:prstGeom>
          <a:noFill/>
          <a:ln w="9525" cap="flat" cmpd="sng">
            <a:solidFill>
              <a:srgbClr val="FF0000"/>
            </a:solidFill>
            <a:prstDash val="solid"/>
            <a:round/>
            <a:headEnd type="none" w="sm" len="sm"/>
            <a:tailEnd type="none" w="sm" len="sm"/>
          </a:ln>
        </p:spPr>
      </p:pic>
      <p:pic>
        <p:nvPicPr>
          <p:cNvPr id="117" name="Google Shape;117;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69537" y="152400"/>
            <a:ext cx="1147850" cy="1147850"/>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225300" y="152400"/>
            <a:ext cx="1147850" cy="1147850"/>
          </a:xfrm>
          <a:prstGeom prst="rect">
            <a:avLst/>
          </a:prstGeom>
          <a:noFill/>
          <a:ln w="9525" cap="flat" cmpd="sng">
            <a:solidFill>
              <a:srgbClr val="FF0000"/>
            </a:solidFill>
            <a:prstDash val="solid"/>
            <a:round/>
            <a:headEnd type="none" w="sm" len="sm"/>
            <a:tailEnd type="none" w="sm" len="sm"/>
          </a:ln>
        </p:spPr>
      </p:pic>
      <p:sp>
        <p:nvSpPr>
          <p:cNvPr id="119" name="Google Shape;119;p20"/>
          <p:cNvSpPr txBox="1"/>
          <p:nvPr/>
        </p:nvSpPr>
        <p:spPr>
          <a:xfrm>
            <a:off x="4649100" y="1219200"/>
            <a:ext cx="3724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Ilya Sutskever            Daniel Gross             Daniel Levy</a:t>
            </a:r>
            <a:endParaRPr/>
          </a:p>
        </p:txBody>
      </p:sp>
      <p:pic>
        <p:nvPicPr>
          <p:cNvPr id="120" name="Google Shape;120;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0625" y="1680300"/>
            <a:ext cx="817950" cy="817950"/>
          </a:xfrm>
          <a:prstGeom prst="rect">
            <a:avLst/>
          </a:prstGeom>
          <a:noFill/>
          <a:ln>
            <a:noFill/>
          </a:ln>
        </p:spPr>
      </p:pic>
      <p:sp>
        <p:nvSpPr>
          <p:cNvPr id="121" name="Google Shape;121;p20"/>
          <p:cNvSpPr txBox="1"/>
          <p:nvPr/>
        </p:nvSpPr>
        <p:spPr>
          <a:xfrm>
            <a:off x="5522500" y="1783050"/>
            <a:ext cx="2988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ssi</a:t>
            </a:r>
            <a:r>
              <a:rPr lang="en" sz="1300">
                <a:solidFill>
                  <a:schemeClr val="dk1"/>
                </a:solidFill>
                <a:latin typeface="Calibri"/>
                <a:ea typeface="Calibri"/>
                <a:cs typeface="Calibri"/>
                <a:sym typeface="Calibri"/>
              </a:rPr>
              <a:t> is co-founded by Suskever,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former Y Combinator partner Daniel Gross,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Ex-OpenAI engineer Daniel Levy</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76200" y="0"/>
            <a:ext cx="99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27" name="Google Shape;127;p21"/>
          <p:cNvSpPr txBox="1"/>
          <p:nvPr/>
        </p:nvSpPr>
        <p:spPr>
          <a:xfrm>
            <a:off x="76200" y="334500"/>
            <a:ext cx="39789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 Nemotron 4 340B</a:t>
            </a:r>
            <a:r>
              <a:rPr lang="en" sz="1300">
                <a:solidFill>
                  <a:schemeClr val="dk1"/>
                </a:solidFill>
                <a:latin typeface="Calibri"/>
                <a:ea typeface="Calibri"/>
                <a:cs typeface="Calibri"/>
                <a:sym typeface="Calibri"/>
              </a:rPr>
              <a:t> is a family of open-source AI models released by NVIDIA. The models are designed to </a:t>
            </a:r>
            <a:r>
              <a:rPr lang="en" sz="1300" b="1">
                <a:solidFill>
                  <a:srgbClr val="3C78D8"/>
                </a:solidFill>
                <a:latin typeface="Calibri"/>
                <a:ea typeface="Calibri"/>
                <a:cs typeface="Calibri"/>
                <a:sym typeface="Calibri"/>
              </a:rPr>
              <a:t>generate synthetic data for training</a:t>
            </a:r>
            <a:r>
              <a:rPr lang="en" sz="1300">
                <a:solidFill>
                  <a:schemeClr val="dk1"/>
                </a:solidFill>
                <a:latin typeface="Calibri"/>
                <a:ea typeface="Calibri"/>
                <a:cs typeface="Calibri"/>
                <a:sym typeface="Calibri"/>
              </a:rPr>
              <a:t> LLMs.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Nemotron-4 340B</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Reward model</a:t>
            </a:r>
            <a:r>
              <a:rPr lang="en" sz="1300">
                <a:solidFill>
                  <a:schemeClr val="dk1"/>
                </a:solidFill>
                <a:latin typeface="Calibri"/>
                <a:ea typeface="Calibri"/>
                <a:cs typeface="Calibri"/>
                <a:sym typeface="Calibri"/>
              </a:rPr>
              <a:t> can be used to enhance the quality of responses generated by AI models, to filter for high-quality responses generated by AI models, based on attributes like </a:t>
            </a:r>
            <a:r>
              <a:rPr lang="en" sz="1300" b="1">
                <a:solidFill>
                  <a:srgbClr val="6AA84F"/>
                </a:solidFill>
                <a:latin typeface="Calibri"/>
                <a:ea typeface="Calibri"/>
                <a:cs typeface="Calibri"/>
                <a:sym typeface="Calibri"/>
              </a:rPr>
              <a:t>helpfulness, correctness, coherence, complexity, and verbosity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https://www.youtube.com/watch?v=_7QgNfpGUhM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NeMo</a:t>
            </a:r>
            <a:r>
              <a:rPr lang="en" sz="1300">
                <a:solidFill>
                  <a:schemeClr val="dk1"/>
                </a:solidFill>
                <a:latin typeface="Calibri"/>
                <a:ea typeface="Calibri"/>
                <a:cs typeface="Calibri"/>
                <a:sym typeface="Calibri"/>
              </a:rPr>
              <a:t> - Framework for Building GenAI Models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https://docs.nvidia.com/nemo-framework/</a:t>
            </a:r>
            <a:endParaRPr sz="1000">
              <a:solidFill>
                <a:schemeClr val="dk1"/>
              </a:solidFill>
              <a:latin typeface="Calibri"/>
              <a:ea typeface="Calibri"/>
              <a:cs typeface="Calibri"/>
              <a:sym typeface="Calibri"/>
            </a:endParaRPr>
          </a:p>
        </p:txBody>
      </p:sp>
      <p:sp>
        <p:nvSpPr>
          <p:cNvPr id="128" name="Google Shape;128;p21"/>
          <p:cNvSpPr txBox="1"/>
          <p:nvPr/>
        </p:nvSpPr>
        <p:spPr>
          <a:xfrm>
            <a:off x="4157300" y="78325"/>
            <a:ext cx="4932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now offers ‘web’ search</a:t>
            </a:r>
            <a:r>
              <a:rPr lang="en" sz="1300">
                <a:solidFill>
                  <a:schemeClr val="dk1"/>
                </a:solidFill>
                <a:latin typeface="Calibri"/>
                <a:ea typeface="Calibri"/>
                <a:cs typeface="Calibri"/>
                <a:sym typeface="Calibri"/>
              </a:rPr>
              <a:t> — and an AI opt-out button.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optional setting filters out almost all the other blocks of content that Google crams into a search results page, leaving you with links and text </a:t>
            </a:r>
            <a:endParaRPr sz="1300">
              <a:solidFill>
                <a:schemeClr val="dk1"/>
              </a:solidFill>
              <a:latin typeface="Calibri"/>
              <a:ea typeface="Calibri"/>
              <a:cs typeface="Calibri"/>
              <a:sym typeface="Calibri"/>
            </a:endParaRPr>
          </a:p>
        </p:txBody>
      </p:sp>
      <p:pic>
        <p:nvPicPr>
          <p:cNvPr id="129" name="Google Shape;129;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12803" y="764973"/>
            <a:ext cx="2377094" cy="900975"/>
          </a:xfrm>
          <a:prstGeom prst="rect">
            <a:avLst/>
          </a:prstGeom>
          <a:noFill/>
          <a:ln w="9525" cap="flat" cmpd="sng">
            <a:solidFill>
              <a:srgbClr val="FF0000"/>
            </a:solidFill>
            <a:prstDash val="solid"/>
            <a:round/>
            <a:headEnd type="none" w="sm" len="sm"/>
            <a:tailEnd type="none" w="sm" len="sm"/>
          </a:ln>
        </p:spPr>
      </p:pic>
      <p:pic>
        <p:nvPicPr>
          <p:cNvPr id="130" name="Google Shape;13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772" y="2532904"/>
            <a:ext cx="1963577" cy="998300"/>
          </a:xfrm>
          <a:prstGeom prst="rect">
            <a:avLst/>
          </a:prstGeom>
          <a:noFill/>
          <a:ln w="9525" cap="flat" cmpd="sng">
            <a:solidFill>
              <a:srgbClr val="FF0000"/>
            </a:solidFill>
            <a:prstDash val="solid"/>
            <a:round/>
            <a:headEnd type="none" w="sm" len="sm"/>
            <a:tailEnd type="none" w="sm" len="sm"/>
          </a:ln>
        </p:spPr>
      </p:pic>
      <p:pic>
        <p:nvPicPr>
          <p:cNvPr id="131" name="Google Shape;131;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090090" y="2532904"/>
            <a:ext cx="1963582" cy="998300"/>
          </a:xfrm>
          <a:prstGeom prst="rect">
            <a:avLst/>
          </a:prstGeom>
          <a:noFill/>
          <a:ln w="9525" cap="flat" cmpd="sng">
            <a:solidFill>
              <a:srgbClr val="FF0000"/>
            </a:solidFill>
            <a:prstDash val="solid"/>
            <a:round/>
            <a:headEnd type="none" w="sm" len="sm"/>
            <a:tailEnd type="none" w="sm" len="sm"/>
          </a:ln>
        </p:spPr>
      </p:pic>
      <p:sp>
        <p:nvSpPr>
          <p:cNvPr id="132" name="Google Shape;132;p21"/>
          <p:cNvSpPr txBox="1"/>
          <p:nvPr/>
        </p:nvSpPr>
        <p:spPr>
          <a:xfrm>
            <a:off x="4596350" y="1711588"/>
            <a:ext cx="39774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DeepSeek-Coder-V2</a:t>
            </a:r>
            <a:r>
              <a:rPr lang="en" sz="1300">
                <a:solidFill>
                  <a:schemeClr val="dk1"/>
                </a:solidFill>
                <a:latin typeface="Calibri"/>
                <a:ea typeface="Calibri"/>
                <a:cs typeface="Calibri"/>
                <a:sym typeface="Calibri"/>
              </a:rPr>
              <a:t> - an open-source Mixture-of-Experts (MoE) code language model that achieves performance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comparable to GPT4-Turbo in code-specific tasks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https://github.com/deepseek-ai/DeepSeek-Coder-V2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https://www.youtube.com/watch?v=0Xp7K2rHcZg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33" name="Google Shape;133;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157300" y="2683925"/>
            <a:ext cx="4932675" cy="2386851"/>
          </a:xfrm>
          <a:prstGeom prst="rect">
            <a:avLst/>
          </a:prstGeom>
          <a:noFill/>
          <a:ln>
            <a:noFill/>
          </a:ln>
        </p:spPr>
      </p:pic>
      <p:pic>
        <p:nvPicPr>
          <p:cNvPr id="134" name="Google Shape;134;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18721" y="2999750"/>
            <a:ext cx="1228750" cy="25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76200" y="0"/>
            <a:ext cx="99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40" name="Google Shape;140;p22"/>
          <p:cNvSpPr txBox="1"/>
          <p:nvPr/>
        </p:nvSpPr>
        <p:spPr>
          <a:xfrm>
            <a:off x="76200" y="410700"/>
            <a:ext cx="34554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deeplearning.ai</a:t>
            </a:r>
            <a:r>
              <a:rPr lang="en" sz="1300">
                <a:solidFill>
                  <a:schemeClr val="dk1"/>
                </a:solidFill>
                <a:latin typeface="Calibri"/>
                <a:ea typeface="Calibri"/>
                <a:cs typeface="Calibri"/>
                <a:sym typeface="Calibri"/>
              </a:rPr>
              <a:t> - new course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"Function-Calling and Data Extraction with LLMs"</a:t>
            </a:r>
            <a:endParaRPr sz="1000" b="1">
              <a:solidFill>
                <a:srgbClr val="3C78D8"/>
              </a:solidFill>
              <a:latin typeface="Calibri"/>
              <a:ea typeface="Calibri"/>
              <a:cs typeface="Calibri"/>
              <a:sym typeface="Calibri"/>
            </a:endParaRPr>
          </a:p>
        </p:txBody>
      </p:sp>
      <p:pic>
        <p:nvPicPr>
          <p:cNvPr id="141" name="Google Shape;141;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579098" y="74225"/>
            <a:ext cx="1601623" cy="833676"/>
          </a:xfrm>
          <a:prstGeom prst="rect">
            <a:avLst/>
          </a:prstGeom>
          <a:noFill/>
          <a:ln>
            <a:noFill/>
          </a:ln>
        </p:spPr>
      </p:pic>
      <p:sp>
        <p:nvSpPr>
          <p:cNvPr id="142" name="Google Shape;142;p22"/>
          <p:cNvSpPr txBox="1"/>
          <p:nvPr/>
        </p:nvSpPr>
        <p:spPr>
          <a:xfrm>
            <a:off x="76200" y="1340925"/>
            <a:ext cx="3978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a:t>
            </a:r>
            <a:r>
              <a:rPr lang="en" sz="1300">
                <a:solidFill>
                  <a:schemeClr val="dk1"/>
                </a:solidFill>
                <a:latin typeface="Calibri"/>
                <a:ea typeface="Calibri"/>
                <a:cs typeface="Calibri"/>
                <a:sym typeface="Calibri"/>
              </a:rPr>
              <a:t> grew x9 since the end of 2022, surpassed Apple and on par with Microsoft</a:t>
            </a:r>
            <a:endParaRPr sz="1000" b="1">
              <a:solidFill>
                <a:srgbClr val="3C78D8"/>
              </a:solidFill>
              <a:latin typeface="Calibri"/>
              <a:ea typeface="Calibri"/>
              <a:cs typeface="Calibri"/>
              <a:sym typeface="Calibri"/>
            </a:endParaRPr>
          </a:p>
        </p:txBody>
      </p:sp>
      <p:pic>
        <p:nvPicPr>
          <p:cNvPr id="143" name="Google Shape;143;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6200" y="1837497"/>
            <a:ext cx="3978901" cy="3051078"/>
          </a:xfrm>
          <a:prstGeom prst="rect">
            <a:avLst/>
          </a:prstGeom>
          <a:noFill/>
          <a:ln w="9525" cap="flat" cmpd="sng">
            <a:solidFill>
              <a:srgbClr val="FF0000"/>
            </a:solidFill>
            <a:prstDash val="solid"/>
            <a:round/>
            <a:headEnd type="none" w="sm" len="sm"/>
            <a:tailEnd type="none" w="sm" len="sm"/>
          </a:ln>
        </p:spPr>
      </p:pic>
      <p:sp>
        <p:nvSpPr>
          <p:cNvPr id="144" name="Google Shape;144;p22"/>
          <p:cNvSpPr txBox="1"/>
          <p:nvPr/>
        </p:nvSpPr>
        <p:spPr>
          <a:xfrm>
            <a:off x="4166250" y="2658092"/>
            <a:ext cx="4859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Runway’s Gen-3 Alpha</a:t>
            </a:r>
            <a:r>
              <a:rPr lang="en" sz="1300">
                <a:solidFill>
                  <a:schemeClr val="dk1"/>
                </a:solidFill>
                <a:latin typeface="Calibri"/>
                <a:ea typeface="Calibri"/>
                <a:cs typeface="Calibri"/>
                <a:sym typeface="Calibri"/>
              </a:rPr>
              <a:t> - another Sora AI Video Competitor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https://nofilmschool.com/runway-gen-3-alpha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45" name="Google Shape;145;p22"/>
          <p:cNvSpPr txBox="1"/>
          <p:nvPr/>
        </p:nvSpPr>
        <p:spPr>
          <a:xfrm>
            <a:off x="4166250" y="964075"/>
            <a:ext cx="48591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Dell, Nvidia, and Super Micro Computer</a:t>
            </a:r>
            <a:r>
              <a:rPr lang="en" sz="1300">
                <a:solidFill>
                  <a:schemeClr val="dk1"/>
                </a:solidFill>
                <a:latin typeface="Calibri"/>
                <a:ea typeface="Calibri"/>
                <a:cs typeface="Calibri"/>
                <a:sym typeface="Calibri"/>
              </a:rPr>
              <a:t> are building an AI factory for xAI’s massive supercomputer to train Grok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Dell</a:t>
            </a:r>
            <a:r>
              <a:rPr lang="en" sz="1300">
                <a:solidFill>
                  <a:schemeClr val="dk1"/>
                </a:solidFill>
                <a:latin typeface="Calibri"/>
                <a:ea typeface="Calibri"/>
                <a:cs typeface="Calibri"/>
                <a:sym typeface="Calibri"/>
              </a:rPr>
              <a:t> is assembling half of the server racks for xAI's planned supercomputer, with </a:t>
            </a:r>
            <a:r>
              <a:rPr lang="en" sz="1300" b="1">
                <a:solidFill>
                  <a:srgbClr val="FF0000"/>
                </a:solidFill>
                <a:latin typeface="Calibri"/>
                <a:ea typeface="Calibri"/>
                <a:cs typeface="Calibri"/>
                <a:sym typeface="Calibri"/>
              </a:rPr>
              <a:t>Super Micro</a:t>
            </a:r>
            <a:r>
              <a:rPr lang="en" sz="1300">
                <a:solidFill>
                  <a:schemeClr val="dk1"/>
                </a:solidFill>
                <a:latin typeface="Calibri"/>
                <a:ea typeface="Calibri"/>
                <a:cs typeface="Calibri"/>
                <a:sym typeface="Calibri"/>
              </a:rPr>
              <a:t> handling the other half.</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system aims to use up to </a:t>
            </a:r>
            <a:r>
              <a:rPr lang="en" sz="1300" b="1">
                <a:solidFill>
                  <a:srgbClr val="3C78D8"/>
                </a:solidFill>
                <a:latin typeface="Calibri"/>
                <a:ea typeface="Calibri"/>
                <a:cs typeface="Calibri"/>
                <a:sym typeface="Calibri"/>
              </a:rPr>
              <a:t>100,000 Nvidia H100 GPUs</a:t>
            </a:r>
            <a:r>
              <a:rPr lang="en" sz="1300">
                <a:solidFill>
                  <a:schemeClr val="dk1"/>
                </a:solidFill>
                <a:latin typeface="Calibri"/>
                <a:ea typeface="Calibri"/>
                <a:cs typeface="Calibri"/>
                <a:sym typeface="Calibri"/>
              </a:rPr>
              <a:t>, potentially making it 4x larger than the biggest existing AI clusters.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Musk wants the supercomputer to be </a:t>
            </a:r>
            <a:r>
              <a:rPr lang="en" sz="1300" b="1">
                <a:solidFill>
                  <a:srgbClr val="3C78D8"/>
                </a:solidFill>
                <a:latin typeface="Calibri"/>
                <a:ea typeface="Calibri"/>
                <a:cs typeface="Calibri"/>
                <a:sym typeface="Calibri"/>
              </a:rPr>
              <a:t>fully operational by Fall 2025</a:t>
            </a:r>
            <a:r>
              <a:rPr lang="en" sz="1300">
                <a:solidFill>
                  <a:schemeClr val="dk1"/>
                </a:solidFill>
                <a:latin typeface="Calibri"/>
                <a:ea typeface="Calibri"/>
                <a:cs typeface="Calibri"/>
                <a:sym typeface="Calibri"/>
              </a:rPr>
              <a:t> to accelerate the development of advanced Grok models.</a:t>
            </a:r>
            <a:endParaRPr sz="1300">
              <a:solidFill>
                <a:schemeClr val="dk1"/>
              </a:solidFill>
              <a:latin typeface="Calibri"/>
              <a:ea typeface="Calibri"/>
              <a:cs typeface="Calibri"/>
              <a:sym typeface="Calibri"/>
            </a:endParaRPr>
          </a:p>
        </p:txBody>
      </p:sp>
      <p:sp>
        <p:nvSpPr>
          <p:cNvPr id="146" name="Google Shape;146;p22"/>
          <p:cNvSpPr txBox="1"/>
          <p:nvPr/>
        </p:nvSpPr>
        <p:spPr>
          <a:xfrm>
            <a:off x="4166250" y="3145984"/>
            <a:ext cx="48591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 new models:</a:t>
            </a:r>
            <a:r>
              <a:rPr lang="en" sz="1300" b="1">
                <a:solidFill>
                  <a:schemeClr val="dk1"/>
                </a:solidFill>
                <a:latin typeface="Calibri"/>
                <a:ea typeface="Calibri"/>
                <a:cs typeface="Calibri"/>
                <a:sym typeface="Calibri"/>
              </a:rPr>
              <a:t>    </a:t>
            </a:r>
            <a:endParaRPr sz="1300" b="1">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https://ai.meta.com/blog/meta-fair-research-new-releases/</a:t>
            </a:r>
            <a:r>
              <a:rPr lang="en" sz="1000">
                <a:solidFill>
                  <a:srgbClr val="FF0000"/>
                </a:solidFill>
                <a:latin typeface="Calibri"/>
                <a:ea typeface="Calibri"/>
                <a:cs typeface="Calibri"/>
                <a:sym typeface="Calibri"/>
              </a:rPr>
              <a:t> </a:t>
            </a:r>
            <a:endParaRPr sz="1000">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https://twitter.com/ylecun/status/1803200026094739734</a:t>
            </a:r>
            <a:endParaRPr sz="1000">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Meta Chameleon</a:t>
            </a:r>
            <a:r>
              <a:rPr lang="en" sz="1300">
                <a:latin typeface="Calibri"/>
                <a:ea typeface="Calibri"/>
                <a:cs typeface="Calibri"/>
                <a:sym typeface="Calibri"/>
              </a:rPr>
              <a:t> - a family of "early fusion" models that operate on images and text tokens simultaneously.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Paper </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8"/>
              </a:rPr>
              <a:t>https://arxiv.org/abs/2405.09818</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Code and model </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https://github.com/facebookresearch/chameleon</a:t>
            </a:r>
            <a:endParaRPr sz="1000">
              <a:solidFill>
                <a:schemeClr val="dk1"/>
              </a:solidFill>
              <a:latin typeface="Calibri"/>
              <a:ea typeface="Calibri"/>
              <a:cs typeface="Calibri"/>
              <a:sym typeface="Calibri"/>
            </a:endParaRPr>
          </a:p>
        </p:txBody>
      </p:sp>
      <p:sp>
        <p:nvSpPr>
          <p:cNvPr id="147" name="Google Shape;147;p22"/>
          <p:cNvSpPr txBox="1"/>
          <p:nvPr/>
        </p:nvSpPr>
        <p:spPr>
          <a:xfrm>
            <a:off x="4166250" y="4551469"/>
            <a:ext cx="4859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Subobject-level Image Tokenization</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10"/>
              </a:rPr>
              <a:t>https://arxiv.org/abs/2402.14327v1?utm_source=tldrai</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2639</Words>
  <Application>Microsoft Macintosh PowerPoint</Application>
  <PresentationFormat>On-screen Show (16:9)</PresentationFormat>
  <Paragraphs>256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2024-06-21T19:56:55Z</dcterms:modified>
</cp:coreProperties>
</file>