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 Mono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5"/>
  </p:normalViewPr>
  <p:slideViewPr>
    <p:cSldViewPr>
      <p:cViewPr varScale="1">
        <p:scale>
          <a:sx n="157" d="100"/>
          <a:sy n="157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dfea7fbe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g2dfea7fbe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ba0d0ca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2eba0d0ca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daef3745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2edaef3745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f27230d2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2ef27230d2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fafc2bf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2efafc2bf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fafc2bf6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2efafc2bf6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fafc2bf6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2efafc2bf6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fafc2bf6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efafc2bf6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9dde1f7a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279dde1f7a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8a450c44d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2e8a450c44d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urkov/status/181805312312395379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?leaderboar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career-programming/i-paid-3-000-for-career-coaching-this-1-tip-paid-me-a-1000-roi-4d21e1bd6862" TargetMode="External"/><Relationship Id="rId5" Type="http://schemas.openxmlformats.org/officeDocument/2006/relationships/hyperlink" Target="https://entreprenal.com/the-layoffs-wont-stop-anytime-soon-23784dcb8e50" TargetMode="External"/><Relationship Id="rId4" Type="http://schemas.openxmlformats.org/officeDocument/2006/relationships/hyperlink" Target="https://layoffs.fy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jeremyphoward/status/1816997950264053904" TargetMode="External"/><Relationship Id="rId3" Type="http://schemas.openxmlformats.org/officeDocument/2006/relationships/hyperlink" Target="https://decrypt.co/241834/jp-morgan-ai-chatbot-llm-suite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kapadia3214/groq-moa" TargetMode="External"/><Relationship Id="rId5" Type="http://schemas.openxmlformats.org/officeDocument/2006/relationships/hyperlink" Target="https://x.com/KapadiaSoami/status/1811657156082712605" TargetMode="External"/><Relationship Id="rId4" Type="http://schemas.openxmlformats.org/officeDocument/2006/relationships/hyperlink" Target="https://www.youtube.com/watch?v=R6F3T3Bykqg" TargetMode="External"/><Relationship Id="rId9" Type="http://schemas.openxmlformats.org/officeDocument/2006/relationships/hyperlink" Target="https://intelepeer.ai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x.com/bindureddy/status/1818068830570299521?utm_source=ainews&amp;utm_medium=email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machinelearning.apple.com/papers/apple_intelligence_foundation_language_models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arxiv.org/abs/2407.15186" TargetMode="External"/><Relationship Id="rId4" Type="http://schemas.openxmlformats.org/officeDocument/2006/relationships/hyperlink" Target="https://twitter.com/burkov/status/1817720357647761622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i.meta.com/blog/segment-anything-2/" TargetMode="External"/><Relationship Id="rId3" Type="http://schemas.openxmlformats.org/officeDocument/2006/relationships/hyperlink" Target="https://www.canva.com/newsroom/news/leonardo-ai/" TargetMode="External"/><Relationship Id="rId7" Type="http://schemas.openxmlformats.org/officeDocument/2006/relationships/hyperlink" Target="https://ai.meta.com/sam2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qz.com/mark-zuckerberg-jensen-huang-meta-nvidia-ai-assistants-1851608544" TargetMode="External"/><Relationship Id="rId5" Type="http://schemas.openxmlformats.org/officeDocument/2006/relationships/hyperlink" Target="https://huggingface.co/blog/inference-dgx-cloud" TargetMode="External"/><Relationship Id="rId10" Type="http://schemas.openxmlformats.org/officeDocument/2006/relationships/hyperlink" Target="https://www.youtube.com/watch?v=w-cmMcMZoZ4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neuralmagic.com" TargetMode="External"/><Relationship Id="rId3" Type="http://schemas.openxmlformats.org/officeDocument/2006/relationships/hyperlink" Target="https://openai.com/gpt-4o-long-output/" TargetMode="External"/><Relationship Id="rId7" Type="http://schemas.openxmlformats.org/officeDocument/2006/relationships/hyperlink" Target="https://www.marktechpost.com/2024/07/29/neural-magic-releases-fully-quantized-fp8-version-of-metas-llama-3-1-405b-model-fp8-dynamic-quantization-and-fp8-static-quantizatio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runwayml.com/about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runwayml.com/research/introducing-gen-3-alpha" TargetMode="Externa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trendforce.com/news/2024/07/30/news-amazon-unveiled-the-latest-ai-chip-performance-up-by-50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twitter.com/omooretweets/status/1815113401359880196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midjourney/status/1818342703618482265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Auqrm7WFc0I" TargetMode="External"/><Relationship Id="rId5" Type="http://schemas.openxmlformats.org/officeDocument/2006/relationships/hyperlink" Target="https://fastht.ml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pubby.com/microsofts-graphrag-autogen-ollama-chainlit-fully-local-free-multi-agent-rag-superbot-61ad3759f06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technologyreview.com/2024/07/30/1095489/openai-has-released-a-new-chatgpt-bot-that-you-can-talk-to/" TargetMode="Externa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?leaderboar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83860" y="1056125"/>
            <a:ext cx="4420200" cy="3648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1.5 Flash in Gemini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xAI Grok 2 and Grok 3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JP Morgan AI Research Analyst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IntelePeer’s Gen AI raises $140 Mln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Mixture of Agents (MoA) with Groq API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Legal: Not possible to assure no harm from AI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at the Paris 2024 Summer Olympic Games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Claude rewrites Python into C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Text-to-SQL Survey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Ollama works with AMD GPUs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Apple - 47 pages paper describing their AI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Canva is acquiring Leonardo AI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Hugging Face starts using Nvidia NIM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Meta SAM 2 - Segment Anything Model 2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Jensen Huang and Mark Zuckerberg talk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4633738" y="1056119"/>
            <a:ext cx="4420200" cy="3648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GPT-4o Long Output 64K tokens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Runway's Gen-3 Alpha - text-to-video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Neural Magic Quantized Llama 3.1 405B Model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Amazon AI chip faster and cheaper than Nvidia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Cohere Raises $500M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could lose up to $5 Billion this year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Midjourney V6.1 is now live!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Jeremy Howard announced Python FastHTML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Llama 3.1 405B quantized using EXL2 to 125GB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Mark Zuckerberg "Inflection Point" post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GraphRAG  +  AutoGen  +  Ollama  +  Chainlit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Talking ChatGPT Bot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Meta AI Studio - create custom AI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Tech Layoffs in 2024 are lower than last year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1024350" y="16125"/>
            <a:ext cx="25392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 </a:t>
            </a:r>
            <a:endParaRPr sz="36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August 2</a:t>
            </a:r>
            <a:r>
              <a:rPr lang="en" sz="24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 sz="24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075600" y="96825"/>
            <a:ext cx="49785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Coders rejecting LLMs for writing quality code today are like 2000s photographers denying digital cameras because "film is unmatched."</a:t>
            </a:r>
            <a:endParaRPr sz="13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- Andriy Burkov - </a:t>
            </a:r>
            <a:r>
              <a:rPr lang="en" sz="1100" i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https://twitter.com/burkov/status/1818053123123953791</a:t>
            </a:r>
            <a:r>
              <a:rPr lang="en" sz="11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5439489" y="55350"/>
            <a:ext cx="17613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#models: 115.    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#votes: 1,450,208. 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Last updated: 2024-07-08.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3186581" y="444363"/>
            <a:ext cx="5523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5235575" y="22637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448325" y="430602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448325" y="313384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4967342" y="179732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4967342" y="278873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4967342" y="329006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4967342" y="454091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5439489" y="55350"/>
            <a:ext cx="17613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#models: 121.    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#votes: 1,552,386.    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Last updated: 2024-07-29.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448325" y="408883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4967342" y="229526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4967342" y="403169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675" y="799863"/>
            <a:ext cx="3224654" cy="419123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0" name="Google Shape;190;p2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8942" y="734250"/>
            <a:ext cx="3313666" cy="4256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1" name="Google Shape;191;p23"/>
          <p:cNvSpPr/>
          <p:nvPr/>
        </p:nvSpPr>
        <p:spPr>
          <a:xfrm>
            <a:off x="448334" y="192275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168109" y="1883291"/>
            <a:ext cx="213600" cy="2031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448325" y="457869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4967342" y="476951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4967342" y="255142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7719" y="603950"/>
            <a:ext cx="5872923" cy="253517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/>
          <p:nvPr/>
        </p:nvSpPr>
        <p:spPr>
          <a:xfrm>
            <a:off x="4649235" y="2007975"/>
            <a:ext cx="146700" cy="4503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72300" y="76200"/>
            <a:ext cx="4901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Layoffs in 2024 </a:t>
            </a: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</a:t>
            </a: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than last year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6291625" y="109963"/>
            <a:ext cx="2002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Layoffs - </a:t>
            </a:r>
            <a:r>
              <a:rPr lang="en" sz="13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https://layoffs.fyi</a:t>
            </a: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93311" y="3215325"/>
            <a:ext cx="5331600" cy="1847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Employees: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You told us things will get better this year! But… why firings? </a:t>
            </a:r>
            <a:b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                   Revenues are increasing… Productivity is at an all-time high!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"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Company: </a:t>
            </a:r>
            <a:r>
              <a:rPr lang="en" sz="1200" b="1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"Take your pick, we've got </a:t>
            </a:r>
            <a:endParaRPr sz="1200" b="1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  … 'Cost-cutting efforts' </a:t>
            </a:r>
            <a:endParaRPr sz="1200" b="1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  … 'Strategic restructuring' </a:t>
            </a:r>
            <a:endParaRPr sz="1200" b="1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  … 'Unexpected Macro Environment' </a:t>
            </a:r>
            <a:endParaRPr sz="1200" b="1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  … 'Optimizing for growth' </a:t>
            </a:r>
            <a:endParaRPr sz="1200" b="1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  … Oh, this one's good, 'A renewed focus on AI.'</a:t>
            </a:r>
            <a:endParaRPr sz="1200" b="1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https://entreprenal.com/the-layoffs-wont-stop-anytime-soon-23784dcb8e50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6356527" y="2007975"/>
            <a:ext cx="146700" cy="4503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5684100" y="3807975"/>
            <a:ext cx="3382800" cy="661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Be an early applicant: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https://medium.com/career-programming/i-paid-3-000-for-career-coaching-this-1-tip-paid-me-a-1000-roi-4d21e1bd6862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238" y="1203525"/>
            <a:ext cx="2094075" cy="2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0941" y="3664175"/>
            <a:ext cx="1144600" cy="4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 txBox="1"/>
          <p:nvPr/>
        </p:nvSpPr>
        <p:spPr>
          <a:xfrm>
            <a:off x="9123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536203" y="4360974"/>
            <a:ext cx="209407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40357" y="82905"/>
            <a:ext cx="93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1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76200" y="560813"/>
            <a:ext cx="44370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Google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1.5 Flash in Gemini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- free, better quality responses.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32K context length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76200" y="1019673"/>
            <a:ext cx="44370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xAI: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Grok 2 to be released in August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Grok 3 to be released in December / January.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76200" y="1683080"/>
            <a:ext cx="44370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JP Morgan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has built its own AI Chatbot that acts like a Research Analyst. The chatbot is not using external LLMs (like OpenAI).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https://decrypt.co/241834/jp-morgan-ai-chatbot-llm-suite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76200" y="3172352"/>
            <a:ext cx="4437000" cy="1896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MOA = Mixture of Agents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 Easy setup with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Groq API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https://www.youtube.com/watch?v=R6F3T3Bykqg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https://x.com/KapadiaSoami/status/1811657156082712605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https://github.com/skapadia3214/groq-moa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git clone https://github.com/skapadia3214/groq-moa.git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cd groq-moa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pip install -r requirements.txt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GROQ_API_KEY=your_api_key_here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streamlit run app.py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3550" y="2847477"/>
            <a:ext cx="4364999" cy="220660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1" name="Google Shape;71;p15"/>
          <p:cNvSpPr txBox="1"/>
          <p:nvPr/>
        </p:nvSpPr>
        <p:spPr>
          <a:xfrm>
            <a:off x="4723550" y="365838"/>
            <a:ext cx="4365000" cy="241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California legislation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"SB-1047 Safe and Secure Innovation for Frontier Artificial Intelligence Models Act"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is requiring developers to certify, under penalty of perjury, this: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&gt; "Identifies specific tests and test results that would be sufficient to provide reasonable assurance ... covered model derivatives do not pose an unreasonable risk of causing or enabling a critical harm"</a:t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But ...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 is not possible to provide assurance that a released model can't be used to cause harm, because a released model can be changed.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This is what nearly all AI researchers agree on, but most politicians don't know.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https://twitter.com/jeremyphoward/status/1816997950264053904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76200" y="2305101"/>
            <a:ext cx="44370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IntelePeer’s Gen AI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automates up to 90% of your customer interactions and delivers ROI inside 90 days.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https://intelepeer.ai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IntelePeer raises $140 Mln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76200" y="65050"/>
            <a:ext cx="93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2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76200" y="439875"/>
            <a:ext cx="44370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at the Paris 2024 Summer Olympic Games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AthleteGPT - AI chatbot, Athlete365 mobile app.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AI-powered 3D athlete tracking (3DAT)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AI for talent scouting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NBC using AI to provide personalized highlights and enhanced real-time statistics for viewers.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2025" y="439875"/>
            <a:ext cx="2547894" cy="1218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0" name="Google Shape;80;p16"/>
          <p:cNvSpPr txBox="1"/>
          <p:nvPr/>
        </p:nvSpPr>
        <p:spPr>
          <a:xfrm>
            <a:off x="76200" y="1707200"/>
            <a:ext cx="44370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asked Claude to rewrite Python into C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Result: 2.3 min vs 63 min run time.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This is the future for production cost savings.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https://twitter.com/burkov/status/1817720357647761622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76200" y="2547775"/>
            <a:ext cx="44370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Text-to-SQL Survey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discussing benchmark datasets, prompt engineering, fine-tuning methods, and future research directions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https://arxiv.org/abs/2407.15186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76200" y="3449850"/>
            <a:ext cx="44370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Ollama works with AMD GPUs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latest ollama v. 0.3.0 works with AMD GPUs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For example, AMD's 7900 XTX with 24GB (~$750 on ebay)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or PRO W7900 with 48GB (~$3K on ebay)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2025" y="3526055"/>
            <a:ext cx="1138573" cy="6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76200" y="4456625"/>
            <a:ext cx="44370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utilizes the equivalent of 350,000 Nvidia A100 chip servers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mainly for ChatGPT, with discounted rates from Azure.</a:t>
            </a:r>
            <a:endParaRPr sz="9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642025" y="1835061"/>
            <a:ext cx="25479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Python =&gt; C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642025" y="2693886"/>
            <a:ext cx="25479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642025" y="4456625"/>
            <a:ext cx="4437000" cy="464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Apple - 47 pages paper describing their AI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https://machinelearning.apple.com/papers/apple_intelligence_foundation_language_models.pdf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https://x.com/bindureddy/status/1818068830570299521?utm_source=ainews&amp;utm_medium=email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76200" y="65050"/>
            <a:ext cx="93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3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76200" y="469825"/>
            <a:ext cx="4469700" cy="1173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Canva is acquiring Leonardo AI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Leonardo AI is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an Australian startup ~120 people,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 Mln users who have generated over a Billion images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Canva has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190 Mln users. It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plans to integrate Leonardo's tech into its Magic Studio AI features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https://www.canva.com/newsroom/news/leonardo-ai/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375" y="726925"/>
            <a:ext cx="4469699" cy="661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5" name="Google Shape;95;p17"/>
          <p:cNvSpPr txBox="1"/>
          <p:nvPr/>
        </p:nvSpPr>
        <p:spPr>
          <a:xfrm>
            <a:off x="76200" y="1708625"/>
            <a:ext cx="44697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Hugging Face starts using Nvidia NIM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microservices to power inference of popular AI models. Expecgted up to x5 better token efficiency for 4 Mln HF developers.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https://huggingface.co/blog/inference-dgx-cloud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29050" y="1708625"/>
            <a:ext cx="2431090" cy="8186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76200" y="2590125"/>
            <a:ext cx="44697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 SAM 2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Segment Anything Model 2 (SAM 2)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foundation model for promptable visual segmentation in both images and videos at 44 frames/sec. Users can select objects in videos and images using clicks, boxes, or masks.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https://ai.meta.com/sam2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https://ai.meta.com/blog/segment-anything-2/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9060" y="2710946"/>
            <a:ext cx="1850275" cy="8851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76200" y="3782100"/>
            <a:ext cx="6916800" cy="1296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Jensen Huang and Mark Zuckerberg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one hour conversation at SIGGRAPH 2024 on July 29, 2024 in Denver, CO. Meta releases AI Studio (create AI characters), shifting to generating personalized content on the fly. Jensen predicted a shift from turn-based AI interactions to more fluid, multi-option simulations. Both spoke about the importance of AI in their companies' developments. They also discussed AI's potential to transform education, entertainment, and work through smart glasses.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https://www.youtube.com/watch?v=w-cmMcMZoZ4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https://qz.com/mark-zuckerberg-jensen-huang-meta-nvidia-ai-assistants-1851608544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4900" y="3912032"/>
            <a:ext cx="1850275" cy="1036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76200" y="65050"/>
            <a:ext cx="93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4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76200" y="469825"/>
            <a:ext cx="44697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GPT-4o Long Output  - experimental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64k tokens output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$6.00 / $18 for 1M in/out tokens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https://openai.com/gpt-4o-long-output/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76200" y="1366900"/>
            <a:ext cx="4469700" cy="1326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Runway's Gen-3 Alpha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of the next generation of foundation models trained by Runway on a new infrastructure built for large-scale multimodal training. Generating incredibly realistic video in seconds from simple text prompts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https://runwayml.com/research/introducing-gen-3-alpha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https://runwayml.com/about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since 2018, in Manhattan, NY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9100" y="1366900"/>
            <a:ext cx="2656389" cy="1326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9" name="Google Shape;109;p18"/>
          <p:cNvSpPr txBox="1"/>
          <p:nvPr/>
        </p:nvSpPr>
        <p:spPr>
          <a:xfrm>
            <a:off x="76200" y="2764626"/>
            <a:ext cx="4469700" cy="2142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Neural Magic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Releases Fully Quantized FP8 Version of Meta’s Llama 3.1 405B Model.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may run on one 8xH100 node without the common out-of-memory (OOM) errors typically encountered with the original FP8 and FP16 versions.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4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https://www.marktechpost.com/2024/07/29/neural-magic-releases-fully-quantized-fp8-version-of-metas-llama-3-1-405b-model-fp8-dynamic-quantization-and-fp8-static-quantization/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Magic is headquartered in Somerville, MA, and was founded in 2018 by MIT professor Nir Shavit and MIT Research Scientist Alex Matveev.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https://neuralmagic.com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9100" y="3200515"/>
            <a:ext cx="2656400" cy="127080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8300" y="493390"/>
            <a:ext cx="2656400" cy="721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76200" y="65050"/>
            <a:ext cx="93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5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76200" y="469825"/>
            <a:ext cx="44697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Amazon testing its latest AI chip - AWS Inferentia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up to 50% higher than NVIDIA's at half the cost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According to Reuters, engineers at Amazon’s chip lab in Austin, Texas, recently tested highly confidential new servers.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https://www.trendforce.com/news/2024/07/30/news-amazon-unveiled-the-latest-ai-chip-performance-up-by-50/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4349" y="449212"/>
            <a:ext cx="1610300" cy="11680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9" name="Google Shape;119;p19"/>
          <p:cNvSpPr txBox="1"/>
          <p:nvPr/>
        </p:nvSpPr>
        <p:spPr>
          <a:xfrm>
            <a:off x="76200" y="1732575"/>
            <a:ext cx="4469700" cy="372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Beautiful AI video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https://twitter.com/omooretweets/status/1815113401359880196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4350" y="1732575"/>
            <a:ext cx="1610300" cy="89876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1" name="Google Shape;121;p19"/>
          <p:cNvSpPr txBox="1"/>
          <p:nvPr/>
        </p:nvSpPr>
        <p:spPr>
          <a:xfrm>
            <a:off x="76200" y="2744950"/>
            <a:ext cx="44697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Cohere Raises $500M 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Cohere builds enterprise-grade frontier AI models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Cohere provides industry-leading LLMs and RAG capabilities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Cohere is co-headquartered in Toronto and San Francisco, with key offices in London and New York. Since 2019.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4350" y="3016838"/>
            <a:ext cx="2834650" cy="4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76200" y="3842225"/>
            <a:ext cx="44697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could lose up to $5 Billion this year.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OpenAI's expenses: $4B for renting Microsoft's servers, $3B for AI training costs, and $1.5B for staffing - total $8.5 Billion.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OpenAI's revenue: $2B annually from ChatGPT and over $80M per month from API access, OpenAI's potential revenue of up to $4.5B falls short of its $8.5B in operating costs.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8300" y="4074790"/>
            <a:ext cx="2656400" cy="721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76200" y="65050"/>
            <a:ext cx="93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6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76200" y="469825"/>
            <a:ext cx="44697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Midjourney V6.1 is now live! 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V6.1 greatly improves image quality, coherence, text, and comes with brand-new upscaling and personalization models. It’s smarter, faster, clearer, and more beautiful.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https://x.com/midjourney/status/1818342703618482265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8299" y="229225"/>
            <a:ext cx="1897126" cy="1259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76200" y="1567000"/>
            <a:ext cx="4469700" cy="1819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FastHTML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Jeremy Howard announced FastHTML - a new way to create modern interactive web apps in Python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https://fastht.ml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Offers authentication, databases, caching, styling, and more.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1-click deployment to Railway, Vercel, and Huggingface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Jeremy created a 1-hour mini-course on FastHTML showing how to create and deploy a complete interactive web app from scratch using pure Python.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https://www.youtube.com/watch?v=Auqrm7WFc0I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8650" y="1566993"/>
            <a:ext cx="3130724" cy="161316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76200" y="3502375"/>
            <a:ext cx="44697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Llama 3.1 405B model was quantized using EXL2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 - 125-150GB model size range.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Outperforms Meta's distillation to 70B.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EXL2 - Mixed Quantization Levels within the same model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628650" y="3502375"/>
            <a:ext cx="44697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Mark Zuckerberg "Inflection Point" post:</a:t>
            </a:r>
            <a:br>
              <a:rPr lang="en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"I believe the Llama 3.1 release will be an inflection point in the industry where most developers begin to primarily use open source, and I expect that approach to only grow from here. I hope you’ll join us on this journey to bring the benefits of AI to everyone in the world."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/>
        </p:nvSpPr>
        <p:spPr>
          <a:xfrm>
            <a:off x="76200" y="65050"/>
            <a:ext cx="93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7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76200" y="469825"/>
            <a:ext cx="4469700" cy="88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Microsoft: 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Local Free Multi-Agent RAG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GraphRAG  +  AutoGen  +  Ollama  +  Chainlit 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https://ai.gopubby.com/microsofts-graphrag-autogen-ollama-chainlit-fully-local-free-multi-agent-rag-superbot-61ad3759f06f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8300" y="152400"/>
            <a:ext cx="4293299" cy="326597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3" name="Google Shape;143;p21"/>
          <p:cNvSpPr txBox="1"/>
          <p:nvPr/>
        </p:nvSpPr>
        <p:spPr>
          <a:xfrm>
            <a:off x="76200" y="1447675"/>
            <a:ext cx="4469700" cy="1296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Talking ChatGPT Bot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is launching a new AI voice chatbot powered by the GPT-4o model with features that include natural, fluent conversation capabilities. It is initially available to select ChatGPT Plus subscribers.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https://www.technologyreview.com/2024/07/30/1095489/openai-has-released-a-new-chatgpt-bot-that-you-can-talk-to/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5439489" y="55350"/>
            <a:ext cx="17613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#models: 121.    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#votes: 1,552,386.    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Last updated: 2024-07-29.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2588736" y="427969"/>
            <a:ext cx="13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English-only queries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5235575" y="22637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413500" y="261235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3500" y="427893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4814942" y="115010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4814942" y="187552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4814942" y="236418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4814942" y="360839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4814942" y="432573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4814942" y="407678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4814942" y="481330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413500" y="186398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125" y="707269"/>
            <a:ext cx="3395210" cy="428383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6542" y="734250"/>
            <a:ext cx="3341133" cy="4256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6" name="Google Shape;166;p22"/>
          <p:cNvSpPr/>
          <p:nvPr/>
        </p:nvSpPr>
        <p:spPr>
          <a:xfrm>
            <a:off x="413499" y="162666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133275" y="1587200"/>
            <a:ext cx="213600" cy="2031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133275" y="1815800"/>
            <a:ext cx="213600" cy="2031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1990</Words>
  <Application>Microsoft Macintosh PowerPoint</Application>
  <PresentationFormat>On-screen Show (16:9)</PresentationFormat>
  <Paragraphs>193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Roboto Mono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2</cp:revision>
  <dcterms:modified xsi:type="dcterms:W3CDTF">2024-08-01T10:00:03Z</dcterms:modified>
</cp:coreProperties>
</file>