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Roboto Mono" pitchFamily="49"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5F7A1B0-3C24-4DFC-8022-40F3729FC50C}">
  <a:tblStyle styleId="{F5F7A1B0-3C24-4DFC-8022-40F3729FC50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f0f386c991_0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2f0f386c991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f0d36eef7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2f0d36eef7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f11190edd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2f11190edd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f03ac7ac9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2f03ac7ac9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f19b48ed5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g2f19b48ed5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f16d2e954b_3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g2f16d2e954b_3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f03ac7ac9f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2f03ac7ac9f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f1a399f84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2f1a399f84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edaef3745d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2edaef3745d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f1a399f842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8" name="Google Shape;128;g2f1a399f842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f1a399f842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f1a399f842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f16d2888c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2f16d2888c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shrm.org/topics-tools/news/inclusion-equity-diversity/federal-government-commits-to-ai-fairnes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www.kdnuggets.com/the-rise-of-chief-ai-officer" TargetMode="External"/><Relationship Id="rId4" Type="http://schemas.openxmlformats.org/officeDocument/2006/relationships/hyperlink" Target="https://www.ft.com/content/4c5d823e-004b-4f00-9536-9fea93330453"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4.png"/><Relationship Id="rId7" Type="http://schemas.openxmlformats.org/officeDocument/2006/relationships/hyperlink" Target="https://www.pcmag.com/news/dell-makes-cuts-to-boost-ai-pivot-reportedly-laying-off-12500-employee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hyperlink" Target="https://x.com/burkov/status/1819214183881187828" TargetMode="External"/><Relationship Id="rId4" Type="http://schemas.openxmlformats.org/officeDocument/2006/relationships/hyperlink" Target="https://layoffs.fyi"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ow.groq.com" TargetMode="External"/><Relationship Id="rId3" Type="http://schemas.openxmlformats.org/officeDocument/2006/relationships/hyperlink" Target="https://www.together.ai" TargetMode="External"/><Relationship Id="rId7" Type="http://schemas.openxmlformats.org/officeDocument/2006/relationships/hyperlink" Target="https://www.hyperstack.cloud"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lepton.ai" TargetMode="External"/><Relationship Id="rId5" Type="http://schemas.openxmlformats.org/officeDocument/2006/relationships/hyperlink" Target="https://fireworks.ai" TargetMode="External"/><Relationship Id="rId10" Type="http://schemas.openxmlformats.org/officeDocument/2006/relationships/hyperlink" Target="https://octo.ai/cp/webinar-optimizing-llms/" TargetMode="External"/><Relationship Id="rId4" Type="http://schemas.openxmlformats.org/officeDocument/2006/relationships/hyperlink" Target="https://www.reddit.com/r/LocalLLaMA/comments/1elx04l/cloud_services_that_run_llama_31_on_a_price_per/" TargetMode="External"/><Relationship Id="rId9" Type="http://schemas.openxmlformats.org/officeDocument/2006/relationships/hyperlink" Target="https://developers.googleblog.com/en/gemini-15-flash-updates-google-ai-studio-gemini-api/"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openai.com/index/introducing-structured-outputs-in-the-api"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llama.meta.com/docs/get-started/" TargetMode="External"/><Relationship Id="rId7" Type="http://schemas.openxmlformats.org/officeDocument/2006/relationships/hyperlink" Target="https://llama.meta.com/docs/community-support-and-resource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llama.meta.com/docs/integration-guides/" TargetMode="External"/><Relationship Id="rId5" Type="http://schemas.openxmlformats.org/officeDocument/2006/relationships/hyperlink" Target="https://llama.meta.com/docs/how-to-guides/" TargetMode="External"/><Relationship Id="rId10" Type="http://schemas.openxmlformats.org/officeDocument/2006/relationships/hyperlink" Target="https://www.reddit.com/r/singularity/comments/1ehpvtz/mark_zuckerberg_said_at_q2_earnings_call_the/" TargetMode="External"/><Relationship Id="rId4" Type="http://schemas.openxmlformats.org/officeDocument/2006/relationships/hyperlink" Target="https://llama.meta.com/docs/llama-everywhere/" TargetMode="External"/><Relationship Id="rId9" Type="http://schemas.openxmlformats.org/officeDocument/2006/relationships/hyperlink" Target="https://techcrunch.com/2024/08/01/zuckerberg-says-meta-will-need-10x-more-computing-power-to-train-llama-4-than-llama-3/"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arrow.com/en/products/c8380-12c-mp-32g/thundercomm" TargetMode="External"/><Relationship Id="rId7" Type="http://schemas.openxmlformats.org/officeDocument/2006/relationships/hyperlink" Target="https://www.reddit.com/r/LocalLLaMA/comments/1emd3bg/snapdragon_x_cpu_inference_is_fast_q_4_0_4_8/"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techradar.com/pro/qualcomm-quietly-debuts-snapdragon-x-elite-mini-pc-thats-the-perfect-alternative-to-the-apple-mac-mini-and-its-not-as-expensive-as-youd-think"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reddit.com/r/OpenAI/comments/1el4thx/greg_brockman_john_schulman_and_peter_deng_leave/" TargetMode="External"/><Relationship Id="rId7" Type="http://schemas.openxmlformats.org/officeDocument/2006/relationships/image" Target="../media/image7.jpeg"/><Relationship Id="rId12"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0.png"/><Relationship Id="rId5" Type="http://schemas.openxmlformats.org/officeDocument/2006/relationships/hyperlink" Target="https://arxiv.org/pdf/2408.03151" TargetMode="External"/><Relationship Id="rId10" Type="http://schemas.openxmlformats.org/officeDocument/2006/relationships/hyperlink" Target="https://www.napkin.ai" TargetMode="External"/><Relationship Id="rId4" Type="http://schemas.openxmlformats.org/officeDocument/2006/relationships/hyperlink" Target="https://www.youtube.com/watch?v=0SRVJaOg9Co" TargetMode="External"/><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techcrunch.com/2024/08/08/google-deepmind-develops-a-solidly-amateur-table-tennis-robot/" TargetMode="External"/><Relationship Id="rId7" Type="http://schemas.openxmlformats.org/officeDocument/2006/relationships/hyperlink" Target="https://betanews.com/2024/08/01/microsoft-github-models-a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qwenlm.github.io/blog/qwen2-math/" TargetMode="External"/><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hyperlink" Target="https://learn.deeplearning.ai/courses/ai-python-for-beginners"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news.microsoft.com/2024/08/08/palantir-and-microsoft-partner-to-deliver-enhanced-analytics-and-ai-services-to-classified-networks-for-critical-national-security-operations/" TargetMode="External"/><Relationship Id="rId7" Type="http://schemas.openxmlformats.org/officeDocument/2006/relationships/hyperlink" Target="https://twitter.com/osanseviero/status/1820124474965897466"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newsletter.maartengrootendorst.com/p/a-visual-guide-to-quantization" TargetMode="External"/><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83860" y="1059671"/>
            <a:ext cx="4420200" cy="3186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Prices down, quality up</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 Structured Output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Tools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Snapdragon is All You Need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executives leaving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Figure 2 robot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Gemini 1.5 Pro Experimental - what has changed?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Model with 95% accuracy in predicting diseases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Napkin.ai - turn your text into visuals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DeepMind Robot plays ping-pong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Python for Beginners - from DeepLearning.ai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Qwen2-Math-72B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GitHub Models</a:t>
            </a:r>
            <a:endParaRPr sz="1500" b="1">
              <a:solidFill>
                <a:srgbClr val="3C78D8"/>
              </a:solidFill>
              <a:latin typeface="Calibri"/>
              <a:ea typeface="Calibri"/>
              <a:cs typeface="Calibri"/>
              <a:sym typeface="Calibri"/>
            </a:endParaRPr>
          </a:p>
        </p:txBody>
      </p:sp>
      <p:sp>
        <p:nvSpPr>
          <p:cNvPr id="58" name="Google Shape;58;p14"/>
          <p:cNvSpPr txBox="1"/>
          <p:nvPr/>
        </p:nvSpPr>
        <p:spPr>
          <a:xfrm>
            <a:off x="4633738" y="1056119"/>
            <a:ext cx="4420200" cy="22626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and Palantir partner - US Defence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 Visual Guide to Quantization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Agents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Making Proposal to an Insurance Company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Most Frequent AI Use Cases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The Rise Of The Chief AI Officer (CAIO)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 - English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 - Coding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 in 2024</a:t>
            </a:r>
            <a:endParaRPr sz="1500" b="1">
              <a:solidFill>
                <a:srgbClr val="3C78D8"/>
              </a:solidFill>
              <a:latin typeface="Calibri"/>
              <a:ea typeface="Calibri"/>
              <a:cs typeface="Calibri"/>
              <a:sym typeface="Calibri"/>
            </a:endParaRPr>
          </a:p>
        </p:txBody>
      </p:sp>
      <p:sp>
        <p:nvSpPr>
          <p:cNvPr id="59" name="Google Shape;59;p14"/>
          <p:cNvSpPr txBox="1"/>
          <p:nvPr/>
        </p:nvSpPr>
        <p:spPr>
          <a:xfrm>
            <a:off x="1024350" y="16125"/>
            <a:ext cx="2539200" cy="942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2400" b="1">
                <a:solidFill>
                  <a:srgbClr val="3C78D8"/>
                </a:solidFill>
                <a:latin typeface="Calibri"/>
                <a:ea typeface="Calibri"/>
                <a:cs typeface="Calibri"/>
                <a:sym typeface="Calibri"/>
              </a:rPr>
              <a:t>August 9</a:t>
            </a:r>
            <a:r>
              <a:rPr lang="en" sz="2400" b="1" i="0" u="none" strike="noStrike" cap="none">
                <a:solidFill>
                  <a:srgbClr val="3C78D8"/>
                </a:solidFill>
                <a:latin typeface="Calibri"/>
                <a:ea typeface="Calibri"/>
                <a:cs typeface="Calibri"/>
                <a:sym typeface="Calibri"/>
              </a:rPr>
              <a:t>, 2024</a:t>
            </a:r>
            <a:endParaRPr sz="2400" b="1" i="0" u="none" strike="noStrike" cap="none">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p:nvPr/>
        </p:nvSpPr>
        <p:spPr>
          <a:xfrm>
            <a:off x="40325" y="82900"/>
            <a:ext cx="5030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Making Proposal to an Insurance Company</a:t>
            </a:r>
            <a:endParaRPr sz="2000" b="1">
              <a:solidFill>
                <a:schemeClr val="dk1"/>
              </a:solidFill>
              <a:latin typeface="Calibri"/>
              <a:ea typeface="Calibri"/>
              <a:cs typeface="Calibri"/>
              <a:sym typeface="Calibri"/>
            </a:endParaRPr>
          </a:p>
        </p:txBody>
      </p:sp>
      <p:sp>
        <p:nvSpPr>
          <p:cNvPr id="162" name="Google Shape;162;p23"/>
          <p:cNvSpPr txBox="1"/>
          <p:nvPr/>
        </p:nvSpPr>
        <p:spPr>
          <a:xfrm>
            <a:off x="76200" y="560825"/>
            <a:ext cx="5406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What possible AI projects can I recommend to an insurance company? </a:t>
            </a:r>
            <a:br>
              <a:rPr lang="en" sz="1200" b="1">
                <a:solidFill>
                  <a:srgbClr val="FF0000"/>
                </a:solidFill>
                <a:latin typeface="Calibri"/>
                <a:ea typeface="Calibri"/>
                <a:cs typeface="Calibri"/>
                <a:sym typeface="Calibri"/>
              </a:rPr>
            </a:br>
            <a:r>
              <a:rPr lang="en" sz="1200">
                <a:latin typeface="Calibri"/>
                <a:ea typeface="Calibri"/>
                <a:cs typeface="Calibri"/>
                <a:sym typeface="Calibri"/>
              </a:rPr>
              <a:t>Please make a bulleted list of projects that are most valuable for insurance company.</a:t>
            </a:r>
            <a:endParaRPr sz="1200">
              <a:latin typeface="Calibri"/>
              <a:ea typeface="Calibri"/>
              <a:cs typeface="Calibri"/>
              <a:sym typeface="Calibri"/>
            </a:endParaRPr>
          </a:p>
        </p:txBody>
      </p:sp>
      <p:sp>
        <p:nvSpPr>
          <p:cNvPr id="163" name="Google Shape;163;p23"/>
          <p:cNvSpPr txBox="1"/>
          <p:nvPr/>
        </p:nvSpPr>
        <p:spPr>
          <a:xfrm>
            <a:off x="4618475" y="1246625"/>
            <a:ext cx="4438200" cy="335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Additional High-Value Areas:</a:t>
            </a:r>
            <a:endParaRPr sz="13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Telematics and Usage-Based Insurance (UBI)</a:t>
            </a:r>
            <a:r>
              <a:rPr lang="en" sz="1200">
                <a:latin typeface="Calibri"/>
                <a:ea typeface="Calibri"/>
                <a:cs typeface="Calibri"/>
                <a:sym typeface="Calibri"/>
              </a:rPr>
              <a:t>: Analyze data from telematics devices (e.g., in-car sensors) to assess driving behavior. Offer customized premiums based on actual driving patterns (e.g., safe driving discounts).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Marketing and Sales</a:t>
            </a:r>
            <a:r>
              <a:rPr lang="en" sz="1200">
                <a:latin typeface="Calibri"/>
                <a:ea typeface="Calibri"/>
                <a:cs typeface="Calibri"/>
                <a:sym typeface="Calibri"/>
              </a:rPr>
              <a:t>: Lead scoring models to prioritize prospects based on their likelihood to convert. Customer segmentation for targeted marketing campaigns and personalized offers.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Healthcare (if relevant)</a:t>
            </a:r>
            <a:r>
              <a:rPr lang="en" sz="1200">
                <a:latin typeface="Calibri"/>
                <a:ea typeface="Calibri"/>
                <a:cs typeface="Calibri"/>
                <a:sym typeface="Calibri"/>
              </a:rPr>
              <a:t>: Predictive models for healthcare costs based on medical history and demographics. Fraud detection in healthcare claims.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Important Considerations: </a:t>
            </a:r>
            <a:r>
              <a:rPr lang="en" sz="1200" b="1">
                <a:solidFill>
                  <a:srgbClr val="FF0000"/>
                </a:solidFill>
                <a:latin typeface="Calibri"/>
                <a:ea typeface="Calibri"/>
                <a:cs typeface="Calibri"/>
                <a:sym typeface="Calibri"/>
              </a:rPr>
              <a:t>Data Availability and Quality</a:t>
            </a:r>
            <a:r>
              <a:rPr lang="en" sz="1200">
                <a:latin typeface="Calibri"/>
                <a:ea typeface="Calibri"/>
                <a:cs typeface="Calibri"/>
                <a:sym typeface="Calibri"/>
              </a:rPr>
              <a:t>. </a:t>
            </a:r>
            <a:r>
              <a:rPr lang="en" sz="1200" b="1">
                <a:solidFill>
                  <a:srgbClr val="3C78D8"/>
                </a:solidFill>
                <a:latin typeface="Calibri"/>
                <a:ea typeface="Calibri"/>
                <a:cs typeface="Calibri"/>
                <a:sym typeface="Calibri"/>
              </a:rPr>
              <a:t>Integration with Existing Systems</a:t>
            </a:r>
            <a:r>
              <a:rPr lang="en" sz="1200">
                <a:latin typeface="Calibri"/>
                <a:ea typeface="Calibri"/>
                <a:cs typeface="Calibri"/>
                <a:sym typeface="Calibri"/>
              </a:rPr>
              <a:t>. </a:t>
            </a:r>
            <a:r>
              <a:rPr lang="en" sz="1200" b="1">
                <a:solidFill>
                  <a:srgbClr val="6AA84F"/>
                </a:solidFill>
                <a:latin typeface="Calibri"/>
                <a:ea typeface="Calibri"/>
                <a:cs typeface="Calibri"/>
                <a:sym typeface="Calibri"/>
              </a:rPr>
              <a:t>Ethical and Regulatory Compliance</a:t>
            </a:r>
            <a:r>
              <a:rPr lang="en" sz="1200">
                <a:latin typeface="Calibri"/>
                <a:ea typeface="Calibri"/>
                <a:cs typeface="Calibri"/>
                <a:sym typeface="Calibri"/>
              </a:rPr>
              <a:t> (data privacy, anti-discrimination, etc.). </a:t>
            </a:r>
            <a:r>
              <a:rPr lang="en" sz="1200" b="1">
                <a:solidFill>
                  <a:srgbClr val="3C78D8"/>
                </a:solidFill>
                <a:latin typeface="Calibri"/>
                <a:ea typeface="Calibri"/>
                <a:cs typeface="Calibri"/>
                <a:sym typeface="Calibri"/>
              </a:rPr>
              <a:t>Explainable AI (XAI) </a:t>
            </a:r>
            <a:r>
              <a:rPr lang="en" sz="1200">
                <a:latin typeface="Calibri"/>
                <a:ea typeface="Calibri"/>
                <a:cs typeface="Calibri"/>
                <a:sym typeface="Calibri"/>
              </a:rPr>
              <a:t>- especially in critical areas like underwriting and claims.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Consider </a:t>
            </a:r>
            <a:r>
              <a:rPr lang="en" sz="1200" b="1">
                <a:solidFill>
                  <a:srgbClr val="CC0000"/>
                </a:solidFill>
                <a:latin typeface="Calibri"/>
                <a:ea typeface="Calibri"/>
                <a:cs typeface="Calibri"/>
                <a:sym typeface="Calibri"/>
              </a:rPr>
              <a:t>specific insurance company's needs and pain points</a:t>
            </a:r>
            <a:r>
              <a:rPr lang="en" sz="1200">
                <a:latin typeface="Calibri"/>
                <a:ea typeface="Calibri"/>
                <a:cs typeface="Calibri"/>
                <a:sym typeface="Calibri"/>
              </a:rPr>
              <a:t>. Conducting a preliminary assessment of their data and processes will help you recommend the most impactful AI projects. </a:t>
            </a:r>
            <a:endParaRPr sz="1300">
              <a:latin typeface="Calibri"/>
              <a:ea typeface="Calibri"/>
              <a:cs typeface="Calibri"/>
              <a:sym typeface="Calibri"/>
            </a:endParaRPr>
          </a:p>
        </p:txBody>
      </p:sp>
      <p:sp>
        <p:nvSpPr>
          <p:cNvPr id="164" name="Google Shape;164;p23"/>
          <p:cNvSpPr txBox="1"/>
          <p:nvPr/>
        </p:nvSpPr>
        <p:spPr>
          <a:xfrm>
            <a:off x="76200" y="1244225"/>
            <a:ext cx="44382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Core Insurance Operations:</a:t>
            </a:r>
            <a:endParaRPr sz="12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Claims Automation</a:t>
            </a:r>
            <a:r>
              <a:rPr lang="en" sz="1200">
                <a:latin typeface="Calibri"/>
                <a:ea typeface="Calibri"/>
                <a:cs typeface="Calibri"/>
                <a:sym typeface="Calibri"/>
              </a:rPr>
              <a:t>: AI-powered triage for claims routing and prioritization. Automated document processing (e.g., accident reports, medical bills) to extract key data. Fraud detection models to identify suspicious claims patterns and anomalies. Claims estimation using AI to analyze damage reports and medical records.</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Underwriting Optimization</a:t>
            </a:r>
            <a:r>
              <a:rPr lang="en" sz="1200">
                <a:latin typeface="Calibri"/>
                <a:ea typeface="Calibri"/>
                <a:cs typeface="Calibri"/>
                <a:sym typeface="Calibri"/>
              </a:rPr>
              <a:t>: Risk assessment models to predict the likelihood of claims and customize premiums. Automated document analysis for underwriting applications (medical history, financial records). Customer profiling based on demographics and behavior for targeted pricing.</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b="1">
                <a:solidFill>
                  <a:srgbClr val="FF0000"/>
                </a:solidFill>
                <a:latin typeface="Calibri"/>
                <a:ea typeface="Calibri"/>
                <a:cs typeface="Calibri"/>
                <a:sym typeface="Calibri"/>
              </a:rPr>
              <a:t>Customer Service Enhancement</a:t>
            </a:r>
            <a:r>
              <a:rPr lang="en" sz="1200">
                <a:latin typeface="Calibri"/>
                <a:ea typeface="Calibri"/>
                <a:cs typeface="Calibri"/>
                <a:sym typeface="Calibri"/>
              </a:rPr>
              <a:t>: AI chatbots for handling routine inquiries, policy management, and claims initiation. Sentiment analysis of customer feedback to gauge satisfaction and identify pain points. Personalized policy recommendations based on customer profiles and needs.</a:t>
            </a:r>
            <a:endParaRPr sz="12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4"/>
          <p:cNvSpPr txBox="1"/>
          <p:nvPr/>
        </p:nvSpPr>
        <p:spPr>
          <a:xfrm>
            <a:off x="0" y="-11375"/>
            <a:ext cx="340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Most Frequent AI Use Cases</a:t>
            </a:r>
            <a:endParaRPr sz="2000" b="1" i="0" u="none" strike="noStrike" cap="none">
              <a:solidFill>
                <a:srgbClr val="000000"/>
              </a:solidFill>
              <a:latin typeface="Calibri"/>
              <a:ea typeface="Calibri"/>
              <a:cs typeface="Calibri"/>
              <a:sym typeface="Calibri"/>
            </a:endParaRPr>
          </a:p>
        </p:txBody>
      </p:sp>
      <p:graphicFrame>
        <p:nvGraphicFramePr>
          <p:cNvPr id="170" name="Google Shape;170;p24"/>
          <p:cNvGraphicFramePr/>
          <p:nvPr/>
        </p:nvGraphicFramePr>
        <p:xfrm>
          <a:off x="78380" y="1204841"/>
          <a:ext cx="3000000" cy="3000000"/>
        </p:xfrm>
        <a:graphic>
          <a:graphicData uri="http://schemas.openxmlformats.org/drawingml/2006/table">
            <a:tbl>
              <a:tblPr>
                <a:noFill/>
                <a:tableStyleId>{F5F7A1B0-3C24-4DFC-8022-40F3729FC50C}</a:tableStyleId>
              </a:tblPr>
              <a:tblGrid>
                <a:gridCol w="2998850">
                  <a:extLst>
                    <a:ext uri="{9D8B030D-6E8A-4147-A177-3AD203B41FA5}">
                      <a16:colId xmlns:a16="http://schemas.microsoft.com/office/drawing/2014/main" val="20000"/>
                    </a:ext>
                  </a:extLst>
                </a:gridCol>
                <a:gridCol w="2998850">
                  <a:extLst>
                    <a:ext uri="{9D8B030D-6E8A-4147-A177-3AD203B41FA5}">
                      <a16:colId xmlns:a16="http://schemas.microsoft.com/office/drawing/2014/main" val="20001"/>
                    </a:ext>
                  </a:extLst>
                </a:gridCol>
                <a:gridCol w="2998850">
                  <a:extLst>
                    <a:ext uri="{9D8B030D-6E8A-4147-A177-3AD203B41FA5}">
                      <a16:colId xmlns:a16="http://schemas.microsoft.com/office/drawing/2014/main" val="20002"/>
                    </a:ext>
                  </a:extLst>
                </a:gridCol>
              </a:tblGrid>
              <a:tr h="100000">
                <a:tc>
                  <a:txBody>
                    <a:bodyPr/>
                    <a:lstStyle/>
                    <a:p>
                      <a:pPr marL="0" lvl="0" indent="0" algn="ctr" rtl="0">
                        <a:spcBef>
                          <a:spcPts val="0"/>
                        </a:spcBef>
                        <a:spcAft>
                          <a:spcPts val="0"/>
                        </a:spcAft>
                        <a:buNone/>
                      </a:pPr>
                      <a:r>
                        <a:rPr lang="en" sz="1200" b="1"/>
                        <a:t>Application</a:t>
                      </a:r>
                      <a:endParaRPr sz="1200" b="1"/>
                    </a:p>
                  </a:txBody>
                  <a:tcPr marL="9125" marR="9125" marT="9125" marB="9125" anchor="ctr">
                    <a:solidFill>
                      <a:srgbClr val="F9CB9C"/>
                    </a:solidFill>
                  </a:tcPr>
                </a:tc>
                <a:tc>
                  <a:txBody>
                    <a:bodyPr/>
                    <a:lstStyle/>
                    <a:p>
                      <a:pPr marL="0" lvl="0" indent="0" algn="ctr" rtl="0">
                        <a:spcBef>
                          <a:spcPts val="0"/>
                        </a:spcBef>
                        <a:spcAft>
                          <a:spcPts val="0"/>
                        </a:spcAft>
                        <a:buNone/>
                      </a:pPr>
                      <a:r>
                        <a:rPr lang="en" sz="1200" b="1"/>
                        <a:t>Technology</a:t>
                      </a:r>
                      <a:endParaRPr sz="1200" b="1"/>
                    </a:p>
                  </a:txBody>
                  <a:tcPr marL="9125" marR="9125" marT="9125" marB="9125" anchor="ctr">
                    <a:solidFill>
                      <a:srgbClr val="F9CB9C"/>
                    </a:solidFill>
                  </a:tcPr>
                </a:tc>
                <a:tc>
                  <a:txBody>
                    <a:bodyPr/>
                    <a:lstStyle/>
                    <a:p>
                      <a:pPr marL="0" lvl="0" indent="0" algn="ctr" rtl="0">
                        <a:spcBef>
                          <a:spcPts val="0"/>
                        </a:spcBef>
                        <a:spcAft>
                          <a:spcPts val="0"/>
                        </a:spcAft>
                        <a:buNone/>
                      </a:pPr>
                      <a:r>
                        <a:rPr lang="en" sz="1200" b="1"/>
                        <a:t>Examples</a:t>
                      </a:r>
                      <a:endParaRPr sz="1200" b="1"/>
                    </a:p>
                  </a:txBody>
                  <a:tcPr marL="9125" marR="9125" marT="9125" marB="9125" anchor="ctr">
                    <a:solidFill>
                      <a:srgbClr val="F9CB9C"/>
                    </a:solidFill>
                  </a:tcPr>
                </a:tc>
                <a:extLst>
                  <a:ext uri="{0D108BD9-81ED-4DB2-BD59-A6C34878D82A}">
                    <a16:rowId xmlns:a16="http://schemas.microsoft.com/office/drawing/2014/main" val="10000"/>
                  </a:ext>
                </a:extLst>
              </a:tr>
              <a:tr h="194575">
                <a:tc>
                  <a:txBody>
                    <a:bodyPr/>
                    <a:lstStyle/>
                    <a:p>
                      <a:pPr marL="0" lvl="0" indent="0" algn="ctr" rtl="0">
                        <a:spcBef>
                          <a:spcPts val="0"/>
                        </a:spcBef>
                        <a:spcAft>
                          <a:spcPts val="0"/>
                        </a:spcAft>
                        <a:buNone/>
                      </a:pPr>
                      <a:r>
                        <a:rPr lang="en" sz="1200">
                          <a:solidFill>
                            <a:schemeClr val="dk1"/>
                          </a:solidFill>
                        </a:rPr>
                        <a:t>AI Chatbots</a:t>
                      </a:r>
                      <a:endParaRPr sz="1200"/>
                    </a:p>
                  </a:txBody>
                  <a:tcPr marL="9125" marR="9125" marT="9125" marB="9125" anchor="ctr">
                    <a:solidFill>
                      <a:srgbClr val="FFF2CC"/>
                    </a:solidFill>
                  </a:tcPr>
                </a:tc>
                <a:tc>
                  <a:txBody>
                    <a:bodyPr/>
                    <a:lstStyle/>
                    <a:p>
                      <a:pPr marL="0" lvl="0" indent="0" algn="ctr" rtl="0">
                        <a:spcBef>
                          <a:spcPts val="0"/>
                        </a:spcBef>
                        <a:spcAft>
                          <a:spcPts val="0"/>
                        </a:spcAft>
                        <a:buNone/>
                      </a:pPr>
                      <a:r>
                        <a:rPr lang="en" sz="1200" b="1">
                          <a:solidFill>
                            <a:srgbClr val="FF0000"/>
                          </a:solidFill>
                        </a:rPr>
                        <a:t>RAG, LLM</a:t>
                      </a:r>
                      <a:endParaRPr sz="1200" b="1">
                        <a:solidFill>
                          <a:srgbClr val="FF0000"/>
                        </a:solidFill>
                      </a:endParaRPr>
                    </a:p>
                  </a:txBody>
                  <a:tcPr marL="9125" marR="9125" marT="9125" marB="9125" anchor="ctr">
                    <a:solidFill>
                      <a:srgbClr val="FFF2CC"/>
                    </a:solidFill>
                  </a:tcPr>
                </a:tc>
                <a:tc>
                  <a:txBody>
                    <a:bodyPr/>
                    <a:lstStyle/>
                    <a:p>
                      <a:pPr marL="0" lvl="0" indent="0" algn="ctr" rtl="0">
                        <a:spcBef>
                          <a:spcPts val="0"/>
                        </a:spcBef>
                        <a:spcAft>
                          <a:spcPts val="0"/>
                        </a:spcAft>
                        <a:buNone/>
                      </a:pPr>
                      <a:r>
                        <a:rPr lang="en" sz="1200"/>
                        <a:t>Customer service, sales</a:t>
                      </a:r>
                      <a:endParaRPr sz="1200"/>
                    </a:p>
                  </a:txBody>
                  <a:tcPr marL="9125" marR="9125" marT="9125" marB="9125" anchor="ctr">
                    <a:solidFill>
                      <a:srgbClr val="FFF2CC"/>
                    </a:solidFill>
                  </a:tcPr>
                </a:tc>
                <a:extLst>
                  <a:ext uri="{0D108BD9-81ED-4DB2-BD59-A6C34878D82A}">
                    <a16:rowId xmlns:a16="http://schemas.microsoft.com/office/drawing/2014/main" val="10001"/>
                  </a:ext>
                </a:extLst>
              </a:tr>
              <a:tr h="194575">
                <a:tc>
                  <a:txBody>
                    <a:bodyPr/>
                    <a:lstStyle/>
                    <a:p>
                      <a:pPr marL="0" lvl="0" indent="0" algn="ctr" rtl="0">
                        <a:spcBef>
                          <a:spcPts val="0"/>
                        </a:spcBef>
                        <a:spcAft>
                          <a:spcPts val="0"/>
                        </a:spcAft>
                        <a:buNone/>
                      </a:pPr>
                      <a:r>
                        <a:rPr lang="en" sz="1200">
                          <a:solidFill>
                            <a:schemeClr val="dk1"/>
                          </a:solidFill>
                        </a:rPr>
                        <a:t>Co-pilots / assistants (agents)</a:t>
                      </a:r>
                      <a:endParaRPr sz="1200">
                        <a:solidFill>
                          <a:schemeClr val="dk1"/>
                        </a:solidFill>
                      </a:endParaRPr>
                    </a:p>
                  </a:txBody>
                  <a:tcPr marL="9125" marR="9125" marT="9125" marB="9125" anchor="ctr">
                    <a:solidFill>
                      <a:srgbClr val="FFF2CC"/>
                    </a:solidFill>
                  </a:tcPr>
                </a:tc>
                <a:tc>
                  <a:txBody>
                    <a:bodyPr/>
                    <a:lstStyle/>
                    <a:p>
                      <a:pPr marL="0" lvl="0" indent="0" algn="ctr" rtl="0">
                        <a:spcBef>
                          <a:spcPts val="0"/>
                        </a:spcBef>
                        <a:spcAft>
                          <a:spcPts val="0"/>
                        </a:spcAft>
                        <a:buClr>
                          <a:schemeClr val="dk1"/>
                        </a:buClr>
                        <a:buSzPts val="1100"/>
                        <a:buFont typeface="Arial"/>
                        <a:buNone/>
                      </a:pPr>
                      <a:r>
                        <a:rPr lang="en" sz="1200" b="1">
                          <a:solidFill>
                            <a:srgbClr val="FF0000"/>
                          </a:solidFill>
                        </a:rPr>
                        <a:t>RAG, LLM</a:t>
                      </a:r>
                      <a:endParaRPr sz="1200" b="1">
                        <a:solidFill>
                          <a:srgbClr val="FF0000"/>
                        </a:solidFill>
                      </a:endParaRPr>
                    </a:p>
                  </a:txBody>
                  <a:tcPr marL="9125" marR="9125" marT="9125" marB="9125" anchor="ctr">
                    <a:solidFill>
                      <a:srgbClr val="FFF2CC"/>
                    </a:solidFill>
                  </a:tcPr>
                </a:tc>
                <a:tc>
                  <a:txBody>
                    <a:bodyPr/>
                    <a:lstStyle/>
                    <a:p>
                      <a:pPr marL="0" lvl="0" indent="0" algn="ctr" rtl="0">
                        <a:spcBef>
                          <a:spcPts val="0"/>
                        </a:spcBef>
                        <a:spcAft>
                          <a:spcPts val="0"/>
                        </a:spcAft>
                        <a:buNone/>
                      </a:pPr>
                      <a:r>
                        <a:rPr lang="en" sz="1200"/>
                        <a:t>work assistants, coding, ...</a:t>
                      </a:r>
                      <a:endParaRPr sz="1200"/>
                    </a:p>
                  </a:txBody>
                  <a:tcPr marL="9125" marR="9125" marT="9125" marB="9125" anchor="ctr">
                    <a:solidFill>
                      <a:srgbClr val="FFF2CC"/>
                    </a:solidFill>
                  </a:tcPr>
                </a:tc>
                <a:extLst>
                  <a:ext uri="{0D108BD9-81ED-4DB2-BD59-A6C34878D82A}">
                    <a16:rowId xmlns:a16="http://schemas.microsoft.com/office/drawing/2014/main" val="10002"/>
                  </a:ext>
                </a:extLst>
              </a:tr>
              <a:tr h="194575">
                <a:tc>
                  <a:txBody>
                    <a:bodyPr/>
                    <a:lstStyle/>
                    <a:p>
                      <a:pPr marL="0" lvl="0" indent="0" algn="ctr" rtl="0">
                        <a:spcBef>
                          <a:spcPts val="0"/>
                        </a:spcBef>
                        <a:spcAft>
                          <a:spcPts val="0"/>
                        </a:spcAft>
                        <a:buNone/>
                      </a:pPr>
                      <a:r>
                        <a:rPr lang="en" sz="1200"/>
                        <a:t>Sentiment Analysis</a:t>
                      </a:r>
                      <a:endParaRPr sz="1200"/>
                    </a:p>
                  </a:txBody>
                  <a:tcPr marL="9125" marR="9125" marT="9125" marB="9125" anchor="ctr">
                    <a:solidFill>
                      <a:srgbClr val="FFF2CC"/>
                    </a:solidFill>
                  </a:tcPr>
                </a:tc>
                <a:tc>
                  <a:txBody>
                    <a:bodyPr/>
                    <a:lstStyle/>
                    <a:p>
                      <a:pPr marL="0" lvl="0" indent="0" algn="ctr" rtl="0">
                        <a:spcBef>
                          <a:spcPts val="0"/>
                        </a:spcBef>
                        <a:spcAft>
                          <a:spcPts val="0"/>
                        </a:spcAft>
                        <a:buNone/>
                      </a:pPr>
                      <a:r>
                        <a:rPr lang="en" sz="1200"/>
                        <a:t>NLP, </a:t>
                      </a:r>
                      <a:r>
                        <a:rPr lang="en" sz="1200" b="1">
                          <a:solidFill>
                            <a:srgbClr val="FF0000"/>
                          </a:solidFill>
                        </a:rPr>
                        <a:t>LLM</a:t>
                      </a:r>
                      <a:endParaRPr sz="1200" b="1">
                        <a:solidFill>
                          <a:srgbClr val="FF0000"/>
                        </a:solidFill>
                      </a:endParaRPr>
                    </a:p>
                  </a:txBody>
                  <a:tcPr marL="9125" marR="9125" marT="9125" marB="9125" anchor="ctr">
                    <a:solidFill>
                      <a:srgbClr val="FFF2CC"/>
                    </a:solidFill>
                  </a:tcPr>
                </a:tc>
                <a:tc>
                  <a:txBody>
                    <a:bodyPr/>
                    <a:lstStyle/>
                    <a:p>
                      <a:pPr marL="0" lvl="0" indent="0" algn="ctr" rtl="0">
                        <a:spcBef>
                          <a:spcPts val="0"/>
                        </a:spcBef>
                        <a:spcAft>
                          <a:spcPts val="0"/>
                        </a:spcAft>
                        <a:buNone/>
                      </a:pPr>
                      <a:r>
                        <a:rPr lang="en" sz="1200"/>
                        <a:t>Customer Service (satisfaction), </a:t>
                      </a:r>
                      <a:br>
                        <a:rPr lang="en" sz="1200"/>
                      </a:br>
                      <a:r>
                        <a:rPr lang="en" sz="1200"/>
                        <a:t>Sales (social media, surveys)</a:t>
                      </a:r>
                      <a:endParaRPr sz="1200"/>
                    </a:p>
                  </a:txBody>
                  <a:tcPr marL="9125" marR="9125" marT="9125" marB="9125" anchor="ctr">
                    <a:solidFill>
                      <a:srgbClr val="FFF2CC"/>
                    </a:solidFill>
                  </a:tcPr>
                </a:tc>
                <a:extLst>
                  <a:ext uri="{0D108BD9-81ED-4DB2-BD59-A6C34878D82A}">
                    <a16:rowId xmlns:a16="http://schemas.microsoft.com/office/drawing/2014/main" val="10003"/>
                  </a:ext>
                </a:extLst>
              </a:tr>
              <a:tr h="194575">
                <a:tc>
                  <a:txBody>
                    <a:bodyPr/>
                    <a:lstStyle/>
                    <a:p>
                      <a:pPr marL="0" lvl="0" indent="0" algn="ctr" rtl="0">
                        <a:spcBef>
                          <a:spcPts val="0"/>
                        </a:spcBef>
                        <a:spcAft>
                          <a:spcPts val="0"/>
                        </a:spcAft>
                        <a:buNone/>
                      </a:pPr>
                      <a:r>
                        <a:rPr lang="en" sz="1200"/>
                        <a:t>Personalized Recommendations,</a:t>
                      </a:r>
                      <a:br>
                        <a:rPr lang="en" sz="1200"/>
                      </a:br>
                      <a:r>
                        <a:rPr lang="en" sz="1200"/>
                        <a:t>Personalized targeted ads</a:t>
                      </a:r>
                      <a:endParaRPr sz="1200"/>
                    </a:p>
                  </a:txBody>
                  <a:tcPr marL="9125" marR="9125" marT="9125" marB="9125" anchor="ctr">
                    <a:solidFill>
                      <a:srgbClr val="FFF2CC"/>
                    </a:solidFill>
                  </a:tcPr>
                </a:tc>
                <a:tc>
                  <a:txBody>
                    <a:bodyPr/>
                    <a:lstStyle/>
                    <a:p>
                      <a:pPr marL="0" lvl="0" indent="0" algn="ctr" rtl="0">
                        <a:spcBef>
                          <a:spcPts val="0"/>
                        </a:spcBef>
                        <a:spcAft>
                          <a:spcPts val="0"/>
                        </a:spcAft>
                        <a:buNone/>
                      </a:pPr>
                      <a:r>
                        <a:rPr lang="en" sz="1200"/>
                        <a:t>Collaborative &amp; content filtering, </a:t>
                      </a:r>
                      <a:br>
                        <a:rPr lang="en" sz="1200"/>
                      </a:br>
                      <a:r>
                        <a:rPr lang="en" sz="1200" b="1">
                          <a:solidFill>
                            <a:srgbClr val="FF0000"/>
                          </a:solidFill>
                        </a:rPr>
                        <a:t>LLM</a:t>
                      </a:r>
                      <a:endParaRPr sz="1200" b="1">
                        <a:solidFill>
                          <a:srgbClr val="FF0000"/>
                        </a:solidFill>
                      </a:endParaRPr>
                    </a:p>
                  </a:txBody>
                  <a:tcPr marL="9125" marR="9125" marT="9125" marB="9125" anchor="ctr">
                    <a:solidFill>
                      <a:srgbClr val="FFF2CC"/>
                    </a:solidFill>
                  </a:tcPr>
                </a:tc>
                <a:tc>
                  <a:txBody>
                    <a:bodyPr/>
                    <a:lstStyle/>
                    <a:p>
                      <a:pPr marL="0" lvl="0" indent="0" algn="ctr" rtl="0">
                        <a:spcBef>
                          <a:spcPts val="0"/>
                        </a:spcBef>
                        <a:spcAft>
                          <a:spcPts val="0"/>
                        </a:spcAft>
                        <a:buNone/>
                      </a:pPr>
                      <a:r>
                        <a:rPr lang="en" sz="1200"/>
                        <a:t>Sales</a:t>
                      </a:r>
                      <a:endParaRPr sz="1200"/>
                    </a:p>
                  </a:txBody>
                  <a:tcPr marL="9125" marR="9125" marT="9125" marB="9125" anchor="ctr">
                    <a:solidFill>
                      <a:srgbClr val="FFF2CC"/>
                    </a:solidFill>
                  </a:tcPr>
                </a:tc>
                <a:extLst>
                  <a:ext uri="{0D108BD9-81ED-4DB2-BD59-A6C34878D82A}">
                    <a16:rowId xmlns:a16="http://schemas.microsoft.com/office/drawing/2014/main" val="10004"/>
                  </a:ext>
                </a:extLst>
              </a:tr>
              <a:tr h="106075">
                <a:tc>
                  <a:txBody>
                    <a:bodyPr/>
                    <a:lstStyle/>
                    <a:p>
                      <a:pPr marL="0" lvl="0" indent="0" algn="ctr" rtl="0">
                        <a:spcBef>
                          <a:spcPts val="0"/>
                        </a:spcBef>
                        <a:spcAft>
                          <a:spcPts val="0"/>
                        </a:spcAft>
                        <a:buNone/>
                      </a:pPr>
                      <a:r>
                        <a:rPr lang="en" sz="1200"/>
                        <a:t>Predictive Lead Scoring</a:t>
                      </a:r>
                      <a:endParaRPr sz="1200"/>
                    </a:p>
                  </a:txBody>
                  <a:tcPr marL="9125" marR="9125" marT="9125" marB="9125" anchor="ctr">
                    <a:solidFill>
                      <a:srgbClr val="FFF2CC"/>
                    </a:solidFill>
                  </a:tcPr>
                </a:tc>
                <a:tc>
                  <a:txBody>
                    <a:bodyPr/>
                    <a:lstStyle/>
                    <a:p>
                      <a:pPr marL="0" lvl="0" indent="0" algn="ctr" rtl="0">
                        <a:spcBef>
                          <a:spcPts val="0"/>
                        </a:spcBef>
                        <a:spcAft>
                          <a:spcPts val="0"/>
                        </a:spcAft>
                        <a:buNone/>
                      </a:pPr>
                      <a:r>
                        <a:rPr lang="en" sz="1200"/>
                        <a:t>ML: RF or XGB</a:t>
                      </a:r>
                      <a:endParaRPr sz="1200"/>
                    </a:p>
                  </a:txBody>
                  <a:tcPr marL="9125" marR="9125" marT="9125" marB="9125" anchor="ctr">
                    <a:solidFill>
                      <a:srgbClr val="FFF2CC"/>
                    </a:solidFill>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rPr>
                        <a:t>Sales</a:t>
                      </a:r>
                      <a:endParaRPr sz="1200"/>
                    </a:p>
                  </a:txBody>
                  <a:tcPr marL="9125" marR="9125" marT="9125" marB="9125" anchor="ctr">
                    <a:solidFill>
                      <a:srgbClr val="FFF2CC"/>
                    </a:solidFill>
                  </a:tcPr>
                </a:tc>
                <a:extLst>
                  <a:ext uri="{0D108BD9-81ED-4DB2-BD59-A6C34878D82A}">
                    <a16:rowId xmlns:a16="http://schemas.microsoft.com/office/drawing/2014/main" val="10005"/>
                  </a:ext>
                </a:extLst>
              </a:tr>
              <a:tr h="286375">
                <a:tc>
                  <a:txBody>
                    <a:bodyPr/>
                    <a:lstStyle/>
                    <a:p>
                      <a:pPr marL="0" lvl="0" indent="0" algn="ctr" rtl="0">
                        <a:spcBef>
                          <a:spcPts val="0"/>
                        </a:spcBef>
                        <a:spcAft>
                          <a:spcPts val="0"/>
                        </a:spcAft>
                        <a:buNone/>
                      </a:pPr>
                      <a:r>
                        <a:rPr lang="en" sz="1200"/>
                        <a:t>Forecasting, trend analysis</a:t>
                      </a:r>
                      <a:endParaRPr sz="1200"/>
                    </a:p>
                  </a:txBody>
                  <a:tcPr marL="9125" marR="9125" marT="9125" marB="9125" anchor="ctr">
                    <a:solidFill>
                      <a:srgbClr val="FFF2CC"/>
                    </a:solidFill>
                  </a:tcPr>
                </a:tc>
                <a:tc>
                  <a:txBody>
                    <a:bodyPr/>
                    <a:lstStyle/>
                    <a:p>
                      <a:pPr marL="0" lvl="0" indent="0" algn="ctr" rtl="0">
                        <a:spcBef>
                          <a:spcPts val="0"/>
                        </a:spcBef>
                        <a:spcAft>
                          <a:spcPts val="0"/>
                        </a:spcAft>
                        <a:buNone/>
                      </a:pPr>
                      <a:r>
                        <a:rPr lang="en" sz="1200"/>
                        <a:t>ML: regression, RF, XGB, DL</a:t>
                      </a:r>
                      <a:endParaRPr sz="1200"/>
                    </a:p>
                  </a:txBody>
                  <a:tcPr marL="9125" marR="9125" marT="9125" marB="9125" anchor="ctr">
                    <a:solidFill>
                      <a:srgbClr val="FFF2CC"/>
                    </a:solidFill>
                  </a:tcPr>
                </a:tc>
                <a:tc>
                  <a:txBody>
                    <a:bodyPr/>
                    <a:lstStyle/>
                    <a:p>
                      <a:pPr marL="0" lvl="0" indent="0" algn="ctr" rtl="0">
                        <a:spcBef>
                          <a:spcPts val="0"/>
                        </a:spcBef>
                        <a:spcAft>
                          <a:spcPts val="0"/>
                        </a:spcAft>
                        <a:buNone/>
                      </a:pPr>
                      <a:r>
                        <a:rPr lang="en" sz="1200"/>
                        <a:t>sales, demand vs inventory, ...</a:t>
                      </a:r>
                      <a:endParaRPr sz="1200"/>
                    </a:p>
                  </a:txBody>
                  <a:tcPr marL="9125" marR="9125" marT="9125" marB="9125" anchor="ctr">
                    <a:solidFill>
                      <a:srgbClr val="FFF2CC"/>
                    </a:solidFill>
                  </a:tcPr>
                </a:tc>
                <a:extLst>
                  <a:ext uri="{0D108BD9-81ED-4DB2-BD59-A6C34878D82A}">
                    <a16:rowId xmlns:a16="http://schemas.microsoft.com/office/drawing/2014/main" val="10006"/>
                  </a:ext>
                </a:extLst>
              </a:tr>
              <a:tr h="194575">
                <a:tc>
                  <a:txBody>
                    <a:bodyPr/>
                    <a:lstStyle/>
                    <a:p>
                      <a:pPr marL="0" lvl="0" indent="0" algn="ctr" rtl="0">
                        <a:spcBef>
                          <a:spcPts val="0"/>
                        </a:spcBef>
                        <a:spcAft>
                          <a:spcPts val="0"/>
                        </a:spcAft>
                        <a:buNone/>
                      </a:pPr>
                      <a:r>
                        <a:rPr lang="en" sz="1200"/>
                        <a:t>Writing (posts, articles, newsletters, email responses, business plans, reports)</a:t>
                      </a:r>
                      <a:endParaRPr sz="1200"/>
                    </a:p>
                  </a:txBody>
                  <a:tcPr marL="9125" marR="9125" marT="9125" marB="9125" anchor="ctr">
                    <a:solidFill>
                      <a:srgbClr val="FFF2CC"/>
                    </a:solidFill>
                  </a:tcPr>
                </a:tc>
                <a:tc>
                  <a:txBody>
                    <a:bodyPr/>
                    <a:lstStyle/>
                    <a:p>
                      <a:pPr marL="0" lvl="0" indent="0" algn="ctr" rtl="0">
                        <a:spcBef>
                          <a:spcPts val="0"/>
                        </a:spcBef>
                        <a:spcAft>
                          <a:spcPts val="0"/>
                        </a:spcAft>
                        <a:buNone/>
                      </a:pPr>
                      <a:r>
                        <a:rPr lang="en" sz="1200" b="1">
                          <a:solidFill>
                            <a:srgbClr val="FF0000"/>
                          </a:solidFill>
                        </a:rPr>
                        <a:t>LLM, RAG</a:t>
                      </a:r>
                      <a:endParaRPr sz="1200" b="1">
                        <a:solidFill>
                          <a:srgbClr val="FF0000"/>
                        </a:solidFill>
                      </a:endParaRPr>
                    </a:p>
                  </a:txBody>
                  <a:tcPr marL="9125" marR="9125" marT="9125" marB="9125" anchor="ctr">
                    <a:solidFill>
                      <a:srgbClr val="FFF2CC"/>
                    </a:solidFill>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rPr>
                        <a:t>Any organization</a:t>
                      </a:r>
                      <a:endParaRPr sz="1200"/>
                    </a:p>
                  </a:txBody>
                  <a:tcPr marL="9125" marR="9125" marT="9125" marB="9125" anchor="ctr">
                    <a:solidFill>
                      <a:srgbClr val="FFF2CC"/>
                    </a:solidFill>
                  </a:tcPr>
                </a:tc>
                <a:extLst>
                  <a:ext uri="{0D108BD9-81ED-4DB2-BD59-A6C34878D82A}">
                    <a16:rowId xmlns:a16="http://schemas.microsoft.com/office/drawing/2014/main" val="10007"/>
                  </a:ext>
                </a:extLst>
              </a:tr>
              <a:tr h="194575">
                <a:tc>
                  <a:txBody>
                    <a:bodyPr/>
                    <a:lstStyle/>
                    <a:p>
                      <a:pPr marL="0" lvl="0" indent="0" algn="ctr" rtl="0">
                        <a:spcBef>
                          <a:spcPts val="0"/>
                        </a:spcBef>
                        <a:spcAft>
                          <a:spcPts val="0"/>
                        </a:spcAft>
                        <a:buNone/>
                      </a:pPr>
                      <a:r>
                        <a:rPr lang="en" sz="1200"/>
                        <a:t>Multi-lingual ability</a:t>
                      </a:r>
                      <a:endParaRPr sz="1200"/>
                    </a:p>
                  </a:txBody>
                  <a:tcPr marL="9125" marR="9125" marT="9125" marB="9125" anchor="ctr">
                    <a:solidFill>
                      <a:srgbClr val="FFF2CC"/>
                    </a:solidFill>
                  </a:tcPr>
                </a:tc>
                <a:tc>
                  <a:txBody>
                    <a:bodyPr/>
                    <a:lstStyle/>
                    <a:p>
                      <a:pPr marL="0" lvl="0" indent="0" algn="ctr" rtl="0">
                        <a:spcBef>
                          <a:spcPts val="0"/>
                        </a:spcBef>
                        <a:spcAft>
                          <a:spcPts val="0"/>
                        </a:spcAft>
                        <a:buNone/>
                      </a:pPr>
                      <a:r>
                        <a:rPr lang="en" sz="1200" b="1">
                          <a:solidFill>
                            <a:srgbClr val="FF0000"/>
                          </a:solidFill>
                        </a:rPr>
                        <a:t>LLM</a:t>
                      </a:r>
                      <a:endParaRPr sz="1200" b="1">
                        <a:solidFill>
                          <a:srgbClr val="FF0000"/>
                        </a:solidFill>
                      </a:endParaRPr>
                    </a:p>
                  </a:txBody>
                  <a:tcPr marL="9125" marR="9125" marT="9125" marB="9125" anchor="ctr">
                    <a:solidFill>
                      <a:srgbClr val="FFF2CC"/>
                    </a:solidFill>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rPr>
                        <a:t>Any organization or service</a:t>
                      </a:r>
                      <a:endParaRPr sz="1200">
                        <a:solidFill>
                          <a:schemeClr val="dk1"/>
                        </a:solidFill>
                      </a:endParaRPr>
                    </a:p>
                  </a:txBody>
                  <a:tcPr marL="9125" marR="9125" marT="9125" marB="9125" anchor="ctr">
                    <a:solidFill>
                      <a:srgbClr val="FFF2CC"/>
                    </a:solidFill>
                  </a:tcPr>
                </a:tc>
                <a:extLst>
                  <a:ext uri="{0D108BD9-81ED-4DB2-BD59-A6C34878D82A}">
                    <a16:rowId xmlns:a16="http://schemas.microsoft.com/office/drawing/2014/main" val="10008"/>
                  </a:ext>
                </a:extLst>
              </a:tr>
              <a:tr h="194575">
                <a:tc>
                  <a:txBody>
                    <a:bodyPr/>
                    <a:lstStyle/>
                    <a:p>
                      <a:pPr marL="0" lvl="0" indent="0" algn="ctr" rtl="0">
                        <a:spcBef>
                          <a:spcPts val="0"/>
                        </a:spcBef>
                        <a:spcAft>
                          <a:spcPts val="0"/>
                        </a:spcAft>
                        <a:buNone/>
                      </a:pPr>
                      <a:r>
                        <a:rPr lang="en" sz="1200"/>
                        <a:t>HR - screening candidates, training</a:t>
                      </a:r>
                      <a:endParaRPr sz="1200"/>
                    </a:p>
                  </a:txBody>
                  <a:tcPr marL="9125" marR="9125" marT="9125" marB="9125" anchor="ctr">
                    <a:solidFill>
                      <a:srgbClr val="FFF2CC"/>
                    </a:solidFill>
                  </a:tcPr>
                </a:tc>
                <a:tc>
                  <a:txBody>
                    <a:bodyPr/>
                    <a:lstStyle/>
                    <a:p>
                      <a:pPr marL="0" lvl="0" indent="0" algn="ctr" rtl="0">
                        <a:spcBef>
                          <a:spcPts val="0"/>
                        </a:spcBef>
                        <a:spcAft>
                          <a:spcPts val="0"/>
                        </a:spcAft>
                        <a:buNone/>
                      </a:pPr>
                      <a:r>
                        <a:rPr lang="en" sz="1200" b="1">
                          <a:solidFill>
                            <a:srgbClr val="FF0000"/>
                          </a:solidFill>
                        </a:rPr>
                        <a:t>RAG, LLM</a:t>
                      </a:r>
                      <a:endParaRPr sz="1200" b="1">
                        <a:solidFill>
                          <a:srgbClr val="FF0000"/>
                        </a:solidFill>
                      </a:endParaRPr>
                    </a:p>
                  </a:txBody>
                  <a:tcPr marL="9125" marR="9125" marT="9125" marB="9125" anchor="ctr">
                    <a:solidFill>
                      <a:srgbClr val="FFF2CC"/>
                    </a:solidFill>
                  </a:tcPr>
                </a:tc>
                <a:tc>
                  <a:txBody>
                    <a:bodyPr/>
                    <a:lstStyle/>
                    <a:p>
                      <a:pPr marL="0" lvl="0" indent="0" algn="ctr" rtl="0">
                        <a:spcBef>
                          <a:spcPts val="0"/>
                        </a:spcBef>
                        <a:spcAft>
                          <a:spcPts val="0"/>
                        </a:spcAft>
                        <a:buNone/>
                      </a:pPr>
                      <a:r>
                        <a:rPr lang="en" sz="1200"/>
                        <a:t>Any organization</a:t>
                      </a:r>
                      <a:endParaRPr sz="1200"/>
                    </a:p>
                  </a:txBody>
                  <a:tcPr marL="9125" marR="9125" marT="9125" marB="9125" anchor="ctr">
                    <a:solidFill>
                      <a:srgbClr val="FFF2CC"/>
                    </a:solidFill>
                  </a:tcPr>
                </a:tc>
                <a:extLst>
                  <a:ext uri="{0D108BD9-81ED-4DB2-BD59-A6C34878D82A}">
                    <a16:rowId xmlns:a16="http://schemas.microsoft.com/office/drawing/2014/main" val="10009"/>
                  </a:ext>
                </a:extLst>
              </a:tr>
              <a:tr h="286375">
                <a:tc>
                  <a:txBody>
                    <a:bodyPr/>
                    <a:lstStyle/>
                    <a:p>
                      <a:pPr marL="0" lvl="0" indent="0" algn="ctr" rtl="0">
                        <a:spcBef>
                          <a:spcPts val="0"/>
                        </a:spcBef>
                        <a:spcAft>
                          <a:spcPts val="0"/>
                        </a:spcAft>
                        <a:buNone/>
                      </a:pPr>
                      <a:r>
                        <a:rPr lang="en" sz="1200"/>
                        <a:t>Document management: </a:t>
                      </a:r>
                      <a:r>
                        <a:rPr lang="en" sz="1200">
                          <a:solidFill>
                            <a:schemeClr val="dk1"/>
                          </a:solidFill>
                        </a:rPr>
                        <a:t>classifying / tagging / extracting data (from invoices, contracts, reports), formatting, storing</a:t>
                      </a:r>
                      <a:r>
                        <a:rPr lang="en" sz="1200"/>
                        <a:t> </a:t>
                      </a:r>
                      <a:endParaRPr sz="1200"/>
                    </a:p>
                  </a:txBody>
                  <a:tcPr marL="9125" marR="9125" marT="9125" marB="9125" anchor="ctr">
                    <a:solidFill>
                      <a:srgbClr val="FFF2CC"/>
                    </a:solidFill>
                  </a:tcPr>
                </a:tc>
                <a:tc>
                  <a:txBody>
                    <a:bodyPr/>
                    <a:lstStyle/>
                    <a:p>
                      <a:pPr marL="0" lvl="0" indent="0" algn="ctr" rtl="0">
                        <a:spcBef>
                          <a:spcPts val="0"/>
                        </a:spcBef>
                        <a:spcAft>
                          <a:spcPts val="0"/>
                        </a:spcAft>
                        <a:buNone/>
                      </a:pPr>
                      <a:r>
                        <a:rPr lang="en" sz="1200">
                          <a:solidFill>
                            <a:schemeClr val="dk1"/>
                          </a:solidFill>
                        </a:rPr>
                        <a:t>data engineering/storage,</a:t>
                      </a:r>
                      <a:r>
                        <a:rPr lang="en" sz="1200"/>
                        <a:t> </a:t>
                      </a:r>
                      <a:br>
                        <a:rPr lang="en" sz="1200"/>
                      </a:br>
                      <a:r>
                        <a:rPr lang="en" sz="1200" b="1">
                          <a:solidFill>
                            <a:srgbClr val="FF0000"/>
                          </a:solidFill>
                        </a:rPr>
                        <a:t>LLM, RAG</a:t>
                      </a:r>
                      <a:endParaRPr sz="1200" b="1">
                        <a:solidFill>
                          <a:srgbClr val="FF0000"/>
                        </a:solidFill>
                      </a:endParaRPr>
                    </a:p>
                  </a:txBody>
                  <a:tcPr marL="9125" marR="9125" marT="9125" marB="9125" anchor="ctr">
                    <a:solidFill>
                      <a:srgbClr val="FFF2CC"/>
                    </a:solidFill>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rPr>
                        <a:t>Any organization</a:t>
                      </a:r>
                      <a:endParaRPr sz="1200"/>
                    </a:p>
                  </a:txBody>
                  <a:tcPr marL="9125" marR="9125" marT="9125" marB="9125" anchor="ctr">
                    <a:solidFill>
                      <a:srgbClr val="FFF2CC"/>
                    </a:solidFill>
                  </a:tcPr>
                </a:tc>
                <a:extLst>
                  <a:ext uri="{0D108BD9-81ED-4DB2-BD59-A6C34878D82A}">
                    <a16:rowId xmlns:a16="http://schemas.microsoft.com/office/drawing/2014/main" val="10010"/>
                  </a:ext>
                </a:extLst>
              </a:tr>
              <a:tr h="194575">
                <a:tc>
                  <a:txBody>
                    <a:bodyPr/>
                    <a:lstStyle/>
                    <a:p>
                      <a:pPr marL="0" lvl="0" indent="0" algn="ctr" rtl="0">
                        <a:spcBef>
                          <a:spcPts val="0"/>
                        </a:spcBef>
                        <a:spcAft>
                          <a:spcPts val="0"/>
                        </a:spcAft>
                        <a:buNone/>
                      </a:pPr>
                      <a:r>
                        <a:rPr lang="en" sz="1200"/>
                        <a:t>Fraud detection,</a:t>
                      </a:r>
                      <a:br>
                        <a:rPr lang="en" sz="1200"/>
                      </a:br>
                      <a:r>
                        <a:rPr lang="en" sz="1200"/>
                        <a:t>Anomaly Detection</a:t>
                      </a:r>
                      <a:endParaRPr sz="1200"/>
                    </a:p>
                  </a:txBody>
                  <a:tcPr marL="9125" marR="9125" marT="9125" marB="9125" anchor="ctr">
                    <a:solidFill>
                      <a:srgbClr val="FFF2CC"/>
                    </a:solidFill>
                  </a:tcPr>
                </a:tc>
                <a:tc>
                  <a:txBody>
                    <a:bodyPr/>
                    <a:lstStyle/>
                    <a:p>
                      <a:pPr marL="0" lvl="0" indent="0" algn="ctr" rtl="0">
                        <a:spcBef>
                          <a:spcPts val="0"/>
                        </a:spcBef>
                        <a:spcAft>
                          <a:spcPts val="0"/>
                        </a:spcAft>
                        <a:buNone/>
                      </a:pPr>
                      <a:r>
                        <a:rPr lang="en" sz="1200"/>
                        <a:t>ML: Isolation Forest</a:t>
                      </a:r>
                      <a:endParaRPr sz="1200"/>
                    </a:p>
                  </a:txBody>
                  <a:tcPr marL="9125" marR="9125" marT="9125" marB="9125" anchor="ctr">
                    <a:solidFill>
                      <a:srgbClr val="FFF2CC"/>
                    </a:solidFill>
                  </a:tcPr>
                </a:tc>
                <a:tc>
                  <a:txBody>
                    <a:bodyPr/>
                    <a:lstStyle/>
                    <a:p>
                      <a:pPr marL="0" lvl="0" indent="0" algn="ctr" rtl="0">
                        <a:spcBef>
                          <a:spcPts val="0"/>
                        </a:spcBef>
                        <a:spcAft>
                          <a:spcPts val="0"/>
                        </a:spcAft>
                        <a:buNone/>
                      </a:pPr>
                      <a:r>
                        <a:rPr lang="en" sz="1200"/>
                        <a:t>Finance Transactions, </a:t>
                      </a:r>
                      <a:br>
                        <a:rPr lang="en" sz="1200"/>
                      </a:br>
                      <a:r>
                        <a:rPr lang="en" sz="1200"/>
                        <a:t>Manufacturing </a:t>
                      </a:r>
                      <a:endParaRPr sz="1200"/>
                    </a:p>
                  </a:txBody>
                  <a:tcPr marL="9125" marR="9125" marT="9125" marB="9125" anchor="ctr">
                    <a:solidFill>
                      <a:srgbClr val="FFF2CC"/>
                    </a:solidFill>
                  </a:tcPr>
                </a:tc>
                <a:extLst>
                  <a:ext uri="{0D108BD9-81ED-4DB2-BD59-A6C34878D82A}">
                    <a16:rowId xmlns:a16="http://schemas.microsoft.com/office/drawing/2014/main" val="10011"/>
                  </a:ext>
                </a:extLst>
              </a:tr>
              <a:tr h="194575">
                <a:tc>
                  <a:txBody>
                    <a:bodyPr/>
                    <a:lstStyle/>
                    <a:p>
                      <a:pPr marL="0" lvl="0" indent="0" algn="ctr" rtl="0">
                        <a:spcBef>
                          <a:spcPts val="0"/>
                        </a:spcBef>
                        <a:spcAft>
                          <a:spcPts val="0"/>
                        </a:spcAft>
                        <a:buNone/>
                      </a:pPr>
                      <a:r>
                        <a:rPr lang="en" sz="1200"/>
                        <a:t>Risk Assessment</a:t>
                      </a:r>
                      <a:endParaRPr sz="1200"/>
                    </a:p>
                  </a:txBody>
                  <a:tcPr marL="9125" marR="9125" marT="9125" marB="9125" anchor="ctr">
                    <a:solidFill>
                      <a:srgbClr val="FFF2CC"/>
                    </a:solidFill>
                  </a:tcPr>
                </a:tc>
                <a:tc>
                  <a:txBody>
                    <a:bodyPr/>
                    <a:lstStyle/>
                    <a:p>
                      <a:pPr marL="0" lvl="0" indent="0" algn="ctr" rtl="0">
                        <a:spcBef>
                          <a:spcPts val="0"/>
                        </a:spcBef>
                        <a:spcAft>
                          <a:spcPts val="0"/>
                        </a:spcAft>
                        <a:buNone/>
                      </a:pPr>
                      <a:r>
                        <a:rPr lang="en" sz="1200"/>
                        <a:t>ML, DL, </a:t>
                      </a:r>
                      <a:r>
                        <a:rPr lang="en" sz="1200" b="1">
                          <a:solidFill>
                            <a:srgbClr val="FF0000"/>
                          </a:solidFill>
                        </a:rPr>
                        <a:t>LLM</a:t>
                      </a:r>
                      <a:endParaRPr sz="1200" b="1">
                        <a:solidFill>
                          <a:srgbClr val="FF0000"/>
                        </a:solidFill>
                      </a:endParaRPr>
                    </a:p>
                  </a:txBody>
                  <a:tcPr marL="9125" marR="9125" marT="9125" marB="9125" anchor="ctr">
                    <a:solidFill>
                      <a:srgbClr val="FFF2CC"/>
                    </a:solidFill>
                  </a:tcPr>
                </a:tc>
                <a:tc>
                  <a:txBody>
                    <a:bodyPr/>
                    <a:lstStyle/>
                    <a:p>
                      <a:pPr marL="0" lvl="0" indent="0" algn="ctr" rtl="0">
                        <a:spcBef>
                          <a:spcPts val="0"/>
                        </a:spcBef>
                        <a:spcAft>
                          <a:spcPts val="0"/>
                        </a:spcAft>
                        <a:buClr>
                          <a:schemeClr val="dk1"/>
                        </a:buClr>
                        <a:buSzPts val="1100"/>
                        <a:buFont typeface="Arial"/>
                        <a:buNone/>
                      </a:pPr>
                      <a:r>
                        <a:rPr lang="en" sz="1200">
                          <a:solidFill>
                            <a:schemeClr val="dk1"/>
                          </a:solidFill>
                        </a:rPr>
                        <a:t>Finance</a:t>
                      </a:r>
                      <a:endParaRPr sz="1200"/>
                    </a:p>
                  </a:txBody>
                  <a:tcPr marL="9125" marR="9125" marT="9125" marB="9125" anchor="ctr">
                    <a:solidFill>
                      <a:srgbClr val="FFF2CC"/>
                    </a:solidFill>
                  </a:tcPr>
                </a:tc>
                <a:extLst>
                  <a:ext uri="{0D108BD9-81ED-4DB2-BD59-A6C34878D82A}">
                    <a16:rowId xmlns:a16="http://schemas.microsoft.com/office/drawing/2014/main" val="10012"/>
                  </a:ext>
                </a:extLst>
              </a:tr>
            </a:tbl>
          </a:graphicData>
        </a:graphic>
      </p:graphicFrame>
      <p:sp>
        <p:nvSpPr>
          <p:cNvPr id="171" name="Google Shape;171;p24"/>
          <p:cNvSpPr txBox="1"/>
          <p:nvPr/>
        </p:nvSpPr>
        <p:spPr>
          <a:xfrm>
            <a:off x="6318736" y="57396"/>
            <a:ext cx="2741700" cy="107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100">
                <a:latin typeface="Calibri"/>
                <a:ea typeface="Calibri"/>
                <a:cs typeface="Calibri"/>
                <a:sym typeface="Calibri"/>
              </a:rPr>
              <a:t>RAG = Retrieval Augmented Generation</a:t>
            </a:r>
            <a:endParaRPr sz="1100">
              <a:latin typeface="Calibri"/>
              <a:ea typeface="Calibri"/>
              <a:cs typeface="Calibri"/>
              <a:sym typeface="Calibri"/>
            </a:endParaRPr>
          </a:p>
          <a:p>
            <a:pPr marL="0" lvl="0" indent="0" algn="l" rtl="0">
              <a:spcBef>
                <a:spcPts val="0"/>
              </a:spcBef>
              <a:spcAft>
                <a:spcPts val="0"/>
              </a:spcAft>
              <a:buNone/>
            </a:pPr>
            <a:r>
              <a:rPr lang="en" sz="1100">
                <a:latin typeface="Calibri"/>
                <a:ea typeface="Calibri"/>
                <a:cs typeface="Calibri"/>
                <a:sym typeface="Calibri"/>
              </a:rPr>
              <a:t>LLM = Large Language Model</a:t>
            </a:r>
            <a:endParaRPr sz="1100">
              <a:latin typeface="Calibri"/>
              <a:ea typeface="Calibri"/>
              <a:cs typeface="Calibri"/>
              <a:sym typeface="Calibri"/>
            </a:endParaRPr>
          </a:p>
          <a:p>
            <a:pPr marL="0" lvl="0" indent="0" algn="l" rtl="0">
              <a:spcBef>
                <a:spcPts val="0"/>
              </a:spcBef>
              <a:spcAft>
                <a:spcPts val="0"/>
              </a:spcAft>
              <a:buNone/>
            </a:pPr>
            <a:r>
              <a:rPr lang="en" sz="1100">
                <a:latin typeface="Calibri"/>
                <a:ea typeface="Calibri"/>
                <a:cs typeface="Calibri"/>
                <a:sym typeface="Calibri"/>
              </a:rPr>
              <a:t>NLP = Natural Language Processing</a:t>
            </a:r>
            <a:endParaRPr sz="1100">
              <a:latin typeface="Calibri"/>
              <a:ea typeface="Calibri"/>
              <a:cs typeface="Calibri"/>
              <a:sym typeface="Calibri"/>
            </a:endParaRPr>
          </a:p>
          <a:p>
            <a:pPr marL="0" lvl="0" indent="0" algn="l" rtl="0">
              <a:spcBef>
                <a:spcPts val="0"/>
              </a:spcBef>
              <a:spcAft>
                <a:spcPts val="0"/>
              </a:spcAft>
              <a:buNone/>
            </a:pPr>
            <a:r>
              <a:rPr lang="en" sz="1100">
                <a:latin typeface="Calibri"/>
                <a:ea typeface="Calibri"/>
                <a:cs typeface="Calibri"/>
                <a:sym typeface="Calibri"/>
              </a:rPr>
              <a:t>ML = Machine Learning</a:t>
            </a:r>
            <a:endParaRPr sz="1100">
              <a:latin typeface="Calibri"/>
              <a:ea typeface="Calibri"/>
              <a:cs typeface="Calibri"/>
              <a:sym typeface="Calibri"/>
            </a:endParaRPr>
          </a:p>
          <a:p>
            <a:pPr marL="0" lvl="0" indent="0" algn="l" rtl="0">
              <a:spcBef>
                <a:spcPts val="0"/>
              </a:spcBef>
              <a:spcAft>
                <a:spcPts val="0"/>
              </a:spcAft>
              <a:buNone/>
            </a:pPr>
            <a:r>
              <a:rPr lang="en" sz="1100">
                <a:latin typeface="Calibri"/>
                <a:ea typeface="Calibri"/>
                <a:cs typeface="Calibri"/>
                <a:sym typeface="Calibri"/>
              </a:rPr>
              <a:t>RF = Random Forest, XGB = XGBoost</a:t>
            </a:r>
            <a:endParaRPr sz="1100">
              <a:latin typeface="Calibri"/>
              <a:ea typeface="Calibri"/>
              <a:cs typeface="Calibri"/>
              <a:sym typeface="Calibri"/>
            </a:endParaRPr>
          </a:p>
          <a:p>
            <a:pPr marL="0" lvl="0" indent="0" algn="l" rtl="0">
              <a:spcBef>
                <a:spcPts val="0"/>
              </a:spcBef>
              <a:spcAft>
                <a:spcPts val="0"/>
              </a:spcAft>
              <a:buNone/>
            </a:pPr>
            <a:r>
              <a:rPr lang="en" sz="1100">
                <a:latin typeface="Calibri"/>
                <a:ea typeface="Calibri"/>
                <a:cs typeface="Calibri"/>
                <a:sym typeface="Calibri"/>
              </a:rPr>
              <a:t>DL = Deep Learning</a:t>
            </a:r>
            <a:endParaRPr sz="1100">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5"/>
          <p:cNvSpPr txBox="1"/>
          <p:nvPr/>
        </p:nvSpPr>
        <p:spPr>
          <a:xfrm>
            <a:off x="76200" y="457400"/>
            <a:ext cx="4619100" cy="458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US government now requires all the agencies of federal government to name Chief AI Officers.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https://www.shrm.org/topics-tools/news/inclusion-equity-diversity/federal-government-commits-to-ai-fairness</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Finding a specialized AI executive is rapidly becoming as critical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as the roles of CFO or CMO. </a:t>
            </a:r>
            <a:r>
              <a:rPr lang="en" sz="1300" b="1">
                <a:solidFill>
                  <a:srgbClr val="FF0000"/>
                </a:solidFill>
                <a:latin typeface="Calibri"/>
                <a:ea typeface="Calibri"/>
                <a:cs typeface="Calibri"/>
                <a:sym typeface="Calibri"/>
              </a:rPr>
              <a:t>The CAIO will likely be the most transformative C-suite recruit yet</a:t>
            </a:r>
            <a:r>
              <a:rPr lang="en" sz="1300">
                <a:solidFill>
                  <a:schemeClr val="dk1"/>
                </a:solidFill>
                <a:latin typeface="Calibri"/>
                <a:ea typeface="Calibri"/>
                <a:cs typeface="Calibri"/>
                <a:sym typeface="Calibri"/>
              </a:rPr>
              <a:t>. CAIO must operate as C-suite peers, not subordinate managers.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What are the qualities of a rare individual to blend new technical</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vision with strategic foresight?</a:t>
            </a:r>
            <a:endParaRPr sz="1300">
              <a:solidFill>
                <a:schemeClr val="dk1"/>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Craft an AI Vision and Strategy</a:t>
            </a:r>
            <a:endParaRPr sz="1200">
              <a:solidFill>
                <a:srgbClr val="3C78D8"/>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Scouting Use Cases and Feasibility</a:t>
            </a:r>
            <a:endParaRPr sz="1200">
              <a:solidFill>
                <a:srgbClr val="3C78D8"/>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Separate hype from reality</a:t>
            </a:r>
            <a:endParaRPr sz="1200">
              <a:solidFill>
                <a:srgbClr val="3C78D8"/>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Communicate the intricacies and possibilities of AI</a:t>
            </a:r>
            <a:endParaRPr sz="1200">
              <a:solidFill>
                <a:srgbClr val="3C78D8"/>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Get key stakeholders on board</a:t>
            </a:r>
            <a:endParaRPr sz="1200">
              <a:solidFill>
                <a:srgbClr val="3C78D8"/>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Recruit right people (talent gap)</a:t>
            </a:r>
            <a:endParaRPr sz="1200">
              <a:solidFill>
                <a:srgbClr val="3C78D8"/>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Evangelizing and Education</a:t>
            </a:r>
            <a:endParaRPr sz="1200">
              <a:solidFill>
                <a:srgbClr val="3C78D8"/>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Governance and Risk Management</a:t>
            </a:r>
            <a:endParaRPr sz="1200">
              <a:solidFill>
                <a:srgbClr val="3C78D8"/>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Proactively apply AI for the benefit of enterprise</a:t>
            </a:r>
            <a:endParaRPr sz="1200">
              <a:solidFill>
                <a:srgbClr val="3C78D8"/>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Cross-disciplinary strategic thinking</a:t>
            </a:r>
            <a:endParaRPr sz="1200">
              <a:solidFill>
                <a:srgbClr val="3C78D8"/>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Avoid the leadership traps</a:t>
            </a:r>
            <a:endParaRPr sz="1200">
              <a:solidFill>
                <a:srgbClr val="3C78D8"/>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Avoid budget/fires battles</a:t>
            </a:r>
            <a:endParaRPr sz="1200">
              <a:solidFill>
                <a:srgbClr val="3C78D8"/>
              </a:solidFill>
              <a:latin typeface="Calibri"/>
              <a:ea typeface="Calibri"/>
              <a:cs typeface="Calibri"/>
              <a:sym typeface="Calibri"/>
            </a:endParaRPr>
          </a:p>
        </p:txBody>
      </p:sp>
      <p:sp>
        <p:nvSpPr>
          <p:cNvPr id="177" name="Google Shape;177;p25"/>
          <p:cNvSpPr txBox="1"/>
          <p:nvPr/>
        </p:nvSpPr>
        <p:spPr>
          <a:xfrm>
            <a:off x="76200" y="76200"/>
            <a:ext cx="3926100" cy="295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800" b="1">
                <a:solidFill>
                  <a:srgbClr val="0F1419"/>
                </a:solidFill>
                <a:highlight>
                  <a:srgbClr val="FFFFFF"/>
                </a:highlight>
                <a:latin typeface="Calibri"/>
                <a:ea typeface="Calibri"/>
                <a:cs typeface="Calibri"/>
                <a:sym typeface="Calibri"/>
              </a:rPr>
              <a:t>The Rise Of The Chief AI Officer (CAIO)</a:t>
            </a:r>
            <a:endParaRPr sz="1800" b="1">
              <a:latin typeface="Calibri"/>
              <a:ea typeface="Calibri"/>
              <a:cs typeface="Calibri"/>
              <a:sym typeface="Calibri"/>
            </a:endParaRPr>
          </a:p>
        </p:txBody>
      </p:sp>
      <p:sp>
        <p:nvSpPr>
          <p:cNvPr id="178" name="Google Shape;178;p25"/>
          <p:cNvSpPr txBox="1"/>
          <p:nvPr/>
        </p:nvSpPr>
        <p:spPr>
          <a:xfrm>
            <a:off x="4798100" y="457400"/>
            <a:ext cx="4256700" cy="39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AI landscape is </a:t>
            </a:r>
            <a:r>
              <a:rPr lang="en" sz="1300" b="1">
                <a:solidFill>
                  <a:srgbClr val="FF0000"/>
                </a:solidFill>
                <a:latin typeface="Calibri"/>
                <a:ea typeface="Calibri"/>
                <a:cs typeface="Calibri"/>
                <a:sym typeface="Calibri"/>
              </a:rPr>
              <a:t>evolving at an unprecedented pace.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a:t>
            </a:r>
            <a:r>
              <a:rPr lang="en" sz="1300" b="1">
                <a:solidFill>
                  <a:srgbClr val="FF0000"/>
                </a:solidFill>
                <a:latin typeface="Calibri"/>
                <a:ea typeface="Calibri"/>
                <a:cs typeface="Calibri"/>
                <a:sym typeface="Calibri"/>
              </a:rPr>
              <a:t>complexity and pace of AI</a:t>
            </a:r>
            <a:r>
              <a:rPr lang="en" sz="1300">
                <a:solidFill>
                  <a:schemeClr val="dk1"/>
                </a:solidFill>
                <a:latin typeface="Calibri"/>
                <a:ea typeface="Calibri"/>
                <a:cs typeface="Calibri"/>
                <a:sym typeface="Calibri"/>
              </a:rPr>
              <a:t> system development make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a:t>
            </a:r>
            <a:r>
              <a:rPr lang="en" sz="1300" b="1">
                <a:solidFill>
                  <a:srgbClr val="6AA84F"/>
                </a:solidFill>
                <a:latin typeface="Calibri"/>
                <a:ea typeface="Calibri"/>
                <a:cs typeface="Calibri"/>
                <a:sym typeface="Calibri"/>
              </a:rPr>
              <a:t>nearly impossible for existing executives to master </a:t>
            </a:r>
            <a:r>
              <a:rPr lang="en" sz="1300">
                <a:solidFill>
                  <a:schemeClr val="dk1"/>
                </a:solidFill>
                <a:latin typeface="Calibri"/>
                <a:ea typeface="Calibri"/>
                <a:cs typeface="Calibri"/>
                <a:sym typeface="Calibri"/>
              </a:rPr>
              <a:t>while still focusing on their core responsibilities.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A CAIO offers a strategic advantage</a:t>
            </a:r>
            <a:r>
              <a:rPr lang="en" sz="1300">
                <a:solidFill>
                  <a:schemeClr val="dk1"/>
                </a:solidFill>
                <a:latin typeface="Calibri"/>
                <a:ea typeface="Calibri"/>
                <a:cs typeface="Calibri"/>
                <a:sym typeface="Calibri"/>
              </a:rPr>
              <a:t>, guiding an organization through the complexities of AI integration.</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Where to look for the Right CAIO Candidates?</a:t>
            </a:r>
            <a:endParaRPr sz="1300">
              <a:solidFill>
                <a:schemeClr val="dk1"/>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Seasoned AI/ML</a:t>
            </a:r>
            <a:endParaRPr sz="1200">
              <a:solidFill>
                <a:srgbClr val="3C78D8"/>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Cross-Disciplinary</a:t>
            </a:r>
            <a:endParaRPr sz="1200">
              <a:solidFill>
                <a:srgbClr val="3C78D8"/>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Strategic Innovators</a:t>
            </a:r>
            <a:endParaRPr sz="1200">
              <a:solidFill>
                <a:srgbClr val="3C78D8"/>
              </a:solidFill>
              <a:latin typeface="Calibri"/>
              <a:ea typeface="Calibri"/>
              <a:cs typeface="Calibri"/>
              <a:sym typeface="Calibri"/>
            </a:endParaRPr>
          </a:p>
          <a:p>
            <a:pPr marL="457200" lvl="0" indent="-304800" algn="l" rtl="0">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Transformation Trailblazers</a:t>
            </a:r>
            <a:endParaRPr sz="1200">
              <a:solidFill>
                <a:srgbClr val="3C78D8"/>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benchmarks for an exceptional CAIO will sharpen over time.</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4"/>
              </a:rPr>
              <a:t>https://www.ft.com/content/4c5d823e-004b-4f00-9536-9fea93330453</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https://www.kdnuggets.com/the-rise-of-chief-ai-officer</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6"/>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127.   </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 Total #votes: 1,610,507.    </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2024-08-06.</a:t>
            </a:r>
            <a:endParaRPr sz="1100">
              <a:solidFill>
                <a:srgbClr val="1F2937"/>
              </a:solidFill>
              <a:highlight>
                <a:srgbClr val="FFFFFF"/>
              </a:highlight>
              <a:latin typeface="Calibri"/>
              <a:ea typeface="Calibri"/>
              <a:cs typeface="Calibri"/>
              <a:sym typeface="Calibri"/>
            </a:endParaRPr>
          </a:p>
        </p:txBody>
      </p:sp>
      <p:sp>
        <p:nvSpPr>
          <p:cNvPr id="184" name="Google Shape;184;p26"/>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85" name="Google Shape;185;p26"/>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86" name="Google Shape;186;p26"/>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87" name="Google Shape;187;p26"/>
          <p:cNvSpPr txBox="1"/>
          <p:nvPr/>
        </p:nvSpPr>
        <p:spPr>
          <a:xfrm>
            <a:off x="2588736" y="42796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88" name="Google Shape;188;p26"/>
          <p:cNvSpPr/>
          <p:nvPr/>
        </p:nvSpPr>
        <p:spPr>
          <a:xfrm>
            <a:off x="52355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89" name="Google Shape;189;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495675" y="674494"/>
            <a:ext cx="2678335" cy="4207631"/>
          </a:xfrm>
          <a:prstGeom prst="rect">
            <a:avLst/>
          </a:prstGeom>
          <a:noFill/>
          <a:ln w="9525" cap="flat" cmpd="sng">
            <a:solidFill>
              <a:srgbClr val="FF0000"/>
            </a:solidFill>
            <a:prstDash val="solid"/>
            <a:round/>
            <a:headEnd type="none" w="sm" len="sm"/>
            <a:tailEnd type="none" w="sm" len="sm"/>
          </a:ln>
        </p:spPr>
      </p:pic>
      <p:pic>
        <p:nvPicPr>
          <p:cNvPr id="190" name="Google Shape;190;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81660" y="674500"/>
            <a:ext cx="2647253" cy="4256849"/>
          </a:xfrm>
          <a:prstGeom prst="rect">
            <a:avLst/>
          </a:prstGeom>
          <a:noFill/>
          <a:ln w="9525" cap="flat" cmpd="sng">
            <a:solidFill>
              <a:srgbClr val="FF0000"/>
            </a:solidFill>
            <a:prstDash val="solid"/>
            <a:round/>
            <a:headEnd type="none" w="sm" len="sm"/>
            <a:tailEnd type="none" w="sm" len="sm"/>
          </a:ln>
        </p:spPr>
      </p:pic>
      <p:sp>
        <p:nvSpPr>
          <p:cNvPr id="191" name="Google Shape;191;p26"/>
          <p:cNvSpPr/>
          <p:nvPr/>
        </p:nvSpPr>
        <p:spPr>
          <a:xfrm>
            <a:off x="1296025" y="157190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 name="Google Shape;192;p26"/>
          <p:cNvSpPr/>
          <p:nvPr/>
        </p:nvSpPr>
        <p:spPr>
          <a:xfrm>
            <a:off x="1296025" y="271490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 name="Google Shape;193;p26"/>
          <p:cNvSpPr/>
          <p:nvPr/>
        </p:nvSpPr>
        <p:spPr>
          <a:xfrm>
            <a:off x="1296025" y="311772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 name="Google Shape;194;p26"/>
          <p:cNvSpPr/>
          <p:nvPr/>
        </p:nvSpPr>
        <p:spPr>
          <a:xfrm>
            <a:off x="4601725" y="135677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26"/>
          <p:cNvSpPr/>
          <p:nvPr/>
        </p:nvSpPr>
        <p:spPr>
          <a:xfrm>
            <a:off x="4601725" y="281912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26"/>
          <p:cNvSpPr/>
          <p:nvPr/>
        </p:nvSpPr>
        <p:spPr>
          <a:xfrm>
            <a:off x="4601725" y="330160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26"/>
          <p:cNvSpPr/>
          <p:nvPr/>
        </p:nvSpPr>
        <p:spPr>
          <a:xfrm>
            <a:off x="4601725" y="376952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7"/>
          <p:cNvSpPr txBox="1"/>
          <p:nvPr/>
        </p:nvSpPr>
        <p:spPr>
          <a:xfrm>
            <a:off x="5439489" y="55350"/>
            <a:ext cx="1761300" cy="526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115.    </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#votes: 1,450,208. </a:t>
            </a:r>
            <a:endParaRPr sz="1100">
              <a:solidFill>
                <a:srgbClr val="1F2937"/>
              </a:solidFill>
              <a:highlight>
                <a:srgbClr val="FFFFFF"/>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2024-07-08.</a:t>
            </a:r>
            <a:endParaRPr sz="1100" b="1">
              <a:solidFill>
                <a:srgbClr val="FF0000"/>
              </a:solidFill>
              <a:latin typeface="Calibri"/>
              <a:ea typeface="Calibri"/>
              <a:cs typeface="Calibri"/>
              <a:sym typeface="Calibri"/>
            </a:endParaRPr>
          </a:p>
        </p:txBody>
      </p:sp>
      <p:sp>
        <p:nvSpPr>
          <p:cNvPr id="203" name="Google Shape;203;p27"/>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204" name="Google Shape;204;p27"/>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05" name="Google Shape;205;p27"/>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06" name="Google Shape;206;p27"/>
          <p:cNvSpPr txBox="1"/>
          <p:nvPr/>
        </p:nvSpPr>
        <p:spPr>
          <a:xfrm>
            <a:off x="3186581" y="444363"/>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07" name="Google Shape;207;p27"/>
          <p:cNvSpPr/>
          <p:nvPr/>
        </p:nvSpPr>
        <p:spPr>
          <a:xfrm>
            <a:off x="52355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 name="Google Shape;208;p27"/>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127.   </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 Total #votes: 1,610,507.    </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2024-08-06.</a:t>
            </a:r>
            <a:endParaRPr sz="1100">
              <a:solidFill>
                <a:srgbClr val="1F2937"/>
              </a:solidFill>
              <a:highlight>
                <a:srgbClr val="FFFFFF"/>
              </a:highlight>
              <a:latin typeface="Calibri"/>
              <a:ea typeface="Calibri"/>
              <a:cs typeface="Calibri"/>
              <a:sym typeface="Calibri"/>
            </a:endParaRPr>
          </a:p>
        </p:txBody>
      </p:sp>
      <p:pic>
        <p:nvPicPr>
          <p:cNvPr id="209" name="Google Shape;209;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6556" y="763700"/>
            <a:ext cx="3039439" cy="4256849"/>
          </a:xfrm>
          <a:prstGeom prst="rect">
            <a:avLst/>
          </a:prstGeom>
          <a:noFill/>
          <a:ln w="9525" cap="flat" cmpd="sng">
            <a:solidFill>
              <a:srgbClr val="FF0000"/>
            </a:solidFill>
            <a:prstDash val="solid"/>
            <a:round/>
            <a:headEnd type="none" w="sm" len="sm"/>
            <a:tailEnd type="none" w="sm" len="sm"/>
          </a:ln>
        </p:spPr>
      </p:pic>
      <p:pic>
        <p:nvPicPr>
          <p:cNvPr id="210" name="Google Shape;210;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306206" y="763700"/>
            <a:ext cx="3004836" cy="4256850"/>
          </a:xfrm>
          <a:prstGeom prst="rect">
            <a:avLst/>
          </a:prstGeom>
          <a:noFill/>
          <a:ln w="9525" cap="flat" cmpd="sng">
            <a:solidFill>
              <a:srgbClr val="FF0000"/>
            </a:solidFill>
            <a:prstDash val="solid"/>
            <a:round/>
            <a:headEnd type="none" w="sm" len="sm"/>
            <a:tailEnd type="none" w="sm" len="sm"/>
          </a:ln>
        </p:spPr>
      </p:pic>
      <p:sp>
        <p:nvSpPr>
          <p:cNvPr id="211" name="Google Shape;211;p27"/>
          <p:cNvSpPr/>
          <p:nvPr/>
        </p:nvSpPr>
        <p:spPr>
          <a:xfrm>
            <a:off x="354925" y="192520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27"/>
          <p:cNvSpPr/>
          <p:nvPr/>
        </p:nvSpPr>
        <p:spPr>
          <a:xfrm>
            <a:off x="354925" y="240161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 name="Google Shape;213;p27"/>
          <p:cNvSpPr/>
          <p:nvPr/>
        </p:nvSpPr>
        <p:spPr>
          <a:xfrm>
            <a:off x="354925" y="339221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 name="Google Shape;214;p27"/>
          <p:cNvSpPr/>
          <p:nvPr/>
        </p:nvSpPr>
        <p:spPr>
          <a:xfrm>
            <a:off x="354925" y="428804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27"/>
          <p:cNvSpPr/>
          <p:nvPr/>
        </p:nvSpPr>
        <p:spPr>
          <a:xfrm>
            <a:off x="354925" y="474524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6" name="Google Shape;216;p27"/>
          <p:cNvSpPr/>
          <p:nvPr/>
        </p:nvSpPr>
        <p:spPr>
          <a:xfrm>
            <a:off x="4117540" y="171645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27"/>
          <p:cNvSpPr/>
          <p:nvPr/>
        </p:nvSpPr>
        <p:spPr>
          <a:xfrm>
            <a:off x="4117540" y="339285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27"/>
          <p:cNvSpPr/>
          <p:nvPr/>
        </p:nvSpPr>
        <p:spPr>
          <a:xfrm>
            <a:off x="4117540" y="362145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9" name="Google Shape;219;p27"/>
          <p:cNvSpPr/>
          <p:nvPr/>
        </p:nvSpPr>
        <p:spPr>
          <a:xfrm>
            <a:off x="4117540" y="387822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13875" y="666600"/>
            <a:ext cx="6117401" cy="2640724"/>
          </a:xfrm>
          <a:prstGeom prst="rect">
            <a:avLst/>
          </a:prstGeom>
          <a:noFill/>
          <a:ln>
            <a:noFill/>
          </a:ln>
        </p:spPr>
      </p:pic>
      <p:sp>
        <p:nvSpPr>
          <p:cNvPr id="225" name="Google Shape;225;p28"/>
          <p:cNvSpPr/>
          <p:nvPr/>
        </p:nvSpPr>
        <p:spPr>
          <a:xfrm>
            <a:off x="2619545" y="2254570"/>
            <a:ext cx="146700" cy="450300"/>
          </a:xfrm>
          <a:prstGeom prst="rect">
            <a:avLst/>
          </a:prstGeom>
          <a:noFill/>
          <a:ln w="2857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28"/>
          <p:cNvSpPr txBox="1"/>
          <p:nvPr/>
        </p:nvSpPr>
        <p:spPr>
          <a:xfrm>
            <a:off x="72300" y="76200"/>
            <a:ext cx="4901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 </a:t>
            </a:r>
            <a:r>
              <a:rPr lang="en" sz="2000" b="1">
                <a:solidFill>
                  <a:schemeClr val="dk1"/>
                </a:solidFill>
                <a:latin typeface="Calibri"/>
                <a:ea typeface="Calibri"/>
                <a:cs typeface="Calibri"/>
                <a:sym typeface="Calibri"/>
              </a:rPr>
              <a:t>are </a:t>
            </a:r>
            <a:r>
              <a:rPr lang="en" sz="2000" b="1" i="0" u="none" strike="noStrike" cap="none">
                <a:solidFill>
                  <a:schemeClr val="dk1"/>
                </a:solidFill>
                <a:latin typeface="Calibri"/>
                <a:ea typeface="Calibri"/>
                <a:cs typeface="Calibri"/>
                <a:sym typeface="Calibri"/>
              </a:rPr>
              <a:t>lower than last year</a:t>
            </a:r>
            <a:endParaRPr sz="2000" b="1" i="0" u="none" strike="noStrike" cap="none">
              <a:solidFill>
                <a:srgbClr val="000000"/>
              </a:solidFill>
              <a:latin typeface="Calibri"/>
              <a:ea typeface="Calibri"/>
              <a:cs typeface="Calibri"/>
              <a:sym typeface="Calibri"/>
            </a:endParaRPr>
          </a:p>
        </p:txBody>
      </p:sp>
      <p:sp>
        <p:nvSpPr>
          <p:cNvPr id="227" name="Google Shape;227;p28"/>
          <p:cNvSpPr txBox="1"/>
          <p:nvPr/>
        </p:nvSpPr>
        <p:spPr>
          <a:xfrm>
            <a:off x="6291625" y="1099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228" name="Google Shape;228;p28"/>
          <p:cNvSpPr txBox="1"/>
          <p:nvPr/>
        </p:nvSpPr>
        <p:spPr>
          <a:xfrm>
            <a:off x="6360250" y="1414900"/>
            <a:ext cx="2693100" cy="72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300">
                <a:latin typeface="Calibri"/>
                <a:ea typeface="Calibri"/>
                <a:cs typeface="Calibri"/>
                <a:sym typeface="Calibri"/>
              </a:rPr>
              <a:t>Intel is firing 15% of its personnel (about 15,000 jobs) - Aug 1, 2024</a:t>
            </a:r>
            <a:endParaRPr sz="1300">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5"/>
              </a:rPr>
              <a:t>https://x.com/burkov/status/1819214183881187828</a:t>
            </a:r>
            <a:r>
              <a:rPr lang="en" sz="900">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p:txBody>
      </p:sp>
      <p:sp>
        <p:nvSpPr>
          <p:cNvPr id="229" name="Google Shape;229;p28"/>
          <p:cNvSpPr/>
          <p:nvPr/>
        </p:nvSpPr>
        <p:spPr>
          <a:xfrm>
            <a:off x="5372509" y="2284600"/>
            <a:ext cx="146700" cy="450300"/>
          </a:xfrm>
          <a:prstGeom prst="rect">
            <a:avLst/>
          </a:prstGeom>
          <a:noFill/>
          <a:ln w="2857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28"/>
          <p:cNvSpPr/>
          <p:nvPr/>
        </p:nvSpPr>
        <p:spPr>
          <a:xfrm>
            <a:off x="5576300" y="2504675"/>
            <a:ext cx="859200" cy="79200"/>
          </a:xfrm>
          <a:prstGeom prst="lef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31" name="Google Shape;231;p28"/>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594623" y="1098400"/>
            <a:ext cx="549377" cy="384900"/>
          </a:xfrm>
          <a:prstGeom prst="rect">
            <a:avLst/>
          </a:prstGeom>
          <a:noFill/>
          <a:ln>
            <a:noFill/>
          </a:ln>
        </p:spPr>
      </p:pic>
      <p:sp>
        <p:nvSpPr>
          <p:cNvPr id="232" name="Google Shape;232;p28"/>
          <p:cNvSpPr txBox="1"/>
          <p:nvPr/>
        </p:nvSpPr>
        <p:spPr>
          <a:xfrm>
            <a:off x="6360250" y="2798175"/>
            <a:ext cx="2693100" cy="1462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300">
                <a:latin typeface="Calibri"/>
                <a:ea typeface="Calibri"/>
                <a:cs typeface="Calibri"/>
                <a:sym typeface="Calibri"/>
              </a:rPr>
              <a:t>Dell Technologies is firing 10%  (12,500 employees). This follows a previous round of 13,000 layoffs. The cuts mainly impact sales and marketing divisions.</a:t>
            </a:r>
            <a:endParaRPr sz="1300">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7"/>
              </a:rPr>
              <a:t>https://www.pcmag.com/news/dell-makes-cuts-to-boost-ai-pivot-reportedly-laying-off-12500-employees</a:t>
            </a:r>
            <a:r>
              <a:rPr lang="en" sz="900">
                <a:latin typeface="Calibri"/>
                <a:ea typeface="Calibri"/>
                <a:cs typeface="Calibri"/>
                <a:sym typeface="Calibri"/>
              </a:rPr>
              <a:t> </a:t>
            </a:r>
            <a:endParaRPr sz="900">
              <a:latin typeface="Calibri"/>
              <a:ea typeface="Calibri"/>
              <a:cs typeface="Calibri"/>
              <a:sym typeface="Calibri"/>
            </a:endParaRPr>
          </a:p>
        </p:txBody>
      </p:sp>
      <p:pic>
        <p:nvPicPr>
          <p:cNvPr id="233" name="Google Shape;233;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8606318" y="2341563"/>
            <a:ext cx="525988" cy="526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pic>
        <p:nvPicPr>
          <p:cNvPr id="238" name="Google Shape;238;p29"/>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39" name="Google Shape;239;p29"/>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40" name="Google Shape;240;p29"/>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41" name="Google Shape;241;p2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42" name="Google Shape;242;p29"/>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43" name="Google Shape;243;p29"/>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0"/>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40325" y="82900"/>
            <a:ext cx="2978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Prices down, quality up</a:t>
            </a:r>
            <a:endParaRPr sz="2000" b="1">
              <a:solidFill>
                <a:schemeClr val="dk1"/>
              </a:solidFill>
              <a:latin typeface="Calibri"/>
              <a:ea typeface="Calibri"/>
              <a:cs typeface="Calibri"/>
              <a:sym typeface="Calibri"/>
            </a:endParaRPr>
          </a:p>
        </p:txBody>
      </p:sp>
      <p:sp>
        <p:nvSpPr>
          <p:cNvPr id="65" name="Google Shape;65;p15"/>
          <p:cNvSpPr txBox="1"/>
          <p:nvPr/>
        </p:nvSpPr>
        <p:spPr>
          <a:xfrm>
            <a:off x="66719" y="2026663"/>
            <a:ext cx="36678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a:t>
            </a:r>
            <a:endParaRPr sz="1300" b="1">
              <a:solidFill>
                <a:srgbClr val="FF0000"/>
              </a:solidFill>
              <a:latin typeface="Calibri"/>
              <a:ea typeface="Calibri"/>
              <a:cs typeface="Calibri"/>
              <a:sym typeface="Calibri"/>
            </a:endParaRPr>
          </a:p>
          <a:p>
            <a:pPr marL="0" lvl="0" indent="0" algn="l" rtl="0">
              <a:spcBef>
                <a:spcPts val="0"/>
              </a:spcBef>
              <a:spcAft>
                <a:spcPts val="0"/>
              </a:spcAft>
              <a:buNone/>
            </a:pP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New models: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gpt-4o </a:t>
            </a:r>
            <a:r>
              <a:rPr lang="en" sz="1300">
                <a:solidFill>
                  <a:schemeClr val="dk1"/>
                </a:solidFill>
                <a:latin typeface="Calibri"/>
                <a:ea typeface="Calibri"/>
                <a:cs typeface="Calibri"/>
                <a:sym typeface="Calibri"/>
              </a:rPr>
              <a:t>: $5/$15 in May, $2.50/$10 in August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gpt-4o-mini-2024-07-18</a:t>
            </a:r>
            <a:r>
              <a:rPr lang="en" sz="1300">
                <a:solidFill>
                  <a:schemeClr val="dk1"/>
                </a:solidFill>
                <a:latin typeface="Calibri"/>
                <a:ea typeface="Calibri"/>
                <a:cs typeface="Calibri"/>
                <a:sym typeface="Calibri"/>
              </a:rPr>
              <a:t>:  $0.3 / $1.2, </a:t>
            </a:r>
            <a:r>
              <a:rPr lang="en" sz="1300" b="1">
                <a:solidFill>
                  <a:srgbClr val="3C78D8"/>
                </a:solidFill>
                <a:latin typeface="Calibri"/>
                <a:ea typeface="Calibri"/>
                <a:cs typeface="Calibri"/>
                <a:sym typeface="Calibri"/>
              </a:rPr>
              <a:t>                #3</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Old models: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gpt-4</a:t>
            </a:r>
            <a:r>
              <a:rPr lang="en" sz="1300">
                <a:solidFill>
                  <a:schemeClr val="dk1"/>
                </a:solidFill>
                <a:latin typeface="Calibri"/>
                <a:ea typeface="Calibri"/>
                <a:cs typeface="Calibri"/>
                <a:sym typeface="Calibri"/>
              </a:rPr>
              <a:t>: $30/$60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gpt-32k</a:t>
            </a:r>
            <a:r>
              <a:rPr lang="en" sz="1300">
                <a:solidFill>
                  <a:schemeClr val="dk1"/>
                </a:solidFill>
                <a:latin typeface="Calibri"/>
                <a:ea typeface="Calibri"/>
                <a:cs typeface="Calibri"/>
                <a:sym typeface="Calibri"/>
              </a:rPr>
              <a:t>: $60/$120</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GPT-3.5 Turbo: </a:t>
            </a:r>
            <a:r>
              <a:rPr lang="en" sz="1300">
                <a:solidFill>
                  <a:schemeClr val="dk1"/>
                </a:solidFill>
                <a:latin typeface="Calibri"/>
                <a:ea typeface="Calibri"/>
                <a:cs typeface="Calibri"/>
                <a:sym typeface="Calibri"/>
              </a:rPr>
              <a:t>$2/$2 orig, $3/$6 current,        </a:t>
            </a:r>
            <a:r>
              <a:rPr lang="en" sz="1300" b="1">
                <a:solidFill>
                  <a:srgbClr val="3C78D8"/>
                </a:solidFill>
                <a:latin typeface="Calibri"/>
                <a:ea typeface="Calibri"/>
                <a:cs typeface="Calibri"/>
                <a:sym typeface="Calibri"/>
              </a:rPr>
              <a:t>#59  </a:t>
            </a:r>
            <a:endParaRPr sz="1300" b="1">
              <a:solidFill>
                <a:srgbClr val="3C78D8"/>
              </a:solidFill>
              <a:latin typeface="Calibri"/>
              <a:ea typeface="Calibri"/>
              <a:cs typeface="Calibri"/>
              <a:sym typeface="Calibri"/>
            </a:endParaRPr>
          </a:p>
          <a:p>
            <a:pPr marL="0" lvl="0" indent="0" algn="l" rtl="0">
              <a:spcBef>
                <a:spcPts val="0"/>
              </a:spcBef>
              <a:spcAft>
                <a:spcPts val="0"/>
              </a:spcAft>
              <a:buNone/>
            </a:pPr>
            <a:endParaRPr sz="1300" b="1">
              <a:solidFill>
                <a:srgbClr val="3C78D8"/>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Context length grew from 4kt to 128kt</a:t>
            </a:r>
            <a:endParaRPr sz="1300" b="1">
              <a:solidFill>
                <a:srgbClr val="3C78D8"/>
              </a:solidFill>
              <a:latin typeface="Calibri"/>
              <a:ea typeface="Calibri"/>
              <a:cs typeface="Calibri"/>
              <a:sym typeface="Calibri"/>
            </a:endParaRPr>
          </a:p>
        </p:txBody>
      </p:sp>
      <p:sp>
        <p:nvSpPr>
          <p:cNvPr id="66" name="Google Shape;66;p15"/>
          <p:cNvSpPr txBox="1"/>
          <p:nvPr/>
        </p:nvSpPr>
        <p:spPr>
          <a:xfrm>
            <a:off x="2890875" y="149900"/>
            <a:ext cx="43272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Pricing in $ (in/out) per Mln tokens                Ranking in LMsys</a:t>
            </a:r>
            <a:endParaRPr sz="1100" b="1">
              <a:solidFill>
                <a:srgbClr val="3C78D8"/>
              </a:solidFill>
              <a:latin typeface="Roboto Mono"/>
              <a:ea typeface="Roboto Mono"/>
              <a:cs typeface="Roboto Mono"/>
              <a:sym typeface="Roboto Mono"/>
            </a:endParaRPr>
          </a:p>
        </p:txBody>
      </p:sp>
      <p:sp>
        <p:nvSpPr>
          <p:cNvPr id="67" name="Google Shape;67;p15"/>
          <p:cNvSpPr txBox="1"/>
          <p:nvPr/>
        </p:nvSpPr>
        <p:spPr>
          <a:xfrm>
            <a:off x="66719" y="1434179"/>
            <a:ext cx="28470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Anthropic Sonet 3.5 </a:t>
            </a:r>
            <a:r>
              <a:rPr lang="en" sz="1300">
                <a:solidFill>
                  <a:schemeClr val="dk1"/>
                </a:solidFill>
                <a:latin typeface="Calibri"/>
                <a:ea typeface="Calibri"/>
                <a:cs typeface="Calibri"/>
                <a:sym typeface="Calibri"/>
              </a:rPr>
              <a:t>            Ranking</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$3/$15                                           </a:t>
            </a:r>
            <a:r>
              <a:rPr lang="en" sz="1100" b="1">
                <a:solidFill>
                  <a:srgbClr val="3C78D8"/>
                </a:solidFill>
                <a:latin typeface="Roboto Mono"/>
                <a:ea typeface="Roboto Mono"/>
                <a:cs typeface="Roboto Mono"/>
                <a:sym typeface="Roboto Mono"/>
              </a:rPr>
              <a:t>#3</a:t>
            </a:r>
            <a:endParaRPr sz="1100" b="1">
              <a:solidFill>
                <a:srgbClr val="3C78D8"/>
              </a:solidFill>
              <a:latin typeface="Roboto Mono"/>
              <a:ea typeface="Roboto Mono"/>
              <a:cs typeface="Roboto Mono"/>
              <a:sym typeface="Roboto Mono"/>
            </a:endParaRPr>
          </a:p>
        </p:txBody>
      </p:sp>
      <p:sp>
        <p:nvSpPr>
          <p:cNvPr id="68" name="Google Shape;68;p15"/>
          <p:cNvSpPr txBox="1"/>
          <p:nvPr/>
        </p:nvSpPr>
        <p:spPr>
          <a:xfrm>
            <a:off x="3885198" y="589194"/>
            <a:ext cx="2195700" cy="3020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Meta Llama-3.1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on </a:t>
            </a:r>
            <a:r>
              <a:rPr lang="en" sz="1300" u="sng">
                <a:solidFill>
                  <a:schemeClr val="hlink"/>
                </a:solidFill>
                <a:latin typeface="Calibri"/>
                <a:ea typeface="Calibri"/>
                <a:cs typeface="Calibri"/>
                <a:sym typeface="Calibri"/>
                <a:hlinkClick r:id="rId3"/>
              </a:rPr>
              <a:t>https://www.together.ai</a:t>
            </a:r>
            <a:r>
              <a:rPr lang="en" sz="1300">
                <a:solidFill>
                  <a:schemeClr val="dk1"/>
                </a:solidFill>
                <a:latin typeface="Calibri"/>
                <a:ea typeface="Calibri"/>
                <a:cs typeface="Calibri"/>
                <a:sym typeface="Calibri"/>
              </a:rPr>
              <a:t>  :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300">
                <a:solidFill>
                  <a:schemeClr val="dk1"/>
                </a:solidFill>
                <a:latin typeface="Calibri"/>
                <a:ea typeface="Calibri"/>
                <a:cs typeface="Calibri"/>
                <a:sym typeface="Calibri"/>
              </a:rPr>
              <a:t>Model   Price               Ranking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405B  $5           #4</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 70B  $0.88        #11</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  8B  $0.18        #38 </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https://www.reddit.com/r/LocalLLaMA/comments/1elx04l/cloud_services_that_run_llama_31_on_a_price_per/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Even better options: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https://fireworks.ai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https://www.lepton.ai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https://www.hyperstack.cloud</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8"/>
              </a:rPr>
              <a:t>https://wow.groq.com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69" name="Google Shape;69;p15"/>
          <p:cNvSpPr txBox="1"/>
          <p:nvPr/>
        </p:nvSpPr>
        <p:spPr>
          <a:xfrm>
            <a:off x="66719" y="560825"/>
            <a:ext cx="2847000" cy="72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Gemini 1.5 Flash</a:t>
            </a:r>
            <a:r>
              <a:rPr lang="en" sz="1300">
                <a:solidFill>
                  <a:schemeClr val="dk1"/>
                </a:solidFill>
                <a:latin typeface="Calibri"/>
                <a:ea typeface="Calibri"/>
                <a:cs typeface="Calibri"/>
                <a:sym typeface="Calibri"/>
              </a:rPr>
              <a:t>     Ranking</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$0.075/$0.3                                  </a:t>
            </a:r>
            <a:r>
              <a:rPr lang="en" sz="1100" b="1">
                <a:solidFill>
                  <a:srgbClr val="3C78D8"/>
                </a:solidFill>
                <a:latin typeface="Roboto Mono"/>
                <a:ea typeface="Roboto Mono"/>
                <a:cs typeface="Roboto Mono"/>
                <a:sym typeface="Roboto Mono"/>
              </a:rPr>
              <a:t>#1</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9"/>
              </a:rPr>
              <a:t>https://developers.googleblog.com/en/gemini-15-flash-updates-google-ai-studio-gemini-api/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cxnSp>
        <p:nvCxnSpPr>
          <p:cNvPr id="70" name="Google Shape;70;p15"/>
          <p:cNvCxnSpPr/>
          <p:nvPr/>
        </p:nvCxnSpPr>
        <p:spPr>
          <a:xfrm>
            <a:off x="3810000" y="537925"/>
            <a:ext cx="0" cy="4509900"/>
          </a:xfrm>
          <a:prstGeom prst="straightConnector1">
            <a:avLst/>
          </a:prstGeom>
          <a:noFill/>
          <a:ln w="9525" cap="flat" cmpd="sng">
            <a:solidFill>
              <a:schemeClr val="dk2"/>
            </a:solidFill>
            <a:prstDash val="solid"/>
            <a:round/>
            <a:headEnd type="none" w="med" len="med"/>
            <a:tailEnd type="none" w="med" len="med"/>
          </a:ln>
        </p:spPr>
      </p:cxnSp>
      <p:sp>
        <p:nvSpPr>
          <p:cNvPr id="71" name="Google Shape;71;p15"/>
          <p:cNvSpPr txBox="1"/>
          <p:nvPr/>
        </p:nvSpPr>
        <p:spPr>
          <a:xfrm>
            <a:off x="6288925" y="599067"/>
            <a:ext cx="2736000" cy="391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Price cuts in the last 30 days:</a:t>
            </a:r>
            <a:endParaRPr sz="13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Rank 2: GPT-4o cut </a:t>
            </a:r>
            <a:r>
              <a:rPr lang="en" sz="1200" b="1">
                <a:solidFill>
                  <a:srgbClr val="3C78D8"/>
                </a:solidFill>
                <a:latin typeface="Calibri"/>
                <a:ea typeface="Calibri"/>
                <a:cs typeface="Calibri"/>
                <a:sym typeface="Calibri"/>
              </a:rPr>
              <a:t>~50%</a:t>
            </a:r>
            <a:r>
              <a:rPr lang="en" sz="1200">
                <a:solidFill>
                  <a:schemeClr val="dk1"/>
                </a:solidFill>
                <a:latin typeface="Calibri"/>
                <a:ea typeface="Calibri"/>
                <a:cs typeface="Calibri"/>
                <a:sym typeface="Calibri"/>
              </a:rPr>
              <a:t> from May to Aug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Rank 3: GPT-4o mini cut prices </a:t>
            </a:r>
            <a:r>
              <a:rPr lang="en" sz="1200" b="1">
                <a:solidFill>
                  <a:srgbClr val="3C78D8"/>
                </a:solidFill>
                <a:latin typeface="Calibri"/>
                <a:ea typeface="Calibri"/>
                <a:cs typeface="Calibri"/>
                <a:sym typeface="Calibri"/>
              </a:rPr>
              <a:t>70-98% </a:t>
            </a:r>
            <a:r>
              <a:rPr lang="en" sz="1200">
                <a:solidFill>
                  <a:schemeClr val="dk1"/>
                </a:solidFill>
                <a:latin typeface="Calibri"/>
                <a:ea typeface="Calibri"/>
                <a:cs typeface="Calibri"/>
                <a:sym typeface="Calibri"/>
              </a:rPr>
              <a:t> (comparing with GPT3.5T or GPT4T)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Rank 4: Llama 3.1 405b was initially offered at $5/15 by Together AI, within 48 hours this was cut </a:t>
            </a:r>
            <a:r>
              <a:rPr lang="en" sz="1200" b="1">
                <a:solidFill>
                  <a:srgbClr val="3C78D8"/>
                </a:solidFill>
                <a:latin typeface="Calibri"/>
                <a:ea typeface="Calibri"/>
                <a:cs typeface="Calibri"/>
                <a:sym typeface="Calibri"/>
              </a:rPr>
              <a:t>46%</a:t>
            </a:r>
            <a:r>
              <a:rPr lang="en" sz="1200">
                <a:solidFill>
                  <a:schemeClr val="dk1"/>
                </a:solidFill>
                <a:latin typeface="Calibri"/>
                <a:ea typeface="Calibri"/>
                <a:cs typeface="Calibri"/>
                <a:sym typeface="Calibri"/>
              </a:rPr>
              <a:t> to $2.7 by DeepInfra, and Lepton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Rank 8: Mistral Large 2 cut prices vs Feb's Large v1 by </a:t>
            </a:r>
            <a:r>
              <a:rPr lang="en" sz="1200" b="1">
                <a:solidFill>
                  <a:srgbClr val="3C78D8"/>
                </a:solidFill>
                <a:latin typeface="Calibri"/>
                <a:ea typeface="Calibri"/>
                <a:cs typeface="Calibri"/>
                <a:sym typeface="Calibri"/>
              </a:rPr>
              <a:t>62%</a:t>
            </a:r>
            <a:r>
              <a:rPr lang="en" sz="1200">
                <a:solidFill>
                  <a:schemeClr val="dk1"/>
                </a:solidFill>
                <a:latin typeface="Calibri"/>
                <a:ea typeface="Calibri"/>
                <a:cs typeface="Calibri"/>
                <a:sym typeface="Calibri"/>
              </a:rPr>
              <a:t> ($3)</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Rank 17: Gemini 1.5 Flash cut </a:t>
            </a:r>
            <a:r>
              <a:rPr lang="en" sz="1200" b="1">
                <a:solidFill>
                  <a:srgbClr val="3C78D8"/>
                </a:solidFill>
                <a:latin typeface="Calibri"/>
                <a:ea typeface="Calibri"/>
                <a:cs typeface="Calibri"/>
                <a:sym typeface="Calibri"/>
              </a:rPr>
              <a:t>~70%</a:t>
            </a:r>
            <a:r>
              <a:rPr lang="en" sz="1200">
                <a:solidFill>
                  <a:schemeClr val="dk1"/>
                </a:solidFill>
                <a:latin typeface="Calibri"/>
                <a:ea typeface="Calibri"/>
                <a:cs typeface="Calibri"/>
                <a:sym typeface="Calibri"/>
              </a:rPr>
              <a:t> - on top of their existing 1 million tokens per minute free tier ($0.075)</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Rank 17: Deepseek v2 reducing cache hit input token price by a max </a:t>
            </a:r>
            <a:r>
              <a:rPr lang="en" sz="1200" b="1">
                <a:solidFill>
                  <a:srgbClr val="3C78D8"/>
                </a:solidFill>
                <a:latin typeface="Calibri"/>
                <a:ea typeface="Calibri"/>
                <a:cs typeface="Calibri"/>
                <a:sym typeface="Calibri"/>
              </a:rPr>
              <a:t>90%</a:t>
            </a:r>
            <a:r>
              <a:rPr lang="en" sz="1200">
                <a:solidFill>
                  <a:schemeClr val="dk1"/>
                </a:solidFill>
                <a:latin typeface="Calibri"/>
                <a:ea typeface="Calibri"/>
                <a:cs typeface="Calibri"/>
                <a:sym typeface="Calibri"/>
              </a:rPr>
              <a:t> ($0.014 - not a typo).</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Models below Lmsys Rank 17</a:t>
            </a:r>
            <a:r>
              <a:rPr lang="en" sz="1200">
                <a:solidFill>
                  <a:schemeClr val="dk1"/>
                </a:solidFill>
                <a:latin typeface="Calibri"/>
                <a:ea typeface="Calibri"/>
                <a:cs typeface="Calibri"/>
                <a:sym typeface="Calibri"/>
              </a:rPr>
              <a:t> (Gemma 2, Nemotron 4, GLM 4, Reka Flash, Llama 3 7b, Qwen 72B, etc.) are </a:t>
            </a:r>
            <a:r>
              <a:rPr lang="en" sz="1200" b="1">
                <a:solidFill>
                  <a:srgbClr val="6AA84F"/>
                </a:solidFill>
                <a:latin typeface="Calibri"/>
                <a:ea typeface="Calibri"/>
                <a:cs typeface="Calibri"/>
                <a:sym typeface="Calibri"/>
              </a:rPr>
              <a:t>effectively dead for most use cases</a:t>
            </a:r>
            <a:r>
              <a:rPr lang="en" sz="1200" b="1">
                <a:solidFill>
                  <a:schemeClr val="dk1"/>
                </a:solidFill>
                <a:latin typeface="Calibri"/>
                <a:ea typeface="Calibri"/>
                <a:cs typeface="Calibri"/>
                <a:sym typeface="Calibri"/>
              </a:rPr>
              <a:t>.</a:t>
            </a:r>
            <a:endParaRPr sz="1200" b="1">
              <a:solidFill>
                <a:schemeClr val="dk1"/>
              </a:solidFill>
              <a:latin typeface="Calibri"/>
              <a:ea typeface="Calibri"/>
              <a:cs typeface="Calibri"/>
              <a:sym typeface="Calibri"/>
            </a:endParaRPr>
          </a:p>
        </p:txBody>
      </p:sp>
      <p:sp>
        <p:nvSpPr>
          <p:cNvPr id="72" name="Google Shape;72;p15"/>
          <p:cNvSpPr txBox="1"/>
          <p:nvPr/>
        </p:nvSpPr>
        <p:spPr>
          <a:xfrm>
            <a:off x="3885198" y="3756294"/>
            <a:ext cx="2195700" cy="957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Fine-tuned Llama3.1-8B</a:t>
            </a:r>
            <a:r>
              <a:rPr lang="en" sz="1300">
                <a:solidFill>
                  <a:schemeClr val="dk1"/>
                </a:solidFill>
                <a:latin typeface="Calibri"/>
                <a:ea typeface="Calibri"/>
                <a:cs typeface="Calibri"/>
                <a:sym typeface="Calibri"/>
              </a:rPr>
              <a:t> delivers 1.23x more quality and 25x lower cost over GPT-4o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100" u="sng">
                <a:solidFill>
                  <a:schemeClr val="hlink"/>
                </a:solidFill>
                <a:latin typeface="Calibri"/>
                <a:ea typeface="Calibri"/>
                <a:cs typeface="Calibri"/>
                <a:sym typeface="Calibri"/>
                <a:hlinkClick r:id="rId10"/>
              </a:rPr>
              <a:t>https://octo.ai/cp/webinar-optimizing-llms/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cxnSp>
        <p:nvCxnSpPr>
          <p:cNvPr id="73" name="Google Shape;73;p15"/>
          <p:cNvCxnSpPr/>
          <p:nvPr/>
        </p:nvCxnSpPr>
        <p:spPr>
          <a:xfrm>
            <a:off x="6181760" y="537925"/>
            <a:ext cx="0" cy="4509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p:nvPr/>
        </p:nvSpPr>
        <p:spPr>
          <a:xfrm>
            <a:off x="40323" y="82900"/>
            <a:ext cx="3205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 Structured Output</a:t>
            </a:r>
            <a:endParaRPr sz="2000" b="1">
              <a:solidFill>
                <a:schemeClr val="dk1"/>
              </a:solidFill>
              <a:latin typeface="Calibri"/>
              <a:ea typeface="Calibri"/>
              <a:cs typeface="Calibri"/>
              <a:sym typeface="Calibri"/>
            </a:endParaRPr>
          </a:p>
        </p:txBody>
      </p:sp>
      <p:sp>
        <p:nvSpPr>
          <p:cNvPr id="79" name="Google Shape;79;p16"/>
          <p:cNvSpPr txBox="1"/>
          <p:nvPr/>
        </p:nvSpPr>
        <p:spPr>
          <a:xfrm>
            <a:off x="76200" y="560813"/>
            <a:ext cx="4437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New model </a:t>
            </a:r>
            <a:r>
              <a:rPr lang="en" sz="1300" b="1">
                <a:solidFill>
                  <a:srgbClr val="FF0000"/>
                </a:solidFill>
                <a:latin typeface="Calibri"/>
                <a:ea typeface="Calibri"/>
                <a:cs typeface="Calibri"/>
                <a:sym typeface="Calibri"/>
              </a:rPr>
              <a:t>gpt-4o-2024-08-06 with Structured Outputs</a:t>
            </a:r>
            <a:r>
              <a:rPr lang="en" sz="1300">
                <a:solidFill>
                  <a:schemeClr val="dk1"/>
                </a:solidFill>
                <a:latin typeface="Calibri"/>
                <a:ea typeface="Calibri"/>
                <a:cs typeface="Calibri"/>
                <a:sym typeface="Calibri"/>
              </a:rPr>
              <a:t> scores a perfect 100%. Model outputs now reliably adhere to developer-supplied JSON Schemas.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https://openai.com/index/introducing-structured-outputs-in-the-api</a:t>
            </a:r>
            <a:endParaRPr sz="1300">
              <a:solidFill>
                <a:schemeClr val="dk1"/>
              </a:solidFill>
              <a:latin typeface="Calibri"/>
              <a:ea typeface="Calibri"/>
              <a:cs typeface="Calibri"/>
              <a:sym typeface="Calibri"/>
            </a:endParaRPr>
          </a:p>
        </p:txBody>
      </p:sp>
      <p:pic>
        <p:nvPicPr>
          <p:cNvPr id="80" name="Google Shape;80;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6200" y="1608448"/>
            <a:ext cx="4437000" cy="2718690"/>
          </a:xfrm>
          <a:prstGeom prst="rect">
            <a:avLst/>
          </a:prstGeom>
          <a:noFill/>
          <a:ln w="9525" cap="flat" cmpd="sng">
            <a:solidFill>
              <a:srgbClr val="FF0000"/>
            </a:solidFill>
            <a:prstDash val="solid"/>
            <a:round/>
            <a:headEnd type="none" w="sm" len="sm"/>
            <a:tailEnd type="none" w="sm" len="sm"/>
          </a:ln>
        </p:spPr>
      </p:pic>
      <p:sp>
        <p:nvSpPr>
          <p:cNvPr id="81" name="Google Shape;81;p16"/>
          <p:cNvSpPr txBox="1"/>
          <p:nvPr/>
        </p:nvSpPr>
        <p:spPr>
          <a:xfrm>
            <a:off x="4572800" y="560813"/>
            <a:ext cx="44370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Function calling: Structured Outputs via tools is available by setting strict: true within your function definition. </a:t>
            </a:r>
            <a:endParaRPr sz="1300">
              <a:solidFill>
                <a:schemeClr val="dk1"/>
              </a:solidFill>
              <a:latin typeface="Calibri"/>
              <a:ea typeface="Calibri"/>
              <a:cs typeface="Calibri"/>
              <a:sym typeface="Calibri"/>
            </a:endParaRPr>
          </a:p>
        </p:txBody>
      </p:sp>
      <p:pic>
        <p:nvPicPr>
          <p:cNvPr id="82" name="Google Shape;82;p1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72800" y="1040825"/>
            <a:ext cx="4437000" cy="3306332"/>
          </a:xfrm>
          <a:prstGeom prst="rect">
            <a:avLst/>
          </a:prstGeom>
          <a:noFill/>
          <a:ln w="9525" cap="flat" cmpd="sng">
            <a:solidFill>
              <a:srgbClr val="FF0000"/>
            </a:solidFill>
            <a:prstDash val="solid"/>
            <a:round/>
            <a:headEnd type="none" w="sm" len="sm"/>
            <a:tailEnd type="none" w="sm" len="sm"/>
          </a:ln>
        </p:spPr>
      </p:pic>
      <p:sp>
        <p:nvSpPr>
          <p:cNvPr id="83" name="Google Shape;83;p16"/>
          <p:cNvSpPr/>
          <p:nvPr/>
        </p:nvSpPr>
        <p:spPr>
          <a:xfrm rot="1429674">
            <a:off x="4826785" y="3645124"/>
            <a:ext cx="168568" cy="102871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4" name="Google Shape;84;p16"/>
          <p:cNvSpPr/>
          <p:nvPr/>
        </p:nvSpPr>
        <p:spPr>
          <a:xfrm rot="1429813">
            <a:off x="648985" y="4326059"/>
            <a:ext cx="171523" cy="336588"/>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 name="Google Shape;85;p16"/>
          <p:cNvSpPr txBox="1"/>
          <p:nvPr/>
        </p:nvSpPr>
        <p:spPr>
          <a:xfrm>
            <a:off x="264050" y="4725000"/>
            <a:ext cx="7914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June 2023</a:t>
            </a:r>
            <a:endParaRPr sz="1300">
              <a:solidFill>
                <a:schemeClr val="dk1"/>
              </a:solidFill>
              <a:latin typeface="Calibri"/>
              <a:ea typeface="Calibri"/>
              <a:cs typeface="Calibri"/>
              <a:sym typeface="Calibri"/>
            </a:endParaRPr>
          </a:p>
        </p:txBody>
      </p:sp>
      <p:sp>
        <p:nvSpPr>
          <p:cNvPr id="86" name="Google Shape;86;p16"/>
          <p:cNvSpPr txBox="1"/>
          <p:nvPr/>
        </p:nvSpPr>
        <p:spPr>
          <a:xfrm>
            <a:off x="3312050" y="4725000"/>
            <a:ext cx="10338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August 2024</a:t>
            </a:r>
            <a:endParaRPr sz="1300">
              <a:solidFill>
                <a:schemeClr val="dk1"/>
              </a:solidFill>
              <a:latin typeface="Calibri"/>
              <a:ea typeface="Calibri"/>
              <a:cs typeface="Calibri"/>
              <a:sym typeface="Calibri"/>
            </a:endParaRPr>
          </a:p>
        </p:txBody>
      </p:sp>
      <p:sp>
        <p:nvSpPr>
          <p:cNvPr id="87" name="Google Shape;87;p16"/>
          <p:cNvSpPr/>
          <p:nvPr/>
        </p:nvSpPr>
        <p:spPr>
          <a:xfrm rot="1429813">
            <a:off x="4001785" y="4326059"/>
            <a:ext cx="171523" cy="336588"/>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p:nvPr/>
        </p:nvSpPr>
        <p:spPr>
          <a:xfrm>
            <a:off x="0" y="-8875"/>
            <a:ext cx="15165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Meta Tools</a:t>
            </a:r>
            <a:endParaRPr sz="2000" b="1">
              <a:solidFill>
                <a:schemeClr val="dk1"/>
              </a:solidFill>
              <a:latin typeface="Calibri"/>
              <a:ea typeface="Calibri"/>
              <a:cs typeface="Calibri"/>
              <a:sym typeface="Calibri"/>
            </a:endParaRPr>
          </a:p>
        </p:txBody>
      </p:sp>
      <p:sp>
        <p:nvSpPr>
          <p:cNvPr id="93" name="Google Shape;93;p17"/>
          <p:cNvSpPr txBox="1"/>
          <p:nvPr/>
        </p:nvSpPr>
        <p:spPr>
          <a:xfrm>
            <a:off x="108087" y="607281"/>
            <a:ext cx="3399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Meta License explicitly allows to use their models to generate datasets to train other models</a:t>
            </a:r>
            <a:endParaRPr sz="1300">
              <a:latin typeface="Calibri"/>
              <a:ea typeface="Calibri"/>
              <a:cs typeface="Calibri"/>
              <a:sym typeface="Calibri"/>
            </a:endParaRPr>
          </a:p>
        </p:txBody>
      </p:sp>
      <p:sp>
        <p:nvSpPr>
          <p:cNvPr id="94" name="Google Shape;94;p17"/>
          <p:cNvSpPr txBox="1"/>
          <p:nvPr/>
        </p:nvSpPr>
        <p:spPr>
          <a:xfrm>
            <a:off x="108087" y="1065382"/>
            <a:ext cx="3399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Open source eventually stronger than any single company or country </a:t>
            </a:r>
            <a:endParaRPr sz="1300">
              <a:latin typeface="Calibri"/>
              <a:ea typeface="Calibri"/>
              <a:cs typeface="Calibri"/>
              <a:sym typeface="Calibri"/>
            </a:endParaRPr>
          </a:p>
        </p:txBody>
      </p:sp>
      <p:sp>
        <p:nvSpPr>
          <p:cNvPr id="95" name="Google Shape;95;p17"/>
          <p:cNvSpPr txBox="1"/>
          <p:nvPr/>
        </p:nvSpPr>
        <p:spPr>
          <a:xfrm>
            <a:off x="108087" y="1531451"/>
            <a:ext cx="3399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Build on top of closed platforms or open platforms?</a:t>
            </a:r>
            <a:endParaRPr sz="1300">
              <a:latin typeface="Calibri"/>
              <a:ea typeface="Calibri"/>
              <a:cs typeface="Calibri"/>
              <a:sym typeface="Calibri"/>
            </a:endParaRPr>
          </a:p>
        </p:txBody>
      </p:sp>
      <p:sp>
        <p:nvSpPr>
          <p:cNvPr id="96" name="Google Shape;96;p17"/>
          <p:cNvSpPr txBox="1"/>
          <p:nvPr/>
        </p:nvSpPr>
        <p:spPr>
          <a:xfrm>
            <a:off x="108087" y="1995613"/>
            <a:ext cx="4653600" cy="155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https://llama.meta.com/docs/get-started/</a:t>
            </a:r>
            <a:endParaRPr sz="9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Llama 3.1 foundation models</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Prompt Guard</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Llama Guard 3</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Llama Everywhere</a:t>
            </a:r>
            <a:r>
              <a:rPr lang="en" sz="900">
                <a:latin typeface="Calibri"/>
                <a:ea typeface="Calibri"/>
                <a:cs typeface="Calibri"/>
                <a:sym typeface="Calibri"/>
              </a:rPr>
              <a:t> - </a:t>
            </a:r>
            <a:r>
              <a:rPr lang="en" sz="900" u="sng">
                <a:solidFill>
                  <a:schemeClr val="hlink"/>
                </a:solidFill>
                <a:latin typeface="Calibri"/>
                <a:ea typeface="Calibri"/>
                <a:cs typeface="Calibri"/>
                <a:sym typeface="Calibri"/>
                <a:hlinkClick r:id="rId4"/>
              </a:rPr>
              <a:t>https://llama.meta.com/docs/llama-everywhere/</a:t>
            </a:r>
            <a:endParaRPr sz="9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How-to Guides </a:t>
            </a:r>
            <a:r>
              <a:rPr lang="en" sz="900">
                <a:latin typeface="Calibri"/>
                <a:ea typeface="Calibri"/>
                <a:cs typeface="Calibri"/>
                <a:sym typeface="Calibri"/>
              </a:rPr>
              <a:t>- </a:t>
            </a:r>
            <a:r>
              <a:rPr lang="en" sz="900" u="sng">
                <a:solidFill>
                  <a:schemeClr val="hlink"/>
                </a:solidFill>
                <a:latin typeface="Calibri"/>
                <a:ea typeface="Calibri"/>
                <a:cs typeface="Calibri"/>
                <a:sym typeface="Calibri"/>
                <a:hlinkClick r:id="rId5"/>
              </a:rPr>
              <a:t>https://llama.meta.com/docs/how-to-guides/</a:t>
            </a:r>
            <a:r>
              <a:rPr lang="en" sz="900">
                <a:latin typeface="Calibri"/>
                <a:ea typeface="Calibri"/>
                <a:cs typeface="Calibri"/>
                <a:sym typeface="Calibri"/>
              </a:rPr>
              <a:t> </a:t>
            </a:r>
            <a:endParaRPr sz="9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Integration Guides</a:t>
            </a:r>
            <a:r>
              <a:rPr lang="en" sz="900">
                <a:latin typeface="Calibri"/>
                <a:ea typeface="Calibri"/>
                <a:cs typeface="Calibri"/>
                <a:sym typeface="Calibri"/>
              </a:rPr>
              <a:t> - </a:t>
            </a:r>
            <a:r>
              <a:rPr lang="en" sz="900" u="sng">
                <a:solidFill>
                  <a:schemeClr val="hlink"/>
                </a:solidFill>
                <a:latin typeface="Calibri"/>
                <a:ea typeface="Calibri"/>
                <a:cs typeface="Calibri"/>
                <a:sym typeface="Calibri"/>
                <a:hlinkClick r:id="rId6"/>
              </a:rPr>
              <a:t>https://llama.meta.com/docs/integration-guides/</a:t>
            </a:r>
            <a:endParaRPr sz="9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Community Support</a:t>
            </a:r>
            <a:r>
              <a:rPr lang="en" sz="900">
                <a:latin typeface="Calibri"/>
                <a:ea typeface="Calibri"/>
                <a:cs typeface="Calibri"/>
                <a:sym typeface="Calibri"/>
              </a:rPr>
              <a:t> - </a:t>
            </a:r>
            <a:r>
              <a:rPr lang="en" sz="900" u="sng">
                <a:solidFill>
                  <a:schemeClr val="hlink"/>
                </a:solidFill>
                <a:latin typeface="Calibri"/>
                <a:ea typeface="Calibri"/>
                <a:cs typeface="Calibri"/>
                <a:sym typeface="Calibri"/>
                <a:hlinkClick r:id="rId7"/>
              </a:rPr>
              <a:t>https://llama.meta.com/docs/community-support-and-resources/</a:t>
            </a:r>
            <a:r>
              <a:rPr lang="en" sz="900">
                <a:latin typeface="Calibri"/>
                <a:ea typeface="Calibri"/>
                <a:cs typeface="Calibri"/>
                <a:sym typeface="Calibri"/>
              </a:rPr>
              <a:t> </a:t>
            </a:r>
            <a:endParaRPr sz="900">
              <a:latin typeface="Calibri"/>
              <a:ea typeface="Calibri"/>
              <a:cs typeface="Calibri"/>
              <a:sym typeface="Calibri"/>
            </a:endParaRPr>
          </a:p>
        </p:txBody>
      </p:sp>
      <p:pic>
        <p:nvPicPr>
          <p:cNvPr id="97" name="Google Shape;97;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321750" y="158525"/>
            <a:ext cx="3720023" cy="4826461"/>
          </a:xfrm>
          <a:prstGeom prst="rect">
            <a:avLst/>
          </a:prstGeom>
          <a:noFill/>
          <a:ln w="9525" cap="flat" cmpd="sng">
            <a:solidFill>
              <a:srgbClr val="FF0000"/>
            </a:solidFill>
            <a:prstDash val="solid"/>
            <a:round/>
            <a:headEnd type="none" w="sm" len="sm"/>
            <a:tailEnd type="none" w="sm" len="sm"/>
          </a:ln>
        </p:spPr>
      </p:pic>
      <p:sp>
        <p:nvSpPr>
          <p:cNvPr id="98" name="Google Shape;98;p17"/>
          <p:cNvSpPr txBox="1"/>
          <p:nvPr/>
        </p:nvSpPr>
        <p:spPr>
          <a:xfrm>
            <a:off x="108087" y="3606130"/>
            <a:ext cx="46536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Meta may need 10x more compute to train Llama 4 than Llama 3.</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Meta used over 16K of NVIDIA's H100 to train Llama 3.1 405b</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According to Mark Zuckerberg, they should have 340k H100's, but who knows what their largest cluster is. </a:t>
            </a:r>
            <a:endParaRPr sz="1300">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https://techcrunch.com/2024/08/01/zuckerberg-says-meta-will-need-10x-more-computing-power-to-train-llama-4-than-llama-3/</a:t>
            </a:r>
            <a:r>
              <a:rPr lang="en" sz="900">
                <a:latin typeface="Calibri"/>
                <a:ea typeface="Calibri"/>
                <a:cs typeface="Calibri"/>
                <a:sym typeface="Calibri"/>
              </a:rPr>
              <a:t> </a:t>
            </a:r>
            <a:endParaRPr sz="900">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10"/>
              </a:rPr>
              <a:t>https://www.reddit.com/r/singularity/comments/1ehpvtz/mark_zuckerberg_said_at_q2_earnings_call_the/</a:t>
            </a:r>
            <a:r>
              <a:rPr lang="en" sz="900">
                <a:latin typeface="Calibri"/>
                <a:ea typeface="Calibri"/>
                <a:cs typeface="Calibri"/>
                <a:sym typeface="Calibri"/>
              </a:rPr>
              <a:t> </a:t>
            </a:r>
            <a:endParaRPr sz="9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8"/>
          <p:cNvSpPr txBox="1"/>
          <p:nvPr/>
        </p:nvSpPr>
        <p:spPr>
          <a:xfrm>
            <a:off x="0" y="-8875"/>
            <a:ext cx="3399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Snapdragon is All You Need ?</a:t>
            </a:r>
            <a:endParaRPr sz="2000" b="1">
              <a:solidFill>
                <a:schemeClr val="dk1"/>
              </a:solidFill>
              <a:latin typeface="Calibri"/>
              <a:ea typeface="Calibri"/>
              <a:cs typeface="Calibri"/>
              <a:sym typeface="Calibri"/>
            </a:endParaRPr>
          </a:p>
        </p:txBody>
      </p:sp>
      <p:sp>
        <p:nvSpPr>
          <p:cNvPr id="104" name="Google Shape;104;p18"/>
          <p:cNvSpPr txBox="1"/>
          <p:nvPr/>
        </p:nvSpPr>
        <p:spPr>
          <a:xfrm>
            <a:off x="5885126" y="1897775"/>
            <a:ext cx="3139200" cy="111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Snapdragon Dev Kit is only $900</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It can run your local LLMs</a:t>
            </a:r>
            <a:endParaRPr sz="1300">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https://www.arrow.com/en/products/c8380-12c-mp-32g/thundercomm</a:t>
            </a:r>
            <a:endParaRPr sz="900">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https://www.techradar.com/pro/qualcomm-quietly-debuts-snapdragon-x-elite-mini-pc-thats-the-perfect-alternative-to-the-apple-mac-mini-and-its-not-as-expensive-as-youd-think</a:t>
            </a:r>
            <a:r>
              <a:rPr lang="en" sz="900">
                <a:latin typeface="Calibri"/>
                <a:ea typeface="Calibri"/>
                <a:cs typeface="Calibri"/>
                <a:sym typeface="Calibri"/>
              </a:rPr>
              <a:t> </a:t>
            </a:r>
            <a:endParaRPr sz="900">
              <a:latin typeface="Calibri"/>
              <a:ea typeface="Calibri"/>
              <a:cs typeface="Calibri"/>
              <a:sym typeface="Calibri"/>
            </a:endParaRPr>
          </a:p>
        </p:txBody>
      </p:sp>
      <p:pic>
        <p:nvPicPr>
          <p:cNvPr id="105" name="Google Shape;105;p18"/>
          <p:cNvPicPr preferRelativeResize="0"/>
          <p:nvPr/>
        </p:nvPicPr>
        <p:blipFill>
          <a:blip r:embed="rId5">
            <a:alphaModFix/>
          </a:blip>
          <a:stretch>
            <a:fillRect/>
          </a:stretch>
        </p:blipFill>
        <p:spPr>
          <a:xfrm>
            <a:off x="6456675" y="3271206"/>
            <a:ext cx="2095500" cy="1181100"/>
          </a:xfrm>
          <a:prstGeom prst="rect">
            <a:avLst/>
          </a:prstGeom>
          <a:noFill/>
          <a:ln>
            <a:noFill/>
          </a:ln>
        </p:spPr>
      </p:pic>
      <p:pic>
        <p:nvPicPr>
          <p:cNvPr id="106" name="Google Shape;106;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6200" y="2107181"/>
            <a:ext cx="5633531" cy="2929546"/>
          </a:xfrm>
          <a:prstGeom prst="rect">
            <a:avLst/>
          </a:prstGeom>
          <a:noFill/>
          <a:ln>
            <a:noFill/>
          </a:ln>
        </p:spPr>
      </p:pic>
      <p:sp>
        <p:nvSpPr>
          <p:cNvPr id="107" name="Google Shape;107;p18"/>
          <p:cNvSpPr txBox="1"/>
          <p:nvPr/>
        </p:nvSpPr>
        <p:spPr>
          <a:xfrm>
            <a:off x="97102" y="579650"/>
            <a:ext cx="2878500" cy="495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Snapdragon X CPU inference is fast!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7"/>
              </a:rPr>
              <a:t>https://www.reddit.com/r/LocalLLaMA/comments/1emd3bg/snapdragon_x_cpu_inference_is_fast_q_4_0_4_8/</a:t>
            </a:r>
            <a:endParaRPr sz="1300">
              <a:latin typeface="Calibri"/>
              <a:ea typeface="Calibri"/>
              <a:cs typeface="Calibri"/>
              <a:sym typeface="Calibri"/>
            </a:endParaRPr>
          </a:p>
        </p:txBody>
      </p:sp>
      <p:sp>
        <p:nvSpPr>
          <p:cNvPr id="108" name="Google Shape;108;p18"/>
          <p:cNvSpPr txBox="1"/>
          <p:nvPr/>
        </p:nvSpPr>
        <p:spPr>
          <a:xfrm>
            <a:off x="97106" y="1818737"/>
            <a:ext cx="3399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Snapdragon laptops are $1K - $2K</a:t>
            </a:r>
            <a:endParaRPr sz="1300">
              <a:latin typeface="Calibri"/>
              <a:ea typeface="Calibri"/>
              <a:cs typeface="Calibri"/>
              <a:sym typeface="Calibri"/>
            </a:endParaRPr>
          </a:p>
        </p:txBody>
      </p:sp>
      <p:sp>
        <p:nvSpPr>
          <p:cNvPr id="109" name="Google Shape;109;p18"/>
          <p:cNvSpPr txBox="1"/>
          <p:nvPr/>
        </p:nvSpPr>
        <p:spPr>
          <a:xfrm>
            <a:off x="4756350" y="234275"/>
            <a:ext cx="42678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Snapdragon X Elite Chip is similar to Apple Silicon.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So now we have MS Windows laptops which can run LLMs</a:t>
            </a:r>
            <a:endParaRPr sz="9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p:nvPr/>
        </p:nvSpPr>
        <p:spPr>
          <a:xfrm>
            <a:off x="40357" y="82905"/>
            <a:ext cx="936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1</a:t>
            </a:r>
            <a:endParaRPr sz="2000" b="1">
              <a:solidFill>
                <a:schemeClr val="dk1"/>
              </a:solidFill>
              <a:latin typeface="Calibri"/>
              <a:ea typeface="Calibri"/>
              <a:cs typeface="Calibri"/>
              <a:sym typeface="Calibri"/>
            </a:endParaRPr>
          </a:p>
        </p:txBody>
      </p:sp>
      <p:sp>
        <p:nvSpPr>
          <p:cNvPr id="115" name="Google Shape;115;p19"/>
          <p:cNvSpPr txBox="1"/>
          <p:nvPr/>
        </p:nvSpPr>
        <p:spPr>
          <a:xfrm>
            <a:off x="76200" y="560813"/>
            <a:ext cx="44370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executives leaving:</a:t>
            </a:r>
            <a:endParaRPr sz="1300" b="1">
              <a:solidFill>
                <a:srgbClr val="FF0000"/>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Greg Brockman - long sabbatical leave</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Peter Deng - leaving</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John Schulman (co-founder) - leaves to Anthropic</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https://www.reddit.com/r/OpenAI/comments/1el4thx/greg_brockman_john_schulman_and_peter_deng_leave/</a:t>
            </a:r>
            <a:endParaRPr sz="1300">
              <a:latin typeface="Calibri"/>
              <a:ea typeface="Calibri"/>
              <a:cs typeface="Calibri"/>
              <a:sym typeface="Calibri"/>
            </a:endParaRPr>
          </a:p>
        </p:txBody>
      </p:sp>
      <p:sp>
        <p:nvSpPr>
          <p:cNvPr id="116" name="Google Shape;116;p19"/>
          <p:cNvSpPr txBox="1"/>
          <p:nvPr/>
        </p:nvSpPr>
        <p:spPr>
          <a:xfrm>
            <a:off x="76200" y="1940538"/>
            <a:ext cx="44370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Figure 2 robot </a:t>
            </a:r>
            <a:r>
              <a:rPr lang="en" sz="1300">
                <a:latin typeface="Calibri"/>
                <a:ea typeface="Calibri"/>
                <a:cs typeface="Calibri"/>
                <a:sym typeface="Calibri"/>
              </a:rPr>
              <a:t>- lots of upgrades. Speech-to-text, GPT-4 (omni ?), output text-to-speech. Onboard vision model. Onboard batteries up to 20 hrs/day, upgraded mechanics, hands, ...</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https://www.youtube.com/watch?v=0SRVJaOg9Co</a:t>
            </a:r>
            <a:r>
              <a:rPr lang="en" sz="1300">
                <a:latin typeface="Calibri"/>
                <a:ea typeface="Calibri"/>
                <a:cs typeface="Calibri"/>
                <a:sym typeface="Calibri"/>
              </a:rPr>
              <a:t> </a:t>
            </a:r>
            <a:endParaRPr sz="1300">
              <a:latin typeface="Calibri"/>
              <a:ea typeface="Calibri"/>
              <a:cs typeface="Calibri"/>
              <a:sym typeface="Calibri"/>
            </a:endParaRPr>
          </a:p>
        </p:txBody>
      </p:sp>
      <p:sp>
        <p:nvSpPr>
          <p:cNvPr id="117" name="Google Shape;117;p19"/>
          <p:cNvSpPr txBox="1"/>
          <p:nvPr/>
        </p:nvSpPr>
        <p:spPr>
          <a:xfrm>
            <a:off x="76200" y="4063838"/>
            <a:ext cx="44370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The new model analyzes patient data, uses a smart algorithm (SEV-EB) to identify crucial health markers, achieves </a:t>
            </a:r>
            <a:r>
              <a:rPr lang="en" sz="1300" b="1">
                <a:solidFill>
                  <a:srgbClr val="FF0000"/>
                </a:solidFill>
                <a:latin typeface="Calibri"/>
                <a:ea typeface="Calibri"/>
                <a:cs typeface="Calibri"/>
                <a:sym typeface="Calibri"/>
              </a:rPr>
              <a:t>95% accuracy in predicting specific diseases</a:t>
            </a:r>
            <a:r>
              <a:rPr lang="en" sz="1300">
                <a:latin typeface="Calibri"/>
                <a:ea typeface="Calibri"/>
                <a:cs typeface="Calibri"/>
                <a:sym typeface="Calibri"/>
              </a:rPr>
              <a:t> like coronary artery disease, type 2 diabetes, and breast cancer. </a:t>
            </a:r>
            <a:r>
              <a:rPr lang="en" sz="900" u="sng">
                <a:solidFill>
                  <a:schemeClr val="hlink"/>
                </a:solidFill>
                <a:latin typeface="Calibri"/>
                <a:ea typeface="Calibri"/>
                <a:cs typeface="Calibri"/>
                <a:sym typeface="Calibri"/>
                <a:hlinkClick r:id="rId5"/>
              </a:rPr>
              <a:t>https://arxiv.org/pdf/2408.03151</a:t>
            </a:r>
            <a:r>
              <a:rPr lang="en" sz="900">
                <a:latin typeface="Calibri"/>
                <a:ea typeface="Calibri"/>
                <a:cs typeface="Calibri"/>
                <a:sym typeface="Calibri"/>
              </a:rPr>
              <a:t> </a:t>
            </a:r>
            <a:endParaRPr sz="900">
              <a:latin typeface="Calibri"/>
              <a:ea typeface="Calibri"/>
              <a:cs typeface="Calibri"/>
              <a:sym typeface="Calibri"/>
            </a:endParaRPr>
          </a:p>
        </p:txBody>
      </p:sp>
      <p:pic>
        <p:nvPicPr>
          <p:cNvPr id="118" name="Google Shape;118;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23600" y="1940548"/>
            <a:ext cx="1420261" cy="798900"/>
          </a:xfrm>
          <a:prstGeom prst="rect">
            <a:avLst/>
          </a:prstGeom>
          <a:noFill/>
          <a:ln w="9525" cap="flat" cmpd="sng">
            <a:solidFill>
              <a:srgbClr val="FF0000"/>
            </a:solidFill>
            <a:prstDash val="solid"/>
            <a:round/>
            <a:headEnd type="none" w="sm" len="sm"/>
            <a:tailEnd type="none" w="sm" len="sm"/>
          </a:ln>
        </p:spPr>
      </p:pic>
      <p:pic>
        <p:nvPicPr>
          <p:cNvPr id="119" name="Google Shape;119;p1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13850" y="204900"/>
            <a:ext cx="822150" cy="1096725"/>
          </a:xfrm>
          <a:prstGeom prst="rect">
            <a:avLst/>
          </a:prstGeom>
          <a:noFill/>
          <a:ln w="9525" cap="flat" cmpd="sng">
            <a:solidFill>
              <a:srgbClr val="FF0000"/>
            </a:solidFill>
            <a:prstDash val="solid"/>
            <a:round/>
            <a:headEnd type="none" w="sm" len="sm"/>
            <a:tailEnd type="none" w="sm" len="sm"/>
          </a:ln>
        </p:spPr>
      </p:pic>
      <p:pic>
        <p:nvPicPr>
          <p:cNvPr id="120" name="Google Shape;120;p1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648100" y="204900"/>
            <a:ext cx="1007614" cy="1096725"/>
          </a:xfrm>
          <a:prstGeom prst="rect">
            <a:avLst/>
          </a:prstGeom>
          <a:noFill/>
          <a:ln w="9525" cap="flat" cmpd="sng">
            <a:solidFill>
              <a:srgbClr val="FF0000"/>
            </a:solidFill>
            <a:prstDash val="solid"/>
            <a:round/>
            <a:headEnd type="none" w="sm" len="sm"/>
            <a:tailEnd type="none" w="sm" len="sm"/>
          </a:ln>
        </p:spPr>
      </p:pic>
      <p:pic>
        <p:nvPicPr>
          <p:cNvPr id="121" name="Google Shape;121;p1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767825" y="204900"/>
            <a:ext cx="885173" cy="1096725"/>
          </a:xfrm>
          <a:prstGeom prst="rect">
            <a:avLst/>
          </a:prstGeom>
          <a:noFill/>
          <a:ln w="9525" cap="flat" cmpd="sng">
            <a:solidFill>
              <a:srgbClr val="FF0000"/>
            </a:solidFill>
            <a:prstDash val="solid"/>
            <a:round/>
            <a:headEnd type="none" w="sm" len="sm"/>
            <a:tailEnd type="none" w="sm" len="sm"/>
          </a:ln>
        </p:spPr>
      </p:pic>
      <p:sp>
        <p:nvSpPr>
          <p:cNvPr id="122" name="Google Shape;122;p19"/>
          <p:cNvSpPr txBox="1"/>
          <p:nvPr/>
        </p:nvSpPr>
        <p:spPr>
          <a:xfrm>
            <a:off x="77975" y="2902150"/>
            <a:ext cx="44370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Possible reasons for </a:t>
            </a:r>
            <a:r>
              <a:rPr lang="en" sz="1300" b="1">
                <a:solidFill>
                  <a:srgbClr val="FF0000"/>
                </a:solidFill>
                <a:latin typeface="Calibri"/>
                <a:ea typeface="Calibri"/>
                <a:cs typeface="Calibri"/>
                <a:sym typeface="Calibri"/>
              </a:rPr>
              <a:t>Gemini 1.5 Pro Experimental </a:t>
            </a:r>
            <a:r>
              <a:rPr lang="en" sz="1300">
                <a:latin typeface="Calibri"/>
                <a:ea typeface="Calibri"/>
                <a:cs typeface="Calibri"/>
                <a:sym typeface="Calibri"/>
              </a:rPr>
              <a:t>becoming #1.</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There is no single reason. There are improvements in overall performance across various dimensions, including enhanced multilingual capabilities, bigger context length (1 Mln standard), potential improvements in reasoning and coding.</a:t>
            </a:r>
            <a:endParaRPr sz="1300">
              <a:latin typeface="Calibri"/>
              <a:ea typeface="Calibri"/>
              <a:cs typeface="Calibri"/>
              <a:sym typeface="Calibri"/>
            </a:endParaRPr>
          </a:p>
        </p:txBody>
      </p:sp>
      <p:sp>
        <p:nvSpPr>
          <p:cNvPr id="123" name="Google Shape;123;p19"/>
          <p:cNvSpPr txBox="1"/>
          <p:nvPr/>
        </p:nvSpPr>
        <p:spPr>
          <a:xfrm>
            <a:off x="4623600" y="2822175"/>
            <a:ext cx="24363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Napkin turns your text into visuals</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10"/>
              </a:rPr>
              <a:t>https://www.napkin.ai</a:t>
            </a:r>
            <a:endParaRPr sz="1300">
              <a:latin typeface="Calibri"/>
              <a:ea typeface="Calibri"/>
              <a:cs typeface="Calibri"/>
              <a:sym typeface="Calibri"/>
            </a:endParaRPr>
          </a:p>
        </p:txBody>
      </p:sp>
      <p:pic>
        <p:nvPicPr>
          <p:cNvPr id="124" name="Google Shape;124;p19"/>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7461192" y="2822173"/>
            <a:ext cx="1162520" cy="418500"/>
          </a:xfrm>
          <a:prstGeom prst="rect">
            <a:avLst/>
          </a:prstGeom>
          <a:noFill/>
          <a:ln>
            <a:noFill/>
          </a:ln>
        </p:spPr>
      </p:pic>
      <p:pic>
        <p:nvPicPr>
          <p:cNvPr id="125" name="Google Shape;125;p19"/>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5712775" y="3280225"/>
            <a:ext cx="2036301" cy="17693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0"/>
          <p:cNvSpPr txBox="1"/>
          <p:nvPr/>
        </p:nvSpPr>
        <p:spPr>
          <a:xfrm>
            <a:off x="40357" y="82905"/>
            <a:ext cx="936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2</a:t>
            </a:r>
            <a:endParaRPr sz="2000" b="1">
              <a:solidFill>
                <a:schemeClr val="dk1"/>
              </a:solidFill>
              <a:latin typeface="Calibri"/>
              <a:ea typeface="Calibri"/>
              <a:cs typeface="Calibri"/>
              <a:sym typeface="Calibri"/>
            </a:endParaRPr>
          </a:p>
        </p:txBody>
      </p:sp>
      <p:sp>
        <p:nvSpPr>
          <p:cNvPr id="131" name="Google Shape;131;p20"/>
          <p:cNvSpPr txBox="1"/>
          <p:nvPr/>
        </p:nvSpPr>
        <p:spPr>
          <a:xfrm>
            <a:off x="76188" y="581684"/>
            <a:ext cx="44370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DeepMind Robot plays ping-pong</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https://techcrunch.com/2024/08/08/google-deepmind-develops-a-solidly-amateur-table-tennis-robot/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The robot won 100% of matches against beginners and 55% against intermediate players across 29 matches. It can adapt to opponents' playing styles in real time, adjusting its strategy on the fly. </a:t>
            </a:r>
            <a:endParaRPr sz="1300">
              <a:latin typeface="Calibri"/>
              <a:ea typeface="Calibri"/>
              <a:cs typeface="Calibri"/>
              <a:sym typeface="Calibri"/>
            </a:endParaRPr>
          </a:p>
        </p:txBody>
      </p:sp>
      <p:pic>
        <p:nvPicPr>
          <p:cNvPr id="132" name="Google Shape;132;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82614" y="526173"/>
            <a:ext cx="2175401" cy="1555599"/>
          </a:xfrm>
          <a:prstGeom prst="rect">
            <a:avLst/>
          </a:prstGeom>
          <a:noFill/>
          <a:ln w="9525" cap="flat" cmpd="sng">
            <a:solidFill>
              <a:srgbClr val="FF0000"/>
            </a:solidFill>
            <a:prstDash val="solid"/>
            <a:round/>
            <a:headEnd type="none" w="sm" len="sm"/>
            <a:tailEnd type="none" w="sm" len="sm"/>
          </a:ln>
        </p:spPr>
      </p:pic>
      <p:pic>
        <p:nvPicPr>
          <p:cNvPr id="133" name="Google Shape;133;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80150" y="2193225"/>
            <a:ext cx="2541225" cy="1429448"/>
          </a:xfrm>
          <a:prstGeom prst="rect">
            <a:avLst/>
          </a:prstGeom>
          <a:noFill/>
          <a:ln w="9525" cap="flat" cmpd="sng">
            <a:solidFill>
              <a:srgbClr val="FF0000"/>
            </a:solidFill>
            <a:prstDash val="solid"/>
            <a:round/>
            <a:headEnd type="none" w="sm" len="sm"/>
            <a:tailEnd type="none" w="sm" len="sm"/>
          </a:ln>
        </p:spPr>
      </p:pic>
      <p:sp>
        <p:nvSpPr>
          <p:cNvPr id="134" name="Google Shape;134;p20"/>
          <p:cNvSpPr txBox="1"/>
          <p:nvPr/>
        </p:nvSpPr>
        <p:spPr>
          <a:xfrm>
            <a:off x="76200" y="2564995"/>
            <a:ext cx="44370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Qwen2-Math-72B</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The Qwen team has released a 72B math model that outperforms all open and closed models on MATH. It also outperforms Llama-3.1-405B on a number of reasoning benchmarks. It is limited to English only, with multilingual models coming soon.</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https://qwenlm.github.io/blog/qwen2-math/</a:t>
            </a:r>
            <a:r>
              <a:rPr lang="en" sz="1300">
                <a:latin typeface="Calibri"/>
                <a:ea typeface="Calibri"/>
                <a:cs typeface="Calibri"/>
                <a:sym typeface="Calibri"/>
              </a:rPr>
              <a:t> </a:t>
            </a:r>
            <a:endParaRPr sz="1300">
              <a:latin typeface="Calibri"/>
              <a:ea typeface="Calibri"/>
              <a:cs typeface="Calibri"/>
              <a:sym typeface="Calibri"/>
            </a:endParaRPr>
          </a:p>
        </p:txBody>
      </p:sp>
      <p:sp>
        <p:nvSpPr>
          <p:cNvPr id="135" name="Google Shape;135;p20"/>
          <p:cNvSpPr txBox="1"/>
          <p:nvPr/>
        </p:nvSpPr>
        <p:spPr>
          <a:xfrm>
            <a:off x="76200" y="3843816"/>
            <a:ext cx="4437000" cy="1188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 GitHub Models</a:t>
            </a:r>
            <a:r>
              <a:rPr lang="en" sz="1300">
                <a:latin typeface="Calibri"/>
                <a:ea typeface="Calibri"/>
                <a:cs typeface="Calibri"/>
                <a:sym typeface="Calibri"/>
              </a:rPr>
              <a:t> - provides access to a variety of AI models (Llama 3.1, GPT-4o, Mistral Large 2, ...) through a built-in model playground on GitHub, also integrations into Codespaces and Visual Studio Code.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It is backed by Azure AI.</a:t>
            </a:r>
            <a:endParaRPr sz="1300">
              <a:latin typeface="Calibri"/>
              <a:ea typeface="Calibri"/>
              <a:cs typeface="Calibri"/>
              <a:sym typeface="Calibri"/>
            </a:endParaRPr>
          </a:p>
          <a:p>
            <a:pPr marL="0" lvl="0" indent="0" algn="l" rtl="0">
              <a:spcBef>
                <a:spcPts val="0"/>
              </a:spcBef>
              <a:spcAft>
                <a:spcPts val="0"/>
              </a:spcAft>
              <a:buNone/>
            </a:pPr>
            <a:r>
              <a:rPr lang="en" sz="1100" u="sng">
                <a:solidFill>
                  <a:schemeClr val="hlink"/>
                </a:solidFill>
                <a:latin typeface="Calibri"/>
                <a:ea typeface="Calibri"/>
                <a:cs typeface="Calibri"/>
                <a:sym typeface="Calibri"/>
                <a:hlinkClick r:id="rId7"/>
              </a:rPr>
              <a:t>https://betanews.com/2024/08/01/microsoft-github-models-ai/</a:t>
            </a:r>
            <a:endParaRPr sz="1100">
              <a:latin typeface="Calibri"/>
              <a:ea typeface="Calibri"/>
              <a:cs typeface="Calibri"/>
              <a:sym typeface="Calibri"/>
            </a:endParaRPr>
          </a:p>
        </p:txBody>
      </p:sp>
      <p:pic>
        <p:nvPicPr>
          <p:cNvPr id="136" name="Google Shape;136;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80150" y="3710775"/>
            <a:ext cx="2541225" cy="1336196"/>
          </a:xfrm>
          <a:prstGeom prst="rect">
            <a:avLst/>
          </a:prstGeom>
          <a:noFill/>
          <a:ln w="9525" cap="flat" cmpd="sng">
            <a:solidFill>
              <a:srgbClr val="FF0000"/>
            </a:solidFill>
            <a:prstDash val="solid"/>
            <a:round/>
            <a:headEnd type="none" w="sm" len="sm"/>
            <a:tailEnd type="none" w="sm" len="sm"/>
          </a:ln>
        </p:spPr>
      </p:pic>
      <p:sp>
        <p:nvSpPr>
          <p:cNvPr id="137" name="Google Shape;137;p20"/>
          <p:cNvSpPr txBox="1"/>
          <p:nvPr/>
        </p:nvSpPr>
        <p:spPr>
          <a:xfrm>
            <a:off x="76200" y="2087201"/>
            <a:ext cx="44370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AI Python for Beginners - from DeepLearning.ai</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9"/>
              </a:rPr>
              <a:t>https://learn.deeplearning.ai/courses/ai-python-for-beginners</a:t>
            </a:r>
            <a:endParaRPr sz="13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p:nvPr/>
        </p:nvSpPr>
        <p:spPr>
          <a:xfrm>
            <a:off x="40357" y="82905"/>
            <a:ext cx="936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3</a:t>
            </a:r>
            <a:endParaRPr sz="2000" b="1">
              <a:solidFill>
                <a:schemeClr val="dk1"/>
              </a:solidFill>
              <a:latin typeface="Calibri"/>
              <a:ea typeface="Calibri"/>
              <a:cs typeface="Calibri"/>
              <a:sym typeface="Calibri"/>
            </a:endParaRPr>
          </a:p>
        </p:txBody>
      </p:sp>
      <p:sp>
        <p:nvSpPr>
          <p:cNvPr id="143" name="Google Shape;143;p21"/>
          <p:cNvSpPr txBox="1"/>
          <p:nvPr/>
        </p:nvSpPr>
        <p:spPr>
          <a:xfrm>
            <a:off x="76188" y="581684"/>
            <a:ext cx="44370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 and Palantir partnered</a:t>
            </a:r>
            <a:r>
              <a:rPr lang="en" sz="1300">
                <a:latin typeface="Calibri"/>
                <a:ea typeface="Calibri"/>
                <a:cs typeface="Calibri"/>
                <a:sym typeface="Calibri"/>
              </a:rPr>
              <a:t> to deliver advanced AI to U.S. Defense and Intelligence agencies through classified cloud environments.</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https://news.microsoft.com/2024/08/08/palantir-and-microsoft-partner-to-deliver-enhanced-analytics-and-ai-services-to-classified-networks-for-critical-national-security-operations/</a:t>
            </a:r>
            <a:r>
              <a:rPr lang="en" sz="900">
                <a:latin typeface="Calibri"/>
                <a:ea typeface="Calibri"/>
                <a:cs typeface="Calibri"/>
                <a:sym typeface="Calibri"/>
              </a:rPr>
              <a:t> </a:t>
            </a:r>
            <a:endParaRPr sz="900">
              <a:latin typeface="Calibri"/>
              <a:ea typeface="Calibri"/>
              <a:cs typeface="Calibri"/>
              <a:sym typeface="Calibri"/>
            </a:endParaRPr>
          </a:p>
        </p:txBody>
      </p:sp>
      <p:pic>
        <p:nvPicPr>
          <p:cNvPr id="144" name="Google Shape;144;p2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6200" y="1546900"/>
            <a:ext cx="4437000" cy="672694"/>
          </a:xfrm>
          <a:prstGeom prst="rect">
            <a:avLst/>
          </a:prstGeom>
          <a:noFill/>
          <a:ln>
            <a:noFill/>
          </a:ln>
        </p:spPr>
      </p:pic>
      <p:pic>
        <p:nvPicPr>
          <p:cNvPr id="145" name="Google Shape;145;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92275" y="330402"/>
            <a:ext cx="1686500" cy="1147075"/>
          </a:xfrm>
          <a:prstGeom prst="rect">
            <a:avLst/>
          </a:prstGeom>
          <a:noFill/>
          <a:ln>
            <a:noFill/>
          </a:ln>
        </p:spPr>
      </p:pic>
      <p:sp>
        <p:nvSpPr>
          <p:cNvPr id="146" name="Google Shape;146;p21"/>
          <p:cNvSpPr txBox="1"/>
          <p:nvPr/>
        </p:nvSpPr>
        <p:spPr>
          <a:xfrm>
            <a:off x="76188" y="2573484"/>
            <a:ext cx="4437000" cy="92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 Visual Guide to Quantization:</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https://newsletter.maartengrootendorst.com/p/a-visual-guide-to-quantization</a:t>
            </a:r>
            <a:endParaRPr sz="1000">
              <a:latin typeface="Calibri"/>
              <a:ea typeface="Calibri"/>
              <a:cs typeface="Calibri"/>
              <a:sym typeface="Calibri"/>
            </a:endParaRPr>
          </a:p>
          <a:p>
            <a:pPr marL="0" lvl="0" indent="0" algn="l" rtl="0">
              <a:spcBef>
                <a:spcPts val="0"/>
              </a:spcBef>
              <a:spcAft>
                <a:spcPts val="0"/>
              </a:spcAft>
              <a:buNone/>
            </a:pP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More links about Quantization:</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https://twitter.com/osanseviero/status/1820124474965897466</a:t>
            </a:r>
            <a:r>
              <a:rPr lang="en" sz="1000">
                <a:latin typeface="Calibri"/>
                <a:ea typeface="Calibri"/>
                <a:cs typeface="Calibri"/>
                <a:sym typeface="Calibri"/>
              </a:rPr>
              <a:t> </a:t>
            </a:r>
            <a:endParaRPr sz="1000">
              <a:latin typeface="Calibri"/>
              <a:ea typeface="Calibri"/>
              <a:cs typeface="Calibri"/>
              <a:sym typeface="Calibri"/>
            </a:endParaRPr>
          </a:p>
        </p:txBody>
      </p:sp>
      <p:pic>
        <p:nvPicPr>
          <p:cNvPr id="147" name="Google Shape;147;p2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846152" y="2296175"/>
            <a:ext cx="2125025" cy="1518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2"/>
          <p:cNvSpPr txBox="1"/>
          <p:nvPr/>
        </p:nvSpPr>
        <p:spPr>
          <a:xfrm>
            <a:off x="40323" y="82900"/>
            <a:ext cx="3205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Agents</a:t>
            </a:r>
            <a:endParaRPr sz="2000" b="1">
              <a:solidFill>
                <a:schemeClr val="dk1"/>
              </a:solidFill>
              <a:latin typeface="Calibri"/>
              <a:ea typeface="Calibri"/>
              <a:cs typeface="Calibri"/>
              <a:sym typeface="Calibri"/>
            </a:endParaRPr>
          </a:p>
        </p:txBody>
      </p:sp>
      <p:sp>
        <p:nvSpPr>
          <p:cNvPr id="153" name="Google Shape;153;p22"/>
          <p:cNvSpPr txBox="1"/>
          <p:nvPr/>
        </p:nvSpPr>
        <p:spPr>
          <a:xfrm>
            <a:off x="76200" y="560813"/>
            <a:ext cx="44370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AI agents  - autonomous systems: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interpret data from the environment (text, images,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make decisions based on that data (reasoning, decision making, planning steps to achieve goals)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act to achieve set goals, using feedback (learning and adapting over time)</a:t>
            </a:r>
            <a:endParaRPr sz="1300">
              <a:solidFill>
                <a:schemeClr val="dk1"/>
              </a:solidFill>
              <a:latin typeface="Calibri"/>
              <a:ea typeface="Calibri"/>
              <a:cs typeface="Calibri"/>
              <a:sym typeface="Calibri"/>
            </a:endParaRPr>
          </a:p>
        </p:txBody>
      </p:sp>
      <p:pic>
        <p:nvPicPr>
          <p:cNvPr id="154" name="Google Shape;154;p2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1288" y="1931238"/>
            <a:ext cx="4426827" cy="3058987"/>
          </a:xfrm>
          <a:prstGeom prst="rect">
            <a:avLst/>
          </a:prstGeom>
          <a:noFill/>
          <a:ln w="9525" cap="flat" cmpd="sng">
            <a:solidFill>
              <a:srgbClr val="FF0000"/>
            </a:solidFill>
            <a:prstDash val="solid"/>
            <a:round/>
            <a:headEnd type="none" w="sm" len="sm"/>
            <a:tailEnd type="none" w="sm" len="sm"/>
          </a:ln>
        </p:spPr>
      </p:pic>
      <p:pic>
        <p:nvPicPr>
          <p:cNvPr id="155" name="Google Shape;155;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58064" y="140563"/>
            <a:ext cx="4331087" cy="2183741"/>
          </a:xfrm>
          <a:prstGeom prst="rect">
            <a:avLst/>
          </a:prstGeom>
          <a:noFill/>
          <a:ln w="9525" cap="flat" cmpd="sng">
            <a:solidFill>
              <a:srgbClr val="FF0000"/>
            </a:solidFill>
            <a:prstDash val="solid"/>
            <a:round/>
            <a:headEnd type="none" w="sm" len="sm"/>
            <a:tailEnd type="none" w="sm" len="sm"/>
          </a:ln>
        </p:spPr>
      </p:pic>
      <p:sp>
        <p:nvSpPr>
          <p:cNvPr id="156" name="Google Shape;156;p22"/>
          <p:cNvSpPr txBox="1"/>
          <p:nvPr/>
        </p:nvSpPr>
        <p:spPr>
          <a:xfrm>
            <a:off x="4652150" y="2471113"/>
            <a:ext cx="44370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Key components of an Agent: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Model - need best reasoning and planning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Prompt Engineering: Role, Goals, Tools, Constraints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Tools: Function Calling, external APIs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Implement the agent loop, for example: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Receive user input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Analyze the input, use knowledge and history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Decide what to do next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Execute the chosen action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Eventually output to the user, or to another agent</a:t>
            </a:r>
            <a:endParaRPr sz="13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2599</Words>
  <Application>Microsoft Macintosh PowerPoint</Application>
  <PresentationFormat>On-screen Show (16:9)</PresentationFormat>
  <Paragraphs>286</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2024-08-09T20:30:33Z</dcterms:modified>
</cp:coreProperties>
</file>