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5a4c13872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2f5a4c1387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f5a4c13872_1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f5a4c13872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f5a4c13872_1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2f5a4c13872_1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5a4c13872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2f5a4c13872_1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f5a4c13872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2f5a4c13872_1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5a4c13872_1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f5a4c13872_1_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f5a4c13872_1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f5a4c13872_1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5a4c13872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f5a4c13872_1_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f5a4c13872_1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g2f5a4c13872_1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f5a4c13872_1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2f5a4c13872_1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f29a9bed07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2f29a9bed07_1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f5a4c1387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f5a4c13872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3b8b49f9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2f3b8b49f9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3b8b49f9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f3b8b49f98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53a1a36fe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f53a1a36fe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f5a4c1387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f5a4c1387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f5a4c13872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2f5a4c13872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AnswerDotAI/fasthtml/tree/main/examples" TargetMode="External"/><Relationship Id="rId13" Type="http://schemas.openxmlformats.org/officeDocument/2006/relationships/image" Target="../media/image11.png"/><Relationship Id="rId3" Type="http://schemas.openxmlformats.org/officeDocument/2006/relationships/hyperlink" Target="https://fastht.ml" TargetMode="External"/><Relationship Id="rId7" Type="http://schemas.openxmlformats.org/officeDocument/2006/relationships/hyperlink" Target="https://github.com/AnswerDotAI/fasthtml-tut" TargetMode="External"/><Relationship Id="rId12" Type="http://schemas.openxmlformats.org/officeDocument/2006/relationships/hyperlink" Target="http://127.0.0.1:8000"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docs.fastht.ml/tutorials/by_example.html" TargetMode="External"/><Relationship Id="rId11" Type="http://schemas.openxmlformats.org/officeDocument/2006/relationships/hyperlink" Target="https://www.youtube.com/watch?v=evAb2x34Jqk" TargetMode="External"/><Relationship Id="rId5" Type="http://schemas.openxmlformats.org/officeDocument/2006/relationships/hyperlink" Target="https://docs.fastht.ml" TargetMode="External"/><Relationship Id="rId10" Type="http://schemas.openxmlformats.org/officeDocument/2006/relationships/hyperlink" Target="https://h2x.answer.ai" TargetMode="External"/><Relationship Id="rId4" Type="http://schemas.openxmlformats.org/officeDocument/2006/relationships/hyperlink" Target="https://about.fastht.ml" TargetMode="External"/><Relationship Id="rId9" Type="http://schemas.openxmlformats.org/officeDocument/2006/relationships/hyperlink" Target="https://www.youtube.com/watch?v=Auqrm7WFc0I" TargetMode="External"/><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placehold.co/200" TargetMode="External"/><Relationship Id="rId4" Type="http://schemas.openxmlformats.org/officeDocument/2006/relationships/hyperlink" Target="https://example.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hyperlink" Target="https://picocss.com/docs" TargetMode="External"/><Relationship Id="rId4" Type="http://schemas.openxmlformats.org/officeDocument/2006/relationships/hyperlink" Target="https://picocss.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picocss.com" TargetMode="External"/><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daisyui.com" TargetMode="External"/><Relationship Id="rId5" Type="http://schemas.openxmlformats.org/officeDocument/2006/relationships/hyperlink" Target="https://tailwindcss.com" TargetMode="External"/><Relationship Id="rId4" Type="http://schemas.openxmlformats.org/officeDocument/2006/relationships/hyperlink" Target="https://picocss.com/docs" TargetMode="Externa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htmx.or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htmx.org/docs/#trigger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AnswerDotAI/fasthtml-example/tree/main/01_todo_app"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lselector/ai/tree/master/fast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chat.lmsys.org/?leaderboard" TargetMode="Externa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7.png"/><Relationship Id="rId7" Type="http://schemas.openxmlformats.org/officeDocument/2006/relationships/hyperlink" Target="https://www.pcmag.com/news/dell-makes-cuts-to-boost-ai-pivot-reportedly-laying-off-12500-employees"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x.com/burkov/status/1819214183881187828" TargetMode="External"/><Relationship Id="rId4" Type="http://schemas.openxmlformats.org/officeDocument/2006/relationships/hyperlink" Target="https://layoffs.fyi"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character.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a16z.com/100-gen-ai-apps-3/"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llama.meta.com/llama3/license/" TargetMode="External"/><Relationship Id="rId7" Type="http://schemas.openxmlformats.org/officeDocument/2006/relationships/hyperlink" Target="https://developer.download.nvidia.com/licenses/nvidia-open-model-license-agreement-june-2024.pdf"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en.wikipedia.org/wiki/MIT_License" TargetMode="External"/><Relationship Id="rId5" Type="http://schemas.openxmlformats.org/officeDocument/2006/relationships/hyperlink" Target="https://www.apache.org/licenses/LICENSE-2.0" TargetMode="External"/><Relationship Id="rId4" Type="http://schemas.openxmlformats.org/officeDocument/2006/relationships/hyperlink" Target="https://github.com/meta-llama/llama3/blob/main/LICENS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pdf/2408.11039"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hyperlink" Target="https://waymo.com/" TargetMode="External"/><Relationship Id="rId3" Type="http://schemas.openxmlformats.org/officeDocument/2006/relationships/hyperlink" Target="https://www.youtube.com/watch?v=UZg_xyIS9_E" TargetMode="External"/><Relationship Id="rId7" Type="http://schemas.openxmlformats.org/officeDocument/2006/relationships/image" Target="../media/image8.png"/><Relationship Id="rId12" Type="http://schemas.openxmlformats.org/officeDocument/2006/relationships/hyperlink" Target="https://www.midjourney.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huggingface.co/ai21labs" TargetMode="External"/><Relationship Id="rId11" Type="http://schemas.openxmlformats.org/officeDocument/2006/relationships/hyperlink" Target="https://cosine.sh/genie" TargetMode="External"/><Relationship Id="rId5" Type="http://schemas.openxmlformats.org/officeDocument/2006/relationships/hyperlink" Target="https://www.ai21.com/jamba" TargetMode="External"/><Relationship Id="rId10" Type="http://schemas.openxmlformats.org/officeDocument/2006/relationships/hyperlink" Target="https://www.unitree.com/go2-w/" TargetMode="External"/><Relationship Id="rId4" Type="http://schemas.openxmlformats.org/officeDocument/2006/relationships/hyperlink" Target="https://about.ideogram.ai/2.0" TargetMode="Externa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selector/ai"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github.com/lselector/ai/tree/master/test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1135871"/>
            <a:ext cx="4420200" cy="295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Top 100 AI Gen AI Consumer APps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 Open-Source Licenses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Transfusion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Prompt and Context caching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Ideogram v.2 text-to-image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Jamba 1.5  from AI21labs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web crawler "Meta External Agent"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Unitree 01 Robot , goto W (on tires)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finetuning GPT-4o available (paid)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Cosine Genie is a a fine-tuned GPT-4o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Midjourney website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Waymo - Google autonomous driving</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132319"/>
            <a:ext cx="4420200" cy="15699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My "ai" repo, running ollama, OpenAI, Claude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FastHTML tutorial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My "ai" repo - "fasthtml" tests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
        <p:nvSpPr>
          <p:cNvPr id="59" name="Google Shape;59;p14"/>
          <p:cNvSpPr txBox="1"/>
          <p:nvPr/>
        </p:nvSpPr>
        <p:spPr>
          <a:xfrm>
            <a:off x="3030500" y="115875"/>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August 23</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37621" y="2951743"/>
            <a:ext cx="1349850" cy="19580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p:nvPr/>
        </p:nvSpPr>
        <p:spPr>
          <a:xfrm>
            <a:off x="105124" y="82900"/>
            <a:ext cx="468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ai/tests - streaming with Claude 3.5 Sonnet </a:t>
            </a:r>
            <a:endParaRPr sz="2000" b="1">
              <a:solidFill>
                <a:schemeClr val="dk1"/>
              </a:solidFill>
              <a:latin typeface="Calibri"/>
              <a:ea typeface="Calibri"/>
              <a:cs typeface="Calibri"/>
              <a:sym typeface="Calibri"/>
            </a:endParaRPr>
          </a:p>
        </p:txBody>
      </p:sp>
      <p:sp>
        <p:nvSpPr>
          <p:cNvPr id="138" name="Google Shape;138;p23"/>
          <p:cNvSpPr txBox="1"/>
          <p:nvPr/>
        </p:nvSpPr>
        <p:spPr>
          <a:xfrm>
            <a:off x="1418150" y="446100"/>
            <a:ext cx="53607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FF0000"/>
                </a:solidFill>
                <a:latin typeface="Roboto Mono"/>
                <a:ea typeface="Roboto Mono"/>
                <a:cs typeface="Roboto Mono"/>
                <a:sym typeface="Roboto Mono"/>
              </a:rPr>
              <a:t># test6_Claude_stream_chat.py</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import os, sys, anthropic</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client = anthropic.Anthropic()</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messages =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while True: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print()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user_message = input("</a:t>
            </a:r>
            <a:r>
              <a:rPr lang="en" sz="1100" b="1">
                <a:solidFill>
                  <a:srgbClr val="6AA84F"/>
                </a:solidFill>
                <a:latin typeface="Roboto Mono"/>
                <a:ea typeface="Roboto Mono"/>
                <a:cs typeface="Roboto Mono"/>
                <a:sym typeface="Roboto Mono"/>
              </a:rPr>
              <a:t>Enter prompt or 'exit' to end &gt; </a:t>
            </a: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if user_message.strip().lower() == "</a:t>
            </a:r>
            <a:r>
              <a:rPr lang="en" sz="1100" b="1">
                <a:solidFill>
                  <a:srgbClr val="6AA84F"/>
                </a:solidFill>
                <a:latin typeface="Roboto Mono"/>
                <a:ea typeface="Roboto Mono"/>
                <a:cs typeface="Roboto Mono"/>
                <a:sym typeface="Roboto Mono"/>
              </a:rPr>
              <a:t>exit</a:t>
            </a: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break</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print()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messages.append({"</a:t>
            </a:r>
            <a:r>
              <a:rPr lang="en" sz="1100" b="1">
                <a:solidFill>
                  <a:srgbClr val="6AA84F"/>
                </a:solidFill>
                <a:latin typeface="Roboto Mono"/>
                <a:ea typeface="Roboto Mono"/>
                <a:cs typeface="Roboto Mono"/>
                <a:sym typeface="Roboto Mono"/>
              </a:rPr>
              <a:t>role</a:t>
            </a:r>
            <a:r>
              <a:rPr lang="en" sz="1100" b="1">
                <a:solidFill>
                  <a:srgbClr val="3C78D8"/>
                </a:solidFill>
                <a:latin typeface="Roboto Mono"/>
                <a:ea typeface="Roboto Mono"/>
                <a:cs typeface="Roboto Mono"/>
                <a:sym typeface="Roboto Mono"/>
              </a:rPr>
              <a:t>":"</a:t>
            </a:r>
            <a:r>
              <a:rPr lang="en" sz="1100" b="1">
                <a:solidFill>
                  <a:srgbClr val="6AA84F"/>
                </a:solidFill>
                <a:latin typeface="Roboto Mono"/>
                <a:ea typeface="Roboto Mono"/>
                <a:cs typeface="Roboto Mono"/>
                <a:sym typeface="Roboto Mono"/>
              </a:rPr>
              <a:t>user</a:t>
            </a:r>
            <a:r>
              <a:rPr lang="en" sz="1100" b="1">
                <a:solidFill>
                  <a:srgbClr val="3C78D8"/>
                </a:solidFill>
                <a:latin typeface="Roboto Mono"/>
                <a:ea typeface="Roboto Mono"/>
                <a:cs typeface="Roboto Mono"/>
                <a:sym typeface="Roboto Mono"/>
              </a:rPr>
              <a:t>", "</a:t>
            </a:r>
            <a:r>
              <a:rPr lang="en" sz="1100" b="1">
                <a:solidFill>
                  <a:srgbClr val="6AA84F"/>
                </a:solidFill>
                <a:latin typeface="Roboto Mono"/>
                <a:ea typeface="Roboto Mono"/>
                <a:cs typeface="Roboto Mono"/>
                <a:sym typeface="Roboto Mono"/>
              </a:rPr>
              <a:t>content</a:t>
            </a:r>
            <a:r>
              <a:rPr lang="en" sz="1100" b="1">
                <a:solidFill>
                  <a:srgbClr val="3C78D8"/>
                </a:solidFill>
                <a:latin typeface="Roboto Mono"/>
                <a:ea typeface="Roboto Mono"/>
                <a:cs typeface="Roboto Mono"/>
                <a:sym typeface="Roboto Mono"/>
              </a:rPr>
              <a:t>": user_message})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with client.messages.stream(</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max_tokens=1024,</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messages=messages,</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model="</a:t>
            </a:r>
            <a:r>
              <a:rPr lang="en" sz="1100" b="1">
                <a:solidFill>
                  <a:srgbClr val="6AA84F"/>
                </a:solidFill>
                <a:latin typeface="Roboto Mono"/>
                <a:ea typeface="Roboto Mono"/>
                <a:cs typeface="Roboto Mono"/>
                <a:sym typeface="Roboto Mono"/>
              </a:rPr>
              <a:t>claude-3-5-sonnet-20240620</a:t>
            </a: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 as stream:</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response =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for text in stream.text_stream:</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print(text, end="", flush=True)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response += text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print()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messages.append({"</a:t>
            </a:r>
            <a:r>
              <a:rPr lang="en" sz="1100" b="1">
                <a:solidFill>
                  <a:srgbClr val="6AA84F"/>
                </a:solidFill>
                <a:latin typeface="Roboto Mono"/>
                <a:ea typeface="Roboto Mono"/>
                <a:cs typeface="Roboto Mono"/>
                <a:sym typeface="Roboto Mono"/>
              </a:rPr>
              <a:t>role</a:t>
            </a:r>
            <a:r>
              <a:rPr lang="en" sz="1100" b="1">
                <a:solidFill>
                  <a:srgbClr val="3C78D8"/>
                </a:solidFill>
                <a:latin typeface="Roboto Mono"/>
                <a:ea typeface="Roboto Mono"/>
                <a:cs typeface="Roboto Mono"/>
                <a:sym typeface="Roboto Mono"/>
              </a:rPr>
              <a:t>":"</a:t>
            </a:r>
            <a:r>
              <a:rPr lang="en" sz="1100" b="1">
                <a:solidFill>
                  <a:srgbClr val="6AA84F"/>
                </a:solidFill>
                <a:latin typeface="Roboto Mono"/>
                <a:ea typeface="Roboto Mono"/>
                <a:cs typeface="Roboto Mono"/>
                <a:sym typeface="Roboto Mono"/>
              </a:rPr>
              <a:t>assistant</a:t>
            </a:r>
            <a:r>
              <a:rPr lang="en" sz="1100" b="1">
                <a:solidFill>
                  <a:srgbClr val="3C78D8"/>
                </a:solidFill>
                <a:latin typeface="Roboto Mono"/>
                <a:ea typeface="Roboto Mono"/>
                <a:cs typeface="Roboto Mono"/>
                <a:sym typeface="Roboto Mono"/>
              </a:rPr>
              <a:t>", "</a:t>
            </a:r>
            <a:r>
              <a:rPr lang="en" sz="1100" b="1">
                <a:solidFill>
                  <a:srgbClr val="6AA84F"/>
                </a:solidFill>
                <a:latin typeface="Roboto Mono"/>
                <a:ea typeface="Roboto Mono"/>
                <a:cs typeface="Roboto Mono"/>
                <a:sym typeface="Roboto Mono"/>
              </a:rPr>
              <a:t>content</a:t>
            </a:r>
            <a:r>
              <a:rPr lang="en" sz="1100" b="1">
                <a:solidFill>
                  <a:srgbClr val="3C78D8"/>
                </a:solidFill>
                <a:latin typeface="Roboto Mono"/>
                <a:ea typeface="Roboto Mono"/>
                <a:cs typeface="Roboto Mono"/>
                <a:sym typeface="Roboto Mono"/>
              </a:rPr>
              <a:t>": </a:t>
            </a:r>
            <a:r>
              <a:rPr lang="en" sz="1100" b="1">
                <a:solidFill>
                  <a:srgbClr val="6AA84F"/>
                </a:solidFill>
                <a:latin typeface="Roboto Mono"/>
                <a:ea typeface="Roboto Mono"/>
                <a:cs typeface="Roboto Mono"/>
                <a:sym typeface="Roboto Mono"/>
              </a:rPr>
              <a:t>response</a:t>
            </a: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print()</a:t>
            </a:r>
            <a:endParaRPr sz="1100" b="1">
              <a:solidFill>
                <a:srgbClr val="3C78D8"/>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p:nvPr/>
        </p:nvSpPr>
        <p:spPr>
          <a:xfrm>
            <a:off x="40344" y="82900"/>
            <a:ext cx="182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FastHTML  p.1</a:t>
            </a:r>
            <a:endParaRPr sz="2000" b="1">
              <a:solidFill>
                <a:schemeClr val="dk1"/>
              </a:solidFill>
              <a:latin typeface="Calibri"/>
              <a:ea typeface="Calibri"/>
              <a:cs typeface="Calibri"/>
              <a:sym typeface="Calibri"/>
            </a:endParaRPr>
          </a:p>
        </p:txBody>
      </p:sp>
      <p:sp>
        <p:nvSpPr>
          <p:cNvPr id="144" name="Google Shape;144;p24"/>
          <p:cNvSpPr txBox="1"/>
          <p:nvPr/>
        </p:nvSpPr>
        <p:spPr>
          <a:xfrm>
            <a:off x="96875" y="445250"/>
            <a:ext cx="5151600" cy="423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FastHTML</a:t>
            </a:r>
            <a:r>
              <a:rPr lang="en" sz="1300">
                <a:latin typeface="Calibri"/>
                <a:ea typeface="Calibri"/>
                <a:cs typeface="Calibri"/>
                <a:sym typeface="Calibri"/>
              </a:rPr>
              <a:t> - a python framework to create web apps.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It uses </a:t>
            </a:r>
            <a:r>
              <a:rPr lang="en" sz="1300" b="1">
                <a:solidFill>
                  <a:srgbClr val="FF0000"/>
                </a:solidFill>
                <a:latin typeface="Calibri"/>
                <a:ea typeface="Calibri"/>
                <a:cs typeface="Calibri"/>
                <a:sym typeface="Calibri"/>
              </a:rPr>
              <a:t>HTMX</a:t>
            </a:r>
            <a:r>
              <a:rPr lang="en" sz="1300">
                <a:latin typeface="Calibri"/>
                <a:ea typeface="Calibri"/>
                <a:cs typeface="Calibri"/>
                <a:sym typeface="Calibri"/>
              </a:rPr>
              <a:t> (Javascript library).</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3C78D8"/>
                </a:solidFill>
                <a:latin typeface="Roboto Mono"/>
                <a:ea typeface="Roboto Mono"/>
                <a:cs typeface="Roboto Mono"/>
                <a:sym typeface="Roboto Mono"/>
              </a:rPr>
              <a:t>     pip install python-fasthtml</a:t>
            </a:r>
            <a:endParaRPr sz="13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https://fastht.ml</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https://about.fastht.ml</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https://docs.fastht.ml</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https://docs.fastht.ml/tutorials/by_example.html</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https://github.com/AnswerDotAI/fasthtml-tut</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8"/>
              </a:rPr>
              <a:t>https://github.com/AnswerDotAI/fasthtml/tree/main/examples</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9"/>
              </a:rPr>
              <a:t>https://www.youtube.com/watch?v=Auqrm7WFc0I</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0"/>
              </a:rPr>
              <a:t>https://h2x.answer.ai</a:t>
            </a:r>
            <a:r>
              <a:rPr lang="en" sz="1200">
                <a:latin typeface="Calibri"/>
                <a:ea typeface="Calibri"/>
                <a:cs typeface="Calibri"/>
                <a:sym typeface="Calibri"/>
              </a:rPr>
              <a:t> - to convert HTML to FastHTML syntax</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1"/>
              </a:rPr>
              <a:t>https://www.youtube.com/watch?v=evAb2x34Jqk</a:t>
            </a:r>
            <a:r>
              <a:rPr lang="en" sz="1200">
                <a:latin typeface="Calibri"/>
                <a:ea typeface="Calibri"/>
                <a:cs typeface="Calibri"/>
                <a:sym typeface="Calibri"/>
              </a:rPr>
              <a:t> - good short demo</a:t>
            </a:r>
            <a:endParaRPr sz="12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uvicorn test01:app --reload</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9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a:solidFill>
                  <a:srgbClr val="3C78D8"/>
                </a:solidFill>
                <a:latin typeface="Roboto Mono"/>
                <a:ea typeface="Roboto Mono"/>
                <a:cs typeface="Roboto Mono"/>
                <a:sym typeface="Roboto Mono"/>
              </a:rPr>
              <a:t>   or serve() at the and of the .py file</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or uvicorn.run("test01:app", host="localhost", port=8000, reload=True)</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12"/>
              </a:rPr>
              <a:t>http://127.0.0.1:8000</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p:txBody>
      </p:sp>
      <p:pic>
        <p:nvPicPr>
          <p:cNvPr id="145" name="Google Shape;145;p24"/>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5409625" y="2732900"/>
            <a:ext cx="3590725" cy="2199219"/>
          </a:xfrm>
          <a:prstGeom prst="rect">
            <a:avLst/>
          </a:prstGeom>
          <a:noFill/>
          <a:ln w="9525" cap="flat" cmpd="sng">
            <a:solidFill>
              <a:srgbClr val="FF0000"/>
            </a:solidFill>
            <a:prstDash val="solid"/>
            <a:round/>
            <a:headEnd type="none" w="sm" len="sm"/>
            <a:tailEnd type="none" w="sm" len="sm"/>
          </a:ln>
        </p:spPr>
      </p:pic>
      <p:pic>
        <p:nvPicPr>
          <p:cNvPr id="146" name="Google Shape;146;p24"/>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5400875" y="152400"/>
            <a:ext cx="3590723" cy="225998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p:nvPr/>
        </p:nvSpPr>
        <p:spPr>
          <a:xfrm>
            <a:off x="40348" y="82900"/>
            <a:ext cx="4423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FastHTML  p.2 : </a:t>
            </a:r>
            <a:r>
              <a:rPr lang="en" sz="2000" b="1">
                <a:solidFill>
                  <a:srgbClr val="6AA84F"/>
                </a:solidFill>
                <a:latin typeface="Calibri"/>
                <a:ea typeface="Calibri"/>
                <a:cs typeface="Calibri"/>
                <a:sym typeface="Calibri"/>
              </a:rPr>
              <a:t>simple examples</a:t>
            </a:r>
            <a:endParaRPr sz="2000" b="1">
              <a:solidFill>
                <a:srgbClr val="6AA84F"/>
              </a:solidFill>
              <a:latin typeface="Calibri"/>
              <a:ea typeface="Calibri"/>
              <a:cs typeface="Calibri"/>
              <a:sym typeface="Calibri"/>
            </a:endParaRPr>
          </a:p>
        </p:txBody>
      </p:sp>
      <p:sp>
        <p:nvSpPr>
          <p:cNvPr id="152" name="Google Shape;152;p25"/>
          <p:cNvSpPr txBox="1"/>
          <p:nvPr/>
        </p:nvSpPr>
        <p:spPr>
          <a:xfrm>
            <a:off x="116550" y="497225"/>
            <a:ext cx="33573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from fasthtml import FastHTML</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from fasthtml.common import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app = FastHTML()</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@app.get("/")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def home():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return "&lt;h1&gt;Hello, World&lt;/h1&gt;"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serve()</a:t>
            </a:r>
            <a:endParaRPr sz="1100" b="1">
              <a:solidFill>
                <a:srgbClr val="3C78D8"/>
              </a:solidFill>
              <a:latin typeface="Roboto Mono"/>
              <a:ea typeface="Roboto Mono"/>
              <a:cs typeface="Roboto Mono"/>
              <a:sym typeface="Roboto Mono"/>
            </a:endParaRPr>
          </a:p>
        </p:txBody>
      </p:sp>
      <p:sp>
        <p:nvSpPr>
          <p:cNvPr id="153" name="Google Shape;153;p25"/>
          <p:cNvSpPr txBox="1"/>
          <p:nvPr/>
        </p:nvSpPr>
        <p:spPr>
          <a:xfrm>
            <a:off x="3579475" y="958525"/>
            <a:ext cx="54660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b="1">
                <a:solidFill>
                  <a:srgbClr val="6AA84F"/>
                </a:solidFill>
                <a:latin typeface="Roboto Mono"/>
                <a:ea typeface="Roboto Mono"/>
                <a:cs typeface="Roboto Mono"/>
                <a:sym typeface="Roboto Mono"/>
              </a:rPr>
              <a:t>""" uvicorn test02_common:app --reload """</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from fasthtml import FastHTML</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from fasthtml.common import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app = FastHTML()</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@app.get("/")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def home():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mypage =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Title("Page Demo"),</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Div(</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H1('Hello, Lev'),</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P('Some text'),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P(A( </a:t>
            </a:r>
            <a:r>
              <a:rPr lang="en" sz="1000" b="1">
                <a:solidFill>
                  <a:srgbClr val="CC0000"/>
                </a:solidFill>
                <a:latin typeface="Roboto Mono"/>
                <a:ea typeface="Roboto Mono"/>
                <a:cs typeface="Roboto Mono"/>
                <a:sym typeface="Roboto Mono"/>
              </a:rPr>
              <a:t>'LevSelector.com'</a:t>
            </a:r>
            <a:r>
              <a:rPr lang="en" sz="1000" b="1">
                <a:solidFill>
                  <a:srgbClr val="3C78D8"/>
                </a:solidFill>
                <a:latin typeface="Roboto Mono"/>
                <a:ea typeface="Roboto Mono"/>
                <a:cs typeface="Roboto Mono"/>
                <a:sym typeface="Roboto Mono"/>
              </a:rPr>
              <a:t>, href=</a:t>
            </a:r>
            <a:r>
              <a:rPr lang="en" sz="1000" b="1">
                <a:solidFill>
                  <a:srgbClr val="CC0000"/>
                </a:solidFill>
                <a:latin typeface="Roboto Mono"/>
                <a:ea typeface="Roboto Mono"/>
                <a:cs typeface="Roboto Mono"/>
                <a:sym typeface="Roboto Mono"/>
              </a:rPr>
              <a:t>'https://LevSelector.com'</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P(Img( src=</a:t>
            </a:r>
            <a:r>
              <a:rPr lang="en" sz="1000" b="1">
                <a:solidFill>
                  <a:srgbClr val="CC0000"/>
                </a:solidFill>
                <a:latin typeface="Roboto Mono"/>
                <a:ea typeface="Roboto Mono"/>
                <a:cs typeface="Roboto Mono"/>
                <a:sym typeface="Roboto Mono"/>
              </a:rPr>
              <a:t>"https://eais.ai/img/Lev.jpg"</a:t>
            </a:r>
            <a:r>
              <a:rPr lang="en" sz="1000" b="1">
                <a:solidFill>
                  <a:srgbClr val="3C78D8"/>
                </a:solidFill>
                <a:latin typeface="Roboto Mono"/>
                <a:ea typeface="Roboto Mono"/>
                <a:cs typeface="Roboto Mono"/>
                <a:sym typeface="Roboto Mono"/>
              </a:rPr>
              <a:t>, width=100, height=100)),</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P( Strong('Some'),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I(</a:t>
            </a:r>
            <a:r>
              <a:rPr lang="en" sz="1000" b="1">
                <a:solidFill>
                  <a:srgbClr val="CC0000"/>
                </a:solidFill>
                <a:latin typeface="Roboto Mono"/>
                <a:ea typeface="Roboto Mono"/>
                <a:cs typeface="Roboto Mono"/>
                <a:sym typeface="Roboto Mono"/>
              </a:rPr>
              <a:t>'more text'</a:t>
            </a:r>
            <a:r>
              <a:rPr lang="en" sz="1000" b="1">
                <a:solidFill>
                  <a:srgbClr val="3C78D8"/>
                </a:solidFill>
                <a:latin typeface="Roboto Mono"/>
                <a:ea typeface="Roboto Mono"/>
                <a:cs typeface="Roboto Mono"/>
                <a:sym typeface="Roboto Mono"/>
              </a:rPr>
              <a:t>, style=</a:t>
            </a:r>
            <a:r>
              <a:rPr lang="en" sz="1000" b="1">
                <a:solidFill>
                  <a:srgbClr val="CC0000"/>
                </a:solidFill>
                <a:latin typeface="Roboto Mono"/>
                <a:ea typeface="Roboto Mono"/>
                <a:cs typeface="Roboto Mono"/>
                <a:sym typeface="Roboto Mono"/>
              </a:rPr>
              <a:t>"color: #f00;font-size: 30px;"</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Table(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Tr(Td(</a:t>
            </a:r>
            <a:r>
              <a:rPr lang="en" sz="1000" b="1">
                <a:solidFill>
                  <a:srgbClr val="CC0000"/>
                </a:solidFill>
                <a:latin typeface="Roboto Mono"/>
                <a:ea typeface="Roboto Mono"/>
                <a:cs typeface="Roboto Mono"/>
                <a:sym typeface="Roboto Mono"/>
              </a:rPr>
              <a:t>"aa"</a:t>
            </a:r>
            <a:r>
              <a:rPr lang="en" sz="1000" b="1">
                <a:solidFill>
                  <a:srgbClr val="3C78D8"/>
                </a:solidFill>
                <a:latin typeface="Roboto Mono"/>
                <a:ea typeface="Roboto Mono"/>
                <a:cs typeface="Roboto Mono"/>
                <a:sym typeface="Roboto Mono"/>
              </a:rPr>
              <a:t>),Td(11)), Tr(Td(</a:t>
            </a:r>
            <a:r>
              <a:rPr lang="en" sz="1000" b="1">
                <a:solidFill>
                  <a:srgbClr val="CC0000"/>
                </a:solidFill>
                <a:latin typeface="Roboto Mono"/>
                <a:ea typeface="Roboto Mono"/>
                <a:cs typeface="Roboto Mono"/>
                <a:sym typeface="Roboto Mono"/>
              </a:rPr>
              <a:t>"bb"</a:t>
            </a:r>
            <a:r>
              <a:rPr lang="en" sz="1000" b="1">
                <a:solidFill>
                  <a:srgbClr val="3C78D8"/>
                </a:solidFill>
                <a:latin typeface="Roboto Mono"/>
                <a:ea typeface="Roboto Mono"/>
                <a:cs typeface="Roboto Mono"/>
                <a:sym typeface="Roboto Mono"/>
              </a:rPr>
              <a:t>),Td(22)), Tr(Td(</a:t>
            </a:r>
            <a:r>
              <a:rPr lang="en" sz="1000" b="1">
                <a:solidFill>
                  <a:srgbClr val="CC0000"/>
                </a:solidFill>
                <a:latin typeface="Roboto Mono"/>
                <a:ea typeface="Roboto Mono"/>
                <a:cs typeface="Roboto Mono"/>
                <a:sym typeface="Roboto Mono"/>
              </a:rPr>
              <a:t>"cc"</a:t>
            </a:r>
            <a:r>
              <a:rPr lang="en" sz="1000" b="1">
                <a:solidFill>
                  <a:srgbClr val="3C78D8"/>
                </a:solidFill>
                <a:latin typeface="Roboto Mono"/>
                <a:ea typeface="Roboto Mono"/>
                <a:cs typeface="Roboto Mono"/>
                <a:sym typeface="Roboto Mono"/>
              </a:rPr>
              <a:t>),Td(33))</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 </a:t>
            </a:r>
            <a:r>
              <a:rPr lang="en" sz="1000" b="1">
                <a:solidFill>
                  <a:srgbClr val="6AA84F"/>
                </a:solidFill>
                <a:latin typeface="Roboto Mono"/>
                <a:ea typeface="Roboto Mono"/>
                <a:cs typeface="Roboto Mono"/>
                <a:sym typeface="Roboto Mono"/>
              </a:rPr>
              <a:t># div</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 </a:t>
            </a:r>
            <a:r>
              <a:rPr lang="en" sz="1000" b="1">
                <a:solidFill>
                  <a:srgbClr val="6AA84F"/>
                </a:solidFill>
                <a:latin typeface="Roboto Mono"/>
                <a:ea typeface="Roboto Mono"/>
                <a:cs typeface="Roboto Mono"/>
                <a:sym typeface="Roboto Mono"/>
              </a:rPr>
              <a:t># mypage</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return mypage</a:t>
            </a:r>
            <a:endParaRPr sz="1000" b="1">
              <a:solidFill>
                <a:srgbClr val="3C78D8"/>
              </a:solidFill>
              <a:latin typeface="Roboto Mono"/>
              <a:ea typeface="Roboto Mono"/>
              <a:cs typeface="Roboto Mono"/>
              <a:sym typeface="Roboto Mono"/>
            </a:endParaRPr>
          </a:p>
        </p:txBody>
      </p:sp>
      <p:pic>
        <p:nvPicPr>
          <p:cNvPr id="154" name="Google Shape;154;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652175" y="82894"/>
            <a:ext cx="1240800" cy="2788174"/>
          </a:xfrm>
          <a:prstGeom prst="rect">
            <a:avLst/>
          </a:prstGeom>
          <a:noFill/>
          <a:ln w="9525" cap="flat" cmpd="sng">
            <a:solidFill>
              <a:srgbClr val="FF0000"/>
            </a:solidFill>
            <a:prstDash val="solid"/>
            <a:round/>
            <a:headEnd type="none" w="sm" len="sm"/>
            <a:tailEnd type="none" w="sm" len="sm"/>
          </a:ln>
        </p:spPr>
      </p:pic>
      <p:sp>
        <p:nvSpPr>
          <p:cNvPr id="155" name="Google Shape;155;p25"/>
          <p:cNvSpPr txBox="1"/>
          <p:nvPr/>
        </p:nvSpPr>
        <p:spPr>
          <a:xfrm>
            <a:off x="116550" y="2370725"/>
            <a:ext cx="3357300" cy="217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from fasthtml.common import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page = Html(</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Head(Title(</a:t>
            </a:r>
            <a:r>
              <a:rPr lang="en" sz="1000" b="1">
                <a:solidFill>
                  <a:srgbClr val="CC0000"/>
                </a:solidFill>
                <a:latin typeface="Roboto Mono"/>
                <a:ea typeface="Roboto Mono"/>
                <a:cs typeface="Roboto Mono"/>
                <a:sym typeface="Roboto Mono"/>
              </a:rPr>
              <a:t>'Some page'</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Body(</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Div(</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t>
            </a:r>
            <a:r>
              <a:rPr lang="en" sz="1000" b="1">
                <a:solidFill>
                  <a:srgbClr val="CC0000"/>
                </a:solidFill>
                <a:latin typeface="Roboto Mono"/>
                <a:ea typeface="Roboto Mono"/>
                <a:cs typeface="Roboto Mono"/>
                <a:sym typeface="Roboto Mono"/>
              </a:rPr>
              <a:t>'Some text, '</a:t>
            </a: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A('A link', href='</a:t>
            </a:r>
            <a:r>
              <a:rPr lang="en" sz="1000" b="1" u="sng">
                <a:solidFill>
                  <a:schemeClr val="hlink"/>
                </a:solidFill>
                <a:latin typeface="Roboto Mono"/>
                <a:ea typeface="Roboto Mono"/>
                <a:cs typeface="Roboto Mono"/>
                <a:sym typeface="Roboto Mono"/>
                <a:hlinkClick r:id="rId4"/>
              </a:rPr>
              <a:t>https://example.com</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Img(src="</a:t>
            </a:r>
            <a:r>
              <a:rPr lang="en" sz="1000" b="1" u="sng">
                <a:solidFill>
                  <a:schemeClr val="hlink"/>
                </a:solidFill>
                <a:latin typeface="Roboto Mono"/>
                <a:ea typeface="Roboto Mono"/>
                <a:cs typeface="Roboto Mono"/>
                <a:sym typeface="Roboto Mono"/>
                <a:hlinkClick r:id="rId5"/>
              </a:rPr>
              <a:t>https://placehold.co/200</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cls=</a:t>
            </a:r>
            <a:r>
              <a:rPr lang="en" sz="1000" b="1">
                <a:solidFill>
                  <a:srgbClr val="CC0000"/>
                </a:solidFill>
                <a:latin typeface="Roboto Mono"/>
                <a:ea typeface="Roboto Mono"/>
                <a:cs typeface="Roboto Mono"/>
                <a:sym typeface="Roboto Mono"/>
              </a:rPr>
              <a:t>'myclass'</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 </a:t>
            </a:r>
            <a:r>
              <a:rPr lang="en" sz="1000" b="1">
                <a:solidFill>
                  <a:srgbClr val="6AA84F"/>
                </a:solidFill>
                <a:latin typeface="Roboto Mono"/>
                <a:ea typeface="Roboto Mono"/>
                <a:cs typeface="Roboto Mono"/>
                <a:sym typeface="Roboto Mono"/>
              </a:rPr>
              <a:t># div</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t>
            </a:r>
            <a:r>
              <a:rPr lang="en" sz="1000" b="1">
                <a:solidFill>
                  <a:srgbClr val="6AA84F"/>
                </a:solidFill>
                <a:latin typeface="Roboto Mono"/>
                <a:ea typeface="Roboto Mono"/>
                <a:cs typeface="Roboto Mono"/>
                <a:sym typeface="Roboto Mono"/>
              </a:rPr>
              <a:t># Html</a:t>
            </a:r>
            <a:endParaRPr sz="10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print(to_xml(page)) </a:t>
            </a:r>
            <a:r>
              <a:rPr lang="en" sz="1000" b="1">
                <a:solidFill>
                  <a:srgbClr val="6AA84F"/>
                </a:solidFill>
                <a:latin typeface="Roboto Mono"/>
                <a:ea typeface="Roboto Mono"/>
                <a:cs typeface="Roboto Mono"/>
                <a:sym typeface="Roboto Mono"/>
              </a:rPr>
              <a:t> # print HTML</a:t>
            </a:r>
            <a:endParaRPr sz="1100" b="1">
              <a:solidFill>
                <a:srgbClr val="6AA84F"/>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40359" y="82900"/>
            <a:ext cx="4489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FastHTML  p.3 : </a:t>
            </a:r>
            <a:r>
              <a:rPr lang="en" sz="2000" b="1">
                <a:solidFill>
                  <a:srgbClr val="6AA84F"/>
                </a:solidFill>
                <a:latin typeface="Calibri"/>
                <a:ea typeface="Calibri"/>
                <a:cs typeface="Calibri"/>
                <a:sym typeface="Calibri"/>
              </a:rPr>
              <a:t>FT objects, routes</a:t>
            </a:r>
            <a:endParaRPr sz="2000" b="1">
              <a:solidFill>
                <a:srgbClr val="6AA84F"/>
              </a:solidFill>
              <a:latin typeface="Calibri"/>
              <a:ea typeface="Calibri"/>
              <a:cs typeface="Calibri"/>
              <a:sym typeface="Calibri"/>
            </a:endParaRPr>
          </a:p>
        </p:txBody>
      </p:sp>
      <p:sp>
        <p:nvSpPr>
          <p:cNvPr id="161" name="Google Shape;161;p26"/>
          <p:cNvSpPr txBox="1"/>
          <p:nvPr/>
        </p:nvSpPr>
        <p:spPr>
          <a:xfrm>
            <a:off x="116550" y="485500"/>
            <a:ext cx="44133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FT objects</a:t>
            </a:r>
            <a:r>
              <a:rPr lang="en" sz="1300" b="1">
                <a:solidFill>
                  <a:srgbClr val="3C78D8"/>
                </a:solidFill>
                <a:latin typeface="Calibri"/>
                <a:ea typeface="Calibri"/>
                <a:cs typeface="Calibri"/>
                <a:sym typeface="Calibri"/>
              </a:rPr>
              <a:t> </a:t>
            </a:r>
            <a:r>
              <a:rPr lang="en" sz="1300">
                <a:solidFill>
                  <a:schemeClr val="dk1"/>
                </a:solidFill>
                <a:latin typeface="Calibri"/>
                <a:ea typeface="Calibri"/>
                <a:cs typeface="Calibri"/>
                <a:sym typeface="Calibri"/>
              </a:rPr>
              <a:t>- create "</a:t>
            </a:r>
            <a:r>
              <a:rPr lang="en" sz="1300" b="1">
                <a:solidFill>
                  <a:srgbClr val="FF0000"/>
                </a:solidFill>
                <a:latin typeface="Calibri"/>
                <a:ea typeface="Calibri"/>
                <a:cs typeface="Calibri"/>
                <a:sym typeface="Calibri"/>
              </a:rPr>
              <a:t>FastTag</a:t>
            </a:r>
            <a:r>
              <a:rPr lang="en" sz="1300">
                <a:solidFill>
                  <a:schemeClr val="dk1"/>
                </a:solidFill>
                <a:latin typeface="Calibri"/>
                <a:ea typeface="Calibri"/>
                <a:cs typeface="Calibri"/>
                <a:sym typeface="Calibri"/>
              </a:rPr>
              <a:t>"structure with 3 elements: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[tag,children,attrs]</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You can feed it to   </a:t>
            </a:r>
            <a:r>
              <a:rPr lang="en" sz="1300" b="1">
                <a:solidFill>
                  <a:srgbClr val="3C78D8"/>
                </a:solidFill>
                <a:latin typeface="Calibri"/>
                <a:ea typeface="Calibri"/>
                <a:cs typeface="Calibri"/>
                <a:sym typeface="Calibri"/>
              </a:rPr>
              <a:t>to_xml()</a:t>
            </a:r>
            <a:r>
              <a:rPr lang="en" sz="1300">
                <a:solidFill>
                  <a:schemeClr val="dk1"/>
                </a:solidFill>
                <a:latin typeface="Calibri"/>
                <a:ea typeface="Calibri"/>
                <a:cs typeface="Calibri"/>
                <a:sym typeface="Calibri"/>
              </a:rPr>
              <a:t>    to convert it to HTML string.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When we call </a:t>
            </a:r>
            <a:r>
              <a:rPr lang="en" sz="1300" b="1">
                <a:solidFill>
                  <a:srgbClr val="FF0000"/>
                </a:solidFill>
                <a:latin typeface="Calibri"/>
                <a:ea typeface="Calibri"/>
                <a:cs typeface="Calibri"/>
                <a:sym typeface="Calibri"/>
              </a:rPr>
              <a:t>Div(...)</a:t>
            </a:r>
            <a:r>
              <a:rPr lang="en" sz="1300">
                <a:solidFill>
                  <a:schemeClr val="dk1"/>
                </a:solidFill>
                <a:latin typeface="Calibri"/>
                <a:ea typeface="Calibri"/>
                <a:cs typeface="Calibri"/>
                <a:sym typeface="Calibri"/>
              </a:rPr>
              <a:t>, the elements we pass in are the children. Attributes are passed in as keywords.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"class" and "for" are special words in python,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 we use </a:t>
            </a:r>
            <a:r>
              <a:rPr lang="en" sz="1300" b="1">
                <a:solidFill>
                  <a:srgbClr val="FF0000"/>
                </a:solidFill>
                <a:latin typeface="Calibri"/>
                <a:ea typeface="Calibri"/>
                <a:cs typeface="Calibri"/>
                <a:sym typeface="Calibri"/>
              </a:rPr>
              <a:t>cls, klass, or _class</a:t>
            </a:r>
            <a:r>
              <a:rPr lang="en" sz="1300">
                <a:solidFill>
                  <a:schemeClr val="dk1"/>
                </a:solidFill>
                <a:latin typeface="Calibri"/>
                <a:ea typeface="Calibri"/>
                <a:cs typeface="Calibri"/>
                <a:sym typeface="Calibri"/>
              </a:rPr>
              <a:t> instead of </a:t>
            </a:r>
            <a:r>
              <a:rPr lang="en" sz="1300" b="1">
                <a:solidFill>
                  <a:srgbClr val="3C78D8"/>
                </a:solidFill>
                <a:latin typeface="Calibri"/>
                <a:ea typeface="Calibri"/>
                <a:cs typeface="Calibri"/>
                <a:sym typeface="Calibri"/>
              </a:rPr>
              <a:t>class</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and </a:t>
            </a:r>
            <a:r>
              <a:rPr lang="en" sz="1300" b="1">
                <a:solidFill>
                  <a:srgbClr val="FF0000"/>
                </a:solidFill>
                <a:latin typeface="Calibri"/>
                <a:ea typeface="Calibri"/>
                <a:cs typeface="Calibri"/>
                <a:sym typeface="Calibri"/>
              </a:rPr>
              <a:t>fr or _for</a:t>
            </a:r>
            <a:r>
              <a:rPr lang="en" sz="1300">
                <a:solidFill>
                  <a:schemeClr val="dk1"/>
                </a:solidFill>
                <a:latin typeface="Calibri"/>
                <a:ea typeface="Calibri"/>
                <a:cs typeface="Calibri"/>
                <a:sym typeface="Calibri"/>
              </a:rPr>
              <a:t> instead of </a:t>
            </a:r>
            <a:r>
              <a:rPr lang="en" sz="1300" b="1">
                <a:solidFill>
                  <a:srgbClr val="3C78D8"/>
                </a:solidFill>
                <a:latin typeface="Calibri"/>
                <a:ea typeface="Calibri"/>
                <a:cs typeface="Calibri"/>
                <a:sym typeface="Calibri"/>
              </a:rPr>
              <a:t>for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Note these </a:t>
            </a:r>
            <a:r>
              <a:rPr lang="en" sz="1300" b="1">
                <a:solidFill>
                  <a:srgbClr val="3C78D8"/>
                </a:solidFill>
                <a:latin typeface="Calibri"/>
                <a:ea typeface="Calibri"/>
                <a:cs typeface="Calibri"/>
                <a:sym typeface="Calibri"/>
              </a:rPr>
              <a:t>FT objects are just 3-element lists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You can create custom ones too.</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Alternately, leaf nodes can be strings instead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(which is why you can do </a:t>
            </a:r>
            <a:r>
              <a:rPr lang="en" sz="1300" b="1">
                <a:solidFill>
                  <a:srgbClr val="3C78D8"/>
                </a:solidFill>
                <a:latin typeface="Calibri"/>
                <a:ea typeface="Calibri"/>
                <a:cs typeface="Calibri"/>
                <a:sym typeface="Calibri"/>
              </a:rPr>
              <a:t>Div('some text')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If you pass something that isn’t a 3-element list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or a string, it will be converted to a string using str() ...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unless you define a </a:t>
            </a:r>
            <a:r>
              <a:rPr lang="en" sz="1300" b="1">
                <a:solidFill>
                  <a:srgbClr val="FF0000"/>
                </a:solidFill>
                <a:latin typeface="Calibri"/>
                <a:ea typeface="Calibri"/>
                <a:cs typeface="Calibri"/>
                <a:sym typeface="Calibri"/>
              </a:rPr>
              <a:t>__ft__</a:t>
            </a:r>
            <a:r>
              <a:rPr lang="en" sz="1300">
                <a:solidFill>
                  <a:schemeClr val="dk1"/>
                </a:solidFill>
                <a:latin typeface="Calibri"/>
                <a:ea typeface="Calibri"/>
                <a:cs typeface="Calibri"/>
                <a:sym typeface="Calibri"/>
              </a:rPr>
              <a:t> method that will run before str(),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 you can render things a custom way</a:t>
            </a:r>
            <a:endParaRPr sz="1300">
              <a:solidFill>
                <a:schemeClr val="dk1"/>
              </a:solidFill>
              <a:latin typeface="Calibri"/>
              <a:ea typeface="Calibri"/>
              <a:cs typeface="Calibri"/>
              <a:sym typeface="Calibri"/>
            </a:endParaRPr>
          </a:p>
        </p:txBody>
      </p:sp>
      <p:sp>
        <p:nvSpPr>
          <p:cNvPr id="162" name="Google Shape;162;p26"/>
          <p:cNvSpPr txBox="1"/>
          <p:nvPr/>
        </p:nvSpPr>
        <p:spPr>
          <a:xfrm>
            <a:off x="4730700" y="104500"/>
            <a:ext cx="43287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Defining Routes: </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@app.route("/", methods='get')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def home():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return H1('Hello, World')</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@app.route("/", methods=['post', 'put'])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def post_or_put():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return "got a POST or PUT request"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When someone navigates to the root URL “/” (i.e. sends a GET request), they will see the big “Hello, World” heading.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When someone submits a POST or PUT request to the same URL, the server should return the string “got a post or put request”.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FastHTML has </a:t>
            </a:r>
            <a:r>
              <a:rPr lang="en" sz="1300" b="1">
                <a:solidFill>
                  <a:srgbClr val="3C78D8"/>
                </a:solidFill>
                <a:latin typeface="Calibri"/>
                <a:ea typeface="Calibri"/>
                <a:cs typeface="Calibri"/>
                <a:sym typeface="Calibri"/>
              </a:rPr>
              <a:t>.get, .post</a:t>
            </a:r>
            <a:r>
              <a:rPr lang="en" sz="1300">
                <a:solidFill>
                  <a:schemeClr val="dk1"/>
                </a:solidFill>
                <a:latin typeface="Calibri"/>
                <a:ea typeface="Calibri"/>
                <a:cs typeface="Calibri"/>
                <a:sym typeface="Calibri"/>
              </a:rPr>
              <a:t>, etc.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as shorthand for </a:t>
            </a:r>
            <a:r>
              <a:rPr lang="en" sz="1300" b="1">
                <a:solidFill>
                  <a:srgbClr val="3C78D8"/>
                </a:solidFill>
                <a:latin typeface="Calibri"/>
                <a:ea typeface="Calibri"/>
                <a:cs typeface="Calibri"/>
                <a:sym typeface="Calibri"/>
              </a:rPr>
              <a:t>route(..., methods=['get'])</a:t>
            </a:r>
            <a:r>
              <a:rPr lang="en" sz="1300">
                <a:solidFill>
                  <a:schemeClr val="dk1"/>
                </a:solidFill>
                <a:latin typeface="Calibri"/>
                <a:ea typeface="Calibri"/>
                <a:cs typeface="Calibri"/>
                <a:sym typeface="Calibri"/>
              </a:rPr>
              <a:t>, etc.</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@app.get("/")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def my_function():</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return "Hello World from a GET request"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@app.route("/")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def post():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return "Hello World from a POST request"</a:t>
            </a:r>
            <a:endParaRPr sz="1100" b="1">
              <a:solidFill>
                <a:srgbClr val="3C78D8"/>
              </a:solidFill>
              <a:latin typeface="Roboto Mono"/>
              <a:ea typeface="Roboto Mono"/>
              <a:cs typeface="Roboto Mono"/>
              <a:sym typeface="Roboto Mono"/>
            </a:endParaRPr>
          </a:p>
        </p:txBody>
      </p:sp>
      <p:sp>
        <p:nvSpPr>
          <p:cNvPr id="163" name="Google Shape;163;p26"/>
          <p:cNvSpPr txBox="1"/>
          <p:nvPr/>
        </p:nvSpPr>
        <p:spPr>
          <a:xfrm>
            <a:off x="4730700" y="4425375"/>
            <a:ext cx="4328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Sending requests: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curl -X POST http://127.0.0.1:8000 -d "some data"</a:t>
            </a:r>
            <a:endParaRPr sz="1100" b="1">
              <a:solidFill>
                <a:srgbClr val="3C78D8"/>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p:nvPr/>
        </p:nvSpPr>
        <p:spPr>
          <a:xfrm>
            <a:off x="40362" y="82900"/>
            <a:ext cx="5119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FastHTML  p.4 : </a:t>
            </a:r>
            <a:r>
              <a:rPr lang="en" sz="2000" b="1">
                <a:solidFill>
                  <a:srgbClr val="6AA84F"/>
                </a:solidFill>
                <a:latin typeface="Calibri"/>
                <a:ea typeface="Calibri"/>
                <a:cs typeface="Calibri"/>
                <a:sym typeface="Calibri"/>
              </a:rPr>
              <a:t>starlette.testclient, PicoCSS </a:t>
            </a:r>
            <a:endParaRPr sz="2000" b="1">
              <a:solidFill>
                <a:srgbClr val="6AA84F"/>
              </a:solidFill>
              <a:latin typeface="Calibri"/>
              <a:ea typeface="Calibri"/>
              <a:cs typeface="Calibri"/>
              <a:sym typeface="Calibri"/>
            </a:endParaRPr>
          </a:p>
        </p:txBody>
      </p:sp>
      <p:sp>
        <p:nvSpPr>
          <p:cNvPr id="169" name="Google Shape;169;p27"/>
          <p:cNvSpPr txBox="1"/>
          <p:nvPr/>
        </p:nvSpPr>
        <p:spPr>
          <a:xfrm>
            <a:off x="85350" y="458550"/>
            <a:ext cx="37368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6AA84F"/>
                </a:solidFill>
                <a:latin typeface="Roboto Mono"/>
                <a:ea typeface="Roboto Mono"/>
                <a:cs typeface="Roboto Mono"/>
                <a:sym typeface="Roboto Mono"/>
              </a:rPr>
              <a:t># Using Starlette’s TestClient:</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from starlette.testclient import TestClient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client = TestClient(app)</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r = client.get("/")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print(r.text)</a:t>
            </a:r>
            <a:endParaRPr sz="1100" b="1">
              <a:solidFill>
                <a:srgbClr val="3C78D8"/>
              </a:solidFill>
              <a:latin typeface="Roboto Mono"/>
              <a:ea typeface="Roboto Mono"/>
              <a:cs typeface="Roboto Mono"/>
              <a:sym typeface="Roboto Mono"/>
            </a:endParaRPr>
          </a:p>
        </p:txBody>
      </p:sp>
      <p:pic>
        <p:nvPicPr>
          <p:cNvPr id="170" name="Google Shape;170;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38450" y="974450"/>
            <a:ext cx="3494250" cy="3214701"/>
          </a:xfrm>
          <a:prstGeom prst="rect">
            <a:avLst/>
          </a:prstGeom>
          <a:noFill/>
          <a:ln w="9525" cap="flat" cmpd="sng">
            <a:solidFill>
              <a:srgbClr val="FF0000"/>
            </a:solidFill>
            <a:prstDash val="solid"/>
            <a:round/>
            <a:headEnd type="none" w="sm" len="sm"/>
            <a:tailEnd type="none" w="sm" len="sm"/>
          </a:ln>
        </p:spPr>
      </p:pic>
      <p:sp>
        <p:nvSpPr>
          <p:cNvPr id="171" name="Google Shape;171;p27"/>
          <p:cNvSpPr txBox="1"/>
          <p:nvPr/>
        </p:nvSpPr>
        <p:spPr>
          <a:xfrm>
            <a:off x="85350" y="1787600"/>
            <a:ext cx="53280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6AA84F"/>
                </a:solidFill>
                <a:latin typeface="Roboto Mono"/>
                <a:ea typeface="Roboto Mono"/>
                <a:cs typeface="Roboto Mono"/>
                <a:sym typeface="Roboto Mono"/>
              </a:rPr>
              <a:t># Styling - Using PicoCSS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6AA84F"/>
                </a:solidFill>
                <a:latin typeface="Roboto Mono"/>
                <a:ea typeface="Roboto Mono"/>
                <a:cs typeface="Roboto Mono"/>
                <a:sym typeface="Roboto Mono"/>
              </a:rPr>
              <a:t>.. </a:t>
            </a:r>
            <a:r>
              <a:rPr lang="en" sz="1100" b="1" u="sng">
                <a:solidFill>
                  <a:schemeClr val="hlink"/>
                </a:solidFill>
                <a:latin typeface="Roboto Mono"/>
                <a:ea typeface="Roboto Mono"/>
                <a:cs typeface="Roboto Mono"/>
                <a:sym typeface="Roboto Mono"/>
                <a:hlinkClick r:id="rId4"/>
              </a:rPr>
              <a:t>https://picocss.com</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6AA84F"/>
                </a:solidFill>
                <a:latin typeface="Roboto Mono"/>
                <a:ea typeface="Roboto Mono"/>
                <a:cs typeface="Roboto Mono"/>
                <a:sym typeface="Roboto Mono"/>
              </a:rPr>
              <a:t>.. </a:t>
            </a:r>
            <a:r>
              <a:rPr lang="en" sz="1100" b="1" u="sng">
                <a:solidFill>
                  <a:schemeClr val="hlink"/>
                </a:solidFill>
                <a:latin typeface="Roboto Mono"/>
                <a:ea typeface="Roboto Mono"/>
                <a:cs typeface="Roboto Mono"/>
                <a:sym typeface="Roboto Mono"/>
                <a:hlinkClick r:id="rId5"/>
              </a:rPr>
              <a:t>https://picocss.com/docs</a:t>
            </a:r>
            <a:r>
              <a:rPr lang="en" sz="1100" b="1">
                <a:solidFill>
                  <a:srgbClr val="6AA84F"/>
                </a:solidFill>
                <a:latin typeface="Roboto Mono"/>
                <a:ea typeface="Roboto Mono"/>
                <a:cs typeface="Roboto Mono"/>
                <a:sym typeface="Roboto Mono"/>
              </a:rPr>
              <a:t>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There is a predefined "picolink" to do:</a:t>
            </a: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&lt;link rel="stylesheet" href="css/pico.min.css"&gt;</a:t>
            </a: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from fasthtml.common import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 App with custom styling to override the pico defaults</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css = Style(':root { --pico-font-size: 100%; --pico-font-family: Pacifico, cursive;}')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app = FastHTML(hdrs=(picolink, css))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@app.route("/")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def get():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return Title("Hello World"), Main(H1('Hello, World'), cls="container")</a:t>
            </a:r>
            <a:endParaRPr sz="1100" b="1">
              <a:solidFill>
                <a:srgbClr val="6AA84F"/>
              </a:solidFill>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p:nvPr/>
        </p:nvSpPr>
        <p:spPr>
          <a:xfrm>
            <a:off x="40350" y="82900"/>
            <a:ext cx="5007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FastHTML  p.5 : </a:t>
            </a:r>
            <a:r>
              <a:rPr lang="en" sz="2000" b="1">
                <a:solidFill>
                  <a:srgbClr val="6AA84F"/>
                </a:solidFill>
                <a:latin typeface="Calibri"/>
                <a:ea typeface="Calibri"/>
                <a:cs typeface="Calibri"/>
                <a:sym typeface="Calibri"/>
              </a:rPr>
              <a:t>Styling: pico, tailwind, daisy</a:t>
            </a:r>
            <a:endParaRPr sz="2000" b="1">
              <a:solidFill>
                <a:srgbClr val="6AA84F"/>
              </a:solidFill>
              <a:latin typeface="Calibri"/>
              <a:ea typeface="Calibri"/>
              <a:cs typeface="Calibri"/>
              <a:sym typeface="Calibri"/>
            </a:endParaRPr>
          </a:p>
        </p:txBody>
      </p:sp>
      <p:sp>
        <p:nvSpPr>
          <p:cNvPr id="177" name="Google Shape;177;p28"/>
          <p:cNvSpPr txBox="1"/>
          <p:nvPr/>
        </p:nvSpPr>
        <p:spPr>
          <a:xfrm>
            <a:off x="40350" y="504400"/>
            <a:ext cx="49341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6AA84F"/>
                </a:solidFill>
                <a:latin typeface="Roboto Mono"/>
                <a:ea typeface="Roboto Mono"/>
                <a:cs typeface="Roboto Mono"/>
                <a:sym typeface="Roboto Mono"/>
              </a:rPr>
              <a:t># Styling - Using PicoCSS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6AA84F"/>
                </a:solidFill>
                <a:latin typeface="Roboto Mono"/>
                <a:ea typeface="Roboto Mono"/>
                <a:cs typeface="Roboto Mono"/>
                <a:sym typeface="Roboto Mono"/>
              </a:rPr>
              <a:t>.. </a:t>
            </a:r>
            <a:r>
              <a:rPr lang="en" sz="1100" b="1" u="sng">
                <a:solidFill>
                  <a:schemeClr val="hlink"/>
                </a:solidFill>
                <a:latin typeface="Roboto Mono"/>
                <a:ea typeface="Roboto Mono"/>
                <a:cs typeface="Roboto Mono"/>
                <a:sym typeface="Roboto Mono"/>
                <a:hlinkClick r:id="rId3"/>
              </a:rPr>
              <a:t>https://picocss.com</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6AA84F"/>
                </a:solidFill>
                <a:latin typeface="Roboto Mono"/>
                <a:ea typeface="Roboto Mono"/>
                <a:cs typeface="Roboto Mono"/>
                <a:sym typeface="Roboto Mono"/>
              </a:rPr>
              <a:t>.. </a:t>
            </a:r>
            <a:r>
              <a:rPr lang="en" sz="1100" b="1" u="sng">
                <a:solidFill>
                  <a:schemeClr val="hlink"/>
                </a:solidFill>
                <a:latin typeface="Roboto Mono"/>
                <a:ea typeface="Roboto Mono"/>
                <a:cs typeface="Roboto Mono"/>
                <a:sym typeface="Roboto Mono"/>
                <a:hlinkClick r:id="rId4"/>
              </a:rPr>
              <a:t>https://picocss.com/docs</a:t>
            </a:r>
            <a:r>
              <a:rPr lang="en" sz="1100" b="1">
                <a:solidFill>
                  <a:srgbClr val="6AA84F"/>
                </a:solidFill>
                <a:latin typeface="Roboto Mono"/>
                <a:ea typeface="Roboto Mono"/>
                <a:cs typeface="Roboto Mono"/>
                <a:sym typeface="Roboto Mono"/>
              </a:rPr>
              <a:t>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There is a predefined "picolink" to do:</a:t>
            </a: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  &lt;link rel="stylesheet" href="css/pico.min.css"&gt;</a:t>
            </a: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from fasthtml.common import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 App with custom styling to override the pico defaults</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css = Style(':root { --pico-font-size: 100%; --pico-font-family: Pacifico, cursive;}')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app = FastHTML(hdrs=(picolink, css))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@app.route("/")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def get():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return Title("Hello World"), Main(H1('Hello, World'), cls="container")</a:t>
            </a:r>
            <a:endParaRPr sz="1100" b="1">
              <a:solidFill>
                <a:srgbClr val="6AA84F"/>
              </a:solidFill>
              <a:latin typeface="Roboto Mono"/>
              <a:ea typeface="Roboto Mono"/>
              <a:cs typeface="Roboto Mono"/>
              <a:sym typeface="Roboto Mono"/>
            </a:endParaRPr>
          </a:p>
        </p:txBody>
      </p:sp>
      <p:sp>
        <p:nvSpPr>
          <p:cNvPr id="178" name="Google Shape;178;p28"/>
          <p:cNvSpPr txBox="1"/>
          <p:nvPr/>
        </p:nvSpPr>
        <p:spPr>
          <a:xfrm>
            <a:off x="2350025" y="3858775"/>
            <a:ext cx="67209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dirty="0">
                <a:solidFill>
                  <a:srgbClr val="6AA84F"/>
                </a:solidFill>
                <a:latin typeface="Roboto Mono"/>
                <a:ea typeface="Roboto Mono"/>
                <a:cs typeface="Roboto Mono"/>
                <a:sym typeface="Roboto Mono"/>
              </a:rPr>
              <a:t># example using all three: tailwind, </a:t>
            </a:r>
            <a:r>
              <a:rPr lang="en" sz="1100" b="1" dirty="0" err="1">
                <a:solidFill>
                  <a:srgbClr val="6AA84F"/>
                </a:solidFill>
                <a:latin typeface="Roboto Mono"/>
                <a:ea typeface="Roboto Mono"/>
                <a:cs typeface="Roboto Mono"/>
                <a:sym typeface="Roboto Mono"/>
              </a:rPr>
              <a:t>daisyui</a:t>
            </a:r>
            <a:r>
              <a:rPr lang="en" sz="1100" b="1" dirty="0">
                <a:solidFill>
                  <a:srgbClr val="6AA84F"/>
                </a:solidFill>
                <a:latin typeface="Roboto Mono"/>
                <a:ea typeface="Roboto Mono"/>
                <a:cs typeface="Roboto Mono"/>
                <a:sym typeface="Roboto Mono"/>
              </a:rPr>
              <a:t>, and </a:t>
            </a:r>
            <a:r>
              <a:rPr lang="en" sz="1100" b="1" dirty="0" err="1">
                <a:solidFill>
                  <a:srgbClr val="6AA84F"/>
                </a:solidFill>
                <a:latin typeface="Roboto Mono"/>
                <a:ea typeface="Roboto Mono"/>
                <a:cs typeface="Roboto Mono"/>
                <a:sym typeface="Roboto Mono"/>
              </a:rPr>
              <a:t>pico</a:t>
            </a:r>
            <a:r>
              <a:rPr lang="en" sz="1100" b="1" dirty="0">
                <a:solidFill>
                  <a:srgbClr val="6AA84F"/>
                </a:solidFill>
                <a:latin typeface="Roboto Mono"/>
                <a:ea typeface="Roboto Mono"/>
                <a:cs typeface="Roboto Mono"/>
                <a:sym typeface="Roboto Mono"/>
              </a:rPr>
              <a:t>:</a:t>
            </a:r>
            <a:endParaRPr sz="1100" b="1" dirty="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dirty="0" err="1">
                <a:solidFill>
                  <a:srgbClr val="3C78D8"/>
                </a:solidFill>
                <a:latin typeface="Roboto Mono"/>
                <a:ea typeface="Roboto Mono"/>
                <a:cs typeface="Roboto Mono"/>
                <a:sym typeface="Roboto Mono"/>
              </a:rPr>
              <a:t>tlink</a:t>
            </a:r>
            <a:r>
              <a:rPr lang="en" sz="1100" b="1" dirty="0">
                <a:solidFill>
                  <a:srgbClr val="3C78D8"/>
                </a:solidFill>
                <a:latin typeface="Roboto Mono"/>
                <a:ea typeface="Roboto Mono"/>
                <a:cs typeface="Roboto Mono"/>
                <a:sym typeface="Roboto Mono"/>
              </a:rPr>
              <a:t> = (Script(</a:t>
            </a:r>
            <a:r>
              <a:rPr lang="en" sz="1100" b="1" dirty="0" err="1">
                <a:solidFill>
                  <a:srgbClr val="3C78D8"/>
                </a:solidFill>
                <a:latin typeface="Roboto Mono"/>
                <a:ea typeface="Roboto Mono"/>
                <a:cs typeface="Roboto Mono"/>
                <a:sym typeface="Roboto Mono"/>
              </a:rPr>
              <a:t>src</a:t>
            </a:r>
            <a:r>
              <a:rPr lang="en" sz="1100" b="1" dirty="0">
                <a:solidFill>
                  <a:srgbClr val="3C78D8"/>
                </a:solidFill>
                <a:latin typeface="Roboto Mono"/>
                <a:ea typeface="Roboto Mono"/>
                <a:cs typeface="Roboto Mono"/>
                <a:sym typeface="Roboto Mono"/>
              </a:rPr>
              <a:t>="https://</a:t>
            </a:r>
            <a:r>
              <a:rPr lang="en" sz="1100" b="1" dirty="0" err="1">
                <a:solidFill>
                  <a:srgbClr val="3C78D8"/>
                </a:solidFill>
                <a:latin typeface="Roboto Mono"/>
                <a:ea typeface="Roboto Mono"/>
                <a:cs typeface="Roboto Mono"/>
                <a:sym typeface="Roboto Mono"/>
              </a:rPr>
              <a:t>unpkg.com</a:t>
            </a:r>
            <a:r>
              <a:rPr lang="en" sz="1100" b="1" dirty="0">
                <a:solidFill>
                  <a:srgbClr val="3C78D8"/>
                </a:solidFill>
                <a:latin typeface="Roboto Mono"/>
                <a:ea typeface="Roboto Mono"/>
                <a:cs typeface="Roboto Mono"/>
                <a:sym typeface="Roboto Mono"/>
              </a:rPr>
              <a:t>/tailwindcss-cdn@3.4.3/</a:t>
            </a:r>
            <a:r>
              <a:rPr lang="en" sz="1100" b="1" dirty="0" err="1">
                <a:solidFill>
                  <a:srgbClr val="3C78D8"/>
                </a:solidFill>
                <a:latin typeface="Roboto Mono"/>
                <a:ea typeface="Roboto Mono"/>
                <a:cs typeface="Roboto Mono"/>
                <a:sym typeface="Roboto Mono"/>
              </a:rPr>
              <a:t>tailwindcss.js</a:t>
            </a:r>
            <a:r>
              <a:rPr lang="en" sz="1100" b="1" dirty="0">
                <a:solidFill>
                  <a:srgbClr val="3C78D8"/>
                </a:solidFill>
                <a:latin typeface="Roboto Mono"/>
                <a:ea typeface="Roboto Mono"/>
                <a:cs typeface="Roboto Mono"/>
                <a:sym typeface="Roboto Mono"/>
              </a:rPr>
              <a:t>"),)</a:t>
            </a:r>
            <a:endParaRPr sz="1100" b="1"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dirty="0" err="1">
                <a:solidFill>
                  <a:srgbClr val="3C78D8"/>
                </a:solidFill>
                <a:latin typeface="Roboto Mono"/>
                <a:ea typeface="Roboto Mono"/>
                <a:cs typeface="Roboto Mono"/>
                <a:sym typeface="Roboto Mono"/>
              </a:rPr>
              <a:t>dlink</a:t>
            </a:r>
            <a:r>
              <a:rPr lang="en" sz="1100" b="1" dirty="0">
                <a:solidFill>
                  <a:srgbClr val="3C78D8"/>
                </a:solidFill>
                <a:latin typeface="Roboto Mono"/>
                <a:ea typeface="Roboto Mono"/>
                <a:cs typeface="Roboto Mono"/>
                <a:sym typeface="Roboto Mono"/>
              </a:rPr>
              <a:t> = Link(</a:t>
            </a:r>
            <a:endParaRPr sz="1100" b="1"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dirty="0">
                <a:solidFill>
                  <a:srgbClr val="3C78D8"/>
                </a:solidFill>
                <a:latin typeface="Roboto Mono"/>
                <a:ea typeface="Roboto Mono"/>
                <a:cs typeface="Roboto Mono"/>
                <a:sym typeface="Roboto Mono"/>
              </a:rPr>
              <a:t>    </a:t>
            </a:r>
            <a:r>
              <a:rPr lang="en" sz="1100" b="1" dirty="0" err="1">
                <a:solidFill>
                  <a:srgbClr val="3C78D8"/>
                </a:solidFill>
                <a:latin typeface="Roboto Mono"/>
                <a:ea typeface="Roboto Mono"/>
                <a:cs typeface="Roboto Mono"/>
                <a:sym typeface="Roboto Mono"/>
              </a:rPr>
              <a:t>rel</a:t>
            </a:r>
            <a:r>
              <a:rPr lang="en" sz="1100" b="1" dirty="0">
                <a:solidFill>
                  <a:srgbClr val="3C78D8"/>
                </a:solidFill>
                <a:latin typeface="Roboto Mono"/>
                <a:ea typeface="Roboto Mono"/>
                <a:cs typeface="Roboto Mono"/>
                <a:sym typeface="Roboto Mono"/>
              </a:rPr>
              <a:t>="stylesheet",</a:t>
            </a:r>
            <a:endParaRPr sz="1100" b="1"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dirty="0">
                <a:solidFill>
                  <a:srgbClr val="3C78D8"/>
                </a:solidFill>
                <a:latin typeface="Roboto Mono"/>
                <a:ea typeface="Roboto Mono"/>
                <a:cs typeface="Roboto Mono"/>
                <a:sym typeface="Roboto Mono"/>
              </a:rPr>
              <a:t>    </a:t>
            </a:r>
            <a:r>
              <a:rPr lang="en" sz="1100" b="1" dirty="0" err="1">
                <a:solidFill>
                  <a:srgbClr val="3C78D8"/>
                </a:solidFill>
                <a:latin typeface="Roboto Mono"/>
                <a:ea typeface="Roboto Mono"/>
                <a:cs typeface="Roboto Mono"/>
                <a:sym typeface="Roboto Mono"/>
              </a:rPr>
              <a:t>href</a:t>
            </a:r>
            <a:r>
              <a:rPr lang="en" sz="1100" b="1" dirty="0">
                <a:solidFill>
                  <a:srgbClr val="3C78D8"/>
                </a:solidFill>
                <a:latin typeface="Roboto Mono"/>
                <a:ea typeface="Roboto Mono"/>
                <a:cs typeface="Roboto Mono"/>
                <a:sym typeface="Roboto Mono"/>
              </a:rPr>
              <a:t>="https://</a:t>
            </a:r>
            <a:r>
              <a:rPr lang="en" sz="1100" b="1" dirty="0" err="1">
                <a:solidFill>
                  <a:srgbClr val="3C78D8"/>
                </a:solidFill>
                <a:latin typeface="Roboto Mono"/>
                <a:ea typeface="Roboto Mono"/>
                <a:cs typeface="Roboto Mono"/>
                <a:sym typeface="Roboto Mono"/>
              </a:rPr>
              <a:t>cdn.jsdelivr.net</a:t>
            </a:r>
            <a:r>
              <a:rPr lang="en" sz="1100" b="1" dirty="0">
                <a:solidFill>
                  <a:srgbClr val="3C78D8"/>
                </a:solidFill>
                <a:latin typeface="Roboto Mono"/>
                <a:ea typeface="Roboto Mono"/>
                <a:cs typeface="Roboto Mono"/>
                <a:sym typeface="Roboto Mono"/>
              </a:rPr>
              <a:t>/</a:t>
            </a:r>
            <a:r>
              <a:rPr lang="en" sz="1100" b="1" dirty="0" err="1">
                <a:solidFill>
                  <a:srgbClr val="3C78D8"/>
                </a:solidFill>
                <a:latin typeface="Roboto Mono"/>
                <a:ea typeface="Roboto Mono"/>
                <a:cs typeface="Roboto Mono"/>
                <a:sym typeface="Roboto Mono"/>
              </a:rPr>
              <a:t>npm</a:t>
            </a:r>
            <a:r>
              <a:rPr lang="en" sz="1100" b="1" dirty="0">
                <a:solidFill>
                  <a:srgbClr val="3C78D8"/>
                </a:solidFill>
                <a:latin typeface="Roboto Mono"/>
                <a:ea typeface="Roboto Mono"/>
                <a:cs typeface="Roboto Mono"/>
                <a:sym typeface="Roboto Mono"/>
              </a:rPr>
              <a:t>/daisyui@4.11.1/</a:t>
            </a:r>
            <a:r>
              <a:rPr lang="en" sz="1100" b="1" dirty="0" err="1">
                <a:solidFill>
                  <a:srgbClr val="3C78D8"/>
                </a:solidFill>
                <a:latin typeface="Roboto Mono"/>
                <a:ea typeface="Roboto Mono"/>
                <a:cs typeface="Roboto Mono"/>
                <a:sym typeface="Roboto Mono"/>
              </a:rPr>
              <a:t>dist</a:t>
            </a:r>
            <a:r>
              <a:rPr lang="en" sz="1100" b="1" dirty="0">
                <a:solidFill>
                  <a:srgbClr val="3C78D8"/>
                </a:solidFill>
                <a:latin typeface="Roboto Mono"/>
                <a:ea typeface="Roboto Mono"/>
                <a:cs typeface="Roboto Mono"/>
                <a:sym typeface="Roboto Mono"/>
              </a:rPr>
              <a:t>/</a:t>
            </a:r>
            <a:r>
              <a:rPr lang="en" sz="1100" b="1" dirty="0" err="1">
                <a:solidFill>
                  <a:srgbClr val="3C78D8"/>
                </a:solidFill>
                <a:latin typeface="Roboto Mono"/>
                <a:ea typeface="Roboto Mono"/>
                <a:cs typeface="Roboto Mono"/>
                <a:sym typeface="Roboto Mono"/>
              </a:rPr>
              <a:t>full.min.css</a:t>
            </a:r>
            <a:r>
              <a:rPr lang="en" sz="1100" b="1" dirty="0">
                <a:solidFill>
                  <a:srgbClr val="3C78D8"/>
                </a:solidFill>
                <a:latin typeface="Roboto Mono"/>
                <a:ea typeface="Roboto Mono"/>
                <a:cs typeface="Roboto Mono"/>
                <a:sym typeface="Roboto Mono"/>
              </a:rPr>
              <a:t>",</a:t>
            </a:r>
            <a:endParaRPr sz="1100" b="1"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dirty="0">
                <a:solidFill>
                  <a:srgbClr val="3C78D8"/>
                </a:solidFill>
                <a:latin typeface="Roboto Mono"/>
                <a:ea typeface="Roboto Mono"/>
                <a:cs typeface="Roboto Mono"/>
                <a:sym typeface="Roboto Mono"/>
              </a:rPr>
              <a:t>)</a:t>
            </a:r>
            <a:endParaRPr sz="1100" b="1" dirty="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dirty="0">
                <a:solidFill>
                  <a:srgbClr val="3C78D8"/>
                </a:solidFill>
                <a:latin typeface="Roboto Mono"/>
                <a:ea typeface="Roboto Mono"/>
                <a:cs typeface="Roboto Mono"/>
                <a:sym typeface="Roboto Mono"/>
              </a:rPr>
              <a:t>app = </a:t>
            </a:r>
            <a:r>
              <a:rPr lang="en" sz="1100" b="1" dirty="0" err="1">
                <a:solidFill>
                  <a:srgbClr val="3C78D8"/>
                </a:solidFill>
                <a:latin typeface="Roboto Mono"/>
                <a:ea typeface="Roboto Mono"/>
                <a:cs typeface="Roboto Mono"/>
                <a:sym typeface="Roboto Mono"/>
              </a:rPr>
              <a:t>FastHTML</a:t>
            </a:r>
            <a:r>
              <a:rPr lang="en" sz="1100" b="1" dirty="0">
                <a:solidFill>
                  <a:srgbClr val="3C78D8"/>
                </a:solidFill>
                <a:latin typeface="Roboto Mono"/>
                <a:ea typeface="Roboto Mono"/>
                <a:cs typeface="Roboto Mono"/>
                <a:sym typeface="Roboto Mono"/>
              </a:rPr>
              <a:t>(</a:t>
            </a:r>
            <a:r>
              <a:rPr lang="en" sz="1100" b="1" dirty="0" err="1">
                <a:solidFill>
                  <a:srgbClr val="3C78D8"/>
                </a:solidFill>
                <a:latin typeface="Roboto Mono"/>
                <a:ea typeface="Roboto Mono"/>
                <a:cs typeface="Roboto Mono"/>
                <a:sym typeface="Roboto Mono"/>
              </a:rPr>
              <a:t>hdrs</a:t>
            </a:r>
            <a:r>
              <a:rPr lang="en" sz="1100" b="1" dirty="0">
                <a:solidFill>
                  <a:srgbClr val="3C78D8"/>
                </a:solidFill>
                <a:latin typeface="Roboto Mono"/>
                <a:ea typeface="Roboto Mono"/>
                <a:cs typeface="Roboto Mono"/>
                <a:sym typeface="Roboto Mono"/>
              </a:rPr>
              <a:t>=[</a:t>
            </a:r>
            <a:r>
              <a:rPr lang="en" sz="1100" b="1" dirty="0" err="1">
                <a:solidFill>
                  <a:srgbClr val="3C78D8"/>
                </a:solidFill>
                <a:latin typeface="Roboto Mono"/>
                <a:ea typeface="Roboto Mono"/>
                <a:cs typeface="Roboto Mono"/>
                <a:sym typeface="Roboto Mono"/>
              </a:rPr>
              <a:t>tlink</a:t>
            </a:r>
            <a:r>
              <a:rPr lang="en" sz="1100" b="1" dirty="0">
                <a:solidFill>
                  <a:srgbClr val="3C78D8"/>
                </a:solidFill>
                <a:latin typeface="Roboto Mono"/>
                <a:ea typeface="Roboto Mono"/>
                <a:cs typeface="Roboto Mono"/>
                <a:sym typeface="Roboto Mono"/>
              </a:rPr>
              <a:t>, </a:t>
            </a:r>
            <a:r>
              <a:rPr lang="en" sz="1100" b="1" dirty="0" err="1">
                <a:solidFill>
                  <a:srgbClr val="3C78D8"/>
                </a:solidFill>
                <a:latin typeface="Roboto Mono"/>
                <a:ea typeface="Roboto Mono"/>
                <a:cs typeface="Roboto Mono"/>
                <a:sym typeface="Roboto Mono"/>
              </a:rPr>
              <a:t>dlink</a:t>
            </a:r>
            <a:r>
              <a:rPr lang="en" sz="1100" b="1" dirty="0">
                <a:solidFill>
                  <a:srgbClr val="3C78D8"/>
                </a:solidFill>
                <a:latin typeface="Roboto Mono"/>
                <a:ea typeface="Roboto Mono"/>
                <a:cs typeface="Roboto Mono"/>
                <a:sym typeface="Roboto Mono"/>
              </a:rPr>
              <a:t>, </a:t>
            </a:r>
            <a:r>
              <a:rPr lang="en" sz="1100" b="1" dirty="0" err="1">
                <a:solidFill>
                  <a:srgbClr val="3C78D8"/>
                </a:solidFill>
                <a:latin typeface="Roboto Mono"/>
                <a:ea typeface="Roboto Mono"/>
                <a:cs typeface="Roboto Mono"/>
                <a:sym typeface="Roboto Mono"/>
              </a:rPr>
              <a:t>picolink</a:t>
            </a:r>
            <a:r>
              <a:rPr lang="en" sz="1100" b="1" dirty="0">
                <a:solidFill>
                  <a:srgbClr val="3C78D8"/>
                </a:solidFill>
                <a:latin typeface="Roboto Mono"/>
                <a:ea typeface="Roboto Mono"/>
                <a:cs typeface="Roboto Mono"/>
                <a:sym typeface="Roboto Mono"/>
              </a:rPr>
              <a:t>]</a:t>
            </a:r>
            <a:r>
              <a:rPr lang="en" sz="1100" b="1">
                <a:solidFill>
                  <a:srgbClr val="3C78D8"/>
                </a:solidFill>
                <a:latin typeface="Roboto Mono"/>
                <a:ea typeface="Roboto Mono"/>
                <a:cs typeface="Roboto Mono"/>
                <a:sym typeface="Roboto Mono"/>
              </a:rPr>
              <a:t>, </a:t>
            </a:r>
            <a:r>
              <a:rPr lang="en" sz="1100" b="1" dirty="0" err="1">
                <a:solidFill>
                  <a:srgbClr val="3C78D8"/>
                </a:solidFill>
                <a:latin typeface="Roboto Mono"/>
                <a:ea typeface="Roboto Mono"/>
                <a:cs typeface="Roboto Mono"/>
                <a:sym typeface="Roboto Mono"/>
              </a:rPr>
              <a:t>ws_hdr</a:t>
            </a:r>
            <a:r>
              <a:rPr lang="en" sz="1100" b="1" dirty="0">
                <a:solidFill>
                  <a:srgbClr val="3C78D8"/>
                </a:solidFill>
                <a:latin typeface="Roboto Mono"/>
                <a:ea typeface="Roboto Mono"/>
                <a:cs typeface="Roboto Mono"/>
                <a:sym typeface="Roboto Mono"/>
              </a:rPr>
              <a:t>=True)</a:t>
            </a:r>
            <a:endParaRPr sz="1100" b="1" dirty="0">
              <a:solidFill>
                <a:srgbClr val="3C78D8"/>
              </a:solidFill>
              <a:latin typeface="Roboto Mono"/>
              <a:ea typeface="Roboto Mono"/>
              <a:cs typeface="Roboto Mono"/>
              <a:sym typeface="Roboto Mono"/>
            </a:endParaRPr>
          </a:p>
        </p:txBody>
      </p:sp>
      <p:sp>
        <p:nvSpPr>
          <p:cNvPr id="179" name="Google Shape;179;p28"/>
          <p:cNvSpPr txBox="1"/>
          <p:nvPr/>
        </p:nvSpPr>
        <p:spPr>
          <a:xfrm>
            <a:off x="5394938" y="2639350"/>
            <a:ext cx="32919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Tailwind CSS is a popular set of predefined CSS classes.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tailwindcss - </a:t>
            </a:r>
            <a:r>
              <a:rPr lang="en" sz="1100" b="1" u="sng">
                <a:solidFill>
                  <a:schemeClr val="hlink"/>
                </a:solidFill>
                <a:latin typeface="Roboto Mono"/>
                <a:ea typeface="Roboto Mono"/>
                <a:cs typeface="Roboto Mono"/>
                <a:sym typeface="Roboto Mono"/>
                <a:hlinkClick r:id="rId5"/>
              </a:rPr>
              <a:t>https://tailwindcss.com</a:t>
            </a:r>
            <a:r>
              <a:rPr lang="en" sz="1100" b="1">
                <a:solidFill>
                  <a:srgbClr val="3C78D8"/>
                </a:solidFill>
                <a:latin typeface="Roboto Mono"/>
                <a:ea typeface="Roboto Mono"/>
                <a:cs typeface="Roboto Mono"/>
                <a:sym typeface="Roboto Mono"/>
              </a:rPr>
              <a:t>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daisyui - </a:t>
            </a:r>
            <a:r>
              <a:rPr lang="en" sz="1100" b="1" u="sng">
                <a:solidFill>
                  <a:schemeClr val="hlink"/>
                </a:solidFill>
                <a:latin typeface="Roboto Mono"/>
                <a:ea typeface="Roboto Mono"/>
                <a:cs typeface="Roboto Mono"/>
                <a:sym typeface="Roboto Mono"/>
                <a:hlinkClick r:id="rId6"/>
              </a:rPr>
              <a:t>https://daisyui.com</a:t>
            </a:r>
            <a:r>
              <a:rPr lang="en" sz="1100" b="1">
                <a:solidFill>
                  <a:srgbClr val="3C78D8"/>
                </a:solidFill>
                <a:latin typeface="Roboto Mono"/>
                <a:ea typeface="Roboto Mono"/>
                <a:cs typeface="Roboto Mono"/>
                <a:sym typeface="Roboto Mono"/>
              </a:rPr>
              <a:t> </a:t>
            </a:r>
            <a:endParaRPr sz="1100" b="1">
              <a:solidFill>
                <a:srgbClr val="3C78D8"/>
              </a:solidFill>
              <a:latin typeface="Roboto Mono"/>
              <a:ea typeface="Roboto Mono"/>
              <a:cs typeface="Roboto Mono"/>
              <a:sym typeface="Roboto Mono"/>
            </a:endParaRPr>
          </a:p>
        </p:txBody>
      </p:sp>
      <p:pic>
        <p:nvPicPr>
          <p:cNvPr id="180" name="Google Shape;180;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858375" y="1149100"/>
            <a:ext cx="2188350" cy="534650"/>
          </a:xfrm>
          <a:prstGeom prst="rect">
            <a:avLst/>
          </a:prstGeom>
          <a:noFill/>
          <a:ln>
            <a:noFill/>
          </a:ln>
        </p:spPr>
      </p:pic>
      <p:pic>
        <p:nvPicPr>
          <p:cNvPr id="181" name="Google Shape;181;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20526" y="1778625"/>
            <a:ext cx="2126201" cy="606044"/>
          </a:xfrm>
          <a:prstGeom prst="rect">
            <a:avLst/>
          </a:prstGeom>
          <a:noFill/>
          <a:ln>
            <a:noFill/>
          </a:ln>
        </p:spPr>
      </p:pic>
      <p:pic>
        <p:nvPicPr>
          <p:cNvPr id="182" name="Google Shape;182;p2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421557" y="409301"/>
            <a:ext cx="1238679" cy="53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p:nvPr/>
        </p:nvSpPr>
        <p:spPr>
          <a:xfrm>
            <a:off x="40351" y="82900"/>
            <a:ext cx="318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FastHTML  p.6 : </a:t>
            </a:r>
            <a:r>
              <a:rPr lang="en" sz="2000" b="1">
                <a:solidFill>
                  <a:srgbClr val="6AA84F"/>
                </a:solidFill>
                <a:latin typeface="Calibri"/>
                <a:ea typeface="Calibri"/>
                <a:cs typeface="Calibri"/>
                <a:sym typeface="Calibri"/>
              </a:rPr>
              <a:t>Application</a:t>
            </a:r>
            <a:endParaRPr sz="2000" b="1">
              <a:solidFill>
                <a:srgbClr val="6AA84F"/>
              </a:solidFill>
              <a:latin typeface="Calibri"/>
              <a:ea typeface="Calibri"/>
              <a:cs typeface="Calibri"/>
              <a:sym typeface="Calibri"/>
            </a:endParaRPr>
          </a:p>
        </p:txBody>
      </p:sp>
      <p:sp>
        <p:nvSpPr>
          <p:cNvPr id="188" name="Google Shape;188;p29"/>
          <p:cNvSpPr txBox="1"/>
          <p:nvPr/>
        </p:nvSpPr>
        <p:spPr>
          <a:xfrm>
            <a:off x="116550" y="692775"/>
            <a:ext cx="4812000" cy="417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from fasthtml import FastHTML</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from fasthtml.common import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app = FastHTML()</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messages = [</a:t>
            </a:r>
            <a:r>
              <a:rPr lang="en" sz="1000" b="1">
                <a:solidFill>
                  <a:srgbClr val="CC0000"/>
                </a:solidFill>
                <a:latin typeface="Roboto Mono"/>
                <a:ea typeface="Roboto Mono"/>
                <a:cs typeface="Roboto Mono"/>
                <a:sym typeface="Roboto Mono"/>
              </a:rPr>
              <a:t>"messages rendered as paragraphs"</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def calc_home():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return Main( H1('Messages'),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*[P(msg) for msg in messages],</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a:t>
            </a:r>
            <a:r>
              <a:rPr lang="en" sz="1000" b="1">
                <a:solidFill>
                  <a:srgbClr val="CC0000"/>
                </a:solidFill>
                <a:latin typeface="Roboto Mono"/>
                <a:ea typeface="Roboto Mono"/>
                <a:cs typeface="Roboto Mono"/>
                <a:sym typeface="Roboto Mono"/>
              </a:rPr>
              <a:t>"Link to Page 2 (to add messages)"</a:t>
            </a:r>
            <a:r>
              <a:rPr lang="en" sz="1000" b="1">
                <a:solidFill>
                  <a:srgbClr val="3C78D8"/>
                </a:solidFill>
                <a:latin typeface="Roboto Mono"/>
                <a:ea typeface="Roboto Mono"/>
                <a:cs typeface="Roboto Mono"/>
                <a:sym typeface="Roboto Mono"/>
              </a:rPr>
              <a:t>, href=</a:t>
            </a:r>
            <a:r>
              <a:rPr lang="en" sz="1000" b="1">
                <a:solidFill>
                  <a:srgbClr val="CC0000"/>
                </a:solidFill>
                <a:latin typeface="Roboto Mono"/>
                <a:ea typeface="Roboto Mono"/>
                <a:cs typeface="Roboto Mono"/>
                <a:sym typeface="Roboto Mono"/>
              </a:rPr>
              <a:t>"/page2"</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@app.get("/")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def home():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return calc_home()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@app.post("/")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def add_message(data:str):</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messages.append(data)</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return calc_home()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@app.get("/page2")</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def page2():</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return Main(</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P(</a:t>
            </a:r>
            <a:r>
              <a:rPr lang="en" sz="1000" b="1">
                <a:solidFill>
                  <a:srgbClr val="CC0000"/>
                </a:solidFill>
                <a:latin typeface="Roboto Mono"/>
                <a:ea typeface="Roboto Mono"/>
                <a:cs typeface="Roboto Mono"/>
                <a:sym typeface="Roboto Mono"/>
              </a:rPr>
              <a:t>"Add a message with the form below:"</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Form( Input(type=</a:t>
            </a:r>
            <a:r>
              <a:rPr lang="en" sz="1000" b="1">
                <a:solidFill>
                  <a:srgbClr val="CC0000"/>
                </a:solidFill>
                <a:latin typeface="Roboto Mono"/>
                <a:ea typeface="Roboto Mono"/>
                <a:cs typeface="Roboto Mono"/>
                <a:sym typeface="Roboto Mono"/>
              </a:rPr>
              <a:t>"text"</a:t>
            </a:r>
            <a:r>
              <a:rPr lang="en" sz="1000" b="1">
                <a:solidFill>
                  <a:srgbClr val="3C78D8"/>
                </a:solidFill>
                <a:latin typeface="Roboto Mono"/>
                <a:ea typeface="Roboto Mono"/>
                <a:cs typeface="Roboto Mono"/>
                <a:sym typeface="Roboto Mono"/>
              </a:rPr>
              <a:t>, name=</a:t>
            </a:r>
            <a:r>
              <a:rPr lang="en" sz="1000" b="1">
                <a:solidFill>
                  <a:srgbClr val="CC0000"/>
                </a:solidFill>
                <a:latin typeface="Roboto Mono"/>
                <a:ea typeface="Roboto Mono"/>
                <a:cs typeface="Roboto Mono"/>
                <a:sym typeface="Roboto Mono"/>
              </a:rPr>
              <a:t>"data"</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Button(</a:t>
            </a:r>
            <a:r>
              <a:rPr lang="en" sz="1000" b="1">
                <a:solidFill>
                  <a:srgbClr val="CC0000"/>
                </a:solidFill>
                <a:latin typeface="Roboto Mono"/>
                <a:ea typeface="Roboto Mono"/>
                <a:cs typeface="Roboto Mono"/>
                <a:sym typeface="Roboto Mono"/>
              </a:rPr>
              <a:t>"Submit"</a:t>
            </a:r>
            <a:r>
              <a:rPr lang="en" sz="1000" b="1">
                <a:solidFill>
                  <a:srgbClr val="3C78D8"/>
                </a:solidFill>
                <a:latin typeface="Roboto Mono"/>
                <a:ea typeface="Roboto Mono"/>
                <a:cs typeface="Roboto Mono"/>
                <a:sym typeface="Roboto Mono"/>
              </a:rPr>
              <a:t>), action="/", method="post"))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serve()</a:t>
            </a:r>
            <a:endParaRPr sz="1000" b="1">
              <a:solidFill>
                <a:srgbClr val="3C78D8"/>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p:nvPr/>
        </p:nvSpPr>
        <p:spPr>
          <a:xfrm>
            <a:off x="40350" y="82900"/>
            <a:ext cx="2503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FastHTML  p.7 :</a:t>
            </a:r>
            <a:r>
              <a:rPr lang="en" sz="2000" b="1">
                <a:solidFill>
                  <a:srgbClr val="6AA84F"/>
                </a:solidFill>
                <a:latin typeface="Calibri"/>
                <a:ea typeface="Calibri"/>
                <a:cs typeface="Calibri"/>
                <a:sym typeface="Calibri"/>
              </a:rPr>
              <a:t> HTMX</a:t>
            </a:r>
            <a:endParaRPr sz="2000" b="1">
              <a:solidFill>
                <a:srgbClr val="6AA84F"/>
              </a:solidFill>
              <a:latin typeface="Calibri"/>
              <a:ea typeface="Calibri"/>
              <a:cs typeface="Calibri"/>
              <a:sym typeface="Calibri"/>
            </a:endParaRPr>
          </a:p>
        </p:txBody>
      </p:sp>
      <p:sp>
        <p:nvSpPr>
          <p:cNvPr id="194" name="Google Shape;194;p30"/>
          <p:cNvSpPr txBox="1"/>
          <p:nvPr/>
        </p:nvSpPr>
        <p:spPr>
          <a:xfrm>
            <a:off x="79974" y="583036"/>
            <a:ext cx="4413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https://htmx.org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https://htmx.org/docs/#triggers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HTMX</a:t>
            </a:r>
            <a:r>
              <a:rPr lang="en" sz="1300">
                <a:solidFill>
                  <a:schemeClr val="dk1"/>
                </a:solidFill>
                <a:latin typeface="Calibri"/>
                <a:ea typeface="Calibri"/>
                <a:cs typeface="Calibri"/>
                <a:sym typeface="Calibri"/>
              </a:rPr>
              <a:t> gives you access to AJAX, CSS Transitions, WebSockets and Server Sent Events directly in HTML, using attributes.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HTMX</a:t>
            </a:r>
            <a:r>
              <a:rPr lang="en" sz="1300">
                <a:solidFill>
                  <a:schemeClr val="dk1"/>
                </a:solidFill>
                <a:latin typeface="Calibri"/>
                <a:ea typeface="Calibri"/>
                <a:cs typeface="Calibri"/>
                <a:sym typeface="Calibri"/>
              </a:rPr>
              <a:t> is small (~14k min.gz’d), dependency-free, extendable.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Why should only &lt;a&gt; &amp; &lt;form&gt; be able to make HTTP requests? Why should we replace the whole page?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HTMX</a:t>
            </a:r>
            <a:r>
              <a:rPr lang="en" sz="1300">
                <a:solidFill>
                  <a:schemeClr val="dk1"/>
                </a:solidFill>
                <a:latin typeface="Calibri"/>
                <a:ea typeface="Calibri"/>
                <a:cs typeface="Calibri"/>
                <a:sym typeface="Calibri"/>
              </a:rPr>
              <a:t> ,ales all HTML elements active, allows you to replace portions of the screen.</a:t>
            </a:r>
            <a:endParaRPr sz="1300">
              <a:solidFill>
                <a:schemeClr val="dk1"/>
              </a:solidFill>
              <a:latin typeface="Calibri"/>
              <a:ea typeface="Calibri"/>
              <a:cs typeface="Calibri"/>
              <a:sym typeface="Calibri"/>
            </a:endParaRPr>
          </a:p>
        </p:txBody>
      </p:sp>
      <p:pic>
        <p:nvPicPr>
          <p:cNvPr id="195" name="Google Shape;195;p30" descr="GitHub - bigskysoftware/htmx: &lt;/&gt; htmx ..."/>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280484" y="82901"/>
            <a:ext cx="1212791" cy="326400"/>
          </a:xfrm>
          <a:prstGeom prst="rect">
            <a:avLst/>
          </a:prstGeom>
          <a:noFill/>
          <a:ln w="9525" cap="flat" cmpd="sng">
            <a:solidFill>
              <a:srgbClr val="FF0000"/>
            </a:solidFill>
            <a:prstDash val="solid"/>
            <a:round/>
            <a:headEnd type="none" w="sm" len="sm"/>
            <a:tailEnd type="none" w="sm" len="sm"/>
          </a:ln>
        </p:spPr>
      </p:pic>
      <p:sp>
        <p:nvSpPr>
          <p:cNvPr id="196" name="Google Shape;196;p30"/>
          <p:cNvSpPr txBox="1"/>
          <p:nvPr/>
        </p:nvSpPr>
        <p:spPr>
          <a:xfrm>
            <a:off x="4727450" y="125900"/>
            <a:ext cx="43218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from fasthtml import FastHTML</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from fasthtml.common import *</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app = FastHTML()</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count = 0</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None/>
            </a:pP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@app.get("/")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def home():</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return Title(</a:t>
            </a:r>
            <a:r>
              <a:rPr lang="en" sz="1100" b="1">
                <a:solidFill>
                  <a:srgbClr val="CC0000"/>
                </a:solidFill>
                <a:latin typeface="Roboto Mono"/>
                <a:ea typeface="Roboto Mono"/>
                <a:cs typeface="Roboto Mono"/>
                <a:sym typeface="Roboto Mono"/>
              </a:rPr>
              <a:t>"Count Demo"</a:t>
            </a:r>
            <a:r>
              <a:rPr lang="en" sz="1100" b="1">
                <a:solidFill>
                  <a:srgbClr val="3D85C6"/>
                </a:solidFill>
                <a:latin typeface="Roboto Mono"/>
                <a:ea typeface="Roboto Mono"/>
                <a:cs typeface="Roboto Mono"/>
                <a:sym typeface="Roboto Mono"/>
              </a:rPr>
              <a:t>), Main(</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H1(</a:t>
            </a:r>
            <a:r>
              <a:rPr lang="en" sz="1100" b="1">
                <a:solidFill>
                  <a:srgbClr val="CC0000"/>
                </a:solidFill>
                <a:latin typeface="Roboto Mono"/>
                <a:ea typeface="Roboto Mono"/>
                <a:cs typeface="Roboto Mono"/>
                <a:sym typeface="Roboto Mono"/>
              </a:rPr>
              <a:t>"Count Demo"</a:t>
            </a:r>
            <a:r>
              <a:rPr lang="en" sz="1100" b="1">
                <a:solidFill>
                  <a:srgbClr val="3D85C6"/>
                </a:solidFill>
                <a:latin typeface="Roboto Mono"/>
                <a:ea typeface="Roboto Mono"/>
                <a:cs typeface="Roboto Mono"/>
                <a:sym typeface="Roboto Mono"/>
              </a:rPr>
              <a: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P(</a:t>
            </a:r>
            <a:r>
              <a:rPr lang="en" sz="1100" b="1">
                <a:solidFill>
                  <a:srgbClr val="CC0000"/>
                </a:solidFill>
                <a:latin typeface="Roboto Mono"/>
                <a:ea typeface="Roboto Mono"/>
                <a:cs typeface="Roboto Mono"/>
                <a:sym typeface="Roboto Mono"/>
              </a:rPr>
              <a:t>f"Count is set to {count}"</a:t>
            </a:r>
            <a:r>
              <a:rPr lang="en" sz="1100" b="1">
                <a:solidFill>
                  <a:srgbClr val="3D85C6"/>
                </a:solidFill>
                <a:latin typeface="Roboto Mono"/>
                <a:ea typeface="Roboto Mono"/>
                <a:cs typeface="Roboto Mono"/>
                <a:sym typeface="Roboto Mono"/>
              </a:rPr>
              <a:t>, id=</a:t>
            </a:r>
            <a:r>
              <a:rPr lang="en" sz="1100" b="1">
                <a:solidFill>
                  <a:srgbClr val="CC0000"/>
                </a:solidFill>
                <a:latin typeface="Roboto Mono"/>
                <a:ea typeface="Roboto Mono"/>
                <a:cs typeface="Roboto Mono"/>
                <a:sym typeface="Roboto Mono"/>
              </a:rPr>
              <a:t>"count"</a:t>
            </a:r>
            <a:r>
              <a:rPr lang="en" sz="1100" b="1">
                <a:solidFill>
                  <a:srgbClr val="3D85C6"/>
                </a:solidFill>
                <a:latin typeface="Roboto Mono"/>
                <a:ea typeface="Roboto Mono"/>
                <a:cs typeface="Roboto Mono"/>
                <a:sym typeface="Roboto Mono"/>
              </a:rPr>
              <a: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D85C6"/>
                </a:solidFill>
                <a:latin typeface="Roboto Mono"/>
                <a:ea typeface="Roboto Mono"/>
                <a:cs typeface="Roboto Mono"/>
                <a:sym typeface="Roboto Mono"/>
              </a:rPr>
              <a:t>        Button(</a:t>
            </a:r>
            <a:r>
              <a:rPr lang="en" sz="1100" b="1">
                <a:solidFill>
                  <a:srgbClr val="CC0000"/>
                </a:solidFill>
                <a:latin typeface="Roboto Mono"/>
                <a:ea typeface="Roboto Mono"/>
                <a:cs typeface="Roboto Mono"/>
                <a:sym typeface="Roboto Mono"/>
              </a:rPr>
              <a:t>"Increment"</a:t>
            </a:r>
            <a:r>
              <a:rPr lang="en" sz="1100" b="1">
                <a:solidFill>
                  <a:srgbClr val="3D85C6"/>
                </a:solidFill>
                <a:latin typeface="Roboto Mono"/>
                <a:ea typeface="Roboto Mono"/>
                <a:cs typeface="Roboto Mono"/>
                <a:sym typeface="Roboto Mono"/>
              </a:rPr>
              <a:t>, </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D85C6"/>
                </a:solidFill>
                <a:latin typeface="Roboto Mono"/>
                <a:ea typeface="Roboto Mono"/>
                <a:cs typeface="Roboto Mono"/>
                <a:sym typeface="Roboto Mono"/>
              </a:rPr>
              <a:t>               hx_post=</a:t>
            </a:r>
            <a:r>
              <a:rPr lang="en" sz="1100" b="1">
                <a:solidFill>
                  <a:srgbClr val="CC0000"/>
                </a:solidFill>
                <a:latin typeface="Roboto Mono"/>
                <a:ea typeface="Roboto Mono"/>
                <a:cs typeface="Roboto Mono"/>
                <a:sym typeface="Roboto Mono"/>
              </a:rPr>
              <a:t>"/increment"</a:t>
            </a:r>
            <a:r>
              <a:rPr lang="en" sz="1100" b="1">
                <a:solidFill>
                  <a:srgbClr val="3D85C6"/>
                </a:solidFill>
                <a:latin typeface="Roboto Mono"/>
                <a:ea typeface="Roboto Mono"/>
                <a:cs typeface="Roboto Mono"/>
                <a:sym typeface="Roboto Mono"/>
              </a:rPr>
              <a: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D85C6"/>
                </a:solidFill>
                <a:latin typeface="Roboto Mono"/>
                <a:ea typeface="Roboto Mono"/>
                <a:cs typeface="Roboto Mono"/>
                <a:sym typeface="Roboto Mono"/>
              </a:rPr>
              <a:t>               hx_target=</a:t>
            </a:r>
            <a:r>
              <a:rPr lang="en" sz="1100" b="1">
                <a:solidFill>
                  <a:srgbClr val="CC0000"/>
                </a:solidFill>
                <a:latin typeface="Roboto Mono"/>
                <a:ea typeface="Roboto Mono"/>
                <a:cs typeface="Roboto Mono"/>
                <a:sym typeface="Roboto Mono"/>
              </a:rPr>
              <a:t>"#count"</a:t>
            </a:r>
            <a:r>
              <a:rPr lang="en" sz="1100" b="1">
                <a:solidFill>
                  <a:srgbClr val="3D85C6"/>
                </a:solidFill>
                <a:latin typeface="Roboto Mono"/>
                <a:ea typeface="Roboto Mono"/>
                <a:cs typeface="Roboto Mono"/>
                <a:sym typeface="Roboto Mono"/>
              </a:rPr>
              <a: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hx_swap=</a:t>
            </a:r>
            <a:r>
              <a:rPr lang="en" sz="1100" b="1">
                <a:solidFill>
                  <a:srgbClr val="CC0000"/>
                </a:solidFill>
                <a:latin typeface="Roboto Mono"/>
                <a:ea typeface="Roboto Mono"/>
                <a:cs typeface="Roboto Mono"/>
                <a:sym typeface="Roboto Mono"/>
              </a:rPr>
              <a:t>"innerHTML"</a:t>
            </a:r>
            <a:r>
              <a:rPr lang="en" sz="1100" b="1">
                <a:solidFill>
                  <a:srgbClr val="3D85C6"/>
                </a:solidFill>
                <a:latin typeface="Roboto Mono"/>
                <a:ea typeface="Roboto Mono"/>
                <a:cs typeface="Roboto Mono"/>
                <a:sym typeface="Roboto Mono"/>
              </a:rPr>
              <a: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None/>
            </a:pP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@app.post(</a:t>
            </a:r>
            <a:r>
              <a:rPr lang="en" sz="1100" b="1">
                <a:solidFill>
                  <a:srgbClr val="CC0000"/>
                </a:solidFill>
                <a:latin typeface="Roboto Mono"/>
                <a:ea typeface="Roboto Mono"/>
                <a:cs typeface="Roboto Mono"/>
                <a:sym typeface="Roboto Mono"/>
              </a:rPr>
              <a:t>"/increment"</a:t>
            </a:r>
            <a:r>
              <a:rPr lang="en" sz="1100" b="1">
                <a:solidFill>
                  <a:srgbClr val="3D85C6"/>
                </a:solidFill>
                <a:latin typeface="Roboto Mono"/>
                <a:ea typeface="Roboto Mono"/>
                <a:cs typeface="Roboto Mono"/>
                <a:sym typeface="Roboto Mono"/>
              </a:rPr>
              <a: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def increment():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print(</a:t>
            </a:r>
            <a:r>
              <a:rPr lang="en" sz="1100" b="1">
                <a:solidFill>
                  <a:srgbClr val="CC0000"/>
                </a:solidFill>
                <a:latin typeface="Roboto Mono"/>
                <a:ea typeface="Roboto Mono"/>
                <a:cs typeface="Roboto Mono"/>
                <a:sym typeface="Roboto Mono"/>
              </a:rPr>
              <a:t>"incrementing"</a:t>
            </a:r>
            <a:r>
              <a:rPr lang="en" sz="1100" b="1">
                <a:solidFill>
                  <a:srgbClr val="3D85C6"/>
                </a:solidFill>
                <a:latin typeface="Roboto Mono"/>
                <a:ea typeface="Roboto Mono"/>
                <a:cs typeface="Roboto Mono"/>
                <a:sym typeface="Roboto Mono"/>
              </a:rPr>
              <a: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global count</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count += 1</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return </a:t>
            </a:r>
            <a:r>
              <a:rPr lang="en" sz="1100" b="1">
                <a:solidFill>
                  <a:srgbClr val="CC0000"/>
                </a:solidFill>
                <a:latin typeface="Roboto Mono"/>
                <a:ea typeface="Roboto Mono"/>
                <a:cs typeface="Roboto Mono"/>
                <a:sym typeface="Roboto Mono"/>
              </a:rPr>
              <a:t>f"Count is set to {count}"</a:t>
            </a:r>
            <a:endParaRPr sz="1100" b="1">
              <a:solidFill>
                <a:srgbClr val="CC0000"/>
              </a:solidFill>
              <a:latin typeface="Roboto Mono"/>
              <a:ea typeface="Roboto Mono"/>
              <a:cs typeface="Roboto Mono"/>
              <a:sym typeface="Roboto Mono"/>
            </a:endParaRPr>
          </a:p>
          <a:p>
            <a:pPr marL="0" lvl="0" indent="0" algn="l" rtl="0">
              <a:spcBef>
                <a:spcPts val="0"/>
              </a:spcBef>
              <a:spcAft>
                <a:spcPts val="0"/>
              </a:spcAft>
              <a:buNone/>
            </a:pPr>
            <a:endParaRPr sz="1100" b="1">
              <a:solidFill>
                <a:srgbClr val="3D85C6"/>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D85C6"/>
                </a:solidFill>
                <a:latin typeface="Roboto Mono"/>
                <a:ea typeface="Roboto Mono"/>
                <a:cs typeface="Roboto Mono"/>
                <a:sym typeface="Roboto Mono"/>
              </a:rPr>
              <a:t># -----------------------------------------</a:t>
            </a:r>
            <a:endParaRPr sz="1100" b="1">
              <a:solidFill>
                <a:srgbClr val="3D85C6"/>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D85C6"/>
                </a:solidFill>
                <a:latin typeface="Roboto Mono"/>
                <a:ea typeface="Roboto Mono"/>
                <a:cs typeface="Roboto Mono"/>
                <a:sym typeface="Roboto Mono"/>
              </a:rPr>
              <a:t>serve()</a:t>
            </a:r>
            <a:endParaRPr sz="1100" b="1">
              <a:solidFill>
                <a:srgbClr val="3D85C6"/>
              </a:solidFill>
              <a:latin typeface="Roboto Mono"/>
              <a:ea typeface="Roboto Mono"/>
              <a:cs typeface="Roboto Mono"/>
              <a:sym typeface="Roboto Mono"/>
            </a:endParaRPr>
          </a:p>
        </p:txBody>
      </p:sp>
      <p:pic>
        <p:nvPicPr>
          <p:cNvPr id="197" name="Google Shape;197;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97500" y="46325"/>
            <a:ext cx="1695175" cy="1280400"/>
          </a:xfrm>
          <a:prstGeom prst="rect">
            <a:avLst/>
          </a:prstGeom>
          <a:noFill/>
          <a:ln w="9525" cap="flat" cmpd="sng">
            <a:solidFill>
              <a:srgbClr val="FF0000"/>
            </a:solidFill>
            <a:prstDash val="solid"/>
            <a:round/>
            <a:headEnd type="none" w="sm" len="sm"/>
            <a:tailEnd type="none" w="sm" len="sm"/>
          </a:ln>
        </p:spPr>
      </p:pic>
      <p:sp>
        <p:nvSpPr>
          <p:cNvPr id="198" name="Google Shape;198;p30"/>
          <p:cNvSpPr txBox="1"/>
          <p:nvPr/>
        </p:nvSpPr>
        <p:spPr>
          <a:xfrm>
            <a:off x="79974" y="2472344"/>
            <a:ext cx="4413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3C78D8"/>
                </a:solidFill>
                <a:latin typeface="Calibri"/>
                <a:ea typeface="Calibri"/>
                <a:cs typeface="Calibri"/>
                <a:sym typeface="Calibri"/>
              </a:rPr>
              <a:t>hx_target</a:t>
            </a:r>
            <a:r>
              <a:rPr lang="en" sz="1200">
                <a:solidFill>
                  <a:schemeClr val="dk1"/>
                </a:solidFill>
                <a:latin typeface="Calibri"/>
                <a:ea typeface="Calibri"/>
                <a:cs typeface="Calibri"/>
                <a:sym typeface="Calibri"/>
              </a:rPr>
              <a:t> - where to put the result. If no target is specified it replaces the element that triggered the request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hx_swap</a:t>
            </a:r>
            <a:r>
              <a:rPr lang="en" sz="1200">
                <a:solidFill>
                  <a:schemeClr val="dk1"/>
                </a:solidFill>
                <a:latin typeface="Calibri"/>
                <a:ea typeface="Calibri"/>
                <a:cs typeface="Calibri"/>
                <a:sym typeface="Calibri"/>
              </a:rPr>
              <a:t>  - how to add the result to the page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innerHTML</a:t>
            </a:r>
            <a:r>
              <a:rPr lang="en" sz="1200">
                <a:solidFill>
                  <a:schemeClr val="dk1"/>
                </a:solidFill>
                <a:latin typeface="Calibri"/>
                <a:ea typeface="Calibri"/>
                <a:cs typeface="Calibri"/>
                <a:sym typeface="Calibri"/>
              </a:rPr>
              <a:t>: Replace the target element’s content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outerHTML</a:t>
            </a:r>
            <a:r>
              <a:rPr lang="en" sz="1200">
                <a:solidFill>
                  <a:schemeClr val="dk1"/>
                </a:solidFill>
                <a:latin typeface="Calibri"/>
                <a:ea typeface="Calibri"/>
                <a:cs typeface="Calibri"/>
                <a:sym typeface="Calibri"/>
              </a:rPr>
              <a:t>: Replace the target element with the result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beforebegin</a:t>
            </a:r>
            <a:r>
              <a:rPr lang="en" sz="1200">
                <a:solidFill>
                  <a:schemeClr val="dk1"/>
                </a:solidFill>
                <a:latin typeface="Calibri"/>
                <a:ea typeface="Calibri"/>
                <a:cs typeface="Calibri"/>
                <a:sym typeface="Calibri"/>
              </a:rPr>
              <a:t>: Insert the result before the target element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beforeend</a:t>
            </a:r>
            <a:r>
              <a:rPr lang="en" sz="1200">
                <a:solidFill>
                  <a:schemeClr val="dk1"/>
                </a:solidFill>
                <a:latin typeface="Calibri"/>
                <a:ea typeface="Calibri"/>
                <a:cs typeface="Calibri"/>
                <a:sym typeface="Calibri"/>
              </a:rPr>
              <a:t>: Insert inside the target element, after its last child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afterbegin</a:t>
            </a:r>
            <a:r>
              <a:rPr lang="en" sz="1200">
                <a:solidFill>
                  <a:schemeClr val="dk1"/>
                </a:solidFill>
                <a:latin typeface="Calibri"/>
                <a:ea typeface="Calibri"/>
                <a:cs typeface="Calibri"/>
                <a:sym typeface="Calibri"/>
              </a:rPr>
              <a:t>: Insert inside the target element, before its first child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afterend</a:t>
            </a:r>
            <a:r>
              <a:rPr lang="en" sz="1200">
                <a:solidFill>
                  <a:schemeClr val="dk1"/>
                </a:solidFill>
                <a:latin typeface="Calibri"/>
                <a:ea typeface="Calibri"/>
                <a:cs typeface="Calibri"/>
                <a:sym typeface="Calibri"/>
              </a:rPr>
              <a:t>: Insert the result after the target element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delete</a:t>
            </a:r>
            <a:r>
              <a:rPr lang="en" sz="1200">
                <a:solidFill>
                  <a:schemeClr val="dk1"/>
                </a:solidFill>
                <a:latin typeface="Calibri"/>
                <a:ea typeface="Calibri"/>
                <a:cs typeface="Calibri"/>
                <a:sym typeface="Calibri"/>
              </a:rPr>
              <a:t>: delete the target element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none</a:t>
            </a:r>
            <a:r>
              <a:rPr lang="en" sz="1200">
                <a:solidFill>
                  <a:schemeClr val="dk1"/>
                </a:solidFill>
                <a:latin typeface="Calibri"/>
                <a:ea typeface="Calibri"/>
                <a:cs typeface="Calibri"/>
                <a:sym typeface="Calibri"/>
              </a:rPr>
              <a:t>: do nothing</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Can update multiple elements with </a:t>
            </a:r>
            <a:r>
              <a:rPr lang="en" sz="1200" b="1">
                <a:solidFill>
                  <a:srgbClr val="3C78D8"/>
                </a:solidFill>
                <a:latin typeface="Calibri"/>
                <a:ea typeface="Calibri"/>
                <a:cs typeface="Calibri"/>
                <a:sym typeface="Calibri"/>
              </a:rPr>
              <a:t>hx_swap_oob</a:t>
            </a:r>
            <a:r>
              <a:rPr lang="en" sz="1200">
                <a:solidFill>
                  <a:schemeClr val="dk1"/>
                </a:solidFill>
                <a:latin typeface="Calibri"/>
                <a:ea typeface="Calibri"/>
                <a:cs typeface="Calibri"/>
                <a:sym typeface="Calibri"/>
              </a:rPr>
              <a:t>='true'</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p:nvPr/>
        </p:nvSpPr>
        <p:spPr>
          <a:xfrm>
            <a:off x="40350" y="6700"/>
            <a:ext cx="27303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FastHTML  p.8 :</a:t>
            </a:r>
            <a:r>
              <a:rPr lang="en" sz="1800" b="1">
                <a:solidFill>
                  <a:srgbClr val="6AA84F"/>
                </a:solidFill>
                <a:latin typeface="Calibri"/>
                <a:ea typeface="Calibri"/>
                <a:cs typeface="Calibri"/>
                <a:sym typeface="Calibri"/>
              </a:rPr>
              <a:t> ToDo App</a:t>
            </a:r>
            <a:endParaRPr sz="1800" b="1">
              <a:solidFill>
                <a:srgbClr val="6AA84F"/>
              </a:solidFill>
              <a:latin typeface="Calibri"/>
              <a:ea typeface="Calibri"/>
              <a:cs typeface="Calibri"/>
              <a:sym typeface="Calibri"/>
            </a:endParaRPr>
          </a:p>
        </p:txBody>
      </p:sp>
      <p:sp>
        <p:nvSpPr>
          <p:cNvPr id="204" name="Google Shape;204;p31"/>
          <p:cNvSpPr txBox="1"/>
          <p:nvPr/>
        </p:nvSpPr>
        <p:spPr>
          <a:xfrm>
            <a:off x="40350" y="1021875"/>
            <a:ext cx="4504200" cy="403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from fasthtml.common import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app,rt,todos,Todo = fast_app(</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'data/todos.db',</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hdrs=[Style(':root { --pico-font-size: 100%;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id=int, title=str, done=bool, pk='id')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id_curr = 'current-todo'</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def tid(id): return f'todo-{id}'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@patch</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def __ft__(self:Todo):</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show = AX(self.title, f'/todos/{self.id}', id_curr)</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edit = AX('edit',     f'/edit/{self.id}' , id_curr)</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dt = ' ✅' if self.done else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return Li(show, dt, ' | ', edit, id=tid(self.id))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def mk_input(**kw): return Input(id="new-title", name="title", placeholder="New Todo", required=True, *kw)</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@rt("/")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async def get():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add = Form(Group(mk_input(), Button("Add")),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hx_post="/",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target_id='todo-list', hx_swap="beforeend")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card = Card(Ul(*todos(), id='todo-list'),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header=add, footer=Div(id=id_curr)),</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title = 'Todo list'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return Title(title),Main(H1(title),card, cls='container')</a:t>
            </a:r>
            <a:endParaRPr sz="900" b="1">
              <a:solidFill>
                <a:srgbClr val="3C78D8"/>
              </a:solidFill>
              <a:latin typeface="Roboto Mono"/>
              <a:ea typeface="Roboto Mono"/>
              <a:cs typeface="Roboto Mono"/>
              <a:sym typeface="Roboto Mono"/>
            </a:endParaRPr>
          </a:p>
        </p:txBody>
      </p:sp>
      <p:sp>
        <p:nvSpPr>
          <p:cNvPr id="205" name="Google Shape;205;p31"/>
          <p:cNvSpPr txBox="1"/>
          <p:nvPr/>
        </p:nvSpPr>
        <p:spPr>
          <a:xfrm>
            <a:off x="4639900" y="1021871"/>
            <a:ext cx="4437300" cy="403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@rt("/todos/{id}")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async def delete(id:int):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todos.delete(id)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return clear(id_curr)</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@rt("/")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async def post(todo:Todo): return todos.insert(todo), mk_input(hx_swap_oob='true')</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@rt("/edit/{id}")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async def get(id:int):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res = Form(Group(Input(id="title"), Button("Save")),</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Hidden(id="id"), CheckboxX(id="done", label='Done'),</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hx_put="/", target_id=tid(id), id="edit")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return fill_form(res, todos.get(id))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@rt("/")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async def put(todo: Todo): return todos.upsert(todo), clear(id_curr)</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@rt("/todos/{id}")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async def get(id:int):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todo = todos.get(id)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btn = Button('delete', hx_delete=f'/todos/{todo.id}',</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target_id=tid(todo.id), hx_swap="outerHTML")</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return Div(Div(todo.title), btn)</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serve()</a:t>
            </a:r>
            <a:endParaRPr sz="900" b="1">
              <a:solidFill>
                <a:srgbClr val="3C78D8"/>
              </a:solidFill>
              <a:latin typeface="Roboto Mono"/>
              <a:ea typeface="Roboto Mono"/>
              <a:cs typeface="Roboto Mono"/>
              <a:sym typeface="Roboto Mono"/>
            </a:endParaRPr>
          </a:p>
        </p:txBody>
      </p:sp>
      <p:sp>
        <p:nvSpPr>
          <p:cNvPr id="206" name="Google Shape;206;p31"/>
          <p:cNvSpPr txBox="1"/>
          <p:nvPr/>
        </p:nvSpPr>
        <p:spPr>
          <a:xfrm>
            <a:off x="40350" y="398600"/>
            <a:ext cx="5903700" cy="172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b="1" u="sng">
                <a:solidFill>
                  <a:schemeClr val="hlink"/>
                </a:solidFill>
                <a:latin typeface="Roboto Mono"/>
                <a:ea typeface="Roboto Mono"/>
                <a:cs typeface="Roboto Mono"/>
                <a:sym typeface="Roboto Mono"/>
                <a:hlinkClick r:id="rId3"/>
              </a:rPr>
              <a:t>https://github.com/AnswerDotAI/fasthtml-example/tree/main/01_todo_app</a:t>
            </a: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p:txBody>
      </p:sp>
      <p:pic>
        <p:nvPicPr>
          <p:cNvPr id="207" name="Google Shape;207;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595074" y="97725"/>
            <a:ext cx="2374375" cy="1487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p:nvPr/>
        </p:nvSpPr>
        <p:spPr>
          <a:xfrm>
            <a:off x="40350" y="6700"/>
            <a:ext cx="27303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My "ai" repo - fasthtml</a:t>
            </a:r>
            <a:endParaRPr sz="1800" b="1">
              <a:solidFill>
                <a:srgbClr val="6AA84F"/>
              </a:solidFill>
              <a:latin typeface="Calibri"/>
              <a:ea typeface="Calibri"/>
              <a:cs typeface="Calibri"/>
              <a:sym typeface="Calibri"/>
            </a:endParaRPr>
          </a:p>
        </p:txBody>
      </p:sp>
      <p:sp>
        <p:nvSpPr>
          <p:cNvPr id="213" name="Google Shape;213;p32"/>
          <p:cNvSpPr txBox="1"/>
          <p:nvPr/>
        </p:nvSpPr>
        <p:spPr>
          <a:xfrm>
            <a:off x="3265675" y="129700"/>
            <a:ext cx="3240300" cy="172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b="1" u="sng">
                <a:solidFill>
                  <a:schemeClr val="hlink"/>
                </a:solidFill>
                <a:latin typeface="Calibri"/>
                <a:ea typeface="Calibri"/>
                <a:cs typeface="Calibri"/>
                <a:sym typeface="Calibri"/>
                <a:hlinkClick r:id="rId3"/>
              </a:rPr>
              <a:t>https://github.com/lselector/ai/tree/master/fasthtml</a:t>
            </a:r>
            <a:r>
              <a:rPr lang="en" sz="1000" b="1">
                <a:solidFill>
                  <a:srgbClr val="3C78D8"/>
                </a:solidFill>
                <a:latin typeface="Calibri"/>
                <a:ea typeface="Calibri"/>
                <a:cs typeface="Calibri"/>
                <a:sym typeface="Calibri"/>
              </a:rPr>
              <a:t> </a:t>
            </a:r>
            <a:endParaRPr sz="1000" b="1">
              <a:solidFill>
                <a:srgbClr val="3C78D8"/>
              </a:solidFill>
              <a:latin typeface="Calibri"/>
              <a:ea typeface="Calibri"/>
              <a:cs typeface="Calibri"/>
              <a:sym typeface="Calibri"/>
            </a:endParaRPr>
          </a:p>
        </p:txBody>
      </p:sp>
      <p:pic>
        <p:nvPicPr>
          <p:cNvPr id="214" name="Google Shape;214;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16550" y="437950"/>
            <a:ext cx="3783502" cy="4606673"/>
          </a:xfrm>
          <a:prstGeom prst="rect">
            <a:avLst/>
          </a:prstGeom>
          <a:noFill/>
          <a:ln w="9525" cap="flat" cmpd="sng">
            <a:solidFill>
              <a:srgbClr val="FF0000"/>
            </a:solidFill>
            <a:prstDash val="solid"/>
            <a:round/>
            <a:headEnd type="none" w="sm" len="sm"/>
            <a:tailEnd type="none" w="sm" len="sm"/>
          </a:ln>
        </p:spPr>
      </p:pic>
      <p:pic>
        <p:nvPicPr>
          <p:cNvPr id="215" name="Google Shape;215;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81252" y="473038"/>
            <a:ext cx="3127391" cy="4536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5"/>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66" name="Google Shape;66;p1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67" name="Google Shape;67;p1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68" name="Google Shape;68;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69" name="Google Shape;69;p15"/>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70" name="Google Shape;70;p15"/>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3975" y="757300"/>
            <a:ext cx="3559679" cy="4256851"/>
          </a:xfrm>
          <a:prstGeom prst="rect">
            <a:avLst/>
          </a:prstGeom>
          <a:noFill/>
          <a:ln>
            <a:noFill/>
          </a:ln>
        </p:spPr>
      </p:pic>
      <p:pic>
        <p:nvPicPr>
          <p:cNvPr id="221" name="Google Shape;221;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81600" y="734250"/>
            <a:ext cx="3559679" cy="4256851"/>
          </a:xfrm>
          <a:prstGeom prst="rect">
            <a:avLst/>
          </a:prstGeom>
          <a:noFill/>
          <a:ln>
            <a:noFill/>
          </a:ln>
        </p:spPr>
      </p:pic>
      <p:sp>
        <p:nvSpPr>
          <p:cNvPr id="222" name="Google Shape;222;p33"/>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131.    </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1,709,544.    </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2024-08-21.</a:t>
            </a:r>
            <a:endParaRPr sz="1100">
              <a:solidFill>
                <a:srgbClr val="1F2937"/>
              </a:solidFill>
              <a:highlight>
                <a:srgbClr val="FFFFFF"/>
              </a:highlight>
              <a:latin typeface="Calibri"/>
              <a:ea typeface="Calibri"/>
              <a:cs typeface="Calibri"/>
              <a:sym typeface="Calibri"/>
            </a:endParaRPr>
          </a:p>
        </p:txBody>
      </p:sp>
      <p:sp>
        <p:nvSpPr>
          <p:cNvPr id="223" name="Google Shape;223;p33"/>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24" name="Google Shape;224;p3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25" name="Google Shape;225;p33"/>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6" name="Google Shape;226;p33"/>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27" name="Google Shape;227;p33"/>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3"/>
          <p:cNvSpPr/>
          <p:nvPr/>
        </p:nvSpPr>
        <p:spPr>
          <a:xfrm>
            <a:off x="326068" y="2390666"/>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3"/>
          <p:cNvSpPr/>
          <p:nvPr/>
        </p:nvSpPr>
        <p:spPr>
          <a:xfrm>
            <a:off x="326068" y="18869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3"/>
          <p:cNvSpPr/>
          <p:nvPr/>
        </p:nvSpPr>
        <p:spPr>
          <a:xfrm>
            <a:off x="326068" y="334705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3"/>
          <p:cNvSpPr/>
          <p:nvPr/>
        </p:nvSpPr>
        <p:spPr>
          <a:xfrm>
            <a:off x="4791250" y="1366702"/>
            <a:ext cx="125400" cy="1254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0000"/>
              </a:solidFill>
            </a:endParaRPr>
          </a:p>
        </p:txBody>
      </p:sp>
      <p:sp>
        <p:nvSpPr>
          <p:cNvPr id="232" name="Google Shape;232;p33"/>
          <p:cNvSpPr/>
          <p:nvPr/>
        </p:nvSpPr>
        <p:spPr>
          <a:xfrm>
            <a:off x="4791243" y="113724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3"/>
          <p:cNvSpPr/>
          <p:nvPr/>
        </p:nvSpPr>
        <p:spPr>
          <a:xfrm>
            <a:off x="4829200" y="258795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3"/>
          <p:cNvSpPr/>
          <p:nvPr/>
        </p:nvSpPr>
        <p:spPr>
          <a:xfrm>
            <a:off x="4829200" y="281655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33"/>
          <p:cNvSpPr/>
          <p:nvPr/>
        </p:nvSpPr>
        <p:spPr>
          <a:xfrm>
            <a:off x="4829200" y="380920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4"/>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41" name="Google Shape;241;p34"/>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42" name="Google Shape;242;p34"/>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3" name="Google Shape;243;p34"/>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44" name="Google Shape;244;p34"/>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4"/>
          <p:cNvSpPr/>
          <p:nvPr/>
        </p:nvSpPr>
        <p:spPr>
          <a:xfrm>
            <a:off x="480325" y="21208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4"/>
          <p:cNvSpPr/>
          <p:nvPr/>
        </p:nvSpPr>
        <p:spPr>
          <a:xfrm>
            <a:off x="480325" y="309076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4"/>
          <p:cNvSpPr/>
          <p:nvPr/>
        </p:nvSpPr>
        <p:spPr>
          <a:xfrm>
            <a:off x="480325" y="357555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4"/>
          <p:cNvSpPr/>
          <p:nvPr/>
        </p:nvSpPr>
        <p:spPr>
          <a:xfrm>
            <a:off x="480325" y="406031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4"/>
          <p:cNvSpPr/>
          <p:nvPr/>
        </p:nvSpPr>
        <p:spPr>
          <a:xfrm>
            <a:off x="5159383" y="15553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4"/>
          <p:cNvSpPr/>
          <p:nvPr/>
        </p:nvSpPr>
        <p:spPr>
          <a:xfrm>
            <a:off x="5159383" y="181790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4"/>
          <p:cNvSpPr/>
          <p:nvPr/>
        </p:nvSpPr>
        <p:spPr>
          <a:xfrm>
            <a:off x="5159383" y="25090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4"/>
          <p:cNvSpPr/>
          <p:nvPr/>
        </p:nvSpPr>
        <p:spPr>
          <a:xfrm>
            <a:off x="5159383" y="35178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4"/>
          <p:cNvSpPr txBox="1"/>
          <p:nvPr/>
        </p:nvSpPr>
        <p:spPr>
          <a:xfrm>
            <a:off x="5430489" y="25825"/>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131.    </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1,709,544.    </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2024-08-21.</a:t>
            </a:r>
            <a:endParaRPr sz="1100">
              <a:solidFill>
                <a:srgbClr val="1F2937"/>
              </a:solidFill>
              <a:highlight>
                <a:srgbClr val="FFFFFF"/>
              </a:highlight>
              <a:latin typeface="Calibri"/>
              <a:ea typeface="Calibri"/>
              <a:cs typeface="Calibri"/>
              <a:sym typeface="Calibri"/>
            </a:endParaRPr>
          </a:p>
        </p:txBody>
      </p:sp>
      <p:pic>
        <p:nvPicPr>
          <p:cNvPr id="254" name="Google Shape;254;p3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00933" y="707300"/>
            <a:ext cx="3584367" cy="4286374"/>
          </a:xfrm>
          <a:prstGeom prst="rect">
            <a:avLst/>
          </a:prstGeom>
          <a:noFill/>
          <a:ln>
            <a:noFill/>
          </a:ln>
        </p:spPr>
      </p:pic>
      <p:pic>
        <p:nvPicPr>
          <p:cNvPr id="255" name="Google Shape;255;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44108" y="704725"/>
            <a:ext cx="3584367" cy="4286374"/>
          </a:xfrm>
          <a:prstGeom prst="rect">
            <a:avLst/>
          </a:prstGeom>
          <a:noFill/>
          <a:ln>
            <a:noFill/>
          </a:ln>
        </p:spPr>
      </p:pic>
      <p:sp>
        <p:nvSpPr>
          <p:cNvPr id="256" name="Google Shape;256;p34"/>
          <p:cNvSpPr/>
          <p:nvPr/>
        </p:nvSpPr>
        <p:spPr>
          <a:xfrm>
            <a:off x="480325" y="454509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4"/>
          <p:cNvSpPr/>
          <p:nvPr/>
        </p:nvSpPr>
        <p:spPr>
          <a:xfrm>
            <a:off x="5159383" y="40162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4"/>
          <p:cNvSpPr/>
          <p:nvPr/>
        </p:nvSpPr>
        <p:spPr>
          <a:xfrm>
            <a:off x="5159383" y="42839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3878" y="693750"/>
            <a:ext cx="6117401" cy="2640700"/>
          </a:xfrm>
          <a:prstGeom prst="rect">
            <a:avLst/>
          </a:prstGeom>
          <a:noFill/>
          <a:ln>
            <a:noFill/>
          </a:ln>
        </p:spPr>
      </p:pic>
      <p:sp>
        <p:nvSpPr>
          <p:cNvPr id="264" name="Google Shape;264;p35"/>
          <p:cNvSpPr/>
          <p:nvPr/>
        </p:nvSpPr>
        <p:spPr>
          <a:xfrm>
            <a:off x="2619545" y="2269245"/>
            <a:ext cx="146700" cy="4503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35"/>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66" name="Google Shape;266;p35"/>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67" name="Google Shape;267;p35"/>
          <p:cNvSpPr txBox="1"/>
          <p:nvPr/>
        </p:nvSpPr>
        <p:spPr>
          <a:xfrm>
            <a:off x="6360250" y="1414900"/>
            <a:ext cx="2693100" cy="72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Intel</a:t>
            </a:r>
            <a:r>
              <a:rPr lang="en" sz="1300">
                <a:latin typeface="Calibri"/>
                <a:ea typeface="Calibri"/>
                <a:cs typeface="Calibri"/>
                <a:sym typeface="Calibri"/>
              </a:rPr>
              <a:t> is firing 15% of its personnel (about 15,000 jobs) - Aug 1, 2024</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5"/>
              </a:rPr>
              <a:t>https://x.com/burkov/status/1819214183881187828</a:t>
            </a:r>
            <a:r>
              <a:rPr lang="en" sz="900">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sp>
        <p:nvSpPr>
          <p:cNvPr id="268" name="Google Shape;268;p35"/>
          <p:cNvSpPr/>
          <p:nvPr/>
        </p:nvSpPr>
        <p:spPr>
          <a:xfrm>
            <a:off x="5372509" y="2277263"/>
            <a:ext cx="146700" cy="4503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5"/>
          <p:cNvSpPr/>
          <p:nvPr/>
        </p:nvSpPr>
        <p:spPr>
          <a:xfrm>
            <a:off x="5576300" y="2504675"/>
            <a:ext cx="859200" cy="792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70" name="Google Shape;270;p3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94623" y="1098400"/>
            <a:ext cx="549377" cy="384900"/>
          </a:xfrm>
          <a:prstGeom prst="rect">
            <a:avLst/>
          </a:prstGeom>
          <a:noFill/>
          <a:ln>
            <a:noFill/>
          </a:ln>
        </p:spPr>
      </p:pic>
      <p:sp>
        <p:nvSpPr>
          <p:cNvPr id="271" name="Google Shape;271;p35"/>
          <p:cNvSpPr txBox="1"/>
          <p:nvPr/>
        </p:nvSpPr>
        <p:spPr>
          <a:xfrm>
            <a:off x="6360250" y="2798175"/>
            <a:ext cx="2693100" cy="146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Dell</a:t>
            </a:r>
            <a:r>
              <a:rPr lang="en" sz="1300">
                <a:latin typeface="Calibri"/>
                <a:ea typeface="Calibri"/>
                <a:cs typeface="Calibri"/>
                <a:sym typeface="Calibri"/>
              </a:rPr>
              <a:t> Technologies is firing 10%  (12,500 employees). This follows a previous round of 13,000 layoffs. The cuts mainly impact sales and marketing divisions.</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7"/>
              </a:rPr>
              <a:t>https://www.pcmag.com/news/dell-makes-cuts-to-boost-ai-pivot-reportedly-laying-off-12500-employees</a:t>
            </a:r>
            <a:r>
              <a:rPr lang="en" sz="900">
                <a:latin typeface="Calibri"/>
                <a:ea typeface="Calibri"/>
                <a:cs typeface="Calibri"/>
                <a:sym typeface="Calibri"/>
              </a:rPr>
              <a:t> </a:t>
            </a:r>
            <a:endParaRPr sz="900">
              <a:latin typeface="Calibri"/>
              <a:ea typeface="Calibri"/>
              <a:cs typeface="Calibri"/>
              <a:sym typeface="Calibri"/>
            </a:endParaRPr>
          </a:p>
        </p:txBody>
      </p:sp>
      <p:pic>
        <p:nvPicPr>
          <p:cNvPr id="272" name="Google Shape;272;p3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606318" y="2341563"/>
            <a:ext cx="525988" cy="526001"/>
          </a:xfrm>
          <a:prstGeom prst="rect">
            <a:avLst/>
          </a:prstGeom>
          <a:noFill/>
          <a:ln>
            <a:noFill/>
          </a:ln>
        </p:spPr>
      </p:pic>
      <p:cxnSp>
        <p:nvCxnSpPr>
          <p:cNvPr id="273" name="Google Shape;273;p35"/>
          <p:cNvCxnSpPr/>
          <p:nvPr/>
        </p:nvCxnSpPr>
        <p:spPr>
          <a:xfrm rot="10800000">
            <a:off x="3727388" y="447476"/>
            <a:ext cx="0" cy="3023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40324" y="50175"/>
            <a:ext cx="378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Top 100 AI Gen AI Consumer APps</a:t>
            </a:r>
            <a:endParaRPr sz="2000" b="1">
              <a:solidFill>
                <a:schemeClr val="dk1"/>
              </a:solidFill>
              <a:latin typeface="Calibri"/>
              <a:ea typeface="Calibri"/>
              <a:cs typeface="Calibri"/>
              <a:sym typeface="Calibri"/>
            </a:endParaRPr>
          </a:p>
        </p:txBody>
      </p:sp>
      <p:sp>
        <p:nvSpPr>
          <p:cNvPr id="76" name="Google Shape;76;p16"/>
          <p:cNvSpPr txBox="1"/>
          <p:nvPr/>
        </p:nvSpPr>
        <p:spPr>
          <a:xfrm>
            <a:off x="112425" y="522473"/>
            <a:ext cx="44913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ChatGPT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Character.AI</a:t>
            </a:r>
            <a:r>
              <a:rPr lang="en" sz="1300">
                <a:solidFill>
                  <a:schemeClr val="dk1"/>
                </a:solidFill>
                <a:latin typeface="Calibri"/>
                <a:ea typeface="Calibri"/>
                <a:cs typeface="Calibri"/>
                <a:sym typeface="Calibri"/>
              </a:rPr>
              <a:t> - human-like chatbot web apps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Perplexity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https://a16z.com/100-gen-ai-apps-3/</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Andreessen Horowitz, a.k.a. a16z</a:t>
            </a:r>
            <a:r>
              <a:rPr lang="en" sz="1300">
                <a:solidFill>
                  <a:schemeClr val="dk1"/>
                </a:solidFill>
                <a:latin typeface="Calibri"/>
                <a:ea typeface="Calibri"/>
                <a:cs typeface="Calibri"/>
                <a:sym typeface="Calibri"/>
              </a:rPr>
              <a:t>, is a venture capital firm that invests in technology startups. They are based in Menlo Park, California, and have invested in some of the most successful tech companies in the world, including Facebook, Twitter, and Airbnb.</a:t>
            </a:r>
            <a:endParaRPr sz="1300">
              <a:solidFill>
                <a:schemeClr val="dk1"/>
              </a:solidFill>
              <a:latin typeface="Calibri"/>
              <a:ea typeface="Calibri"/>
              <a:cs typeface="Calibri"/>
              <a:sym typeface="Calibri"/>
            </a:endParaRPr>
          </a:p>
        </p:txBody>
      </p:sp>
      <p:pic>
        <p:nvPicPr>
          <p:cNvPr id="77" name="Google Shape;77;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87152" y="226975"/>
            <a:ext cx="4001324" cy="2027925"/>
          </a:xfrm>
          <a:prstGeom prst="rect">
            <a:avLst/>
          </a:prstGeom>
          <a:noFill/>
          <a:ln>
            <a:noFill/>
          </a:ln>
        </p:spPr>
      </p:pic>
      <p:pic>
        <p:nvPicPr>
          <p:cNvPr id="78" name="Google Shape;78;p1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131263" y="2341625"/>
            <a:ext cx="4491300" cy="252046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40335" y="50166"/>
            <a:ext cx="306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LLM Open-Source Licenses</a:t>
            </a:r>
            <a:endParaRPr sz="2000" b="1">
              <a:solidFill>
                <a:schemeClr val="dk1"/>
              </a:solidFill>
              <a:latin typeface="Calibri"/>
              <a:ea typeface="Calibri"/>
              <a:cs typeface="Calibri"/>
              <a:sym typeface="Calibri"/>
            </a:endParaRPr>
          </a:p>
        </p:txBody>
      </p:sp>
      <p:sp>
        <p:nvSpPr>
          <p:cNvPr id="84" name="Google Shape;84;p17"/>
          <p:cNvSpPr txBox="1"/>
          <p:nvPr/>
        </p:nvSpPr>
        <p:spPr>
          <a:xfrm>
            <a:off x="4608575" y="430825"/>
            <a:ext cx="4491300" cy="251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Meta Llama</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https://llama.meta.com/llama3/license/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https://github.com/meta-llama/llama3/blob/main/LICENSE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There are no restrictions in the Llama License on charging users for use of a Llama-powered product. </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But you have to mention that the product is </a:t>
            </a:r>
            <a:r>
              <a:rPr lang="en" sz="1200" b="1">
                <a:solidFill>
                  <a:srgbClr val="3C78D8"/>
                </a:solidFill>
                <a:latin typeface="Calibri"/>
                <a:ea typeface="Calibri"/>
                <a:cs typeface="Calibri"/>
                <a:sym typeface="Calibri"/>
              </a:rPr>
              <a:t>"Built with Llama"</a:t>
            </a:r>
            <a:r>
              <a:rPr lang="en" sz="1200">
                <a:solidFill>
                  <a:schemeClr val="dk1"/>
                </a:solidFill>
                <a:latin typeface="Calibri"/>
                <a:ea typeface="Calibri"/>
                <a:cs typeface="Calibri"/>
                <a:sym typeface="Calibri"/>
              </a:rPr>
              <a:t> on a related website, user interface, blogpost, about page, or product documentation. </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You shall </a:t>
            </a:r>
            <a:r>
              <a:rPr lang="en" sz="1200" b="1">
                <a:solidFill>
                  <a:srgbClr val="3C78D8"/>
                </a:solidFill>
                <a:latin typeface="Calibri"/>
                <a:ea typeface="Calibri"/>
                <a:cs typeface="Calibri"/>
                <a:sym typeface="Calibri"/>
              </a:rPr>
              <a:t>include "Llama" at the beginning of a model name</a:t>
            </a:r>
            <a:r>
              <a:rPr lang="en" sz="1200">
                <a:solidFill>
                  <a:schemeClr val="dk1"/>
                </a:solidFill>
                <a:latin typeface="Calibri"/>
                <a:ea typeface="Calibri"/>
                <a:cs typeface="Calibri"/>
                <a:sym typeface="Calibri"/>
              </a:rPr>
              <a:t> if you have used </a:t>
            </a:r>
            <a:r>
              <a:rPr lang="en" sz="1200">
                <a:latin typeface="Calibri"/>
                <a:ea typeface="Calibri"/>
                <a:cs typeface="Calibri"/>
                <a:sym typeface="Calibri"/>
              </a:rPr>
              <a:t>Llama to create, train, fine tune, or otherwise improve it.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You also need to provide a </a:t>
            </a:r>
            <a:r>
              <a:rPr lang="en" sz="1200" b="1">
                <a:solidFill>
                  <a:srgbClr val="6AA84F"/>
                </a:solidFill>
                <a:latin typeface="Calibri"/>
                <a:ea typeface="Calibri"/>
                <a:cs typeface="Calibri"/>
                <a:sym typeface="Calibri"/>
              </a:rPr>
              <a:t>"Notice" text file</a:t>
            </a:r>
            <a:r>
              <a:rPr lang="en" sz="1200">
                <a:latin typeface="Calibri"/>
                <a:ea typeface="Calibri"/>
                <a:cs typeface="Calibri"/>
                <a:sym typeface="Calibri"/>
              </a:rPr>
              <a:t> with your product with the following text: </a:t>
            </a:r>
            <a:r>
              <a:rPr lang="en" sz="1200" b="1">
                <a:solidFill>
                  <a:srgbClr val="3C78D8"/>
                </a:solidFill>
                <a:latin typeface="Calibri"/>
                <a:ea typeface="Calibri"/>
                <a:cs typeface="Calibri"/>
                <a:sym typeface="Calibri"/>
              </a:rPr>
              <a:t>"Llama 3.1 is licensed under the Llama 3.1 Community License, Copyright © Meta Platforms, Inc. All Rights Reserved."</a:t>
            </a:r>
            <a:endParaRPr sz="1200" b="1">
              <a:solidFill>
                <a:srgbClr val="3C78D8"/>
              </a:solidFill>
              <a:latin typeface="Calibri"/>
              <a:ea typeface="Calibri"/>
              <a:cs typeface="Calibri"/>
              <a:sym typeface="Calibri"/>
            </a:endParaRPr>
          </a:p>
        </p:txBody>
      </p:sp>
      <p:sp>
        <p:nvSpPr>
          <p:cNvPr id="85" name="Google Shape;85;p17"/>
          <p:cNvSpPr txBox="1"/>
          <p:nvPr/>
        </p:nvSpPr>
        <p:spPr>
          <a:xfrm>
            <a:off x="36228" y="430825"/>
            <a:ext cx="44913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Apache license - very permissive.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https://www.apache.org/licenses/LICENSE-2.0</a:t>
            </a:r>
            <a:r>
              <a:rPr lang="en" sz="900">
                <a:solidFill>
                  <a:srgbClr val="FF0000"/>
                </a:solidFill>
                <a:latin typeface="Calibri"/>
                <a:ea typeface="Calibri"/>
                <a:cs typeface="Calibri"/>
                <a:sym typeface="Calibri"/>
              </a:rPr>
              <a:t> </a:t>
            </a:r>
            <a:endParaRPr sz="900">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Use the software for any purpose, including commercial </a:t>
            </a:r>
            <a:r>
              <a:rPr lang="en" sz="1200">
                <a:latin typeface="Calibri"/>
                <a:ea typeface="Calibri"/>
                <a:cs typeface="Calibri"/>
                <a:sym typeface="Calibri"/>
              </a:rPr>
              <a:t>purposes like distributing and selling the software or a product created using the software. This includes modifying the software and sublicensing it.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You shall </a:t>
            </a:r>
            <a:r>
              <a:rPr lang="en" sz="1200" b="1">
                <a:solidFill>
                  <a:srgbClr val="3C78D8"/>
                </a:solidFill>
                <a:latin typeface="Calibri"/>
                <a:ea typeface="Calibri"/>
                <a:cs typeface="Calibri"/>
                <a:sym typeface="Calibri"/>
              </a:rPr>
              <a:t>include the Apache license and copyright notice with the product</a:t>
            </a:r>
            <a:r>
              <a:rPr lang="en" sz="1200">
                <a:latin typeface="Calibri"/>
                <a:ea typeface="Calibri"/>
                <a:cs typeface="Calibri"/>
                <a:sym typeface="Calibri"/>
              </a:rPr>
              <a:t>. If you modify the software, you must state that you have done so.</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You shall </a:t>
            </a:r>
            <a:r>
              <a:rPr lang="en" sz="1200" b="1">
                <a:solidFill>
                  <a:srgbClr val="6AA84F"/>
                </a:solidFill>
                <a:latin typeface="Calibri"/>
                <a:ea typeface="Calibri"/>
                <a:cs typeface="Calibri"/>
                <a:sym typeface="Calibri"/>
              </a:rPr>
              <a:t>not use original contributors' names for endorsement without their permission</a:t>
            </a:r>
            <a:r>
              <a:rPr lang="en" sz="1200">
                <a:latin typeface="Calibri"/>
                <a:ea typeface="Calibri"/>
                <a:cs typeface="Calibri"/>
                <a:sym typeface="Calibri"/>
              </a:rPr>
              <a:t>.</a:t>
            </a:r>
            <a:endParaRPr sz="1200">
              <a:latin typeface="Calibri"/>
              <a:ea typeface="Calibri"/>
              <a:cs typeface="Calibri"/>
              <a:sym typeface="Calibri"/>
            </a:endParaRPr>
          </a:p>
        </p:txBody>
      </p:sp>
      <p:sp>
        <p:nvSpPr>
          <p:cNvPr id="86" name="Google Shape;86;p17"/>
          <p:cNvSpPr txBox="1"/>
          <p:nvPr/>
        </p:nvSpPr>
        <p:spPr>
          <a:xfrm>
            <a:off x="36228" y="2489075"/>
            <a:ext cx="44913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MIT license - also very permissive, shorter than Apache.</a:t>
            </a:r>
            <a:br>
              <a:rPr lang="en" sz="1200" b="1">
                <a:solidFill>
                  <a:srgbClr val="FF0000"/>
                </a:solidFill>
                <a:latin typeface="Calibri"/>
                <a:ea typeface="Calibri"/>
                <a:cs typeface="Calibri"/>
                <a:sym typeface="Calibri"/>
              </a:rPr>
            </a:br>
            <a:r>
              <a:rPr lang="en" sz="900" b="1" u="sng">
                <a:solidFill>
                  <a:schemeClr val="hlink"/>
                </a:solidFill>
                <a:latin typeface="Calibri"/>
                <a:ea typeface="Calibri"/>
                <a:cs typeface="Calibri"/>
                <a:sym typeface="Calibri"/>
                <a:hlinkClick r:id="rId6"/>
              </a:rPr>
              <a:t>https://en.wikipedia.org/wiki/MIT_License</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a:t>
            </a:r>
            <a:r>
              <a:rPr lang="en" sz="1200" b="1">
                <a:solidFill>
                  <a:srgbClr val="FF0000"/>
                </a:solidFill>
                <a:latin typeface="Calibri"/>
                <a:ea typeface="Calibri"/>
                <a:cs typeface="Calibri"/>
                <a:sym typeface="Calibri"/>
              </a:rPr>
              <a:t>use, modify, and distribute the software for any purpose, including commercial use.</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shall </a:t>
            </a:r>
            <a:r>
              <a:rPr lang="en" sz="1200" b="1">
                <a:solidFill>
                  <a:srgbClr val="3C78D8"/>
                </a:solidFill>
                <a:latin typeface="Calibri"/>
                <a:ea typeface="Calibri"/>
                <a:cs typeface="Calibri"/>
                <a:sym typeface="Calibri"/>
              </a:rPr>
              <a:t>include the original copyright notice and license text in your product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Simplicity: The MIT license is notably shorter and simpler than Apache license</a:t>
            </a:r>
            <a:r>
              <a:rPr lang="en" sz="1200">
                <a:solidFill>
                  <a:schemeClr val="dk1"/>
                </a:solidFill>
                <a:latin typeface="Calibri"/>
                <a:ea typeface="Calibri"/>
                <a:cs typeface="Calibri"/>
                <a:sym typeface="Calibri"/>
              </a:rPr>
              <a:t>. It doesn't cover Patents &amp; Trademarks.</a:t>
            </a:r>
            <a:endParaRPr sz="1200">
              <a:solidFill>
                <a:schemeClr val="dk1"/>
              </a:solidFill>
              <a:latin typeface="Calibri"/>
              <a:ea typeface="Calibri"/>
              <a:cs typeface="Calibri"/>
              <a:sym typeface="Calibri"/>
            </a:endParaRPr>
          </a:p>
        </p:txBody>
      </p:sp>
      <p:sp>
        <p:nvSpPr>
          <p:cNvPr id="87" name="Google Shape;87;p17"/>
          <p:cNvSpPr txBox="1"/>
          <p:nvPr/>
        </p:nvSpPr>
        <p:spPr>
          <a:xfrm>
            <a:off x="36225" y="4435374"/>
            <a:ext cx="449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Open-source licenses disclaim any warranties and liabilities associated with the software.</a:t>
            </a:r>
            <a:endParaRPr sz="1200">
              <a:solidFill>
                <a:schemeClr val="dk1"/>
              </a:solidFill>
              <a:latin typeface="Calibri"/>
              <a:ea typeface="Calibri"/>
              <a:cs typeface="Calibri"/>
              <a:sym typeface="Calibri"/>
            </a:endParaRPr>
          </a:p>
        </p:txBody>
      </p:sp>
      <p:sp>
        <p:nvSpPr>
          <p:cNvPr id="88" name="Google Shape;88;p17"/>
          <p:cNvSpPr txBox="1"/>
          <p:nvPr/>
        </p:nvSpPr>
        <p:spPr>
          <a:xfrm>
            <a:off x="36225" y="3993223"/>
            <a:ext cx="449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Ollama has MIT license.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Mistral uses Apache license</a:t>
            </a:r>
            <a:endParaRPr sz="1200">
              <a:solidFill>
                <a:schemeClr val="dk1"/>
              </a:solidFill>
              <a:latin typeface="Calibri"/>
              <a:ea typeface="Calibri"/>
              <a:cs typeface="Calibri"/>
              <a:sym typeface="Calibri"/>
            </a:endParaRPr>
          </a:p>
        </p:txBody>
      </p:sp>
      <p:sp>
        <p:nvSpPr>
          <p:cNvPr id="89" name="Google Shape;89;p17"/>
          <p:cNvSpPr txBox="1"/>
          <p:nvPr/>
        </p:nvSpPr>
        <p:spPr>
          <a:xfrm>
            <a:off x="4608575" y="3013503"/>
            <a:ext cx="44913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NVIDIA license - also very permissive.</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800" u="sng">
                <a:solidFill>
                  <a:schemeClr val="hlink"/>
                </a:solidFill>
                <a:latin typeface="Calibri"/>
                <a:ea typeface="Calibri"/>
                <a:cs typeface="Calibri"/>
                <a:sym typeface="Calibri"/>
                <a:hlinkClick r:id="rId7"/>
              </a:rPr>
              <a:t>https://developer.download.nvidia.com/licenses/nvidia-open-model-license-agreement-june-2024.pdf</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Models are commercially useable. You are free to create and distribute Derivative Models. NVIDIA does not claim ownership to any outputs generated using the Models or Model Derivatives.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You shall add the "Notice" text file.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You shall not institute copyright or patent litigation</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105133" y="82900"/>
            <a:ext cx="244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Apache License</a:t>
            </a:r>
            <a:endParaRPr sz="2000" b="1">
              <a:solidFill>
                <a:schemeClr val="dk1"/>
              </a:solidFill>
              <a:latin typeface="Calibri"/>
              <a:ea typeface="Calibri"/>
              <a:cs typeface="Calibri"/>
              <a:sym typeface="Calibri"/>
            </a:endParaRPr>
          </a:p>
        </p:txBody>
      </p:sp>
      <p:sp>
        <p:nvSpPr>
          <p:cNvPr id="95" name="Google Shape;95;p18"/>
          <p:cNvSpPr txBox="1"/>
          <p:nvPr/>
        </p:nvSpPr>
        <p:spPr>
          <a:xfrm>
            <a:off x="96875" y="445250"/>
            <a:ext cx="5216100" cy="457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Apache License</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Version 2.0, January 2004</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http://www.apache.org/licenses/</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TERMS AND CONDITIONS FOR USE, REPRODUCTION, AND DISTRIBUTION</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1. Definitions.</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"License" shall mean the terms and conditions for use, reproduction, and distribution as defined by Sections 1 through 9 of this document.</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"Licensor" shall mean the copyright owner or entity authorized by the copyright owner that is granting the License.</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"Legal Entity" shall mean the union of the acting entity and all other entities that control, are controlled by, or are under common control with that entity. For the purposes of this definition, "control" means (i) the power, direct or indirect, to cause the direction or management of such entity, whether by contract or otherwise, or (ii) ownership of fifty percent (50%) or more of the outstanding shares, or (iii) beneficial ownership of such entity.</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"You" (or "Your") shall mean an individual or Legal Entity exercising permissions granted by this License.</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"Source" form shall mean the preferred form for making modifications, including but not limited to software source code, documentation source, and configuration files.</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"Object" form shall mean any form resulting from mechanical transformation or translation of a Source form, including but not limited to compiled object code, generated documentation, and conversions to other media types.</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"Work" shall mean the work of authorship, whether in Source or Object form, made available under the License, as indicated by a copyright notice that is included in or attached to the work (an example is provided in the Appendix below).</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"Derivative Works" shall mean any work, whether in Source or Object form, that is based on (or derived from) the Work and for which the editorial revisions, annotations, elaborations, or other modifications represent, as a whole, an original work of authorship. For the purposes of this License, Derivative Works shall not include works that remain separable from, or merely link (or bind by name) to the interfaces of, the Work and Derivative Works thereof.</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"Contribution" shall mean any work of authorship, including the original version of the Work and any modifications or additions to that Work or Derivative Works thereof, that is intentionally submitted to Licensor for inclusion in the Work by the copyright owner or by an individual or Legal Entity authorized to submit on behalf of the copyright owner. For the purposes of this definition, "submitted" means any form of electronic, verbal, or written communication sent to the Licensor or its representatives, including but not limited to communication on electronic mailing lists, source code control systems, and issue tracking systems that are managed by, or on behalf of, the Licensor for the purpose of discussing and improving the Work, but excluding communication that is conspicuously marked or otherwise designated in writing by the copyright owner as "Not a Contribution."</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"Contributor" shall mean Licensor and any individual or Legal Entity on behalf of whom a Contribution has been received by Licensor and subsequently incorporated within the Work.</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2. Grant of Copyright License. Subject to the terms and conditions of this License, each Contributor hereby grants to You a perpetual, worldwide, non-exclusive, no-charge, royalty-free, irrevocable copyright license to reproduce, prepare Derivative Works of, publicly display, publicly perform, sublicense, and distribute the Work and such Derivative Works in Source or Object form.</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3. Grant of Patent License. Subject to the terms and conditions of this License, each Contributor hereby grants to You a perpetual, worldwide, non-exclusive, no-charge, royalty-free, irrevocable (except as stated in this section) patent license to make, have made, use, offer to sell, sell, import, and otherwise transfer the Work, where such license applies only to those patent claims licensable by such Contributor that are necessarily infringed by their Contribution(s) alone or by combination of their Contribution(s) with the Work to which such Contribution(s) was submitted. If You institute patent litigation against any entity (including a cross-claim or counterclaim in a lawsuit) alleging that the Work or a Contribution incorporated within the Work constitutes direct or contributory patent infringement, then any patent licenses granted to You under this License for that Work shall terminate as of the date such litigation is filed.</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4. Redistribution. You may reproduce and distribute copies of the Work or Derivative Works thereof in any medium, with or without modifications, and in Source or Object form, provided that You meet the following conditions:</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You must give any other recipients of the Work or Derivative Works a copy of this License; and</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You must cause any modified files to carry prominent notices stating that You changed the files; and</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You must retain, in the Source form of any Derivative Works that You distribute, all copyright, patent, trademark, and attribution notices from the Source form of the Work, excluding those notices that do not pertain to any part of the Derivative Works; and</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If the Work includes a "NOTICE" text file as part of its distribution, then any Derivative Works that You distribute must include a readable copy of the attribution notices contained within such NOTICE file, excluding those notices that do not pertain to any part of the Derivative Works, in at least one of the following places: within a NOTICE text file distributed as part of the Derivative Works; within the Source form or documentation, if provided along with the Derivative Works; or, within a display generated by the Derivative Works, if and wherever such third-party notices normally appear. The contents of the NOTICE file are for informational purposes only and do not modify the License. You may add Your own attribution notices within Derivative Works that You distribute, alongside or as an addendum to the NOTICE text from the Work, provided that such additional attribution notices cannot be construed as modifying the License.</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You may add Your own copyright statement to Your modifications and may provide additional or different license terms and conditions for use, reproduction, or distribution of Your modifications, or for any such Derivative Works as a whole, provided Your use, reproduction, and distribution of the Work otherwise complies with the conditions stated in this License.</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5. Submission of Contributions. Unless You explicitly state otherwise, any Contribution intentionally submitted for inclusion in the Work by You to the Licensor shall be under the terms and conditions of this License, without any additional terms or conditions. Notwithstanding the above, nothing herein shall supersede or modify the terms of any separate license agreement you may have executed with Licensor regarding such Contributions.</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6. Trademarks. This License does not grant permission to use the trade names, trademarks, service marks, or product names of the Licensor, except as required for reasonable and customary use in describing the origin of the Work and reproducing the content of the NOTICE file.</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7. Disclaimer of Warranty. Unless required by applicable law or agreed to in writing, Licensor provides the Work (and each Contributor provides its Contributions) on an "AS IS" BASIS, WITHOUT WARRANTIES OR CONDITIONS OF ANY KIND, either express or implied, including, without limitation, any warranties or conditions of TITLE, NON-INFRINGEMENT, MERCHANTABILITY, or FITNESS FOR A PARTICULAR PURPOSE. You are solely responsible for determining the appropriateness of using or redistributing the Work and assume any risks associated with Your exercise of permissions under this License.</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8. Limitation of Liability. In no event and under no legal theory, whether in tort (including negligence), contract, or otherwise, unless required by applicable law (such as deliberate and grossly negligent acts) or agreed to in writing, shall any Contributor be liable to You for damages, including any direct, indirect, special, incidental, or consequential damages of any character arising as a result of this License or out of the use or inability to use the Work (including but not limited to damages for loss of goodwill, work stoppage, computer failure or malfunction, or any and all other commercial damages or losses), even if such Contributor has been advised of the possibility of such damages.</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9. Accepting Warranty or Additional Liability. While redistributing the Work or Derivative Works thereof, You may choose to offer, and charge a fee for, acceptance of support, warranty, indemnity, or other liability obligations and/or rights consistent with this License. However, in accepting such obligations, You may act only on Your own behalf and on Your sole responsibility, not on behalf of any other Contributor, and only if You agree to indemnify, defend, and hold each Contributor harmless for any liability incurred by, or claims asserted against, such Contributor by reason of your accepting any such warranty or additional liability.</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END OF TERMS AND CONDITIONS</a:t>
            </a:r>
            <a:endParaRPr sz="400">
              <a:latin typeface="Calibri"/>
              <a:ea typeface="Calibri"/>
              <a:cs typeface="Calibri"/>
              <a:sym typeface="Calibri"/>
            </a:endParaRPr>
          </a:p>
          <a:p>
            <a:pPr marL="0" lvl="0" indent="0" algn="l" rtl="0">
              <a:spcBef>
                <a:spcPts val="0"/>
              </a:spcBef>
              <a:spcAft>
                <a:spcPts val="0"/>
              </a:spcAft>
              <a:buNone/>
            </a:pPr>
            <a:endParaRPr sz="400">
              <a:latin typeface="Calibri"/>
              <a:ea typeface="Calibri"/>
              <a:cs typeface="Calibri"/>
              <a:sym typeface="Calibri"/>
            </a:endParaRPr>
          </a:p>
        </p:txBody>
      </p:sp>
      <p:sp>
        <p:nvSpPr>
          <p:cNvPr id="96" name="Google Shape;96;p18"/>
          <p:cNvSpPr txBox="1"/>
          <p:nvPr/>
        </p:nvSpPr>
        <p:spPr>
          <a:xfrm>
            <a:off x="5377875" y="449796"/>
            <a:ext cx="3725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Copyright (c) &lt;year&gt; &lt;copyright holders&gt;</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The above copyright notice and this permission notice shall be included in all copies or substantial portions of the Software.</a:t>
            </a: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4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400">
                <a:latin typeface="Calibri"/>
                <a:ea typeface="Calibri"/>
                <a:cs typeface="Calibri"/>
                <a:sym typeface="Calibri"/>
              </a:rPr>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sz="400">
              <a:latin typeface="Calibri"/>
              <a:ea typeface="Calibri"/>
              <a:cs typeface="Calibri"/>
              <a:sym typeface="Calibri"/>
            </a:endParaRPr>
          </a:p>
          <a:p>
            <a:pPr marL="0" lvl="0" indent="0" algn="l" rtl="0">
              <a:spcBef>
                <a:spcPts val="0"/>
              </a:spcBef>
              <a:spcAft>
                <a:spcPts val="0"/>
              </a:spcAft>
              <a:buNone/>
            </a:pPr>
            <a:endParaRPr sz="400">
              <a:latin typeface="Calibri"/>
              <a:ea typeface="Calibri"/>
              <a:cs typeface="Calibri"/>
              <a:sym typeface="Calibri"/>
            </a:endParaRPr>
          </a:p>
        </p:txBody>
      </p:sp>
      <p:sp>
        <p:nvSpPr>
          <p:cNvPr id="97" name="Google Shape;97;p18"/>
          <p:cNvSpPr txBox="1"/>
          <p:nvPr/>
        </p:nvSpPr>
        <p:spPr>
          <a:xfrm>
            <a:off x="5377883" y="82900"/>
            <a:ext cx="244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MIT License</a:t>
            </a:r>
            <a:endParaRPr sz="2000" b="1">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40335" y="82900"/>
            <a:ext cx="3045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Transfusion</a:t>
            </a:r>
            <a:endParaRPr sz="2000" b="1">
              <a:solidFill>
                <a:schemeClr val="dk1"/>
              </a:solidFill>
              <a:latin typeface="Calibri"/>
              <a:ea typeface="Calibri"/>
              <a:cs typeface="Calibri"/>
              <a:sym typeface="Calibri"/>
            </a:endParaRPr>
          </a:p>
        </p:txBody>
      </p:sp>
      <p:sp>
        <p:nvSpPr>
          <p:cNvPr id="103" name="Google Shape;103;p19"/>
          <p:cNvSpPr txBox="1"/>
          <p:nvPr/>
        </p:nvSpPr>
        <p:spPr>
          <a:xfrm>
            <a:off x="96875" y="445250"/>
            <a:ext cx="44466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"Transfusion" model</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Predict the Next Token and Diffuse Images with One Multi-Modal Model - up to 7B parameters, from Meta</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https://arxiv.org/pdf/2408.11039</a:t>
            </a:r>
            <a:r>
              <a:rPr lang="en" sz="1300">
                <a:latin typeface="Calibri"/>
                <a:ea typeface="Calibri"/>
                <a:cs typeface="Calibri"/>
                <a:sym typeface="Calibri"/>
              </a:rPr>
              <a:t> </a:t>
            </a:r>
            <a:endParaRPr sz="1300">
              <a:latin typeface="Calibri"/>
              <a:ea typeface="Calibri"/>
              <a:cs typeface="Calibri"/>
              <a:sym typeface="Calibri"/>
            </a:endParaRPr>
          </a:p>
        </p:txBody>
      </p:sp>
      <p:pic>
        <p:nvPicPr>
          <p:cNvPr id="104" name="Google Shape;104;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6875" y="1364000"/>
            <a:ext cx="2745949" cy="3650999"/>
          </a:xfrm>
          <a:prstGeom prst="rect">
            <a:avLst/>
          </a:prstGeom>
          <a:noFill/>
          <a:ln w="9525" cap="flat" cmpd="sng">
            <a:solidFill>
              <a:srgbClr val="FF0000"/>
            </a:solidFill>
            <a:prstDash val="solid"/>
            <a:round/>
            <a:headEnd type="none" w="sm" len="sm"/>
            <a:tailEnd type="none" w="sm" len="sm"/>
          </a:ln>
        </p:spPr>
      </p:pic>
      <p:pic>
        <p:nvPicPr>
          <p:cNvPr id="105" name="Google Shape;105;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174900" y="2276626"/>
            <a:ext cx="5840975" cy="20168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40335" y="82900"/>
            <a:ext cx="3045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11" name="Google Shape;111;p20"/>
          <p:cNvSpPr txBox="1"/>
          <p:nvPr/>
        </p:nvSpPr>
        <p:spPr>
          <a:xfrm>
            <a:off x="96875" y="445250"/>
            <a:ext cx="4446600" cy="77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Prompt and Context caching</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Prompt Caching with Claude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Google - Context Caching, you can upload 100 pages PDF</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https://www.youtube.com/watch?v=UZg_xyIS9_E</a:t>
            </a:r>
            <a:r>
              <a:rPr lang="en" sz="1000">
                <a:latin typeface="Calibri"/>
                <a:ea typeface="Calibri"/>
                <a:cs typeface="Calibri"/>
                <a:sym typeface="Calibri"/>
              </a:rPr>
              <a:t> </a:t>
            </a:r>
            <a:endParaRPr sz="1000">
              <a:latin typeface="Calibri"/>
              <a:ea typeface="Calibri"/>
              <a:cs typeface="Calibri"/>
              <a:sym typeface="Calibri"/>
            </a:endParaRPr>
          </a:p>
        </p:txBody>
      </p:sp>
      <p:sp>
        <p:nvSpPr>
          <p:cNvPr id="112" name="Google Shape;112;p20"/>
          <p:cNvSpPr txBox="1"/>
          <p:nvPr/>
        </p:nvSpPr>
        <p:spPr>
          <a:xfrm>
            <a:off x="96875" y="1284250"/>
            <a:ext cx="44466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Ideogram v.2</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https://about.ideogram.ai/2.0</a:t>
            </a:r>
            <a:endParaRPr sz="10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text-to-image model</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new image styles (General, Realistic, Design, 3D, and Anime)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iOS app</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API</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1 Bln public images</a:t>
            </a:r>
            <a:endParaRPr sz="1300">
              <a:latin typeface="Calibri"/>
              <a:ea typeface="Calibri"/>
              <a:cs typeface="Calibri"/>
              <a:sym typeface="Calibri"/>
            </a:endParaRPr>
          </a:p>
        </p:txBody>
      </p:sp>
      <p:sp>
        <p:nvSpPr>
          <p:cNvPr id="113" name="Google Shape;113;p20"/>
          <p:cNvSpPr txBox="1"/>
          <p:nvPr/>
        </p:nvSpPr>
        <p:spPr>
          <a:xfrm>
            <a:off x="96875" y="2723550"/>
            <a:ext cx="27864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AI21labs - Jamba</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Mamba-Transformer MoE architecture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Long context (256K), open source,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fast, multi-lingual</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mini: 12b and 52b</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large: 94b &amp; 398b</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https://www.ai21.com/jamba</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https://huggingface.co/ai21labs</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14" name="Google Shape;114;p20"/>
          <p:cNvPicPr preferRelativeResize="0"/>
          <p:nvPr/>
        </p:nvPicPr>
        <p:blipFill>
          <a:blip r:embed="rId7">
            <a:alphaModFix/>
          </a:blip>
          <a:stretch>
            <a:fillRect/>
          </a:stretch>
        </p:blipFill>
        <p:spPr>
          <a:xfrm>
            <a:off x="3032250" y="3075200"/>
            <a:ext cx="1143000" cy="228600"/>
          </a:xfrm>
          <a:prstGeom prst="rect">
            <a:avLst/>
          </a:prstGeom>
          <a:noFill/>
          <a:ln>
            <a:noFill/>
          </a:ln>
        </p:spPr>
      </p:pic>
      <p:pic>
        <p:nvPicPr>
          <p:cNvPr id="115" name="Google Shape;115;p2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2826625" y="1340750"/>
            <a:ext cx="1664950" cy="438575"/>
          </a:xfrm>
          <a:prstGeom prst="rect">
            <a:avLst/>
          </a:prstGeom>
          <a:noFill/>
          <a:ln w="9525" cap="flat" cmpd="sng">
            <a:solidFill>
              <a:srgbClr val="FF0000"/>
            </a:solidFill>
            <a:prstDash val="solid"/>
            <a:round/>
            <a:headEnd type="none" w="sm" len="sm"/>
            <a:tailEnd type="none" w="sm" len="sm"/>
          </a:ln>
        </p:spPr>
      </p:pic>
      <p:sp>
        <p:nvSpPr>
          <p:cNvPr id="116" name="Google Shape;116;p20"/>
          <p:cNvSpPr txBox="1"/>
          <p:nvPr/>
        </p:nvSpPr>
        <p:spPr>
          <a:xfrm>
            <a:off x="4800600" y="370150"/>
            <a:ext cx="34290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web crawler "Meta External Agent"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to collect public data for training models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respects robots.txt files</a:t>
            </a:r>
            <a:endParaRPr sz="1300">
              <a:latin typeface="Calibri"/>
              <a:ea typeface="Calibri"/>
              <a:cs typeface="Calibri"/>
              <a:sym typeface="Calibri"/>
            </a:endParaRPr>
          </a:p>
        </p:txBody>
      </p:sp>
      <p:pic>
        <p:nvPicPr>
          <p:cNvPr id="117" name="Google Shape;117;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333225" y="1268475"/>
            <a:ext cx="2363734" cy="1527000"/>
          </a:xfrm>
          <a:prstGeom prst="rect">
            <a:avLst/>
          </a:prstGeom>
          <a:noFill/>
          <a:ln>
            <a:noFill/>
          </a:ln>
        </p:spPr>
      </p:pic>
      <p:sp>
        <p:nvSpPr>
          <p:cNvPr id="118" name="Google Shape;118;p20"/>
          <p:cNvSpPr txBox="1"/>
          <p:nvPr/>
        </p:nvSpPr>
        <p:spPr>
          <a:xfrm>
            <a:off x="4324225" y="3075200"/>
            <a:ext cx="4720125" cy="1585019"/>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Unitree 01 Robot</a:t>
            </a:r>
            <a:r>
              <a:rPr lang="en" sz="1300" dirty="0">
                <a:solidFill>
                  <a:schemeClr val="dk1"/>
                </a:solidFill>
                <a:latin typeface="Calibri"/>
                <a:ea typeface="Calibri"/>
                <a:cs typeface="Calibri"/>
                <a:sym typeface="Calibri"/>
              </a:rPr>
              <a:t> , </a:t>
            </a:r>
            <a:r>
              <a:rPr lang="en" sz="1300" dirty="0" err="1">
                <a:solidFill>
                  <a:schemeClr val="dk1"/>
                </a:solidFill>
                <a:latin typeface="Calibri"/>
                <a:ea typeface="Calibri"/>
                <a:cs typeface="Calibri"/>
                <a:sym typeface="Calibri"/>
              </a:rPr>
              <a:t>goto</a:t>
            </a:r>
            <a:r>
              <a:rPr lang="en" sz="1300" dirty="0">
                <a:solidFill>
                  <a:schemeClr val="dk1"/>
                </a:solidFill>
                <a:latin typeface="Calibri"/>
                <a:ea typeface="Calibri"/>
                <a:cs typeface="Calibri"/>
                <a:sym typeface="Calibri"/>
              </a:rPr>
              <a:t> W (on tires) - fast, jumping, ...</a:t>
            </a:r>
            <a:br>
              <a:rPr lang="en" sz="1300" dirty="0">
                <a:solidFill>
                  <a:schemeClr val="dk1"/>
                </a:solidFill>
                <a:latin typeface="Calibri"/>
                <a:ea typeface="Calibri"/>
                <a:cs typeface="Calibri"/>
                <a:sym typeface="Calibri"/>
              </a:rPr>
            </a:br>
            <a:r>
              <a:rPr lang="en" sz="1300" u="sng" dirty="0">
                <a:solidFill>
                  <a:schemeClr val="hlink"/>
                </a:solidFill>
                <a:latin typeface="Calibri"/>
                <a:ea typeface="Calibri"/>
                <a:cs typeface="Calibri"/>
                <a:sym typeface="Calibri"/>
                <a:hlinkClick r:id="rId10"/>
              </a:rPr>
              <a:t>https://www.unitree.com/go2-w/</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dirty="0">
                <a:solidFill>
                  <a:schemeClr val="dk1"/>
                </a:solidFill>
                <a:latin typeface="Calibri"/>
                <a:ea typeface="Calibri"/>
                <a:cs typeface="Calibri"/>
                <a:sym typeface="Calibri"/>
              </a:rPr>
              <a:t>OpenAI </a:t>
            </a:r>
            <a:r>
              <a:rPr lang="en" sz="1300" b="1" dirty="0">
                <a:solidFill>
                  <a:srgbClr val="FF0000"/>
                </a:solidFill>
                <a:latin typeface="Calibri"/>
                <a:ea typeface="Calibri"/>
                <a:cs typeface="Calibri"/>
                <a:sym typeface="Calibri"/>
              </a:rPr>
              <a:t>finetuning GPT-4o </a:t>
            </a:r>
            <a:r>
              <a:rPr lang="en" sz="1300" dirty="0">
                <a:solidFill>
                  <a:schemeClr val="dk1"/>
                </a:solidFill>
                <a:latin typeface="Calibri"/>
                <a:ea typeface="Calibri"/>
                <a:cs typeface="Calibri"/>
                <a:sym typeface="Calibri"/>
              </a:rPr>
              <a:t>available (paid)</a:t>
            </a:r>
            <a:endParaRPr sz="1300" dirty="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1" dirty="0">
                <a:solidFill>
                  <a:schemeClr val="accent1">
                    <a:lumMod val="75000"/>
                  </a:schemeClr>
                </a:solidFill>
                <a:latin typeface="Calibri"/>
                <a:ea typeface="Calibri"/>
                <a:cs typeface="Calibri"/>
                <a:sym typeface="Calibri"/>
              </a:rPr>
              <a:t>Cosine Genie is a a fine-tuned GPT-4o</a:t>
            </a:r>
            <a:r>
              <a:rPr lang="en" sz="1300" dirty="0">
                <a:solidFill>
                  <a:schemeClr val="dk1"/>
                </a:solidFill>
                <a:latin typeface="Calibri"/>
                <a:ea typeface="Calibri"/>
                <a:cs typeface="Calibri"/>
                <a:sym typeface="Calibri"/>
              </a:rPr>
              <a:t> - </a:t>
            </a:r>
            <a:r>
              <a:rPr lang="en" sz="1300" u="sng" dirty="0">
                <a:solidFill>
                  <a:schemeClr val="hlink"/>
                </a:solidFill>
                <a:latin typeface="Calibri"/>
                <a:ea typeface="Calibri"/>
                <a:cs typeface="Calibri"/>
                <a:sym typeface="Calibri"/>
                <a:hlinkClick r:id="rId11"/>
              </a:rPr>
              <a:t>https://cosine.sh/genie</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Midjourney website </a:t>
            </a:r>
            <a:r>
              <a:rPr lang="en" sz="1300" dirty="0">
                <a:solidFill>
                  <a:schemeClr val="dk1"/>
                </a:solidFill>
                <a:latin typeface="Calibri"/>
                <a:ea typeface="Calibri"/>
                <a:cs typeface="Calibri"/>
                <a:sym typeface="Calibri"/>
              </a:rPr>
              <a:t>- </a:t>
            </a:r>
            <a:r>
              <a:rPr lang="en" sz="1300" u="sng" dirty="0">
                <a:solidFill>
                  <a:schemeClr val="hlink"/>
                </a:solidFill>
                <a:latin typeface="Calibri"/>
                <a:ea typeface="Calibri"/>
                <a:cs typeface="Calibri"/>
                <a:sym typeface="Calibri"/>
                <a:hlinkClick r:id="rId12"/>
              </a:rPr>
              <a:t>https://www.midjourney.com</a:t>
            </a:r>
            <a:r>
              <a:rPr lang="en" sz="1300" dirty="0">
                <a:solidFill>
                  <a:schemeClr val="dk1"/>
                </a:solidFill>
                <a:latin typeface="Calibri"/>
                <a:ea typeface="Calibri"/>
                <a:cs typeface="Calibri"/>
                <a:sym typeface="Calibri"/>
              </a:rPr>
              <a:t> </a:t>
            </a:r>
            <a:endParaRPr sz="1300" dirty="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1" dirty="0">
                <a:solidFill>
                  <a:srgbClr val="FF0000"/>
                </a:solidFill>
                <a:latin typeface="Calibri"/>
                <a:ea typeface="Calibri"/>
                <a:cs typeface="Calibri"/>
                <a:sym typeface="Calibri"/>
              </a:rPr>
              <a:t>Waymo</a:t>
            </a:r>
            <a:r>
              <a:rPr lang="en" sz="1300" dirty="0">
                <a:solidFill>
                  <a:schemeClr val="dk1"/>
                </a:solidFill>
                <a:latin typeface="Calibri"/>
                <a:ea typeface="Calibri"/>
                <a:cs typeface="Calibri"/>
                <a:sym typeface="Calibri"/>
              </a:rPr>
              <a:t> - Google autonomous driving - </a:t>
            </a:r>
            <a:r>
              <a:rPr lang="en" sz="1300" u="sng" dirty="0">
                <a:solidFill>
                  <a:schemeClr val="hlink"/>
                </a:solidFill>
                <a:latin typeface="Calibri"/>
                <a:ea typeface="Calibri"/>
                <a:cs typeface="Calibri"/>
                <a:sym typeface="Calibri"/>
                <a:hlinkClick r:id="rId13"/>
              </a:rPr>
              <a:t>https://waymo.com/</a:t>
            </a:r>
            <a:r>
              <a:rPr lang="en" sz="1300" dirty="0">
                <a:solidFill>
                  <a:schemeClr val="dk1"/>
                </a:solidFill>
                <a:latin typeface="Calibri"/>
                <a:ea typeface="Calibri"/>
                <a:cs typeface="Calibri"/>
                <a:sym typeface="Calibri"/>
              </a:rPr>
              <a:t> - 100K rides per week - just few cities (LA, SF, ...)</a:t>
            </a:r>
            <a:endParaRPr sz="13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p:nvPr/>
        </p:nvSpPr>
        <p:spPr>
          <a:xfrm>
            <a:off x="105133" y="82900"/>
            <a:ext cx="244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ai/tests</a:t>
            </a:r>
            <a:endParaRPr sz="2000" b="1">
              <a:solidFill>
                <a:schemeClr val="dk1"/>
              </a:solidFill>
              <a:latin typeface="Calibri"/>
              <a:ea typeface="Calibri"/>
              <a:cs typeface="Calibri"/>
              <a:sym typeface="Calibri"/>
            </a:endParaRPr>
          </a:p>
        </p:txBody>
      </p:sp>
      <p:sp>
        <p:nvSpPr>
          <p:cNvPr id="124" name="Google Shape;124;p21"/>
          <p:cNvSpPr txBox="1"/>
          <p:nvPr/>
        </p:nvSpPr>
        <p:spPr>
          <a:xfrm>
            <a:off x="105125" y="524375"/>
            <a:ext cx="2937000" cy="180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latin typeface="Roboto Mono"/>
                <a:ea typeface="Roboto Mono"/>
                <a:cs typeface="Roboto Mono"/>
                <a:sym typeface="Roboto Mono"/>
              </a:rPr>
              <a:t>My "ai" repo</a:t>
            </a: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https://github.com/lselector/ai</a:t>
            </a:r>
            <a:endParaRPr sz="1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https://github.com/lselector/ai/tree/master/tests</a:t>
            </a:r>
            <a:r>
              <a:rPr lang="en" sz="1000">
                <a:latin typeface="Calibri"/>
                <a:ea typeface="Calibri"/>
                <a:cs typeface="Calibri"/>
                <a:sym typeface="Calibri"/>
              </a:rPr>
              <a:t> </a:t>
            </a:r>
            <a:endParaRPr sz="1000">
              <a:latin typeface="Calibri"/>
              <a:ea typeface="Calibri"/>
              <a:cs typeface="Calibri"/>
              <a:sym typeface="Calibri"/>
            </a:endParaRPr>
          </a:p>
          <a:p>
            <a:pPr marL="228600" lvl="0" indent="-133350" algn="l" rtl="0">
              <a:spcBef>
                <a:spcPts val="0"/>
              </a:spcBef>
              <a:spcAft>
                <a:spcPts val="0"/>
              </a:spcAft>
              <a:buSzPts val="1200"/>
              <a:buFont typeface="Roboto Mono"/>
              <a:buChar char="●"/>
            </a:pPr>
            <a:r>
              <a:rPr lang="en" sz="1200">
                <a:latin typeface="Roboto Mono"/>
                <a:ea typeface="Roboto Mono"/>
                <a:cs typeface="Roboto Mono"/>
                <a:sym typeface="Roboto Mono"/>
              </a:rPr>
              <a:t>howto_ollama.txt</a:t>
            </a:r>
            <a:endParaRPr sz="1200">
              <a:latin typeface="Roboto Mono"/>
              <a:ea typeface="Roboto Mono"/>
              <a:cs typeface="Roboto Mono"/>
              <a:sym typeface="Roboto Mono"/>
            </a:endParaRPr>
          </a:p>
          <a:p>
            <a:pPr marL="228600" lvl="0" indent="-133350" algn="l" rtl="0">
              <a:spcBef>
                <a:spcPts val="0"/>
              </a:spcBef>
              <a:spcAft>
                <a:spcPts val="0"/>
              </a:spcAft>
              <a:buSzPts val="1200"/>
              <a:buFont typeface="Roboto Mono"/>
              <a:buChar char="●"/>
            </a:pPr>
            <a:r>
              <a:rPr lang="en" sz="1200">
                <a:latin typeface="Roboto Mono"/>
                <a:ea typeface="Roboto Mono"/>
                <a:cs typeface="Roboto Mono"/>
                <a:sym typeface="Roboto Mono"/>
              </a:rPr>
              <a:t>test1_ollama.py</a:t>
            </a:r>
            <a:endParaRPr sz="1200">
              <a:latin typeface="Roboto Mono"/>
              <a:ea typeface="Roboto Mono"/>
              <a:cs typeface="Roboto Mono"/>
              <a:sym typeface="Roboto Mono"/>
            </a:endParaRPr>
          </a:p>
          <a:p>
            <a:pPr marL="228600" lvl="0" indent="-133350" algn="l" rtl="0">
              <a:spcBef>
                <a:spcPts val="0"/>
              </a:spcBef>
              <a:spcAft>
                <a:spcPts val="0"/>
              </a:spcAft>
              <a:buSzPts val="1200"/>
              <a:buFont typeface="Roboto Mono"/>
              <a:buChar char="●"/>
            </a:pPr>
            <a:r>
              <a:rPr lang="en" sz="1200">
                <a:latin typeface="Roboto Mono"/>
                <a:ea typeface="Roboto Mono"/>
                <a:cs typeface="Roboto Mono"/>
                <a:sym typeface="Roboto Mono"/>
              </a:rPr>
              <a:t>test2_ollama_stream.py</a:t>
            </a:r>
            <a:endParaRPr sz="1200">
              <a:latin typeface="Roboto Mono"/>
              <a:ea typeface="Roboto Mono"/>
              <a:cs typeface="Roboto Mono"/>
              <a:sym typeface="Roboto Mono"/>
            </a:endParaRPr>
          </a:p>
          <a:p>
            <a:pPr marL="228600" lvl="0" indent="-133350" algn="l" rtl="0">
              <a:spcBef>
                <a:spcPts val="0"/>
              </a:spcBef>
              <a:spcAft>
                <a:spcPts val="0"/>
              </a:spcAft>
              <a:buSzPts val="1200"/>
              <a:buFont typeface="Roboto Mono"/>
              <a:buChar char="●"/>
            </a:pPr>
            <a:r>
              <a:rPr lang="en" sz="1200">
                <a:latin typeface="Roboto Mono"/>
                <a:ea typeface="Roboto Mono"/>
                <a:cs typeface="Roboto Mono"/>
                <a:sym typeface="Roboto Mono"/>
              </a:rPr>
              <a:t>test3_OpenAI.py</a:t>
            </a:r>
            <a:endParaRPr sz="1200">
              <a:latin typeface="Roboto Mono"/>
              <a:ea typeface="Roboto Mono"/>
              <a:cs typeface="Roboto Mono"/>
              <a:sym typeface="Roboto Mono"/>
            </a:endParaRPr>
          </a:p>
          <a:p>
            <a:pPr marL="228600" lvl="0" indent="-133350" algn="l" rtl="0">
              <a:spcBef>
                <a:spcPts val="0"/>
              </a:spcBef>
              <a:spcAft>
                <a:spcPts val="0"/>
              </a:spcAft>
              <a:buSzPts val="1200"/>
              <a:buFont typeface="Roboto Mono"/>
              <a:buChar char="●"/>
            </a:pPr>
            <a:r>
              <a:rPr lang="en" sz="1200">
                <a:latin typeface="Roboto Mono"/>
                <a:ea typeface="Roboto Mono"/>
                <a:cs typeface="Roboto Mono"/>
                <a:sym typeface="Roboto Mono"/>
              </a:rPr>
              <a:t>test4_OpenAI_stream.py</a:t>
            </a:r>
            <a:endParaRPr sz="1200">
              <a:latin typeface="Roboto Mono"/>
              <a:ea typeface="Roboto Mono"/>
              <a:cs typeface="Roboto Mono"/>
              <a:sym typeface="Roboto Mono"/>
            </a:endParaRPr>
          </a:p>
          <a:p>
            <a:pPr marL="228600" lvl="0" indent="-133350" algn="l" rtl="0">
              <a:spcBef>
                <a:spcPts val="0"/>
              </a:spcBef>
              <a:spcAft>
                <a:spcPts val="0"/>
              </a:spcAft>
              <a:buSzPts val="1200"/>
              <a:buFont typeface="Roboto Mono"/>
              <a:buChar char="●"/>
            </a:pPr>
            <a:r>
              <a:rPr lang="en" sz="1200">
                <a:latin typeface="Roboto Mono"/>
                <a:ea typeface="Roboto Mono"/>
                <a:cs typeface="Roboto Mono"/>
                <a:sym typeface="Roboto Mono"/>
              </a:rPr>
              <a:t>test5_Claude.py</a:t>
            </a:r>
            <a:endParaRPr sz="1200">
              <a:latin typeface="Roboto Mono"/>
              <a:ea typeface="Roboto Mono"/>
              <a:cs typeface="Roboto Mono"/>
              <a:sym typeface="Roboto Mono"/>
            </a:endParaRPr>
          </a:p>
          <a:p>
            <a:pPr marL="228600" lvl="0" indent="-133350" algn="l" rtl="0">
              <a:spcBef>
                <a:spcPts val="0"/>
              </a:spcBef>
              <a:spcAft>
                <a:spcPts val="0"/>
              </a:spcAft>
              <a:buSzPts val="1200"/>
              <a:buFont typeface="Roboto Mono"/>
              <a:buChar char="●"/>
            </a:pPr>
            <a:r>
              <a:rPr lang="en" sz="1200">
                <a:latin typeface="Roboto Mono"/>
                <a:ea typeface="Roboto Mono"/>
                <a:cs typeface="Roboto Mono"/>
                <a:sym typeface="Roboto Mono"/>
              </a:rPr>
              <a:t>test6_Claude_stream_chat.py</a:t>
            </a:r>
            <a:endParaRPr sz="1200">
              <a:latin typeface="Roboto Mono"/>
              <a:ea typeface="Roboto Mono"/>
              <a:cs typeface="Roboto Mono"/>
              <a:sym typeface="Roboto Mono"/>
            </a:endParaRPr>
          </a:p>
        </p:txBody>
      </p:sp>
      <p:sp>
        <p:nvSpPr>
          <p:cNvPr id="125" name="Google Shape;125;p21"/>
          <p:cNvSpPr txBox="1"/>
          <p:nvPr/>
        </p:nvSpPr>
        <p:spPr>
          <a:xfrm>
            <a:off x="105125" y="2595750"/>
            <a:ext cx="3666900" cy="240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FF0000"/>
                </a:solidFill>
                <a:latin typeface="Roboto Mono"/>
                <a:ea typeface="Roboto Mono"/>
                <a:cs typeface="Roboto Mono"/>
                <a:sym typeface="Roboto Mono"/>
              </a:rPr>
              <a:t># test1_ollama.py</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import ollama</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myclient = ollama.Client()</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mymodel  = "</a:t>
            </a:r>
            <a:r>
              <a:rPr lang="en" sz="1200" b="1">
                <a:solidFill>
                  <a:srgbClr val="6AA84F"/>
                </a:solidFill>
                <a:latin typeface="Roboto Mono"/>
                <a:ea typeface="Roboto Mono"/>
                <a:cs typeface="Roboto Mono"/>
                <a:sym typeface="Roboto Mono"/>
              </a:rPr>
              <a:t>llama3.1</a:t>
            </a:r>
            <a:r>
              <a:rPr lang="en" sz="1200" b="1">
                <a:solidFill>
                  <a:srgbClr val="3C78D8"/>
                </a:solidFill>
                <a:latin typeface="Roboto Mono"/>
                <a:ea typeface="Roboto Mono"/>
                <a:cs typeface="Roboto Mono"/>
                <a:sym typeface="Roboto Mono"/>
              </a:rPr>
              <a:t>"</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myprompt = "</a:t>
            </a:r>
            <a:r>
              <a:rPr lang="en" sz="1200" b="1">
                <a:solidFill>
                  <a:srgbClr val="6AA84F"/>
                </a:solidFill>
                <a:latin typeface="Roboto Mono"/>
                <a:ea typeface="Roboto Mono"/>
                <a:cs typeface="Roboto Mono"/>
                <a:sym typeface="Roboto Mono"/>
              </a:rPr>
              <a:t>Why is the sky blue?</a:t>
            </a:r>
            <a:r>
              <a:rPr lang="en" sz="1200" b="1">
                <a:solidFill>
                  <a:srgbClr val="3C78D8"/>
                </a:solidFill>
                <a:latin typeface="Roboto Mono"/>
                <a:ea typeface="Roboto Mono"/>
                <a:cs typeface="Roboto Mono"/>
                <a:sym typeface="Roboto Mono"/>
              </a:rPr>
              <a:t>"</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print(f"</a:t>
            </a:r>
            <a:r>
              <a:rPr lang="en" sz="1200" b="1">
                <a:solidFill>
                  <a:srgbClr val="6AA84F"/>
                </a:solidFill>
                <a:latin typeface="Roboto Mono"/>
                <a:ea typeface="Roboto Mono"/>
                <a:cs typeface="Roboto Mono"/>
                <a:sym typeface="Roboto Mono"/>
              </a:rPr>
              <a:t>asking question:</a:t>
            </a:r>
            <a:r>
              <a:rPr lang="en" sz="1200" b="1">
                <a:solidFill>
                  <a:srgbClr val="3C78D8"/>
                </a:solidFill>
                <a:latin typeface="Roboto Mono"/>
                <a:ea typeface="Roboto Mono"/>
                <a:cs typeface="Roboto Mono"/>
                <a:sym typeface="Roboto Mono"/>
              </a:rPr>
              <a:t> '{myprompt}'")</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print(f"</a:t>
            </a:r>
            <a:r>
              <a:rPr lang="en" sz="1200" b="1">
                <a:solidFill>
                  <a:srgbClr val="6AA84F"/>
                </a:solidFill>
                <a:latin typeface="Roboto Mono"/>
                <a:ea typeface="Roboto Mono"/>
                <a:cs typeface="Roboto Mono"/>
                <a:sym typeface="Roboto Mono"/>
              </a:rPr>
              <a:t>waiting for response:</a:t>
            </a:r>
            <a:r>
              <a:rPr lang="en" sz="1200" b="1">
                <a:solidFill>
                  <a:srgbClr val="3C78D8"/>
                </a:solidFill>
                <a:latin typeface="Roboto Mono"/>
                <a:ea typeface="Roboto Mono"/>
                <a:cs typeface="Roboto Mono"/>
                <a:sym typeface="Roboto Mono"/>
              </a:rPr>
              <a:t>\n")</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resp = myclient.generate(model=mymodel, prompt=myprompt)</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ss = resp['response']</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print(ss)</a:t>
            </a:r>
            <a:endParaRPr sz="1200" b="1">
              <a:solidFill>
                <a:srgbClr val="3C78D8"/>
              </a:solidFill>
              <a:latin typeface="Roboto Mono"/>
              <a:ea typeface="Roboto Mono"/>
              <a:cs typeface="Roboto Mono"/>
              <a:sym typeface="Roboto Mono"/>
            </a:endParaRPr>
          </a:p>
        </p:txBody>
      </p:sp>
      <p:sp>
        <p:nvSpPr>
          <p:cNvPr id="126" name="Google Shape;126;p21"/>
          <p:cNvSpPr txBox="1"/>
          <p:nvPr/>
        </p:nvSpPr>
        <p:spPr>
          <a:xfrm>
            <a:off x="3859800" y="2603400"/>
            <a:ext cx="51876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FF0000"/>
                </a:solidFill>
                <a:latin typeface="Roboto Mono"/>
                <a:ea typeface="Roboto Mono"/>
                <a:cs typeface="Roboto Mono"/>
                <a:sym typeface="Roboto Mono"/>
              </a:rPr>
              <a:t># test2_ollama_stream.py</a:t>
            </a:r>
            <a:endParaRPr sz="1100" b="1">
              <a:solidFill>
                <a:srgbClr val="FF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import ollama</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mymodel  = "</a:t>
            </a:r>
            <a:r>
              <a:rPr lang="en" sz="1100" b="1">
                <a:solidFill>
                  <a:srgbClr val="6AA84F"/>
                </a:solidFill>
                <a:latin typeface="Roboto Mono"/>
                <a:ea typeface="Roboto Mono"/>
                <a:cs typeface="Roboto Mono"/>
                <a:sym typeface="Roboto Mono"/>
              </a:rPr>
              <a:t>llama3.1</a:t>
            </a: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myprompt = "</a:t>
            </a:r>
            <a:r>
              <a:rPr lang="en" sz="1100" b="1">
                <a:solidFill>
                  <a:srgbClr val="6AA84F"/>
                </a:solidFill>
                <a:latin typeface="Roboto Mono"/>
                <a:ea typeface="Roboto Mono"/>
                <a:cs typeface="Roboto Mono"/>
                <a:sym typeface="Roboto Mono"/>
              </a:rPr>
              <a:t>Why is the sky blue?</a:t>
            </a: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print(f"asking question '{myprompt}'")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print(f"waiting for streaming response:\n")</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for chunk in ollama.chat(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model=mymodel,</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messages=[{'role':'user','content':myprompt}],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stream=True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print(chunk['message']['content'], end='', flush=True)</a:t>
            </a:r>
            <a:endParaRPr sz="1100" b="1">
              <a:solidFill>
                <a:srgbClr val="3C78D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105124" y="82900"/>
            <a:ext cx="468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ai/tests - OpenAI - Streaming </a:t>
            </a:r>
            <a:endParaRPr sz="2000" b="1">
              <a:solidFill>
                <a:schemeClr val="dk1"/>
              </a:solidFill>
              <a:latin typeface="Calibri"/>
              <a:ea typeface="Calibri"/>
              <a:cs typeface="Calibri"/>
              <a:sym typeface="Calibri"/>
            </a:endParaRPr>
          </a:p>
        </p:txBody>
      </p:sp>
      <p:sp>
        <p:nvSpPr>
          <p:cNvPr id="132" name="Google Shape;132;p22"/>
          <p:cNvSpPr txBox="1"/>
          <p:nvPr/>
        </p:nvSpPr>
        <p:spPr>
          <a:xfrm>
            <a:off x="1479675" y="593925"/>
            <a:ext cx="5721300" cy="425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FF0000"/>
                </a:solidFill>
                <a:latin typeface="Roboto Mono"/>
                <a:ea typeface="Roboto Mono"/>
                <a:cs typeface="Roboto Mono"/>
                <a:sym typeface="Roboto Mono"/>
              </a:rPr>
              <a:t># test4_OpenAI_stream.py</a:t>
            </a:r>
            <a:endParaRPr sz="1100" b="1">
              <a:solidFill>
                <a:srgbClr val="FF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from openai import OpenAI</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myclient = OpenAI()</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mymodel  = "gpt-4o"</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myprompt = "</a:t>
            </a:r>
            <a:r>
              <a:rPr lang="en" sz="1100" b="1">
                <a:solidFill>
                  <a:srgbClr val="6AA84F"/>
                </a:solidFill>
                <a:latin typeface="Roboto Mono"/>
                <a:ea typeface="Roboto Mono"/>
                <a:cs typeface="Roboto Mono"/>
                <a:sym typeface="Roboto Mono"/>
              </a:rPr>
              <a:t>Why is the sky blue? Give a short answer</a:t>
            </a: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messages=[</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{"role": "</a:t>
            </a:r>
            <a:r>
              <a:rPr lang="en" sz="1100" b="1">
                <a:solidFill>
                  <a:srgbClr val="6AA84F"/>
                </a:solidFill>
                <a:latin typeface="Roboto Mono"/>
                <a:ea typeface="Roboto Mono"/>
                <a:cs typeface="Roboto Mono"/>
                <a:sym typeface="Roboto Mono"/>
              </a:rPr>
              <a:t>system</a:t>
            </a:r>
            <a:r>
              <a:rPr lang="en" sz="1100" b="1">
                <a:solidFill>
                  <a:srgbClr val="3C78D8"/>
                </a:solidFill>
                <a:latin typeface="Roboto Mono"/>
                <a:ea typeface="Roboto Mono"/>
                <a:cs typeface="Roboto Mono"/>
                <a:sym typeface="Roboto Mono"/>
              </a:rPr>
              <a:t>", "content": "</a:t>
            </a:r>
            <a:r>
              <a:rPr lang="en" sz="1100" b="1">
                <a:solidFill>
                  <a:srgbClr val="6AA84F"/>
                </a:solidFill>
                <a:latin typeface="Roboto Mono"/>
                <a:ea typeface="Roboto Mono"/>
                <a:cs typeface="Roboto Mono"/>
                <a:sym typeface="Roboto Mono"/>
              </a:rPr>
              <a:t>You are a helpful assistant.</a:t>
            </a: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{"role": "</a:t>
            </a:r>
            <a:r>
              <a:rPr lang="en" sz="1100" b="1">
                <a:solidFill>
                  <a:srgbClr val="6AA84F"/>
                </a:solidFill>
                <a:latin typeface="Roboto Mono"/>
                <a:ea typeface="Roboto Mono"/>
                <a:cs typeface="Roboto Mono"/>
                <a:sym typeface="Roboto Mono"/>
              </a:rPr>
              <a:t>user</a:t>
            </a:r>
            <a:r>
              <a:rPr lang="en" sz="1100" b="1">
                <a:solidFill>
                  <a:srgbClr val="3C78D8"/>
                </a:solidFill>
                <a:latin typeface="Roboto Mono"/>
                <a:ea typeface="Roboto Mono"/>
                <a:cs typeface="Roboto Mono"/>
                <a:sym typeface="Roboto Mono"/>
              </a:rPr>
              <a:t>", "content": myprompt}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print(f"</a:t>
            </a:r>
            <a:r>
              <a:rPr lang="en" sz="1100" b="1">
                <a:solidFill>
                  <a:srgbClr val="6AA84F"/>
                </a:solidFill>
                <a:latin typeface="Roboto Mono"/>
                <a:ea typeface="Roboto Mono"/>
                <a:cs typeface="Roboto Mono"/>
                <a:sym typeface="Roboto Mono"/>
              </a:rPr>
              <a:t>asking question:</a:t>
            </a:r>
            <a:r>
              <a:rPr lang="en" sz="1100" b="1">
                <a:solidFill>
                  <a:srgbClr val="3C78D8"/>
                </a:solidFill>
                <a:latin typeface="Roboto Mono"/>
                <a:ea typeface="Roboto Mono"/>
                <a:cs typeface="Roboto Mono"/>
                <a:sym typeface="Roboto Mono"/>
              </a:rPr>
              <a:t> '{myprompt}'")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print(f"</a:t>
            </a:r>
            <a:r>
              <a:rPr lang="en" sz="1100" b="1">
                <a:solidFill>
                  <a:srgbClr val="6AA84F"/>
                </a:solidFill>
                <a:latin typeface="Roboto Mono"/>
                <a:ea typeface="Roboto Mono"/>
                <a:cs typeface="Roboto Mono"/>
                <a:sym typeface="Roboto Mono"/>
              </a:rPr>
              <a:t>waiting for streaming response:</a:t>
            </a:r>
            <a:r>
              <a:rPr lang="en" sz="1100" b="1">
                <a:solidFill>
                  <a:srgbClr val="3C78D8"/>
                </a:solidFill>
                <a:latin typeface="Roboto Mono"/>
                <a:ea typeface="Roboto Mono"/>
                <a:cs typeface="Roboto Mono"/>
                <a:sym typeface="Roboto Mono"/>
              </a:rPr>
              <a:t>\n")</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mystream = myclient.chat.completions.create(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model=mymodel,</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messages=messages,</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stream=True,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for chunk in mystream:</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if chunk.choices[0].delta.content is not None:</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ss = chunk.choices[0].delta.content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print(ss, end='', flush=True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b="1">
              <a:solidFill>
                <a:srgbClr val="3C78D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5896</Words>
  <Application>Microsoft Macintosh PowerPoint</Application>
  <PresentationFormat>On-screen Show (16:9)</PresentationFormat>
  <Paragraphs>576</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2024-08-26T15:02:26Z</dcterms:modified>
</cp:coreProperties>
</file>