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671184e1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f671184e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f671184e1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f671184e1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7828c7b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f7828c7b4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f740293b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f740293b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5a4c1387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f5a4c1387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671184e19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f671184e19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f679ef89c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f679ef89c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744a435f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f744a435f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7a95c03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f7a95c03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671184e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2f671184e1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amedeveloper.com/business/how-valve-hires-how-it-fires-and-how-much-it-pay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cdn.cloudflare.steamstatic.com/apps/valve/Valve_NewEmployeeHandbook.pdf"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github.com/rapidsai/cudf" TargetMode="Externa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rapids.ai" TargetMode="External"/><Relationship Id="rId5" Type="http://schemas.openxmlformats.org/officeDocument/2006/relationships/hyperlink" Target="https://pola.rs" TargetMode="External"/><Relationship Id="rId4" Type="http://schemas.openxmlformats.org/officeDocument/2006/relationships/hyperlink" Target="https://pola.rs/posts/polars-on-gpu/" TargetMode="Externa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AnswerDotAI/fasthtml/tree/main/examples" TargetMode="External"/><Relationship Id="rId13" Type="http://schemas.openxmlformats.org/officeDocument/2006/relationships/image" Target="../media/image21.png"/><Relationship Id="rId18" Type="http://schemas.openxmlformats.org/officeDocument/2006/relationships/hyperlink" Target="https://vercel.com" TargetMode="External"/><Relationship Id="rId3" Type="http://schemas.openxmlformats.org/officeDocument/2006/relationships/hyperlink" Target="https://fastht.ml" TargetMode="External"/><Relationship Id="rId7" Type="http://schemas.openxmlformats.org/officeDocument/2006/relationships/hyperlink" Target="https://github.com/AnswerDotAI/fasthtml-tut" TargetMode="External"/><Relationship Id="rId12" Type="http://schemas.openxmlformats.org/officeDocument/2006/relationships/image" Target="../media/image20.png"/><Relationship Id="rId17" Type="http://schemas.openxmlformats.org/officeDocument/2006/relationships/hyperlink" Target="https://v0.dev" TargetMode="External"/><Relationship Id="rId2" Type="http://schemas.openxmlformats.org/officeDocument/2006/relationships/notesSlide" Target="../notesSlides/notesSlide12.xml"/><Relationship Id="rId16" Type="http://schemas.openxmlformats.org/officeDocument/2006/relationships/hyperlink" Target="https://langchain-ai.github.io/langgraph" TargetMode="External"/><Relationship Id="rId1" Type="http://schemas.openxmlformats.org/officeDocument/2006/relationships/slideLayout" Target="../slideLayouts/slideLayout1.xml"/><Relationship Id="rId6" Type="http://schemas.openxmlformats.org/officeDocument/2006/relationships/hyperlink" Target="https://docs.fastht.ml/tutorials/by_example.html" TargetMode="External"/><Relationship Id="rId11" Type="http://schemas.openxmlformats.org/officeDocument/2006/relationships/hyperlink" Target="https://www.youtube.com/watch?v=evAb2x34Jqk" TargetMode="External"/><Relationship Id="rId5" Type="http://schemas.openxmlformats.org/officeDocument/2006/relationships/hyperlink" Target="https://docs.fastht.ml" TargetMode="External"/><Relationship Id="rId15" Type="http://schemas.openxmlformats.org/officeDocument/2006/relationships/hyperlink" Target="https://www.langchain.com/langgraph" TargetMode="External"/><Relationship Id="rId10" Type="http://schemas.openxmlformats.org/officeDocument/2006/relationships/hyperlink" Target="https://h2x.answer.ai" TargetMode="External"/><Relationship Id="rId4" Type="http://schemas.openxmlformats.org/officeDocument/2006/relationships/hyperlink" Target="https://about.fastht.ml" TargetMode="External"/><Relationship Id="rId9" Type="http://schemas.openxmlformats.org/officeDocument/2006/relationships/hyperlink" Target="https://www.youtube.com/watch?v=Auqrm7WFc0I" TargetMode="External"/><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hyperlink" Target="https://www.pcmag.com/news/dell-makes-cuts-to-boost-ai-pivot-reportedly-laying-off-12500-employe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x.com/burkov/status/1819214183881187828" TargetMode="External"/><Relationship Id="rId4" Type="http://schemas.openxmlformats.org/officeDocument/2006/relationships/hyperlink" Target="https://layoffs.fy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cerebras.ai"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www.servethehome.com/cerebras-enters-ai-inference-blows-away-tiny-nvidia-h100-gpus-by-besting-hbm/" TargetMode="External"/><Relationship Id="rId4" Type="http://schemas.openxmlformats.org/officeDocument/2006/relationships/hyperlink" Target="https://cerebras.ai/blog/introducing-cerebras-inference-ai-at-instant-speed"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inference.cerebras.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youtube.com/watch?v=3f3d1Ej5PVc" TargetMode="External"/><Relationship Id="rId7" Type="http://schemas.openxmlformats.org/officeDocument/2006/relationships/hyperlink" Target="https://x.com/AnthropicAI/status/182666767136427230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github.com/timescale/pgvectorscale" TargetMode="External"/><Relationship Id="rId4" Type="http://schemas.openxmlformats.org/officeDocument/2006/relationships/hyperlink" Target="https://www.zdnet.com/article/salesforce-unveils-ai-agents-for-sales-teams-heres-how-they-help/" TargetMode="External"/><Relationship Id="rId9" Type="http://schemas.openxmlformats.org/officeDocument/2006/relationships/hyperlink" Target="https://aistudio.google.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rxiv.org/pdf/2408.11326" TargetMode="External"/><Relationship Id="rId7" Type="http://schemas.openxmlformats.org/officeDocument/2006/relationships/hyperlink" Target="https://claude.ai/chat/5ccd3c69-d2df-4b69-bdee-78c92190354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claude.site/artifacts/61e95bd8-906b-48f7-b905-60161630aae2" TargetMode="External"/><Relationship Id="rId5" Type="http://schemas.openxmlformats.org/officeDocument/2006/relationships/hyperlink" Target="https://github.com/NirDiamant/RAG_Techniques/tree/main/all_rag_techniques" TargetMode="External"/><Relationship Id="rId4" Type="http://schemas.openxmlformats.org/officeDocument/2006/relationships/hyperlink" Target="https://github.com/NirDiamant/RAG_Techniques" TargetMode="External"/><Relationship Id="rId9" Type="http://schemas.openxmlformats.org/officeDocument/2006/relationships/hyperlink" Target="https://docs.anthropic.com/en/release-notes/system-promp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AlphaSignalAI/status/1713243769762349448" TargetMode="External"/><Relationship Id="rId7" Type="http://schemas.openxmlformats.org/officeDocument/2006/relationships/hyperlink" Target="https://medium.com/@cognidownunder/openais-strawberry-and-orion-the-next-leap-in-ai-evolution-eba8d661e0a9"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investing.com/news/economy-news/openai-in-talks-to-secure-new-funding-at-100b-valuation-3591817" TargetMode="External"/><Relationship Id="rId4" Type="http://schemas.openxmlformats.org/officeDocument/2006/relationships/hyperlink" Target="https://research.google/blog/speculative-rag-enhancing-retrieval-augmented-generation-through-drafti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magic.dev" TargetMode="External"/><Relationship Id="rId3" Type="http://schemas.openxmlformats.org/officeDocument/2006/relationships/hyperlink" Target="https://gamengen.github.io" TargetMode="External"/><Relationship Id="rId7" Type="http://schemas.openxmlformats.org/officeDocument/2006/relationships/hyperlink" Target="https://www.theverge.com/2024/8/28/24229068/california-sb-1047-ai-safety-bill-passed-state-assembly-governor-newsom-signatur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arxiv.org/pdf/2408.15998" TargetMode="External"/><Relationship Id="rId4" Type="http://schemas.openxmlformats.org/officeDocument/2006/relationships/hyperlink" Target="https://www.youtube.com/watch?v=SBdDt4BUIW0" TargetMode="Externa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ike_Harrington" TargetMode="External"/><Relationship Id="rId3" Type="http://schemas.openxmlformats.org/officeDocument/2006/relationships/hyperlink" Target="https://www.valvesoftware.com/en/" TargetMode="External"/><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hyperlink" Target="https://en.wikipedia.org/wiki/Gabe_Newell" TargetMode="External"/><Relationship Id="rId4" Type="http://schemas.openxmlformats.org/officeDocument/2006/relationships/hyperlink" Target="https://en.wikipedia.org/wiki/Valve_Corpo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135871"/>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Waffle-Scale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inference.cerebras.ai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Jamba 1.5 is not good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Einstein AI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Phi-3.5 - 3 new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1.5 - 3 new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PostgreSQL pgvectorscale extension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added support for LaTeX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Automating Thought of Search (ToS)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Advanced RAG Techniques - Community Hub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System Prompts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Artifacts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Speculative RAG: draft + selection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transforms equations to python</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132319"/>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to raise money at $100 Bln valuation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Orion &amp; Strawberry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GameNGen simulates DOOM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California AI safety bill, SB 1047</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Magic coding startup secures $320M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"Eagle" works with high resolution images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Big investments into AI in US and Europe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Valve - Steam, Gaming - and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Valve - no managers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Rapids cuDF - Pandas &amp; Polars Dataframes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create AI web-apps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3030500" y="115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August 30</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Valve - no managers</a:t>
            </a:r>
            <a:endParaRPr sz="2000" b="1">
              <a:solidFill>
                <a:schemeClr val="dk1"/>
              </a:solidFill>
              <a:latin typeface="Calibri"/>
              <a:ea typeface="Calibri"/>
              <a:cs typeface="Calibri"/>
              <a:sym typeface="Calibri"/>
            </a:endParaRPr>
          </a:p>
        </p:txBody>
      </p:sp>
      <p:sp>
        <p:nvSpPr>
          <p:cNvPr id="149" name="Google Shape;149;p23"/>
          <p:cNvSpPr txBox="1"/>
          <p:nvPr/>
        </p:nvSpPr>
        <p:spPr>
          <a:xfrm>
            <a:off x="40325" y="501924"/>
            <a:ext cx="4491300" cy="263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How Valve hires, how it fires, and how much it pays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https://www.gamedeveloper.com/business/how-valve-hires-how-it-fires-and-how-much-it-pays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Valve - created Steam, Half-Life, ...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 managers - see new employee handbook:</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https://cdn.cloudflare.steamstatic.com/apps/valve/Valve_NewEmployeeHandbook.pdf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hiring process - forming a search committee, interviewing, achieving consensus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payment - base + bonus. Bonus may be x10 of the base. Mutual assessment.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firing - rare, complicated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people work spontaneously, without bosses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easy to move inside company</a:t>
            </a:r>
            <a:endParaRPr sz="1300">
              <a:solidFill>
                <a:schemeClr val="dk1"/>
              </a:solidFill>
              <a:latin typeface="Calibri"/>
              <a:ea typeface="Calibri"/>
              <a:cs typeface="Calibri"/>
              <a:sym typeface="Calibri"/>
            </a:endParaRPr>
          </a:p>
        </p:txBody>
      </p:sp>
      <p:sp>
        <p:nvSpPr>
          <p:cNvPr id="150" name="Google Shape;150;p23"/>
          <p:cNvSpPr txBox="1"/>
          <p:nvPr/>
        </p:nvSpPr>
        <p:spPr>
          <a:xfrm>
            <a:off x="4572650" y="101599"/>
            <a:ext cx="44913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Every year, Valve's staff judge each other through a series of meetings that result in an overall ranking of every employee, and that ranking determines who receives higher salaries in the next year.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With no managers to communicate exactly how the judgements should be made, or how the resulting pay changes will be decided—presumably by the board of directors, which Valve still has—the effects on employee behavior seem quite noticeable.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People tend to do riskier projects near the beginning of the year,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then they'd go back to the more well-known ones as it gets closer to review time</a:t>
            </a:r>
            <a:endParaRPr sz="1300">
              <a:solidFill>
                <a:schemeClr val="dk1"/>
              </a:solidFill>
              <a:latin typeface="Calibri"/>
              <a:ea typeface="Calibri"/>
              <a:cs typeface="Calibri"/>
              <a:sym typeface="Calibri"/>
            </a:endParaRPr>
          </a:p>
        </p:txBody>
      </p:sp>
      <p:pic>
        <p:nvPicPr>
          <p:cNvPr id="151" name="Google Shape;151;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4450" y="2829325"/>
            <a:ext cx="2952500" cy="2272375"/>
          </a:xfrm>
          <a:prstGeom prst="rect">
            <a:avLst/>
          </a:prstGeom>
          <a:noFill/>
          <a:ln>
            <a:noFill/>
          </a:ln>
        </p:spPr>
      </p:pic>
      <p:sp>
        <p:nvSpPr>
          <p:cNvPr id="152" name="Google Shape;152;p23"/>
          <p:cNvSpPr txBox="1"/>
          <p:nvPr/>
        </p:nvSpPr>
        <p:spPr>
          <a:xfrm>
            <a:off x="44820" y="3362724"/>
            <a:ext cx="4491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In 2012 .. 2021 the total number of employees was steady between 325 and 375 employees. But total spending on gross pay for all employees was growing from $300 Mln to $450 Mln (inflation adjusted). Thus the mean gross pay per employee grew from $0.48 Mln to $1.32 Mln. The top 35 members of the Admin department were averaging $4.5 Mln per year in 2021</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56400" y="58200"/>
            <a:ext cx="470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Rapids cuDF - Pandas &amp; Polars DataFrames</a:t>
            </a:r>
            <a:endParaRPr sz="2000" b="1">
              <a:solidFill>
                <a:schemeClr val="dk1"/>
              </a:solidFill>
              <a:latin typeface="Calibri"/>
              <a:ea typeface="Calibri"/>
              <a:cs typeface="Calibri"/>
              <a:sym typeface="Calibri"/>
            </a:endParaRPr>
          </a:p>
        </p:txBody>
      </p:sp>
      <p:sp>
        <p:nvSpPr>
          <p:cNvPr id="158" name="Google Shape;158;p24"/>
          <p:cNvSpPr txBox="1"/>
          <p:nvPr/>
        </p:nvSpPr>
        <p:spPr>
          <a:xfrm>
            <a:off x="88550" y="469775"/>
            <a:ext cx="4299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RAPIDs cuDF - fast Python DataFrame library from Nvidia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basically ports Numpy, Pandas, and Polars to run on Nvidia GPUs.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also supports Apache Arrow columnar memory format.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Result - calculations on DataFrames are much faster.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https://github.com/rapidsai/cudf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https://pola.rs/posts/polars-on-gpu/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https://pola.rs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https://rapids.ai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Polars cuDF can achieve up to x150 times faster processing times for a 5 GB dataset.</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Polars is generally faster than Pandas (with or without Nvidia Cuda).</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Alternative way to to speedup calculations is to use CPUs with large number of cores. For example AMD Epyc:</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EPYC 7763 - 128 cores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EPYC 7642 - 96 cores - $941 at Walmart</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EPYC 7F72 - 48 cores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Polars is written in Rust and can do multithreading to take advantage of multiple CPU cores.</a:t>
            </a:r>
            <a:endParaRPr sz="1200">
              <a:solidFill>
                <a:schemeClr val="dk1"/>
              </a:solidFill>
              <a:latin typeface="Calibri"/>
              <a:ea typeface="Calibri"/>
              <a:cs typeface="Calibri"/>
              <a:sym typeface="Calibri"/>
            </a:endParaRPr>
          </a:p>
        </p:txBody>
      </p:sp>
      <p:pic>
        <p:nvPicPr>
          <p:cNvPr id="159" name="Google Shape;159;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16324" y="141950"/>
            <a:ext cx="3634076" cy="2253001"/>
          </a:xfrm>
          <a:prstGeom prst="rect">
            <a:avLst/>
          </a:prstGeom>
          <a:noFill/>
          <a:ln w="9525" cap="flat" cmpd="sng">
            <a:solidFill>
              <a:srgbClr val="FF0000"/>
            </a:solidFill>
            <a:prstDash val="solid"/>
            <a:round/>
            <a:headEnd type="none" w="sm" len="sm"/>
            <a:tailEnd type="none" w="sm" len="sm"/>
          </a:ln>
        </p:spPr>
      </p:pic>
      <p:pic>
        <p:nvPicPr>
          <p:cNvPr id="160" name="Google Shape;16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446350" y="3277425"/>
            <a:ext cx="2115474" cy="1711550"/>
          </a:xfrm>
          <a:prstGeom prst="rect">
            <a:avLst/>
          </a:prstGeom>
          <a:noFill/>
          <a:ln w="9525" cap="flat" cmpd="sng">
            <a:solidFill>
              <a:srgbClr val="FF0000"/>
            </a:solidFill>
            <a:prstDash val="solid"/>
            <a:round/>
            <a:headEnd type="none" w="sm" len="sm"/>
            <a:tailEnd type="none" w="sm" len="sm"/>
          </a:ln>
        </p:spPr>
      </p:pic>
      <p:pic>
        <p:nvPicPr>
          <p:cNvPr id="161" name="Google Shape;161;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620025" y="3257125"/>
            <a:ext cx="2384225" cy="1752150"/>
          </a:xfrm>
          <a:prstGeom prst="rect">
            <a:avLst/>
          </a:prstGeom>
          <a:noFill/>
          <a:ln w="9525" cap="flat" cmpd="sng">
            <a:solidFill>
              <a:srgbClr val="FF0000"/>
            </a:solidFill>
            <a:prstDash val="solid"/>
            <a:round/>
            <a:headEnd type="none" w="sm" len="sm"/>
            <a:tailEnd type="none" w="sm" len="sm"/>
          </a:ln>
        </p:spPr>
      </p:pic>
      <p:sp>
        <p:nvSpPr>
          <p:cNvPr id="162" name="Google Shape;162;p24"/>
          <p:cNvSpPr txBox="1"/>
          <p:nvPr/>
        </p:nvSpPr>
        <p:spPr>
          <a:xfrm>
            <a:off x="6838500" y="2963800"/>
            <a:ext cx="18852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Apache Arrow Data Format</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56400" y="58200"/>
            <a:ext cx="44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create AI web-apps</a:t>
            </a:r>
            <a:endParaRPr sz="2000" b="1">
              <a:solidFill>
                <a:schemeClr val="dk1"/>
              </a:solidFill>
              <a:latin typeface="Calibri"/>
              <a:ea typeface="Calibri"/>
              <a:cs typeface="Calibri"/>
              <a:sym typeface="Calibri"/>
            </a:endParaRPr>
          </a:p>
        </p:txBody>
      </p:sp>
      <p:sp>
        <p:nvSpPr>
          <p:cNvPr id="168" name="Google Shape;168;p25"/>
          <p:cNvSpPr txBox="1"/>
          <p:nvPr/>
        </p:nvSpPr>
        <p:spPr>
          <a:xfrm>
            <a:off x="237175" y="446300"/>
            <a:ext cx="40572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FastHTML - python</a:t>
            </a:r>
            <a:endParaRPr sz="1200" b="1">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https://fastht.ml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https://about.fastht.ml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https://docs.fastht.ml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https://docs.fastht.ml/tutorials/by_example.html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https://github.com/AnswerDotAI/fasthtml-tut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https://github.com/AnswerDotAI/fasthtml/tree/main/examples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https://www.youtube.com/watch?v=Auqrm7WFc0I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0"/>
              </a:rPr>
              <a:t>https://h2x.answer.ai</a:t>
            </a:r>
            <a:r>
              <a:rPr lang="en" sz="1000">
                <a:solidFill>
                  <a:schemeClr val="dk1"/>
                </a:solidFill>
                <a:latin typeface="Calibri"/>
                <a:ea typeface="Calibri"/>
                <a:cs typeface="Calibri"/>
                <a:sym typeface="Calibri"/>
              </a:rPr>
              <a:t>  - to convert HTML to FastHTML syntax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1"/>
              </a:rPr>
              <a:t>https://www.youtube.com/watch?v=evAb2x34Jqk</a:t>
            </a:r>
            <a:r>
              <a:rPr lang="en" sz="1000">
                <a:solidFill>
                  <a:schemeClr val="dk1"/>
                </a:solidFill>
                <a:latin typeface="Calibri"/>
                <a:ea typeface="Calibri"/>
                <a:cs typeface="Calibri"/>
                <a:sym typeface="Calibri"/>
              </a:rPr>
              <a:t>  - good short demo </a:t>
            </a:r>
            <a:endParaRPr sz="1000">
              <a:solidFill>
                <a:schemeClr val="dk1"/>
              </a:solidFill>
              <a:latin typeface="Calibri"/>
              <a:ea typeface="Calibri"/>
              <a:cs typeface="Calibri"/>
              <a:sym typeface="Calibri"/>
            </a:endParaRPr>
          </a:p>
        </p:txBody>
      </p:sp>
      <p:pic>
        <p:nvPicPr>
          <p:cNvPr id="169" name="Google Shape;169;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419475" y="472675"/>
            <a:ext cx="2742425" cy="1535750"/>
          </a:xfrm>
          <a:prstGeom prst="rect">
            <a:avLst/>
          </a:prstGeom>
          <a:noFill/>
          <a:ln w="9525" cap="flat" cmpd="sng">
            <a:solidFill>
              <a:srgbClr val="FF0000"/>
            </a:solidFill>
            <a:prstDash val="solid"/>
            <a:round/>
            <a:headEnd type="none" w="sm" len="sm"/>
            <a:tailEnd type="none" w="sm" len="sm"/>
          </a:ln>
        </p:spPr>
      </p:pic>
      <p:pic>
        <p:nvPicPr>
          <p:cNvPr id="170" name="Google Shape;170;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953003" y="2641475"/>
            <a:ext cx="2730222" cy="1535750"/>
          </a:xfrm>
          <a:prstGeom prst="rect">
            <a:avLst/>
          </a:prstGeom>
          <a:noFill/>
          <a:ln w="9525" cap="flat" cmpd="sng">
            <a:solidFill>
              <a:srgbClr val="FF0000"/>
            </a:solidFill>
            <a:prstDash val="solid"/>
            <a:round/>
            <a:headEnd type="none" w="sm" len="sm"/>
            <a:tailEnd type="none" w="sm" len="sm"/>
          </a:ln>
        </p:spPr>
      </p:pic>
      <p:pic>
        <p:nvPicPr>
          <p:cNvPr id="171" name="Google Shape;171;p2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1480025" y="2641482"/>
            <a:ext cx="2730227" cy="1712292"/>
          </a:xfrm>
          <a:prstGeom prst="rect">
            <a:avLst/>
          </a:prstGeom>
          <a:noFill/>
          <a:ln w="9525" cap="flat" cmpd="sng">
            <a:solidFill>
              <a:srgbClr val="FF0000"/>
            </a:solidFill>
            <a:prstDash val="solid"/>
            <a:round/>
            <a:headEnd type="none" w="sm" len="sm"/>
            <a:tailEnd type="none" w="sm" len="sm"/>
          </a:ln>
        </p:spPr>
      </p:pic>
      <p:sp>
        <p:nvSpPr>
          <p:cNvPr id="172" name="Google Shape;172;p25"/>
          <p:cNvSpPr txBox="1"/>
          <p:nvPr/>
        </p:nvSpPr>
        <p:spPr>
          <a:xfrm>
            <a:off x="4953000" y="4244425"/>
            <a:ext cx="2742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LangGraph - python</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5"/>
              </a:rPr>
              <a:t>https://www.langchain.com/langgraph</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6"/>
              </a:rPr>
              <a:t>https://langchain-ai.github.io/langgraph</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73" name="Google Shape;173;p25"/>
          <p:cNvSpPr txBox="1"/>
          <p:nvPr/>
        </p:nvSpPr>
        <p:spPr>
          <a:xfrm>
            <a:off x="1467608" y="4405500"/>
            <a:ext cx="2742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v0 by Vercel </a:t>
            </a:r>
            <a:r>
              <a:rPr lang="en" sz="1300">
                <a:solidFill>
                  <a:schemeClr val="dk1"/>
                </a:solidFill>
                <a:latin typeface="Calibri"/>
                <a:ea typeface="Calibri"/>
                <a:cs typeface="Calibri"/>
                <a:sym typeface="Calibri"/>
              </a:rPr>
              <a:t>- Next.js React framework</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7"/>
              </a:rPr>
              <a:t>https://v0.dev</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8"/>
              </a:rPr>
              <a:t>https://vercel.com</a:t>
            </a:r>
            <a:endParaRPr sz="1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136.</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1,765,444.</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2024-08-27</a:t>
            </a:r>
            <a:endParaRPr sz="1100">
              <a:solidFill>
                <a:srgbClr val="1F2937"/>
              </a:solidFill>
              <a:highlight>
                <a:srgbClr val="FFFFFF"/>
              </a:highlight>
              <a:latin typeface="Calibri"/>
              <a:ea typeface="Calibri"/>
              <a:cs typeface="Calibri"/>
              <a:sym typeface="Calibri"/>
            </a:endParaRPr>
          </a:p>
        </p:txBody>
      </p:sp>
      <p:sp>
        <p:nvSpPr>
          <p:cNvPr id="179" name="Google Shape;179;p2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0" name="Google Shape;180;p26"/>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1" name="Google Shape;181;p2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2" name="Google Shape;182;p26"/>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3" name="Google Shape;183;p26"/>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6"/>
          <p:cNvSpPr/>
          <p:nvPr/>
        </p:nvSpPr>
        <p:spPr>
          <a:xfrm>
            <a:off x="402268" y="23673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6"/>
          <p:cNvSpPr/>
          <p:nvPr/>
        </p:nvSpPr>
        <p:spPr>
          <a:xfrm>
            <a:off x="402268" y="30884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6"/>
          <p:cNvSpPr/>
          <p:nvPr/>
        </p:nvSpPr>
        <p:spPr>
          <a:xfrm>
            <a:off x="4939038" y="211274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6"/>
          <p:cNvSpPr/>
          <p:nvPr/>
        </p:nvSpPr>
        <p:spPr>
          <a:xfrm>
            <a:off x="4939045" y="43024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p:nvPr/>
        </p:nvSpPr>
        <p:spPr>
          <a:xfrm>
            <a:off x="4939045" y="35851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6"/>
          <p:cNvSpPr/>
          <p:nvPr/>
        </p:nvSpPr>
        <p:spPr>
          <a:xfrm>
            <a:off x="4939045" y="381658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0" name="Google Shape;190;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300" y="750825"/>
            <a:ext cx="3419213" cy="4256852"/>
          </a:xfrm>
          <a:prstGeom prst="rect">
            <a:avLst/>
          </a:prstGeom>
          <a:noFill/>
          <a:ln w="9525" cap="flat" cmpd="sng">
            <a:solidFill>
              <a:srgbClr val="FF0000"/>
            </a:solidFill>
            <a:prstDash val="solid"/>
            <a:round/>
            <a:headEnd type="none" w="sm" len="sm"/>
            <a:tailEnd type="none" w="sm" len="sm"/>
          </a:ln>
        </p:spPr>
      </p:pic>
      <p:pic>
        <p:nvPicPr>
          <p:cNvPr id="191" name="Google Shape;19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07000" y="734250"/>
            <a:ext cx="3419213" cy="4256852"/>
          </a:xfrm>
          <a:prstGeom prst="rect">
            <a:avLst/>
          </a:prstGeom>
          <a:noFill/>
          <a:ln w="9525" cap="flat" cmpd="sng">
            <a:solidFill>
              <a:srgbClr val="FF0000"/>
            </a:solidFill>
            <a:prstDash val="solid"/>
            <a:round/>
            <a:headEnd type="none" w="sm" len="sm"/>
            <a:tailEnd type="none" w="sm" len="sm"/>
          </a:ln>
        </p:spPr>
      </p:pic>
      <p:sp>
        <p:nvSpPr>
          <p:cNvPr id="192" name="Google Shape;192;p26"/>
          <p:cNvSpPr/>
          <p:nvPr/>
        </p:nvSpPr>
        <p:spPr>
          <a:xfrm>
            <a:off x="402268" y="45731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6"/>
          <p:cNvSpPr/>
          <p:nvPr/>
        </p:nvSpPr>
        <p:spPr>
          <a:xfrm>
            <a:off x="4939045" y="479570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9" name="Google Shape;199;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0" name="Google Shape;200;p2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1" name="Google Shape;201;p27"/>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02" name="Google Shape;202;p27"/>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7"/>
          <p:cNvSpPr/>
          <p:nvPr/>
        </p:nvSpPr>
        <p:spPr>
          <a:xfrm>
            <a:off x="509885" y="262817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7"/>
          <p:cNvSpPr/>
          <p:nvPr/>
        </p:nvSpPr>
        <p:spPr>
          <a:xfrm>
            <a:off x="509885" y="335532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7"/>
          <p:cNvSpPr/>
          <p:nvPr/>
        </p:nvSpPr>
        <p:spPr>
          <a:xfrm>
            <a:off x="5272534" y="129670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7"/>
          <p:cNvSpPr/>
          <p:nvPr/>
        </p:nvSpPr>
        <p:spPr>
          <a:xfrm>
            <a:off x="5272534" y="15518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7"/>
          <p:cNvSpPr/>
          <p:nvPr/>
        </p:nvSpPr>
        <p:spPr>
          <a:xfrm>
            <a:off x="5272534" y="253486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7"/>
          <p:cNvSpPr/>
          <p:nvPr/>
        </p:nvSpPr>
        <p:spPr>
          <a:xfrm>
            <a:off x="5272534" y="27840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7"/>
          <p:cNvSpPr txBox="1"/>
          <p:nvPr/>
        </p:nvSpPr>
        <p:spPr>
          <a:xfrm>
            <a:off x="5430489" y="25825"/>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136.</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1,765,444.</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2024-08-27</a:t>
            </a:r>
            <a:endParaRPr sz="1100">
              <a:solidFill>
                <a:srgbClr val="1F2937"/>
              </a:solidFill>
              <a:highlight>
                <a:srgbClr val="FFFFFF"/>
              </a:highlight>
              <a:latin typeface="Calibri"/>
              <a:ea typeface="Calibri"/>
              <a:cs typeface="Calibri"/>
              <a:sym typeface="Calibri"/>
            </a:endParaRPr>
          </a:p>
        </p:txBody>
      </p:sp>
      <p:sp>
        <p:nvSpPr>
          <p:cNvPr id="210" name="Google Shape;210;p27"/>
          <p:cNvSpPr/>
          <p:nvPr/>
        </p:nvSpPr>
        <p:spPr>
          <a:xfrm>
            <a:off x="5272534" y="353400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7"/>
          <p:cNvSpPr/>
          <p:nvPr/>
        </p:nvSpPr>
        <p:spPr>
          <a:xfrm>
            <a:off x="5272534" y="45331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12" name="Google Shape;212;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0733" y="749075"/>
            <a:ext cx="3442928" cy="4286376"/>
          </a:xfrm>
          <a:prstGeom prst="rect">
            <a:avLst/>
          </a:prstGeom>
          <a:noFill/>
          <a:ln w="9525" cap="flat" cmpd="sng">
            <a:solidFill>
              <a:srgbClr val="FF0000"/>
            </a:solidFill>
            <a:prstDash val="solid"/>
            <a:round/>
            <a:headEnd type="none" w="sm" len="sm"/>
            <a:tailEnd type="none" w="sm" len="sm"/>
          </a:ln>
        </p:spPr>
      </p:pic>
      <p:pic>
        <p:nvPicPr>
          <p:cNvPr id="213" name="Google Shape;213;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37183" y="704725"/>
            <a:ext cx="3442928" cy="42863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3875" y="661850"/>
            <a:ext cx="6117401" cy="2640708"/>
          </a:xfrm>
          <a:prstGeom prst="rect">
            <a:avLst/>
          </a:prstGeom>
          <a:noFill/>
          <a:ln>
            <a:noFill/>
          </a:ln>
        </p:spPr>
      </p:pic>
      <p:sp>
        <p:nvSpPr>
          <p:cNvPr id="219" name="Google Shape;219;p28"/>
          <p:cNvSpPr/>
          <p:nvPr/>
        </p:nvSpPr>
        <p:spPr>
          <a:xfrm>
            <a:off x="2619545" y="2269245"/>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8"/>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21" name="Google Shape;221;p28"/>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22" name="Google Shape;222;p28"/>
          <p:cNvSpPr txBox="1"/>
          <p:nvPr/>
        </p:nvSpPr>
        <p:spPr>
          <a:xfrm>
            <a:off x="6360250" y="1414900"/>
            <a:ext cx="26931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Intel</a:t>
            </a:r>
            <a:r>
              <a:rPr lang="en" sz="1300">
                <a:latin typeface="Calibri"/>
                <a:ea typeface="Calibri"/>
                <a:cs typeface="Calibri"/>
                <a:sym typeface="Calibri"/>
              </a:rPr>
              <a:t> is firing 15% of its personnel (about 15,000 jobs) - Aug 1, 2024</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https://x.com/burkov/status/1819214183881187828</a:t>
            </a:r>
            <a:r>
              <a:rPr lang="en" sz="900">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223" name="Google Shape;223;p28"/>
          <p:cNvSpPr/>
          <p:nvPr/>
        </p:nvSpPr>
        <p:spPr>
          <a:xfrm>
            <a:off x="5372509" y="2277263"/>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8"/>
          <p:cNvSpPr/>
          <p:nvPr/>
        </p:nvSpPr>
        <p:spPr>
          <a:xfrm>
            <a:off x="5576300" y="2504675"/>
            <a:ext cx="859200" cy="792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25" name="Google Shape;225;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94623" y="1098400"/>
            <a:ext cx="549377" cy="384900"/>
          </a:xfrm>
          <a:prstGeom prst="rect">
            <a:avLst/>
          </a:prstGeom>
          <a:noFill/>
          <a:ln>
            <a:noFill/>
          </a:ln>
        </p:spPr>
      </p:pic>
      <p:sp>
        <p:nvSpPr>
          <p:cNvPr id="226" name="Google Shape;226;p28"/>
          <p:cNvSpPr txBox="1"/>
          <p:nvPr/>
        </p:nvSpPr>
        <p:spPr>
          <a:xfrm>
            <a:off x="6360250" y="2798175"/>
            <a:ext cx="2693100" cy="146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Dell</a:t>
            </a:r>
            <a:r>
              <a:rPr lang="en" sz="1300">
                <a:latin typeface="Calibri"/>
                <a:ea typeface="Calibri"/>
                <a:cs typeface="Calibri"/>
                <a:sym typeface="Calibri"/>
              </a:rPr>
              <a:t> Technologies is firing 10%  (12,500 employees). This follows a previous round of 13,000 layoffs. The cuts mainly impact sales and marketing divisions.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7"/>
              </a:rPr>
              <a:t>https://www.pcmag.com/news/dell-makes-cuts-to-boost-ai-pivot-reportedly-laying-off-12500-employees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27" name="Google Shape;227;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606318" y="2341563"/>
            <a:ext cx="525988" cy="526001"/>
          </a:xfrm>
          <a:prstGeom prst="rect">
            <a:avLst/>
          </a:prstGeom>
          <a:noFill/>
          <a:ln>
            <a:noFill/>
          </a:ln>
        </p:spPr>
      </p:pic>
      <p:cxnSp>
        <p:nvCxnSpPr>
          <p:cNvPr id="228" name="Google Shape;228;p28"/>
          <p:cNvCxnSpPr/>
          <p:nvPr/>
        </p:nvCxnSpPr>
        <p:spPr>
          <a:xfrm rot="10800000">
            <a:off x="3727388" y="447476"/>
            <a:ext cx="0" cy="3023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65" name="Google Shape;65;p1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66" name="Google Shape;66;p1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67" name="Google Shape;67;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68" name="Google Shape;68;p1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69" name="Google Shape;69;p1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0" y="-110000"/>
            <a:ext cx="434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Cerebras Waffle-Scale Engine</a:t>
            </a:r>
            <a:endParaRPr sz="2500" b="1">
              <a:latin typeface="Calibri"/>
              <a:ea typeface="Calibri"/>
              <a:cs typeface="Calibri"/>
              <a:sym typeface="Calibri"/>
            </a:endParaRPr>
          </a:p>
        </p:txBody>
      </p:sp>
      <p:sp>
        <p:nvSpPr>
          <p:cNvPr id="75" name="Google Shape;75;p16"/>
          <p:cNvSpPr txBox="1"/>
          <p:nvPr/>
        </p:nvSpPr>
        <p:spPr>
          <a:xfrm>
            <a:off x="84025" y="353542"/>
            <a:ext cx="4261800" cy="125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Cerebras</a:t>
            </a:r>
            <a:r>
              <a:rPr lang="en" sz="1300">
                <a:latin typeface="Calibri"/>
                <a:ea typeface="Calibri"/>
                <a:cs typeface="Calibri"/>
                <a:sym typeface="Calibri"/>
              </a:rPr>
              <a:t> </a:t>
            </a:r>
            <a:r>
              <a:rPr lang="en" sz="1300" b="1">
                <a:solidFill>
                  <a:srgbClr val="3C78D8"/>
                </a:solidFill>
                <a:latin typeface="Calibri"/>
                <a:ea typeface="Calibri"/>
                <a:cs typeface="Calibri"/>
                <a:sym typeface="Calibri"/>
              </a:rPr>
              <a:t>WSE (Waffle-Scale Engine) - huge 8.5"x8.5" chip</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Company: Cerebras - </a:t>
            </a:r>
            <a:r>
              <a:rPr lang="en" sz="1300" u="sng">
                <a:solidFill>
                  <a:schemeClr val="hlink"/>
                </a:solidFill>
                <a:latin typeface="Calibri"/>
                <a:ea typeface="Calibri"/>
                <a:cs typeface="Calibri"/>
                <a:sym typeface="Calibri"/>
                <a:hlinkClick r:id="rId3"/>
              </a:rPr>
              <a:t>https://cerebras.ai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CS-3 has 900K vs 15K cores in Nvidia H100</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CS-3 has 21,000TB/sec vs  3TB/s memory bandwidth</a:t>
            </a:r>
            <a:endParaRPr sz="1300">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https://cerebras.ai/blog/introducing-cerebras-inference-ai-at-instant-speed</a:t>
            </a:r>
            <a:r>
              <a:rPr lang="en" sz="900">
                <a:latin typeface="Calibri"/>
                <a:ea typeface="Calibri"/>
                <a:cs typeface="Calibri"/>
                <a:sym typeface="Calibri"/>
              </a:rPr>
              <a:t> </a:t>
            </a:r>
            <a:endParaRPr sz="900">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https://www.servethehome.com/cerebras-enters-ai-inference-blows-away-tiny-nvidia-h100-gpus-by-besting-hbm/</a:t>
            </a:r>
            <a:endParaRPr sz="900">
              <a:latin typeface="Calibri"/>
              <a:ea typeface="Calibri"/>
              <a:cs typeface="Calibri"/>
              <a:sym typeface="Calibri"/>
            </a:endParaRPr>
          </a:p>
        </p:txBody>
      </p:sp>
      <p:pic>
        <p:nvPicPr>
          <p:cNvPr id="76" name="Google Shape;76;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09325" y="83200"/>
            <a:ext cx="4661376" cy="2622026"/>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4025" y="1625166"/>
            <a:ext cx="4261801" cy="2177357"/>
          </a:xfrm>
          <a:prstGeom prst="rect">
            <a:avLst/>
          </a:prstGeom>
          <a:noFill/>
          <a:ln w="9525" cap="flat" cmpd="sng">
            <a:solidFill>
              <a:srgbClr val="FF0000"/>
            </a:solidFill>
            <a:prstDash val="solid"/>
            <a:round/>
            <a:headEnd type="none" w="sm" len="sm"/>
            <a:tailEnd type="none" w="sm" len="sm"/>
          </a:ln>
        </p:spPr>
      </p:pic>
      <p:pic>
        <p:nvPicPr>
          <p:cNvPr id="78" name="Google Shape;78;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312225" y="3852120"/>
            <a:ext cx="1893867" cy="1252800"/>
          </a:xfrm>
          <a:prstGeom prst="rect">
            <a:avLst/>
          </a:prstGeom>
          <a:noFill/>
          <a:ln w="9525" cap="flat" cmpd="sng">
            <a:solidFill>
              <a:srgbClr val="FF0000"/>
            </a:solidFill>
            <a:prstDash val="solid"/>
            <a:round/>
            <a:headEnd type="none" w="sm" len="sm"/>
            <a:tailEnd type="none" w="sm" len="sm"/>
          </a:ln>
        </p:spPr>
      </p:pic>
      <p:pic>
        <p:nvPicPr>
          <p:cNvPr id="79" name="Google Shape;79;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2393" y="2764350"/>
            <a:ext cx="4119066" cy="2331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40327" y="50175"/>
            <a:ext cx="2552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inference.cerebras.ai</a:t>
            </a:r>
            <a:endParaRPr sz="2000" b="1">
              <a:solidFill>
                <a:schemeClr val="dk1"/>
              </a:solidFill>
              <a:latin typeface="Calibri"/>
              <a:ea typeface="Calibri"/>
              <a:cs typeface="Calibri"/>
              <a:sym typeface="Calibri"/>
            </a:endParaRPr>
          </a:p>
        </p:txBody>
      </p:sp>
      <p:sp>
        <p:nvSpPr>
          <p:cNvPr id="85" name="Google Shape;85;p17"/>
          <p:cNvSpPr txBox="1"/>
          <p:nvPr/>
        </p:nvSpPr>
        <p:spPr>
          <a:xfrm>
            <a:off x="1108600" y="1150425"/>
            <a:ext cx="22797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Try Cerebras inference: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https://inference.cerebras.ai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Use Llama3.1-70b or 8b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(435 or 1828 tokens/sec)</a:t>
            </a:r>
            <a:endParaRPr sz="1300">
              <a:solidFill>
                <a:schemeClr val="dk1"/>
              </a:solidFill>
              <a:latin typeface="Calibri"/>
              <a:ea typeface="Calibri"/>
              <a:cs typeface="Calibri"/>
              <a:sym typeface="Calibri"/>
            </a:endParaRPr>
          </a:p>
        </p:txBody>
      </p:sp>
      <p:pic>
        <p:nvPicPr>
          <p:cNvPr id="86" name="Google Shape;86;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51375" y="104150"/>
            <a:ext cx="4612601" cy="49399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92" name="Google Shape;92;p18"/>
          <p:cNvSpPr txBox="1"/>
          <p:nvPr/>
        </p:nvSpPr>
        <p:spPr>
          <a:xfrm>
            <a:off x="40325" y="425724"/>
            <a:ext cx="4491300" cy="40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Jamba 1.5 is not good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https://www.youtube.com/watch?v=3f3d1Ej5PVc</a:t>
            </a:r>
            <a:r>
              <a:rPr lang="en" sz="1200">
                <a:solidFill>
                  <a:schemeClr val="dk1"/>
                </a:solidFill>
                <a:latin typeface="Calibri"/>
                <a:ea typeface="Calibri"/>
                <a:cs typeface="Calibri"/>
                <a:sym typeface="Calibri"/>
              </a:rPr>
              <a:t> tests Jamba 1.5 large</a:t>
            </a:r>
            <a:endParaRPr sz="1200">
              <a:solidFill>
                <a:schemeClr val="dk1"/>
              </a:solidFill>
              <a:latin typeface="Calibri"/>
              <a:ea typeface="Calibri"/>
              <a:cs typeface="Calibri"/>
              <a:sym typeface="Calibri"/>
            </a:endParaRPr>
          </a:p>
        </p:txBody>
      </p:sp>
      <p:sp>
        <p:nvSpPr>
          <p:cNvPr id="93" name="Google Shape;93;p18"/>
          <p:cNvSpPr txBox="1"/>
          <p:nvPr/>
        </p:nvSpPr>
        <p:spPr>
          <a:xfrm>
            <a:off x="45481" y="913718"/>
            <a:ext cx="44913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Salesforce</a:t>
            </a:r>
            <a:r>
              <a:rPr lang="en" sz="1300">
                <a:latin typeface="Calibri"/>
                <a:ea typeface="Calibri"/>
                <a:cs typeface="Calibri"/>
                <a:sym typeface="Calibri"/>
              </a:rPr>
              <a:t> has unveiled two AI agents: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Einstein SDR Agent</a:t>
            </a:r>
            <a:r>
              <a:rPr lang="en" sz="1300">
                <a:latin typeface="Calibri"/>
                <a:ea typeface="Calibri"/>
                <a:cs typeface="Calibri"/>
                <a:sym typeface="Calibri"/>
              </a:rPr>
              <a:t> - talks to inbound prospects (Sales Development Representative)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Einstein Sales Coach Agent</a:t>
            </a:r>
            <a:r>
              <a:rPr lang="en" sz="1300">
                <a:latin typeface="Calibri"/>
                <a:ea typeface="Calibri"/>
                <a:cs typeface="Calibri"/>
                <a:sym typeface="Calibri"/>
              </a:rPr>
              <a:t> - provides real-time selling guidance to sales teams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https://www.zdnet.com/article/salesforce-unveils-ai-agents-for-sales-teams-heres-how-they-help/</a:t>
            </a:r>
            <a:endParaRPr sz="1300">
              <a:solidFill>
                <a:schemeClr val="dk1"/>
              </a:solidFill>
              <a:latin typeface="Calibri"/>
              <a:ea typeface="Calibri"/>
              <a:cs typeface="Calibri"/>
              <a:sym typeface="Calibri"/>
            </a:endParaRPr>
          </a:p>
        </p:txBody>
      </p:sp>
      <p:sp>
        <p:nvSpPr>
          <p:cNvPr id="94" name="Google Shape;94;p18"/>
          <p:cNvSpPr txBox="1"/>
          <p:nvPr/>
        </p:nvSpPr>
        <p:spPr>
          <a:xfrm>
            <a:off x="45481" y="2394582"/>
            <a:ext cx="4491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Phi-3.5</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open-source (MIT license) models: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Phi-3.5-mini-instruct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Phi-3.5-MoE-instruct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Phi-3.5-vision-instruct,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available for developers on Hugging Face, small - but good</a:t>
            </a:r>
            <a:endParaRPr sz="1300">
              <a:solidFill>
                <a:schemeClr val="dk1"/>
              </a:solidFill>
              <a:latin typeface="Calibri"/>
              <a:ea typeface="Calibri"/>
              <a:cs typeface="Calibri"/>
              <a:sym typeface="Calibri"/>
            </a:endParaRPr>
          </a:p>
        </p:txBody>
      </p:sp>
      <p:sp>
        <p:nvSpPr>
          <p:cNvPr id="95" name="Google Shape;95;p18"/>
          <p:cNvSpPr txBox="1"/>
          <p:nvPr/>
        </p:nvSpPr>
        <p:spPr>
          <a:xfrm>
            <a:off x="4587731" y="578118"/>
            <a:ext cx="4491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pgvectorscale</a:t>
            </a:r>
            <a:r>
              <a:rPr lang="en" sz="1300">
                <a:latin typeface="Calibri"/>
                <a:ea typeface="Calibri"/>
                <a:cs typeface="Calibri"/>
                <a:sym typeface="Calibri"/>
              </a:rPr>
              <a:t> - an extension for PostreSQL database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written in Rust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high performance embedding search</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cost-efficient storage for AI applications.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https://github.com/timescale/pgvectorscale</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achieves 28x lower p95 latency and 16x higher query throughput compared to Pinecone's storage optimized (s1) index for approximate nearest neighbor queries at 99% recall, all at 75% less cost when self-hosted on AWS EC2.</a:t>
            </a:r>
            <a:endParaRPr sz="1300">
              <a:latin typeface="Calibri"/>
              <a:ea typeface="Calibri"/>
              <a:cs typeface="Calibri"/>
              <a:sym typeface="Calibri"/>
            </a:endParaRPr>
          </a:p>
        </p:txBody>
      </p:sp>
      <p:pic>
        <p:nvPicPr>
          <p:cNvPr id="96" name="Google Shape;96;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89027" y="-3"/>
            <a:ext cx="2189996" cy="514775"/>
          </a:xfrm>
          <a:prstGeom prst="rect">
            <a:avLst/>
          </a:prstGeom>
          <a:noFill/>
          <a:ln>
            <a:noFill/>
          </a:ln>
        </p:spPr>
      </p:pic>
      <p:sp>
        <p:nvSpPr>
          <p:cNvPr id="97" name="Google Shape;97;p18"/>
          <p:cNvSpPr txBox="1"/>
          <p:nvPr/>
        </p:nvSpPr>
        <p:spPr>
          <a:xfrm>
            <a:off x="7102125" y="3123975"/>
            <a:ext cx="19770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a:t>
            </a:r>
            <a:r>
              <a:rPr lang="en" sz="1300">
                <a:latin typeface="Calibri"/>
                <a:ea typeface="Calibri"/>
                <a:cs typeface="Calibri"/>
                <a:sym typeface="Calibri"/>
              </a:rPr>
              <a:t> added support for LaTeX rendering in Claude Web interface. - </a:t>
            </a:r>
            <a:r>
              <a:rPr lang="en" sz="1000" u="sng">
                <a:solidFill>
                  <a:schemeClr val="hlink"/>
                </a:solidFill>
                <a:latin typeface="Calibri"/>
                <a:ea typeface="Calibri"/>
                <a:cs typeface="Calibri"/>
                <a:sym typeface="Calibri"/>
                <a:hlinkClick r:id="rId7"/>
              </a:rPr>
              <a:t>https://x.com/AnthropicAI/status/1826667671364272301</a:t>
            </a:r>
            <a:endParaRPr sz="1300">
              <a:latin typeface="Calibri"/>
              <a:ea typeface="Calibri"/>
              <a:cs typeface="Calibri"/>
              <a:sym typeface="Calibri"/>
            </a:endParaRPr>
          </a:p>
        </p:txBody>
      </p:sp>
      <p:pic>
        <p:nvPicPr>
          <p:cNvPr id="98" name="Google Shape;9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3375" y="2460676"/>
            <a:ext cx="2372151" cy="2623725"/>
          </a:xfrm>
          <a:prstGeom prst="rect">
            <a:avLst/>
          </a:prstGeom>
          <a:noFill/>
          <a:ln w="9525" cap="flat" cmpd="sng">
            <a:solidFill>
              <a:srgbClr val="FF0000"/>
            </a:solidFill>
            <a:prstDash val="solid"/>
            <a:round/>
            <a:headEnd type="none" w="sm" len="sm"/>
            <a:tailEnd type="none" w="sm" len="sm"/>
          </a:ln>
        </p:spPr>
      </p:pic>
      <p:sp>
        <p:nvSpPr>
          <p:cNvPr id="99" name="Google Shape;99;p18"/>
          <p:cNvSpPr txBox="1"/>
          <p:nvPr/>
        </p:nvSpPr>
        <p:spPr>
          <a:xfrm>
            <a:off x="40331" y="3510588"/>
            <a:ext cx="4491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- 3 new experimental models at AI Studio</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3C78D8"/>
                </a:solidFill>
                <a:latin typeface="Calibri"/>
                <a:ea typeface="Calibri"/>
                <a:cs typeface="Calibri"/>
                <a:sym typeface="Calibri"/>
              </a:rPr>
              <a:t>Gemini 1.5 Flash-8B</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new smaller model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3C78D8"/>
                </a:solidFill>
                <a:latin typeface="Calibri"/>
                <a:ea typeface="Calibri"/>
                <a:cs typeface="Calibri"/>
                <a:sym typeface="Calibri"/>
              </a:rPr>
              <a:t>Gemini 1.5 Pro </a:t>
            </a:r>
            <a:r>
              <a:rPr lang="en" sz="1300">
                <a:latin typeface="Calibri"/>
                <a:ea typeface="Calibri"/>
                <a:cs typeface="Calibri"/>
                <a:sym typeface="Calibri"/>
              </a:rPr>
              <a:t>- better at coding &amp; complex prompts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3C78D8"/>
                </a:solidFill>
                <a:latin typeface="Calibri"/>
                <a:ea typeface="Calibri"/>
                <a:cs typeface="Calibri"/>
                <a:sym typeface="Calibri"/>
              </a:rPr>
              <a:t>Gemini 1.5 Flash</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significantly improved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https://aistudio.google.com</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05" name="Google Shape;105;p19"/>
          <p:cNvSpPr txBox="1"/>
          <p:nvPr/>
        </p:nvSpPr>
        <p:spPr>
          <a:xfrm>
            <a:off x="40325" y="425724"/>
            <a:ext cx="44913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Automating Thought of Search (ToS)</a:t>
            </a:r>
            <a:r>
              <a:rPr lang="en" sz="1300">
                <a:latin typeface="Calibri"/>
                <a:ea typeface="Calibri"/>
                <a:cs typeface="Calibri"/>
                <a:sym typeface="Calibri"/>
              </a:rPr>
              <a:t> - from </a:t>
            </a:r>
            <a:r>
              <a:rPr lang="en" sz="1300">
                <a:solidFill>
                  <a:schemeClr val="dk1"/>
                </a:solidFill>
                <a:latin typeface="Calibri"/>
                <a:ea typeface="Calibri"/>
                <a:cs typeface="Calibri"/>
                <a:sym typeface="Calibri"/>
              </a:rPr>
              <a:t>Cornell University &amp; IBM Research - </a:t>
            </a:r>
            <a:r>
              <a:rPr lang="en" sz="1300" u="sng">
                <a:solidFill>
                  <a:schemeClr val="hlink"/>
                </a:solidFill>
                <a:latin typeface="Calibri"/>
                <a:ea typeface="Calibri"/>
                <a:cs typeface="Calibri"/>
                <a:sym typeface="Calibri"/>
                <a:hlinkClick r:id="rId3"/>
              </a:rPr>
              <a:t>https://arxiv.org/pdf/2408.11326</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"we automate ToS (AutoToS), completely taking the human out of the loop of solving planning problems.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AutoToS</a:t>
            </a:r>
            <a:r>
              <a:rPr lang="en" sz="1300">
                <a:solidFill>
                  <a:schemeClr val="dk1"/>
                </a:solidFill>
                <a:latin typeface="Calibri"/>
                <a:ea typeface="Calibri"/>
                <a:cs typeface="Calibri"/>
                <a:sym typeface="Calibri"/>
              </a:rPr>
              <a:t> guides the language model step by step towards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generation of sound and complete search components,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through feedback from both generic and domain specific unit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tests. </a:t>
            </a:r>
            <a:r>
              <a:rPr lang="en" sz="1300" b="1">
                <a:solidFill>
                  <a:srgbClr val="FF0000"/>
                </a:solidFill>
                <a:latin typeface="Calibri"/>
                <a:ea typeface="Calibri"/>
                <a:cs typeface="Calibri"/>
                <a:sym typeface="Calibri"/>
              </a:rPr>
              <a:t>We achieve 100% accuracy, with minimal feedback iterations, using LLMs of various sizes on all evaluated domains.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Step 1: Initial prompt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Step 2: Goal function check</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Step 3: Successor function soundness check</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Step 4: Successor function completeness check</a:t>
            </a:r>
            <a:endParaRPr sz="1300" b="1">
              <a:solidFill>
                <a:srgbClr val="FF0000"/>
              </a:solidFill>
              <a:latin typeface="Calibri"/>
              <a:ea typeface="Calibri"/>
              <a:cs typeface="Calibri"/>
              <a:sym typeface="Calibri"/>
            </a:endParaRPr>
          </a:p>
        </p:txBody>
      </p:sp>
      <p:sp>
        <p:nvSpPr>
          <p:cNvPr id="106" name="Google Shape;106;p19"/>
          <p:cNvSpPr txBox="1"/>
          <p:nvPr/>
        </p:nvSpPr>
        <p:spPr>
          <a:xfrm>
            <a:off x="40325" y="3102370"/>
            <a:ext cx="44913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Advanced RAG Techniques: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 Community-Driven Knowledge Hub</a:t>
            </a:r>
            <a:endParaRPr sz="13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https://github.com/NirDiamant/RAG_Techniques</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https://github.com/NirDiamant/RAG_Techniques/tree/main/all_rag_techniques</a:t>
            </a:r>
            <a:r>
              <a:rPr lang="en" sz="900">
                <a:latin typeface="Calibri"/>
                <a:ea typeface="Calibri"/>
                <a:cs typeface="Calibri"/>
                <a:sym typeface="Calibri"/>
              </a:rPr>
              <a:t>  </a:t>
            </a:r>
            <a:endParaRPr sz="900">
              <a:latin typeface="Calibri"/>
              <a:ea typeface="Calibri"/>
              <a:cs typeface="Calibri"/>
              <a:sym typeface="Calibri"/>
            </a:endParaRPr>
          </a:p>
        </p:txBody>
      </p:sp>
      <p:sp>
        <p:nvSpPr>
          <p:cNvPr id="107" name="Google Shape;107;p19"/>
          <p:cNvSpPr txBox="1"/>
          <p:nvPr/>
        </p:nvSpPr>
        <p:spPr>
          <a:xfrm>
            <a:off x="4604250" y="67932"/>
            <a:ext cx="44913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Artifacts</a:t>
            </a:r>
            <a:r>
              <a:rPr lang="en" sz="1300">
                <a:latin typeface="Calibri"/>
                <a:ea typeface="Calibri"/>
                <a:cs typeface="Calibri"/>
                <a:sym typeface="Calibri"/>
              </a:rPr>
              <a:t> are now generally available.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Artifacts are content made with Claude which appear in a sub-window alongside with a Claude chat. They may be: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code snippets, text documents, graphics, diagrams, website designs, dashboards, interactive prototypes, etc.</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Example:</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6"/>
              </a:rPr>
              <a:t>https://claude.site/artifacts/61e95bd8-906b-48f7-b905-60161630aae2</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 can re-mix it into my Claude account:</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https://claude.ai/chat/5ccd3c69-d2df-4b69-bdee-78c92190354e</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08" name="Google Shape;108;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4250" y="2081662"/>
            <a:ext cx="4491300" cy="2986883"/>
          </a:xfrm>
          <a:prstGeom prst="rect">
            <a:avLst/>
          </a:prstGeom>
          <a:noFill/>
          <a:ln w="9525" cap="flat" cmpd="sng">
            <a:solidFill>
              <a:srgbClr val="FF0000"/>
            </a:solidFill>
            <a:prstDash val="solid"/>
            <a:round/>
            <a:headEnd type="none" w="sm" len="sm"/>
            <a:tailEnd type="none" w="sm" len="sm"/>
          </a:ln>
        </p:spPr>
      </p:pic>
      <p:sp>
        <p:nvSpPr>
          <p:cNvPr id="109" name="Google Shape;109;p19"/>
          <p:cNvSpPr txBox="1"/>
          <p:nvPr/>
        </p:nvSpPr>
        <p:spPr>
          <a:xfrm>
            <a:off x="40325" y="3853491"/>
            <a:ext cx="4491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System Prompts</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https://docs.anthropic.com/en/release-notes/system-prompts</a:t>
            </a:r>
            <a:endParaRPr sz="1300" b="1">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40331" y="50175"/>
            <a:ext cx="109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15" name="Google Shape;115;p20"/>
          <p:cNvSpPr txBox="1"/>
          <p:nvPr/>
        </p:nvSpPr>
        <p:spPr>
          <a:xfrm>
            <a:off x="51291" y="1471361"/>
            <a:ext cx="44913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ChatGPT transforms equations to python functions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https://twitter.com/AlphaSignalAI/status/1713243769762349448</a:t>
            </a:r>
            <a:endParaRPr sz="1000">
              <a:solidFill>
                <a:schemeClr val="dk1"/>
              </a:solidFill>
              <a:latin typeface="Calibri"/>
              <a:ea typeface="Calibri"/>
              <a:cs typeface="Calibri"/>
              <a:sym typeface="Calibri"/>
            </a:endParaRPr>
          </a:p>
        </p:txBody>
      </p:sp>
      <p:sp>
        <p:nvSpPr>
          <p:cNvPr id="116" name="Google Shape;116;p20"/>
          <p:cNvSpPr txBox="1"/>
          <p:nvPr/>
        </p:nvSpPr>
        <p:spPr>
          <a:xfrm>
            <a:off x="40331" y="462588"/>
            <a:ext cx="44913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Speculative RAG</a:t>
            </a:r>
            <a:r>
              <a:rPr lang="en" sz="1300">
                <a:latin typeface="Calibri"/>
                <a:ea typeface="Calibri"/>
                <a:cs typeface="Calibri"/>
                <a:sym typeface="Calibri"/>
              </a:rPr>
              <a:t>: A smaller LM generates draft texts, then a larger LM used to verify and select the best draft. Result - better accuracy and faster speed.</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https://research.google/blog/speculative-rag-enhancing-retrieval-augmented-generation-through-drafting/</a:t>
            </a:r>
            <a:endParaRPr sz="1000">
              <a:latin typeface="Calibri"/>
              <a:ea typeface="Calibri"/>
              <a:cs typeface="Calibri"/>
              <a:sym typeface="Calibri"/>
            </a:endParaRPr>
          </a:p>
        </p:txBody>
      </p:sp>
      <p:sp>
        <p:nvSpPr>
          <p:cNvPr id="117" name="Google Shape;117;p20"/>
          <p:cNvSpPr txBox="1"/>
          <p:nvPr/>
        </p:nvSpPr>
        <p:spPr>
          <a:xfrm>
            <a:off x="51291" y="1988336"/>
            <a:ext cx="44913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is in talks to </a:t>
            </a:r>
            <a:r>
              <a:rPr lang="en" sz="1300" b="1">
                <a:solidFill>
                  <a:srgbClr val="FF0000"/>
                </a:solidFill>
                <a:latin typeface="Calibri"/>
                <a:ea typeface="Calibri"/>
                <a:cs typeface="Calibri"/>
                <a:sym typeface="Calibri"/>
              </a:rPr>
              <a:t>raise a massive amount of money</a:t>
            </a:r>
            <a:r>
              <a:rPr lang="en" sz="1300">
                <a:solidFill>
                  <a:schemeClr val="dk1"/>
                </a:solidFill>
                <a:latin typeface="Calibri"/>
                <a:ea typeface="Calibri"/>
                <a:cs typeface="Calibri"/>
                <a:sym typeface="Calibri"/>
              </a:rPr>
              <a:t>, potentially valuing the company at over </a:t>
            </a:r>
            <a:r>
              <a:rPr lang="en" sz="1300" b="1">
                <a:solidFill>
                  <a:srgbClr val="FF0000"/>
                </a:solidFill>
                <a:latin typeface="Calibri"/>
                <a:ea typeface="Calibri"/>
                <a:cs typeface="Calibri"/>
                <a:sym typeface="Calibri"/>
              </a:rPr>
              <a:t>$100 Bln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Thrive Capital </a:t>
            </a:r>
            <a:r>
              <a:rPr lang="en" sz="1300">
                <a:solidFill>
                  <a:schemeClr val="dk1"/>
                </a:solidFill>
                <a:latin typeface="Calibri"/>
                <a:ea typeface="Calibri"/>
                <a:cs typeface="Calibri"/>
                <a:sym typeface="Calibri"/>
              </a:rPr>
              <a:t>is rumored to be leading the charge with a cool </a:t>
            </a:r>
            <a:r>
              <a:rPr lang="en" sz="1300" b="1">
                <a:solidFill>
                  <a:srgbClr val="FF0000"/>
                </a:solidFill>
                <a:latin typeface="Calibri"/>
                <a:ea typeface="Calibri"/>
                <a:cs typeface="Calibri"/>
                <a:sym typeface="Calibri"/>
              </a:rPr>
              <a:t>$1 Bln</a:t>
            </a:r>
            <a:r>
              <a:rPr lang="en" sz="1300">
                <a:solidFill>
                  <a:schemeClr val="dk1"/>
                </a:solidFill>
                <a:latin typeface="Calibri"/>
                <a:ea typeface="Calibri"/>
                <a:cs typeface="Calibri"/>
                <a:sym typeface="Calibri"/>
              </a:rPr>
              <a:t> investment, and Microsoft, already an OpenAI backer, is likely to join in.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https://www.investing.com/news/economy-news/openai-in-talks-to-secure-new-funding-at-100b-valuation-3591817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8" name="Google Shape;11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4991" y="152400"/>
            <a:ext cx="4296609" cy="4260804"/>
          </a:xfrm>
          <a:prstGeom prst="rect">
            <a:avLst/>
          </a:prstGeom>
          <a:noFill/>
          <a:ln>
            <a:noFill/>
          </a:ln>
        </p:spPr>
      </p:pic>
      <p:sp>
        <p:nvSpPr>
          <p:cNvPr id="119" name="Google Shape;119;p20"/>
          <p:cNvSpPr txBox="1"/>
          <p:nvPr/>
        </p:nvSpPr>
        <p:spPr>
          <a:xfrm>
            <a:off x="51291" y="3459611"/>
            <a:ext cx="4491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 Orion &amp; Strawberry.</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Orion will use high-quality synthetic data generated by Strawberry.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Using </a:t>
            </a:r>
            <a:r>
              <a:rPr lang="en" sz="1300" b="1">
                <a:solidFill>
                  <a:srgbClr val="FF0000"/>
                </a:solidFill>
                <a:latin typeface="Calibri"/>
                <a:ea typeface="Calibri"/>
                <a:cs typeface="Calibri"/>
                <a:sym typeface="Calibri"/>
              </a:rPr>
              <a:t>Star (Self-Taught Reasoner) technique from Stanford University</a:t>
            </a:r>
            <a:r>
              <a:rPr lang="en" sz="1300">
                <a:solidFill>
                  <a:schemeClr val="dk1"/>
                </a:solidFill>
                <a:latin typeface="Calibri"/>
                <a:ea typeface="Calibri"/>
                <a:cs typeface="Calibri"/>
                <a:sym typeface="Calibri"/>
              </a:rPr>
              <a:t>: generate explanations, then select and tune. Result - proactively self-improving model, better reasoning, less "hallucinations", better interaction and problem solving.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https://medium.com/@cognidownunder/openais-strawberry-and-orion-the-next-leap-in-ai-evolution-eba8d661e0a9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0" name="Google Shape;120;p20"/>
          <p:cNvSpPr txBox="1"/>
          <p:nvPr/>
        </p:nvSpPr>
        <p:spPr>
          <a:xfrm>
            <a:off x="4694991" y="4616386"/>
            <a:ext cx="4491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xxxxx</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40331" y="50175"/>
            <a:ext cx="109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4</a:t>
            </a:r>
            <a:endParaRPr sz="2000" b="1">
              <a:solidFill>
                <a:schemeClr val="dk1"/>
              </a:solidFill>
              <a:latin typeface="Calibri"/>
              <a:ea typeface="Calibri"/>
              <a:cs typeface="Calibri"/>
              <a:sym typeface="Calibri"/>
            </a:endParaRPr>
          </a:p>
        </p:txBody>
      </p:sp>
      <p:sp>
        <p:nvSpPr>
          <p:cNvPr id="126" name="Google Shape;126;p21"/>
          <p:cNvSpPr txBox="1"/>
          <p:nvPr/>
        </p:nvSpPr>
        <p:spPr>
          <a:xfrm>
            <a:off x="40331" y="462588"/>
            <a:ext cx="44913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GameNGen simulates DOOM</a:t>
            </a:r>
            <a:endParaRPr sz="1300" b="1">
              <a:solidFill>
                <a:srgbClr val="FF0000"/>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AI system simulates the classic game DOOM in real-time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running at over 20 frames on a single TPU chip</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each frame predicted by a diffusion model</a:t>
            </a:r>
            <a:endParaRPr sz="13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https://gamengen.github.io</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https://www.youtube.com/watch?v=SBdDt4BUIW0</a:t>
            </a:r>
            <a:r>
              <a:rPr lang="en" sz="900">
                <a:latin typeface="Calibri"/>
                <a:ea typeface="Calibri"/>
                <a:cs typeface="Calibri"/>
                <a:sym typeface="Calibri"/>
              </a:rPr>
              <a:t> </a:t>
            </a:r>
            <a:endParaRPr sz="900">
              <a:latin typeface="Calibri"/>
              <a:ea typeface="Calibri"/>
              <a:cs typeface="Calibri"/>
              <a:sym typeface="Calibri"/>
            </a:endParaRPr>
          </a:p>
        </p:txBody>
      </p:sp>
      <p:sp>
        <p:nvSpPr>
          <p:cNvPr id="127" name="Google Shape;127;p21"/>
          <p:cNvSpPr txBox="1"/>
          <p:nvPr/>
        </p:nvSpPr>
        <p:spPr>
          <a:xfrm>
            <a:off x="49827" y="3306911"/>
            <a:ext cx="449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"Eagle"</a:t>
            </a:r>
            <a:r>
              <a:rPr lang="en" sz="1200">
                <a:solidFill>
                  <a:schemeClr val="dk1"/>
                </a:solidFill>
                <a:latin typeface="Calibri"/>
                <a:ea typeface="Calibri"/>
                <a:cs typeface="Calibri"/>
                <a:sym typeface="Calibri"/>
              </a:rPr>
              <a:t> - AI models that can process ultra-high-resolution images up to 1024x1024 pixels, tasks like visual question answering and document comprehension. - </a:t>
            </a:r>
            <a:r>
              <a:rPr lang="en" sz="1200" u="sng">
                <a:solidFill>
                  <a:schemeClr val="hlink"/>
                </a:solidFill>
                <a:latin typeface="Calibri"/>
                <a:ea typeface="Calibri"/>
                <a:cs typeface="Calibri"/>
                <a:sym typeface="Calibri"/>
                <a:hlinkClick r:id="rId5"/>
              </a:rPr>
              <a:t>https://arxiv.org/pdf/2408.15998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8" name="Google Shape;128;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5128" y="221850"/>
            <a:ext cx="2351827" cy="1825876"/>
          </a:xfrm>
          <a:prstGeom prst="rect">
            <a:avLst/>
          </a:prstGeom>
          <a:noFill/>
          <a:ln>
            <a:noFill/>
          </a:ln>
        </p:spPr>
      </p:pic>
      <p:sp>
        <p:nvSpPr>
          <p:cNvPr id="129" name="Google Shape;129;p21"/>
          <p:cNvSpPr txBox="1"/>
          <p:nvPr/>
        </p:nvSpPr>
        <p:spPr>
          <a:xfrm>
            <a:off x="40316" y="1624600"/>
            <a:ext cx="449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California</a:t>
            </a:r>
            <a:r>
              <a:rPr lang="en" sz="1300">
                <a:solidFill>
                  <a:schemeClr val="dk1"/>
                </a:solidFill>
                <a:latin typeface="Calibri"/>
                <a:ea typeface="Calibri"/>
                <a:cs typeface="Calibri"/>
                <a:sym typeface="Calibri"/>
              </a:rPr>
              <a:t>'s State Assembly has passed a groundbreaking </a:t>
            </a:r>
            <a:r>
              <a:rPr lang="en" sz="1300" b="1">
                <a:solidFill>
                  <a:srgbClr val="FF0000"/>
                </a:solidFill>
                <a:latin typeface="Calibri"/>
                <a:ea typeface="Calibri"/>
                <a:cs typeface="Calibri"/>
                <a:sym typeface="Calibri"/>
              </a:rPr>
              <a:t>AI safety bill, SB 1047</a:t>
            </a:r>
            <a:r>
              <a:rPr lang="en" sz="1300">
                <a:solidFill>
                  <a:schemeClr val="dk1"/>
                </a:solidFill>
                <a:latin typeface="Calibri"/>
                <a:ea typeface="Calibri"/>
                <a:cs typeface="Calibri"/>
                <a:sym typeface="Calibri"/>
              </a:rPr>
              <a:t>. The legislation requires AI companies to implement safety measures before training advanced models, including shutdown capabilities and risk assessments.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https://www.theverge.com/2024/8/28/24229068/california-sb-1047-ai-safety-bill-passed-state-assembly-governor-newsom-signature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0" name="Google Shape;130;p21"/>
          <p:cNvSpPr txBox="1"/>
          <p:nvPr/>
        </p:nvSpPr>
        <p:spPr>
          <a:xfrm>
            <a:off x="49831" y="2835211"/>
            <a:ext cx="449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AI coding </a:t>
            </a:r>
            <a:r>
              <a:rPr lang="en" sz="1200" b="1">
                <a:solidFill>
                  <a:srgbClr val="FF0000"/>
                </a:solidFill>
                <a:latin typeface="Calibri"/>
                <a:ea typeface="Calibri"/>
                <a:cs typeface="Calibri"/>
                <a:sym typeface="Calibri"/>
              </a:rPr>
              <a:t>startup Magic</a:t>
            </a:r>
            <a:r>
              <a:rPr lang="en" sz="1200">
                <a:solidFill>
                  <a:schemeClr val="dk1"/>
                </a:solidFill>
                <a:latin typeface="Calibri"/>
                <a:ea typeface="Calibri"/>
                <a:cs typeface="Calibri"/>
                <a:sym typeface="Calibri"/>
              </a:rPr>
              <a:t> secures $320M and partners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Google Cloud, total funding is $465M. </a:t>
            </a:r>
            <a:r>
              <a:rPr lang="en" sz="1200" u="sng">
                <a:solidFill>
                  <a:schemeClr val="hlink"/>
                </a:solidFill>
                <a:latin typeface="Calibri"/>
                <a:ea typeface="Calibri"/>
                <a:cs typeface="Calibri"/>
                <a:sym typeface="Calibri"/>
                <a:hlinkClick r:id="rId8"/>
              </a:rPr>
              <a:t>https://magic.dev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1" name="Google Shape;131;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4951" y="2835200"/>
            <a:ext cx="1301175" cy="403550"/>
          </a:xfrm>
          <a:prstGeom prst="rect">
            <a:avLst/>
          </a:prstGeom>
          <a:noFill/>
          <a:ln w="9525" cap="flat" cmpd="sng">
            <a:solidFill>
              <a:srgbClr val="FF0000"/>
            </a:solidFill>
            <a:prstDash val="solid"/>
            <a:round/>
            <a:headEnd type="none" w="sm" len="sm"/>
            <a:tailEnd type="none" w="sm" len="sm"/>
          </a:ln>
        </p:spPr>
      </p:pic>
      <p:sp>
        <p:nvSpPr>
          <p:cNvPr id="132" name="Google Shape;132;p21"/>
          <p:cNvSpPr txBox="1"/>
          <p:nvPr/>
        </p:nvSpPr>
        <p:spPr>
          <a:xfrm>
            <a:off x="49827" y="3963411"/>
            <a:ext cx="449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AI Investments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US:</a:t>
            </a:r>
            <a:r>
              <a:rPr lang="en" sz="1200">
                <a:solidFill>
                  <a:schemeClr val="dk1"/>
                </a:solidFill>
                <a:latin typeface="Calibri"/>
                <a:ea typeface="Calibri"/>
                <a:cs typeface="Calibri"/>
                <a:sym typeface="Calibri"/>
              </a:rPr>
              <a:t> AI startups have achieved nearly 30 deals over $100M in 2024</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Europe:</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WAYVE ($1B), Mistral AI (~$1B), Helsing ($484M), Poolside ($400M), DeepL ($320M), H ($220M), and Flo Health ($200M).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40321" y="50175"/>
            <a:ext cx="44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Valve - Steam, Gaming - and AI</a:t>
            </a:r>
            <a:endParaRPr sz="2000" b="1">
              <a:solidFill>
                <a:schemeClr val="dk1"/>
              </a:solidFill>
              <a:latin typeface="Calibri"/>
              <a:ea typeface="Calibri"/>
              <a:cs typeface="Calibri"/>
              <a:sym typeface="Calibri"/>
            </a:endParaRPr>
          </a:p>
        </p:txBody>
      </p:sp>
      <p:sp>
        <p:nvSpPr>
          <p:cNvPr id="138" name="Google Shape;138;p22"/>
          <p:cNvSpPr txBox="1"/>
          <p:nvPr/>
        </p:nvSpPr>
        <p:spPr>
          <a:xfrm>
            <a:off x="40325" y="425724"/>
            <a:ext cx="4491300" cy="452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Valve Corporation</a:t>
            </a:r>
            <a:r>
              <a:rPr lang="en" sz="1300">
                <a:solidFill>
                  <a:schemeClr val="dk1"/>
                </a:solidFill>
                <a:latin typeface="Calibri"/>
                <a:ea typeface="Calibri"/>
                <a:cs typeface="Calibri"/>
                <a:sym typeface="Calibri"/>
              </a:rPr>
              <a:t> (a.k.a. Valve Software) - known for software distribution platform </a:t>
            </a:r>
            <a:r>
              <a:rPr lang="en" sz="1300" b="1">
                <a:solidFill>
                  <a:srgbClr val="FF0000"/>
                </a:solidFill>
                <a:latin typeface="Calibri"/>
                <a:ea typeface="Calibri"/>
                <a:cs typeface="Calibri"/>
                <a:sym typeface="Calibri"/>
              </a:rPr>
              <a:t>Steam </a:t>
            </a:r>
            <a:r>
              <a:rPr lang="en" sz="1300">
                <a:solidFill>
                  <a:schemeClr val="dk1"/>
                </a:solidFill>
                <a:latin typeface="Calibri"/>
                <a:ea typeface="Calibri"/>
                <a:cs typeface="Calibri"/>
                <a:sym typeface="Calibri"/>
              </a:rPr>
              <a:t>and game franchises </a:t>
            </a:r>
            <a:r>
              <a:rPr lang="en" sz="1300" b="1">
                <a:solidFill>
                  <a:srgbClr val="FF0000"/>
                </a:solidFill>
                <a:latin typeface="Calibri"/>
                <a:ea typeface="Calibri"/>
                <a:cs typeface="Calibri"/>
                <a:sym typeface="Calibri"/>
              </a:rPr>
              <a:t>Half-Life, Counter-Strike, Portal, Day of Defeat, Team Fortress, Left 4 Dead and Dota</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founded in 1996, private, near Seattle, WA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number of employees - 336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worth ~ 7 Bln (as of March 2024, Bloomberg)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21 Mln per person :        TL;DR: Quality&gt;Quantity)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132+ active monthly users (as of May 2024)</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https://www.valvesoftware.com/en/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https://en.wikipedia.org/wiki/Valve_Corporation</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Valve Corporation's main source of profit is its </a:t>
            </a:r>
            <a:r>
              <a:rPr lang="en" sz="1300" b="1">
                <a:solidFill>
                  <a:srgbClr val="FF0000"/>
                </a:solidFill>
                <a:latin typeface="Calibri"/>
                <a:ea typeface="Calibri"/>
                <a:cs typeface="Calibri"/>
                <a:sym typeface="Calibri"/>
              </a:rPr>
              <a:t>Steam platform</a:t>
            </a:r>
            <a:r>
              <a:rPr lang="en" sz="1300">
                <a:solidFill>
                  <a:schemeClr val="dk1"/>
                </a:solidFill>
                <a:latin typeface="Calibri"/>
                <a:ea typeface="Calibri"/>
                <a:cs typeface="Calibri"/>
                <a:sym typeface="Calibri"/>
              </a:rPr>
              <a:t>, which is a major income generator for the company. Steam is a digital store that allows users to buy games and has an estimated </a:t>
            </a:r>
            <a:r>
              <a:rPr lang="en" sz="1300" b="1">
                <a:solidFill>
                  <a:srgbClr val="FF0000"/>
                </a:solidFill>
                <a:latin typeface="Calibri"/>
                <a:ea typeface="Calibri"/>
                <a:cs typeface="Calibri"/>
                <a:sym typeface="Calibri"/>
              </a:rPr>
              <a:t>50–70% market share of PC game downloads</a:t>
            </a:r>
            <a:r>
              <a:rPr lang="en" sz="1300">
                <a:solidFill>
                  <a:schemeClr val="dk1"/>
                </a:solidFill>
                <a:latin typeface="Calibri"/>
                <a:ea typeface="Calibri"/>
                <a:cs typeface="Calibri"/>
                <a:sym typeface="Calibri"/>
              </a:rPr>
              <a:t>. Valve originally created Steam to sell its own games, but it has since become a top digital store for many games.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As Valve became its own publisher via Steam, it found the </a:t>
            </a:r>
            <a:r>
              <a:rPr lang="en" sz="1300" b="1">
                <a:solidFill>
                  <a:srgbClr val="3C78D8"/>
                </a:solidFill>
                <a:latin typeface="Calibri"/>
                <a:ea typeface="Calibri"/>
                <a:cs typeface="Calibri"/>
                <a:sym typeface="Calibri"/>
              </a:rPr>
              <a:t>hierarchical structure was hindering progress</a:t>
            </a:r>
            <a:r>
              <a:rPr lang="en" sz="1300">
                <a:solidFill>
                  <a:schemeClr val="dk1"/>
                </a:solidFill>
                <a:latin typeface="Calibri"/>
                <a:ea typeface="Calibri"/>
                <a:cs typeface="Calibri"/>
                <a:sym typeface="Calibri"/>
              </a:rPr>
              <a:t>. After completing Half-Life 2, Valve transitioned to a </a:t>
            </a:r>
            <a:r>
              <a:rPr lang="en" sz="1300" b="1">
                <a:solidFill>
                  <a:srgbClr val="3C78D8"/>
                </a:solidFill>
                <a:latin typeface="Calibri"/>
                <a:ea typeface="Calibri"/>
                <a:cs typeface="Calibri"/>
                <a:sym typeface="Calibri"/>
              </a:rPr>
              <a:t>flat organization</a:t>
            </a:r>
            <a:r>
              <a:rPr lang="en" sz="1300">
                <a:solidFill>
                  <a:schemeClr val="dk1"/>
                </a:solidFill>
                <a:latin typeface="Calibri"/>
                <a:ea typeface="Calibri"/>
                <a:cs typeface="Calibri"/>
                <a:sym typeface="Calibri"/>
              </a:rPr>
              <a:t>; outside of executive management, </a:t>
            </a:r>
            <a:r>
              <a:rPr lang="en" sz="1300" b="1">
                <a:solidFill>
                  <a:srgbClr val="FF0000"/>
                </a:solidFill>
                <a:latin typeface="Calibri"/>
                <a:ea typeface="Calibri"/>
                <a:cs typeface="Calibri"/>
                <a:sym typeface="Calibri"/>
              </a:rPr>
              <a:t>Valve does not have bosses, and uses an open allocation system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39" name="Google Shape;139;p22"/>
          <p:cNvSpPr txBox="1"/>
          <p:nvPr/>
        </p:nvSpPr>
        <p:spPr>
          <a:xfrm>
            <a:off x="4695901" y="1697925"/>
            <a:ext cx="2117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b="1">
                <a:solidFill>
                  <a:srgbClr val="FF0000"/>
                </a:solidFill>
                <a:latin typeface="Calibri"/>
                <a:ea typeface="Calibri"/>
                <a:cs typeface="Calibri"/>
                <a:sym typeface="Calibri"/>
              </a:rPr>
              <a:t>Gabe Logan Newell </a:t>
            </a:r>
            <a:endParaRPr b="1">
              <a:solidFill>
                <a:srgbClr val="FF0000"/>
              </a:solidFill>
              <a:latin typeface="Calibri"/>
              <a:ea typeface="Calibri"/>
              <a:cs typeface="Calibri"/>
              <a:sym typeface="Calibri"/>
            </a:endParaRPr>
          </a:p>
          <a:p>
            <a:pPr marL="0" lvl="0" indent="0" algn="ctr" rtl="0">
              <a:spcBef>
                <a:spcPts val="0"/>
              </a:spcBef>
              <a:spcAft>
                <a:spcPts val="0"/>
              </a:spcAft>
              <a:buNone/>
            </a:pPr>
            <a:r>
              <a:rPr lang="en" b="1">
                <a:solidFill>
                  <a:srgbClr val="FF0000"/>
                </a:solidFill>
                <a:latin typeface="Calibri"/>
                <a:ea typeface="Calibri"/>
                <a:cs typeface="Calibri"/>
                <a:sym typeface="Calibri"/>
              </a:rPr>
              <a:t>a.k.a Gaben</a:t>
            </a:r>
            <a:endParaRPr b="1">
              <a:solidFill>
                <a:srgbClr val="FF0000"/>
              </a:solidFill>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president &amp; co-founder</a:t>
            </a:r>
            <a:endParaRPr>
              <a:latin typeface="Calibri"/>
              <a:ea typeface="Calibri"/>
              <a:cs typeface="Calibri"/>
              <a:sym typeface="Calibri"/>
            </a:endParaRPr>
          </a:p>
          <a:p>
            <a:pPr marL="0" lvl="0" indent="0" algn="ctr" rtl="0">
              <a:spcBef>
                <a:spcPts val="0"/>
              </a:spcBef>
              <a:spcAft>
                <a:spcPts val="0"/>
              </a:spcAft>
              <a:buNone/>
            </a:pPr>
            <a:r>
              <a:rPr lang="en" sz="1200" u="sng">
                <a:solidFill>
                  <a:schemeClr val="hlink"/>
                </a:solidFill>
                <a:latin typeface="Calibri"/>
                <a:ea typeface="Calibri"/>
                <a:cs typeface="Calibri"/>
                <a:sym typeface="Calibri"/>
                <a:hlinkClick r:id="rId5"/>
              </a:rPr>
              <a:t>https://en.wikipedia.org/wiki/Gabe_Newell</a:t>
            </a:r>
            <a:endParaRPr sz="1200">
              <a:solidFill>
                <a:schemeClr val="dk1"/>
              </a:solidFill>
              <a:latin typeface="Calibri"/>
              <a:ea typeface="Calibri"/>
              <a:cs typeface="Calibri"/>
              <a:sym typeface="Calibri"/>
            </a:endParaRPr>
          </a:p>
        </p:txBody>
      </p:sp>
      <p:pic>
        <p:nvPicPr>
          <p:cNvPr id="140" name="Google Shape;140;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51300" y="48839"/>
            <a:ext cx="1508525" cy="1607700"/>
          </a:xfrm>
          <a:prstGeom prst="rect">
            <a:avLst/>
          </a:prstGeom>
          <a:noFill/>
          <a:ln w="9525" cap="flat" cmpd="sng">
            <a:solidFill>
              <a:srgbClr val="FF0000"/>
            </a:solidFill>
            <a:prstDash val="solid"/>
            <a:round/>
            <a:headEnd type="none" w="sm" len="sm"/>
            <a:tailEnd type="none" w="sm" len="sm"/>
          </a:ln>
        </p:spPr>
      </p:pic>
      <p:pic>
        <p:nvPicPr>
          <p:cNvPr id="141" name="Google Shape;141;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415307" y="48839"/>
            <a:ext cx="1266593" cy="1607689"/>
          </a:xfrm>
          <a:prstGeom prst="rect">
            <a:avLst/>
          </a:prstGeom>
          <a:noFill/>
          <a:ln w="9525" cap="flat" cmpd="sng">
            <a:solidFill>
              <a:srgbClr val="FF0000"/>
            </a:solidFill>
            <a:prstDash val="solid"/>
            <a:round/>
            <a:headEnd type="none" w="sm" len="sm"/>
            <a:tailEnd type="none" w="sm" len="sm"/>
          </a:ln>
        </p:spPr>
      </p:pic>
      <p:sp>
        <p:nvSpPr>
          <p:cNvPr id="142" name="Google Shape;142;p22"/>
          <p:cNvSpPr txBox="1"/>
          <p:nvPr/>
        </p:nvSpPr>
        <p:spPr>
          <a:xfrm>
            <a:off x="6977296" y="1718250"/>
            <a:ext cx="21171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b="1">
                <a:solidFill>
                  <a:srgbClr val="FF0000"/>
                </a:solidFill>
                <a:latin typeface="Calibri"/>
                <a:ea typeface="Calibri"/>
                <a:cs typeface="Calibri"/>
                <a:sym typeface="Calibri"/>
              </a:rPr>
              <a:t>Mike Harrington</a:t>
            </a:r>
            <a:endParaRPr b="1">
              <a:solidFill>
                <a:srgbClr val="FF0000"/>
              </a:solidFill>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co-founder,</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director of development,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left in 2000</a:t>
            </a:r>
            <a:endParaRPr>
              <a:latin typeface="Calibri"/>
              <a:ea typeface="Calibri"/>
              <a:cs typeface="Calibri"/>
              <a:sym typeface="Calibri"/>
            </a:endParaRPr>
          </a:p>
          <a:p>
            <a:pPr marL="0" lvl="0" indent="0" algn="ctr" rtl="0">
              <a:spcBef>
                <a:spcPts val="0"/>
              </a:spcBef>
              <a:spcAft>
                <a:spcPts val="0"/>
              </a:spcAft>
              <a:buNone/>
            </a:pPr>
            <a:r>
              <a:rPr lang="en" sz="1200" u="sng">
                <a:solidFill>
                  <a:schemeClr val="hlink"/>
                </a:solidFill>
                <a:latin typeface="Calibri"/>
                <a:ea typeface="Calibri"/>
                <a:cs typeface="Calibri"/>
                <a:sym typeface="Calibri"/>
                <a:hlinkClick r:id="rId8"/>
              </a:rPr>
              <a:t>https://en.wikipedia.org/wiki/Mike_Harrington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3" name="Google Shape;143;p22"/>
          <p:cNvSpPr txBox="1"/>
          <p:nvPr/>
        </p:nvSpPr>
        <p:spPr>
          <a:xfrm>
            <a:off x="4701228" y="3043573"/>
            <a:ext cx="4353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Valve recently decided to (temporarily) block AI games from Steam</a:t>
            </a:r>
            <a:r>
              <a:rPr lang="en" sz="1300">
                <a:latin typeface="Calibri"/>
                <a:ea typeface="Calibri"/>
                <a:cs typeface="Calibri"/>
                <a:sym typeface="Calibri"/>
              </a:rPr>
              <a:t> as it is working on how to integrate AI into the existing policies: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copyright (AI-generated content, images)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quality control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consumer protection</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ethical considerations (biases, discrimination, harmful negative stereotypes or ideologies).</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2349</Words>
  <Application>Microsoft Macintosh PowerPoint</Application>
  <PresentationFormat>On-screen Show (16:9)</PresentationFormat>
  <Paragraphs>229</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2024-08-30T19:09:41Z</dcterms:modified>
</cp:coreProperties>
</file>