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C81F89-A67A-455B-93E2-C00796972269}">
  <a:tblStyle styleId="{1CC81F89-A67A-455B-93E2-C007969722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8F759-1A2C-43BB-91E1-CE79FA166F9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37" d="100"/>
          <a:sy n="137" d="100"/>
        </p:scale>
        <p:origin x="1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724119abb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724119abb9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7199441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3719944189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711579303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3711579303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720fc376d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720fc376d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718c17fd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718c17fd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718945089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37189450894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71894508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3718945089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4500cae82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4500cae82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44f3349e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44f3349e1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7217a7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7217a7ed9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720fc376d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3720fc376d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720fc376d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720fc376dc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724119a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724119ab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warp.dev" TargetMode="External"/><Relationship Id="rId7" Type="http://schemas.openxmlformats.org/officeDocument/2006/relationships/hyperlink" Target="https://huggingface.co/tencent/HunyuanWorld-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Tencent-Hunyuan/HunyuanWorld-1.0" TargetMode="External"/><Relationship Id="rId5" Type="http://schemas.openxmlformats.org/officeDocument/2006/relationships/hyperlink" Target="https://x.com/scaling01/status/1949300037051134245" TargetMode="External"/><Relationship Id="rId10" Type="http://schemas.openxmlformats.org/officeDocument/2006/relationships/image" Target="../media/image15.png"/><Relationship Id="rId4" Type="http://schemas.openxmlformats.org/officeDocument/2006/relationships/hyperlink" Target="https://wan.video" TargetMode="Externa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flowiseai.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node.js" TargetMode="External"/><Relationship Id="rId4" Type="http://schemas.openxmlformats.org/officeDocument/2006/relationships/hyperlink" Target="https://github.com/FlowiseAI/Flowis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Stf54Vxy24"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ohail_saifi/the-death-of-agile-why-tech-giants-are-abandoning-scrum-and-what-they-use-instead-f92f6e1efcb2"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aws.plainenglish.io/kubernetes-is-the-new-legacy-tech-heres-what-silicon-valley-is-using-instead-2025-b19922faed47" TargetMode="External"/><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github.com/firecracker-microvm/firecracker" TargetMode="External"/><Relationship Id="rId4" Type="http://schemas.openxmlformats.org/officeDocument/2006/relationships/hyperlink" Target="https://github.com/hashicorp/noma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qaPHK1fJL5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8rABwKRsec4"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trueup.io/layoff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4" TargetMode="External"/><Relationship Id="rId26" Type="http://schemas.openxmlformats.org/officeDocument/2006/relationships/hyperlink" Target="https://openai.com/index/gpt-4-1/"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docs.x.ai/docs/models/grok-4-0709" TargetMode="External"/><Relationship Id="rId34" Type="http://schemas.openxmlformats.org/officeDocument/2006/relationships/hyperlink" Target="https://aistudio.google.com/app/prompts/new_chat?model=gemini-2.5-flash-lite-preview-06-17"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qwenlm.github.io/blog/qwen3/" TargetMode="External"/><Relationship Id="rId33" Type="http://schemas.openxmlformats.org/officeDocument/2006/relationships/hyperlink" Target="https://aistudio.google.com/app/prompts/new_chat?model=gemini-2.5-flash"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api-docs.deepseek.com/news/news250120"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moonshotai.github.io/Kimi-K2/" TargetMode="External"/><Relationship Id="rId32"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api-docs.deepseek.com/news/news250528" TargetMode="External"/><Relationship Id="rId28" Type="http://schemas.openxmlformats.org/officeDocument/2006/relationships/hyperlink" Target="https://x.ai/blog/grok-3" TargetMode="External"/><Relationship Id="rId10" Type="http://schemas.openxmlformats.org/officeDocument/2006/relationships/hyperlink" Target="https://llmworld.net/llm_leaderboards/" TargetMode="External"/><Relationship Id="rId19" Type="http://schemas.openxmlformats.org/officeDocument/2006/relationships/hyperlink" Target="https://x.com/OpenAI/status/1905331956856050135" TargetMode="External"/><Relationship Id="rId31" Type="http://schemas.openxmlformats.org/officeDocument/2006/relationships/hyperlink" Target="https://openai.com/index/o1-and-new-tools-for-developers/"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api-docs.deepseek.com/news/news250325" TargetMode="External"/><Relationship Id="rId30"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qwenlm.github.io/blog/qwen3/" TargetMode="External"/><Relationship Id="rId7" Type="http://schemas.openxmlformats.org/officeDocument/2006/relationships/hyperlink" Target="https://x.com/Alibaba_Qwen/status/194840683068801847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www.youtube.com/watch?v=qcCf4Q9seSw" TargetMode="External"/><Relationship Id="rId4" Type="http://schemas.openxmlformats.org/officeDocument/2006/relationships/hyperlink" Target="https://openrouter.ai/qwen/qwen3-235b-a22b-thinking-2507" TargetMode="External"/><Relationship Id="rId9" Type="http://schemas.openxmlformats.org/officeDocument/2006/relationships/hyperlink" Target="https://www.youtube.com/watch?v=CDgQ1-gJQH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z.ai" TargetMode="External"/><Relationship Id="rId7" Type="http://schemas.openxmlformats.org/officeDocument/2006/relationships/hyperlink" Target="https://www.youtube.com/watch?v=Ri_o1TpHYsw"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zai-org/GLM-4.5" TargetMode="External"/><Relationship Id="rId5" Type="http://schemas.openxmlformats.org/officeDocument/2006/relationships/hyperlink" Target="https://z.ai/blog/glm-4.5" TargetMode="External"/><Relationship Id="rId4" Type="http://schemas.openxmlformats.org/officeDocument/2006/relationships/hyperlink" Target="https://huggingface.co/zai-org/GLM-4.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boson.ai/blog/higgs-audio-v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boson-ai/higgs-aud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blog.com/en/introducing-opa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tomtunguz.com/ai-rd-percen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interestingengineering.com/innovation/worlds-largest-brain-like-supercomputer" TargetMode="External"/><Relationship Id="rId4" Type="http://schemas.openxmlformats.org/officeDocument/2006/relationships/hyperlink" Target="https://arxiv.org/pdf/2507.18074"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github.com/SWE-agent/mini-swe-agent" TargetMode="External"/><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interestingengineering.com/innovation/unitree-launches-cheapest-humanoid-robot-r1" TargetMode="Externa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57195"/>
            <a:ext cx="44202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 thinking upgrade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Qwen3-MT - most powerful translation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GLM-4.5 - advanced open-source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Higgs Audio v2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Opal - vibe-code apps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ASI-ARCH = Artificial Superintelligence for AI Research</a:t>
            </a:r>
            <a:endParaRPr b="1">
              <a:solidFill>
                <a:srgbClr val="3C78D8"/>
              </a:solidFill>
              <a:latin typeface="Calibri"/>
              <a:ea typeface="Calibri"/>
              <a:cs typeface="Calibri"/>
              <a:sym typeface="Calibri"/>
            </a:endParaRPr>
          </a:p>
        </p:txBody>
      </p:sp>
      <p:sp>
        <p:nvSpPr>
          <p:cNvPr id="64" name="Google Shape;64;p15"/>
          <p:cNvSpPr txBox="1"/>
          <p:nvPr/>
        </p:nvSpPr>
        <p:spPr>
          <a:xfrm>
            <a:off x="1481900"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August 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53759"/>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xxx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499907"/>
            <a:ext cx="4420200" cy="2173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Startups to spend $30K/year per engineer on AI tools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$1B of Nvidia AI Chips Smuggled to China In 3 months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Supercoomputer with 650K cores for drug discovery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Gregory Barbaccia - Federal Chief AI Officer (CAIO)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Unitree R1 - $6k robot from China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Baby Grok, a child-focused version Grok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mini-swe-agent - 100 line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Shengjia Zhao - new chief scientist at Meta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Top Open Models Come from China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NotebookLM Upgrades</a:t>
            </a:r>
            <a:endParaRPr b="1">
              <a:solidFill>
                <a:srgbClr val="3C78D8"/>
              </a:solidFill>
              <a:latin typeface="Calibri"/>
              <a:ea typeface="Calibri"/>
              <a:cs typeface="Calibri"/>
              <a:sym typeface="Calibri"/>
            </a:endParaRPr>
          </a:p>
        </p:txBody>
      </p:sp>
      <p:sp>
        <p:nvSpPr>
          <p:cNvPr id="67" name="Google Shape;67;p15"/>
          <p:cNvSpPr txBox="1"/>
          <p:nvPr/>
        </p:nvSpPr>
        <p:spPr>
          <a:xfrm>
            <a:off x="4576975" y="854047"/>
            <a:ext cx="4502400" cy="1957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Warp's AI coding agent leaps ahead of Claude Code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wan.video platform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Hunyuan3D World Model 1.0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FlowiseAI - Build Agentic Workflows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Ben Mann Interview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Death of Agile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Don't Use Kubernetes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Eric Schmidt - fastest mover wins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Specifications = Unit of Programming</a:t>
            </a:r>
            <a:endParaRPr b="1">
              <a:solidFill>
                <a:srgbClr val="3C78D8"/>
              </a:solidFill>
              <a:latin typeface="Calibri"/>
              <a:ea typeface="Calibri"/>
              <a:cs typeface="Calibri"/>
              <a:sym typeface="Calibri"/>
            </a:endParaRPr>
          </a:p>
        </p:txBody>
      </p:sp>
      <p:sp>
        <p:nvSpPr>
          <p:cNvPr id="68" name="Google Shape;68;p15"/>
          <p:cNvSpPr txBox="1"/>
          <p:nvPr/>
        </p:nvSpPr>
        <p:spPr>
          <a:xfrm>
            <a:off x="4765650" y="110675"/>
            <a:ext cx="4194900" cy="510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"Economic Turing test" - Hiring AI vs Human</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Ben Mann (Anthropic Co-founder)</a:t>
            </a:r>
            <a:endParaRPr sz="16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 </a:t>
            </a:r>
            <a:endParaRPr sz="2000" b="1" i="0" u="none" strike="noStrike" cap="none">
              <a:solidFill>
                <a:schemeClr val="dk1"/>
              </a:solidFill>
              <a:latin typeface="Calibri"/>
              <a:ea typeface="Calibri"/>
              <a:cs typeface="Calibri"/>
              <a:sym typeface="Calibri"/>
            </a:endParaRPr>
          </a:p>
        </p:txBody>
      </p:sp>
      <p:sp>
        <p:nvSpPr>
          <p:cNvPr id="203" name="Google Shape;203;p24"/>
          <p:cNvSpPr txBox="1"/>
          <p:nvPr/>
        </p:nvSpPr>
        <p:spPr>
          <a:xfrm>
            <a:off x="55075" y="580813"/>
            <a:ext cx="3810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Warp's AI coding agent leaps ahead of Claude 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Hits #1 on Terminal-Bench</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https://www.warp.dev</a:t>
            </a:r>
            <a:endParaRPr sz="1200">
              <a:solidFill>
                <a:schemeClr val="dk1"/>
              </a:solidFill>
              <a:latin typeface="Calibri"/>
              <a:ea typeface="Calibri"/>
              <a:cs typeface="Calibri"/>
              <a:sym typeface="Calibri"/>
            </a:endParaRPr>
          </a:p>
        </p:txBody>
      </p:sp>
      <p:sp>
        <p:nvSpPr>
          <p:cNvPr id="204" name="Google Shape;204;p24"/>
          <p:cNvSpPr txBox="1"/>
          <p:nvPr/>
        </p:nvSpPr>
        <p:spPr>
          <a:xfrm>
            <a:off x="55075" y="1862188"/>
            <a:ext cx="3810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wan.video platform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Text-to-Video Generation (T2V)</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High Output Quality (720p, 16 frames/sec)</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Customizable (aspect ratio, quality vs. speed, guidance scale (controlling adherence to text prompts), and inclusion of safety checks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API for developers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https://wan.video</a:t>
            </a:r>
            <a:endParaRPr sz="1200">
              <a:solidFill>
                <a:schemeClr val="dk1"/>
              </a:solidFill>
              <a:latin typeface="Calibri"/>
              <a:ea typeface="Calibri"/>
              <a:cs typeface="Calibri"/>
              <a:sym typeface="Calibri"/>
            </a:endParaRPr>
          </a:p>
        </p:txBody>
      </p:sp>
      <p:sp>
        <p:nvSpPr>
          <p:cNvPr id="205" name="Google Shape;205;p24"/>
          <p:cNvSpPr txBox="1"/>
          <p:nvPr/>
        </p:nvSpPr>
        <p:spPr>
          <a:xfrm>
            <a:off x="55075" y="3762163"/>
            <a:ext cx="3810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 Hunyuan3D World Model 1.0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open-source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generation of explorable 3D environments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https://x.com/scaling01/status/1949300037051134245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https://github.com/Tencent-Hunyuan/HunyuanWorld-1.0</a:t>
            </a:r>
            <a:r>
              <a:rPr lang="en" sz="1200">
                <a:latin typeface="Calibri"/>
                <a:ea typeface="Calibri"/>
                <a:cs typeface="Calibri"/>
                <a:sym typeface="Calibri"/>
              </a:rPr>
              <a: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https://huggingface.co/tencent/HunyuanWorld-1</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06" name="Google Shape;206;p24"/>
          <p:cNvPicPr preferRelativeResize="0"/>
          <p:nvPr/>
        </p:nvPicPr>
        <p:blipFill>
          <a:blip r:embed="rId8">
            <a:alphaModFix/>
          </a:blip>
          <a:stretch>
            <a:fillRect/>
          </a:stretch>
        </p:blipFill>
        <p:spPr>
          <a:xfrm>
            <a:off x="4018075" y="3484747"/>
            <a:ext cx="2857500" cy="1600200"/>
          </a:xfrm>
          <a:prstGeom prst="rect">
            <a:avLst/>
          </a:prstGeom>
          <a:noFill/>
          <a:ln w="9525" cap="flat" cmpd="sng">
            <a:solidFill>
              <a:srgbClr val="FF0000"/>
            </a:solidFill>
            <a:prstDash val="solid"/>
            <a:round/>
            <a:headEnd type="none" w="sm" len="sm"/>
            <a:tailEnd type="none" w="sm" len="sm"/>
          </a:ln>
        </p:spPr>
      </p:pic>
      <p:pic>
        <p:nvPicPr>
          <p:cNvPr id="207" name="Google Shape;207;p24"/>
          <p:cNvPicPr preferRelativeResize="0"/>
          <p:nvPr/>
        </p:nvPicPr>
        <p:blipFill>
          <a:blip r:embed="rId9">
            <a:alphaModFix/>
          </a:blip>
          <a:stretch>
            <a:fillRect/>
          </a:stretch>
        </p:blipFill>
        <p:spPr>
          <a:xfrm>
            <a:off x="4018075" y="1833623"/>
            <a:ext cx="2857500" cy="1600200"/>
          </a:xfrm>
          <a:prstGeom prst="rect">
            <a:avLst/>
          </a:prstGeom>
          <a:noFill/>
          <a:ln w="9525" cap="flat" cmpd="sng">
            <a:solidFill>
              <a:srgbClr val="FF0000"/>
            </a:solidFill>
            <a:prstDash val="solid"/>
            <a:round/>
            <a:headEnd type="none" w="sm" len="sm"/>
            <a:tailEnd type="none" w="sm" len="sm"/>
          </a:ln>
        </p:spPr>
      </p:pic>
      <p:pic>
        <p:nvPicPr>
          <p:cNvPr id="208" name="Google Shape;208;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018075" y="67075"/>
            <a:ext cx="2167832" cy="17189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FlowiseAI - Build Agentic Workflows </a:t>
            </a:r>
            <a:endParaRPr sz="2000" b="1" i="0" u="none" strike="noStrike" cap="none">
              <a:solidFill>
                <a:schemeClr val="dk1"/>
              </a:solidFill>
              <a:latin typeface="Calibri"/>
              <a:ea typeface="Calibri"/>
              <a:cs typeface="Calibri"/>
              <a:sym typeface="Calibri"/>
            </a:endParaRPr>
          </a:p>
        </p:txBody>
      </p:sp>
      <p:sp>
        <p:nvSpPr>
          <p:cNvPr id="214" name="Google Shape;214;p25"/>
          <p:cNvSpPr txBox="1"/>
          <p:nvPr/>
        </p:nvSpPr>
        <p:spPr>
          <a:xfrm>
            <a:off x="55075" y="395850"/>
            <a:ext cx="4451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https://flowiseai.com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https://github.com/FlowiseAI/Flowise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FlowiseAI is an open-source, visual, low-code/no-code platform for building AI agents and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Specifically tailored to workflows involving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a drag-and-drop interface, enabling users—from developers to non-coders—to create, orchestrate, and deploy custom AI-powered flows such as chatbots, RAG pipelines, and intelligent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run FlowiseAI locally using </a:t>
            </a:r>
            <a:r>
              <a:rPr lang="en" sz="1200" u="sng">
                <a:solidFill>
                  <a:schemeClr val="hlink"/>
                </a:solidFill>
                <a:latin typeface="Calibri"/>
                <a:ea typeface="Calibri"/>
                <a:cs typeface="Calibri"/>
                <a:sym typeface="Calibri"/>
                <a:hlinkClick r:id="rId5"/>
              </a:rPr>
              <a:t>Node.js</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npm install -g flowise  # install</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npx flowise start  # start server at http://localhost:3000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 you can use Docker / Docker Compose (clone GitHub repo)</a:t>
            </a:r>
            <a:endParaRPr sz="1200">
              <a:solidFill>
                <a:schemeClr val="dk1"/>
              </a:solidFill>
              <a:latin typeface="Calibri"/>
              <a:ea typeface="Calibri"/>
              <a:cs typeface="Calibri"/>
              <a:sym typeface="Calibri"/>
            </a:endParaRPr>
          </a:p>
        </p:txBody>
      </p:sp>
      <p:pic>
        <p:nvPicPr>
          <p:cNvPr id="215" name="Google Shape;215;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8875" y="152400"/>
            <a:ext cx="4332726" cy="369299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Ben Mann Interview </a:t>
            </a:r>
            <a:endParaRPr sz="2000" b="1" i="0" u="none" strike="noStrike" cap="none">
              <a:solidFill>
                <a:schemeClr val="dk1"/>
              </a:solidFill>
              <a:latin typeface="Calibri"/>
              <a:ea typeface="Calibri"/>
              <a:cs typeface="Calibri"/>
              <a:sym typeface="Calibri"/>
            </a:endParaRPr>
          </a:p>
        </p:txBody>
      </p:sp>
      <p:sp>
        <p:nvSpPr>
          <p:cNvPr id="221" name="Google Shape;221;p26"/>
          <p:cNvSpPr txBox="1"/>
          <p:nvPr/>
        </p:nvSpPr>
        <p:spPr>
          <a:xfrm>
            <a:off x="55075" y="395850"/>
            <a:ext cx="44514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Priors Ep. 118 | With Anthropic Co-Founder Ben Mann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https://www.youtube.com/watch?v=aStf54Vxy24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4 - coding, reliability, predictable, maintainable code. "long horizon" tasks (multi-step, large codebase).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Orchestrating external tools (video to PPT using transcription APIs, keyframe detection, and file generation)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 toward specialized, modular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is focused on coding as a flagship application. Future models (Claude 5, 6, 7...) could eventually train their own successors (recursive self-improvement)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Economic “Turing tests” - AI agents could pass as human workers in key economically valuable roles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pioneered "RL from AI Feedback" and "Constitutional AI": models are trained using sets of principles (e.g., based on human rights or company policies), and the AI critiques and corrects its own outputs accordingly.</a:t>
            </a:r>
            <a:endParaRPr sz="1200">
              <a:solidFill>
                <a:schemeClr val="dk1"/>
              </a:solidFill>
              <a:latin typeface="Calibri"/>
              <a:ea typeface="Calibri"/>
              <a:cs typeface="Calibri"/>
              <a:sym typeface="Calibri"/>
            </a:endParaRPr>
          </a:p>
        </p:txBody>
      </p:sp>
      <p:pic>
        <p:nvPicPr>
          <p:cNvPr id="222" name="Google Shape;222;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8550" y="395850"/>
            <a:ext cx="1510274" cy="1682501"/>
          </a:xfrm>
          <a:prstGeom prst="rect">
            <a:avLst/>
          </a:prstGeom>
          <a:noFill/>
          <a:ln w="9525" cap="flat" cmpd="sng">
            <a:solidFill>
              <a:srgbClr val="FF0000"/>
            </a:solidFill>
            <a:prstDash val="solid"/>
            <a:round/>
            <a:headEnd type="none" w="sm" len="sm"/>
            <a:tailEnd type="none" w="sm" len="sm"/>
          </a:ln>
        </p:spPr>
      </p:pic>
      <p:sp>
        <p:nvSpPr>
          <p:cNvPr id="223" name="Google Shape;223;p26"/>
          <p:cNvSpPr txBox="1"/>
          <p:nvPr/>
        </p:nvSpPr>
        <p:spPr>
          <a:xfrm>
            <a:off x="4628550" y="2450250"/>
            <a:ext cx="445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 models advance, it gets harder to find human judges with enough expertise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code &amp; math we can do direct validation. For harder-to-judge outputs, a combination of preference models (with highly trusted human input) and empirical testing is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Multiple forms of AI safety (content, physical harms, long-term aggregation).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Responsible Scaling Policy (RSP) guides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Context Protocol (MCP) - open industry standard for integrating external context/services into foundation models. MCP governance.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Cautious Deployment due to unresolved safety concerns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positioning itself as business/enterprise-oriented, prioritizing safety, reliability, and direct relationships with users</a:t>
            </a:r>
            <a:endParaRPr sz="1200">
              <a:solidFill>
                <a:schemeClr val="dk1"/>
              </a:solidFill>
              <a:latin typeface="Calibri"/>
              <a:ea typeface="Calibri"/>
              <a:cs typeface="Calibri"/>
              <a:sym typeface="Calibri"/>
            </a:endParaRPr>
          </a:p>
        </p:txBody>
      </p:sp>
      <p:pic>
        <p:nvPicPr>
          <p:cNvPr id="224" name="Google Shape;224;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00100" y="821125"/>
            <a:ext cx="1675051" cy="9422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Death of Agile</a:t>
            </a:r>
            <a:endParaRPr sz="2000" b="1" i="0" u="none" strike="noStrike" cap="none">
              <a:solidFill>
                <a:schemeClr val="dk1"/>
              </a:solidFill>
              <a:latin typeface="Calibri"/>
              <a:ea typeface="Calibri"/>
              <a:cs typeface="Calibri"/>
              <a:sym typeface="Calibri"/>
            </a:endParaRPr>
          </a:p>
        </p:txBody>
      </p:sp>
      <p:sp>
        <p:nvSpPr>
          <p:cNvPr id="230" name="Google Shape;230;p27"/>
          <p:cNvSpPr txBox="1"/>
          <p:nvPr/>
        </p:nvSpPr>
        <p:spPr>
          <a:xfrm>
            <a:off x="55075" y="395850"/>
            <a:ext cx="44514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Death of Agile: Why Tech Giants Are Abandoning Scrum and What They Use Instead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https://medium.com/@sohail_saifi/the-death-of-agile-why-tech-giants-are-abandoning-scrum-and-what-they-use-instead-f92f6e1efcb2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talking to engineers at Facebook, Whatsapp, Google, Netflix and similar organizations, most of them have never used Scrum.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Think about that for a moment. The most successful tech companies on the planet — the ones setting the standards for how software should be built — they’re not doing Scrum. They’re not doing daily standups. They’re not estimating story points.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formal methodology”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Hiring exceptional people and trusting them to figure it out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Clear objectives instead of detailed processes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Shipping fast without ceremony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objectives and key results (OKRs), key performance indicators (KPIs)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 build, ship”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p:txBody>
      </p:sp>
      <p:sp>
        <p:nvSpPr>
          <p:cNvPr id="231" name="Google Shape;231;p27"/>
          <p:cNvSpPr txBox="1"/>
          <p:nvPr/>
        </p:nvSpPr>
        <p:spPr>
          <a:xfrm>
            <a:off x="4647425" y="395850"/>
            <a:ext cx="4451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main reason these companies didn’t need Agile is because the main problem Agile aimed to solve — bridging the divide between tech and non-tech employees — does not exist at these companies.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Think about it. Google was started by engineers. Facebook was built by a programmer. These companies are inherently technical. They don’t need frameworks to help engineers and business people communicate</a:t>
            </a:r>
            <a:endParaRPr sz="1200">
              <a:solidFill>
                <a:schemeClr val="dk1"/>
              </a:solidFill>
              <a:latin typeface="Calibri"/>
              <a:ea typeface="Calibri"/>
              <a:cs typeface="Calibri"/>
              <a:sym typeface="Calibri"/>
            </a:endParaRPr>
          </a:p>
        </p:txBody>
      </p:sp>
      <p:sp>
        <p:nvSpPr>
          <p:cNvPr id="232" name="Google Shape;232;p27"/>
          <p:cNvSpPr txBox="1"/>
          <p:nvPr/>
        </p:nvSpPr>
        <p:spPr>
          <a:xfrm>
            <a:off x="4647425" y="1811625"/>
            <a:ext cx="44514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71% of respondents - still use Agile. Scrum works great when you have: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“Kitchen sink teams” which have everything thrown at them</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Teams that need protection from stakeholder interruptions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Organizations where business people don’t understand engineering</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A tech company measured their engineers’ satisfaction with JIRA and got a Net Promoter Score (NPS) of -83. This is staggeringly low, and means that 83% of engineers would advise against JIRA.</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When your primary tool for “being Agile” is universally hated by the people using it, maybe it’s time to reconsider the approach.</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But when you have smart, autonomous teams who understand the business context? Scrum often becomes overhead that slows things down.</a:t>
            </a:r>
            <a:endParaRPr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p:nvPr/>
        </p:nvSpPr>
        <p:spPr>
          <a:xfrm>
            <a:off x="131275" y="6697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Don't Use Kubernetes  </a:t>
            </a:r>
            <a:endParaRPr sz="2000" b="1" i="0" u="none" strike="noStrike" cap="none">
              <a:solidFill>
                <a:schemeClr val="dk1"/>
              </a:solidFill>
              <a:latin typeface="Calibri"/>
              <a:ea typeface="Calibri"/>
              <a:cs typeface="Calibri"/>
              <a:sym typeface="Calibri"/>
            </a:endParaRPr>
          </a:p>
        </p:txBody>
      </p:sp>
      <p:sp>
        <p:nvSpPr>
          <p:cNvPr id="238" name="Google Shape;238;p28"/>
          <p:cNvSpPr txBox="1"/>
          <p:nvPr/>
        </p:nvSpPr>
        <p:spPr>
          <a:xfrm>
            <a:off x="131275" y="548250"/>
            <a:ext cx="44514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Kubernetes is slow, heavy, and expensive</a:t>
            </a:r>
            <a:r>
              <a:rPr lang="en" sz="1200">
                <a:solidFill>
                  <a:schemeClr val="dk1"/>
                </a:solidFill>
                <a:latin typeface="Calibri"/>
                <a:ea typeface="Calibri"/>
                <a:cs typeface="Calibri"/>
                <a:sym typeface="Calibri"/>
              </a:rPr>
              <a:t> in comparison with lighter MicroVM-based stack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light system built using MicroVMs outperforms Kubernetes 8-to-1 - and does it at  1/10 of the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article "Kubernetes Is the New Legacy Tech — Here's What Silicon Valley is Using Instead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https://aws.plainenglish.io/kubernetes-is-the-new-legacy-tech-heres-what-silicon-valley-is-using-instead-2025-b19922faed47</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Kubernetes is increasingly seen as overly complex and burdensome for many modern software teams. Too many YAML config files, operational overhead,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Alternatives: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HashiCorp’s Nomad orchestration</a:t>
            </a:r>
            <a:r>
              <a:rPr lang="en" sz="1200">
                <a:solidFill>
                  <a:schemeClr val="dk1"/>
                </a:solidFill>
                <a:latin typeface="Calibri"/>
                <a:ea typeface="Calibri"/>
                <a:cs typeface="Calibri"/>
                <a:sym typeface="Calibri"/>
              </a:rPr>
              <a:t> (light, simple, easy to use compared to Kubernetes); </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MicroVMs - Bare-Metal Containers</a:t>
            </a:r>
            <a:r>
              <a:rPr lang="en" sz="1200">
                <a:solidFill>
                  <a:schemeClr val="dk1"/>
                </a:solidFill>
                <a:latin typeface="Calibri"/>
                <a:ea typeface="Calibri"/>
                <a:cs typeface="Calibri"/>
                <a:sym typeface="Calibri"/>
              </a:rPr>
              <a:t>,  built on top of Firecracker (AWS virtualization technology used in AWS Lambda and AWS  Fargate) - launch in under a millisecond, don’t need YAML, and you control them like you would a database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https://github.com/hashicorp/nomad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https://github.com/firecracker-microvm/firecracker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graphicFrame>
        <p:nvGraphicFramePr>
          <p:cNvPr id="239" name="Google Shape;239;p28"/>
          <p:cNvGraphicFramePr/>
          <p:nvPr/>
        </p:nvGraphicFramePr>
        <p:xfrm>
          <a:off x="5206050" y="419950"/>
          <a:ext cx="3000000" cy="3000000"/>
        </p:xfrm>
        <a:graphic>
          <a:graphicData uri="http://schemas.openxmlformats.org/drawingml/2006/table">
            <a:tbl>
              <a:tblPr>
                <a:noFill/>
                <a:tableStyleId>{0738F759-1A2C-43BB-91E1-CE79FA166F98}</a:tableStyleId>
              </a:tblPr>
              <a:tblGrid>
                <a:gridCol w="1056200">
                  <a:extLst>
                    <a:ext uri="{9D8B030D-6E8A-4147-A177-3AD203B41FA5}">
                      <a16:colId xmlns:a16="http://schemas.microsoft.com/office/drawing/2014/main" val="20000"/>
                    </a:ext>
                  </a:extLst>
                </a:gridCol>
                <a:gridCol w="1056200">
                  <a:extLst>
                    <a:ext uri="{9D8B030D-6E8A-4147-A177-3AD203B41FA5}">
                      <a16:colId xmlns:a16="http://schemas.microsoft.com/office/drawing/2014/main" val="20001"/>
                    </a:ext>
                  </a:extLst>
                </a:gridCol>
                <a:gridCol w="1056200">
                  <a:extLst>
                    <a:ext uri="{9D8B030D-6E8A-4147-A177-3AD203B41FA5}">
                      <a16:colId xmlns:a16="http://schemas.microsoft.com/office/drawing/2014/main" val="20002"/>
                    </a:ext>
                  </a:extLst>
                </a:gridCol>
              </a:tblGrid>
              <a:tr h="144500">
                <a:tc>
                  <a:txBody>
                    <a:bodyPr/>
                    <a:lstStyle/>
                    <a:p>
                      <a:pPr marL="0" lvl="0" indent="0" algn="l" rtl="0">
                        <a:spcBef>
                          <a:spcPts val="0"/>
                        </a:spcBef>
                        <a:spcAft>
                          <a:spcPts val="0"/>
                        </a:spcAft>
                        <a:buNone/>
                      </a:pP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Infrastructure</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cost $/mo</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Engineering time hrs/mo</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0425">
                <a:tc>
                  <a:txBody>
                    <a:bodyPr/>
                    <a:lstStyle/>
                    <a:p>
                      <a:pPr marL="0" lvl="0" indent="0" algn="l" rtl="0">
                        <a:spcBef>
                          <a:spcPts val="0"/>
                        </a:spcBef>
                        <a:spcAft>
                          <a:spcPts val="0"/>
                        </a:spcAft>
                        <a:buNone/>
                      </a:pPr>
                      <a:r>
                        <a:rPr lang="en" sz="1200">
                          <a:latin typeface="Calibri"/>
                          <a:ea typeface="Calibri"/>
                          <a:cs typeface="Calibri"/>
                          <a:sym typeface="Calibri"/>
                        </a:rPr>
                        <a:t>Kubernetes</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$28K</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120</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20425">
                <a:tc>
                  <a:txBody>
                    <a:bodyPr/>
                    <a:lstStyle/>
                    <a:p>
                      <a:pPr marL="0" lvl="0" indent="0" algn="l" rtl="0">
                        <a:spcBef>
                          <a:spcPts val="0"/>
                        </a:spcBef>
                        <a:spcAft>
                          <a:spcPts val="0"/>
                        </a:spcAft>
                        <a:buNone/>
                      </a:pPr>
                      <a:r>
                        <a:rPr lang="en" sz="1200">
                          <a:latin typeface="Calibri"/>
                          <a:ea typeface="Calibri"/>
                          <a:cs typeface="Calibri"/>
                          <a:sym typeface="Calibri"/>
                        </a:rPr>
                        <a:t>MicroVMs</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$3.2K</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40" name="Google Shape;240;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45126" y="1857895"/>
            <a:ext cx="1801475" cy="732525"/>
          </a:xfrm>
          <a:prstGeom prst="rect">
            <a:avLst/>
          </a:prstGeom>
          <a:noFill/>
          <a:ln>
            <a:noFill/>
          </a:ln>
        </p:spPr>
      </p:pic>
      <p:pic>
        <p:nvPicPr>
          <p:cNvPr id="241" name="Google Shape;241;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784163" y="3314050"/>
            <a:ext cx="1801474" cy="504616"/>
          </a:xfrm>
          <a:prstGeom prst="rect">
            <a:avLst/>
          </a:prstGeom>
          <a:noFill/>
          <a:ln>
            <a:noFill/>
          </a:ln>
        </p:spPr>
      </p:pic>
      <p:sp>
        <p:nvSpPr>
          <p:cNvPr id="242" name="Google Shape;242;p28"/>
          <p:cNvSpPr txBox="1"/>
          <p:nvPr/>
        </p:nvSpPr>
        <p:spPr>
          <a:xfrm>
            <a:off x="5102975" y="3894875"/>
            <a:ext cx="3354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5"/>
              </a:rPr>
              <a:t>https://github.com/firecracker-microvm/firecracker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43" name="Google Shape;243;p28"/>
          <p:cNvSpPr txBox="1"/>
          <p:nvPr/>
        </p:nvSpPr>
        <p:spPr>
          <a:xfrm>
            <a:off x="5483975" y="2590425"/>
            <a:ext cx="253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4"/>
              </a:rPr>
              <a:t>https://github.com/hashicorp/nomad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p:nvPr/>
        </p:nvSpPr>
        <p:spPr>
          <a:xfrm>
            <a:off x="55075" y="0"/>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Eric Schmidt - fastest mover wins </a:t>
            </a:r>
            <a:endParaRPr sz="2000" b="1" i="0" u="none" strike="noStrike" cap="none">
              <a:solidFill>
                <a:schemeClr val="dk1"/>
              </a:solidFill>
              <a:latin typeface="Calibri"/>
              <a:ea typeface="Calibri"/>
              <a:cs typeface="Calibri"/>
              <a:sym typeface="Calibri"/>
            </a:endParaRPr>
          </a:p>
        </p:txBody>
      </p:sp>
      <p:sp>
        <p:nvSpPr>
          <p:cNvPr id="249" name="Google Shape;249;p29"/>
          <p:cNvSpPr txBox="1"/>
          <p:nvPr/>
        </p:nvSpPr>
        <p:spPr>
          <a:xfrm>
            <a:off x="55075" y="395850"/>
            <a:ext cx="44514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Moonshots podcast with Eric Schmidt, the former CEO of Google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https://www.youtube.com/watch?v=qaPHK1fJL5s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“Software/AI is now a network-effect business where the fastest mover wins. The fastest mover is the fastest learner in an AI system."</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Eric is describing companies that create systematic feedback loops where every user interaction teaches the system something new. And those learnings immediately improve the product for the next user.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what’s the result of this? "If my learning slope is steep enough, I'm essentially unstoppable," Eric explains, because by the time competitors figure out what you've done, your learning advantage has become insurmountable.</a:t>
            </a:r>
            <a:endParaRPr sz="1200">
              <a:solidFill>
                <a:schemeClr val="dk1"/>
              </a:solidFill>
              <a:latin typeface="Calibri"/>
              <a:ea typeface="Calibri"/>
              <a:cs typeface="Calibri"/>
              <a:sym typeface="Calibri"/>
            </a:endParaRPr>
          </a:p>
        </p:txBody>
      </p:sp>
      <p:pic>
        <p:nvPicPr>
          <p:cNvPr id="250" name="Google Shape;250;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33298" y="395850"/>
            <a:ext cx="3333100" cy="1868350"/>
          </a:xfrm>
          <a:prstGeom prst="rect">
            <a:avLst/>
          </a:prstGeom>
          <a:noFill/>
          <a:ln w="9525" cap="flat" cmpd="sng">
            <a:solidFill>
              <a:srgbClr val="FF0000"/>
            </a:solidFill>
            <a:prstDash val="solid"/>
            <a:round/>
            <a:headEnd type="none" w="sm" len="sm"/>
            <a:tailEnd type="none" w="sm" len="sm"/>
          </a:ln>
        </p:spPr>
      </p:pic>
      <p:sp>
        <p:nvSpPr>
          <p:cNvPr id="251" name="Google Shape;251;p29"/>
          <p:cNvSpPr txBox="1"/>
          <p:nvPr/>
        </p:nvSpPr>
        <p:spPr>
          <a:xfrm>
            <a:off x="4627100" y="2365200"/>
            <a:ext cx="4451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Eric Schmidt: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"Within 10 years, you're going to have your own polymath, the sum of Einstein and Leonardo da Vinci in your pocket."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Digital superintelligence will soon be generally available and generally safe, able to tackle any intellectual challenge with genius-level capability.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the next few years, each of us will have access to world-class AI mathematicians and the world’s best AI programmers.</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Specifications = Unit of Programming</a:t>
            </a:r>
            <a:endParaRPr sz="2000" b="1" i="0" u="none" strike="noStrike" cap="none">
              <a:solidFill>
                <a:schemeClr val="dk1"/>
              </a:solidFill>
              <a:latin typeface="Calibri"/>
              <a:ea typeface="Calibri"/>
              <a:cs typeface="Calibri"/>
              <a:sym typeface="Calibri"/>
            </a:endParaRPr>
          </a:p>
        </p:txBody>
      </p:sp>
      <p:sp>
        <p:nvSpPr>
          <p:cNvPr id="257" name="Google Shape;257;p30"/>
          <p:cNvSpPr txBox="1"/>
          <p:nvPr/>
        </p:nvSpPr>
        <p:spPr>
          <a:xfrm>
            <a:off x="55075" y="395850"/>
            <a:ext cx="44514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Sean Grove's talk "The New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https://www.youtube.com/watch?v=8rABwKRsec4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"code writing"  --&gt; "specs writing"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Sean argues that in an AI-driven era, the most valuable engineering skill is not writing code, but articulating intent via precise specifications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Specifications (not prompts or code) are becoming the fundamental unit of programming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Grove uses OpenAI's own "model spec" as a primary example, describing how well-written, versioned specs act as the “source of truth” that can be compiled into documentation, evaluations, model behavior, and even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 is a lossy projection of intent.</a:t>
            </a:r>
            <a:r>
              <a:rPr lang="en" sz="1200">
                <a:solidFill>
                  <a:schemeClr val="dk1"/>
                </a:solidFill>
                <a:latin typeface="Calibri"/>
                <a:ea typeface="Calibri"/>
                <a:cs typeface="Calibri"/>
                <a:sym typeface="Calibri"/>
              </a:rPr>
              <a:t> Most of a developer's value lies in communicating, planning, and clarifying objectives, not the code artifact itself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Specifications align humans and machines. A written spec enables discussion, debate, alignment, and evaluation. It serves much like a constitution with amendments and judicial review to clarify intent over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Executable specs</a:t>
            </a:r>
            <a:r>
              <a:rPr lang="en" sz="1200">
                <a:solidFill>
                  <a:schemeClr val="dk1"/>
                </a:solidFill>
                <a:latin typeface="Calibri"/>
                <a:ea typeface="Calibri"/>
                <a:cs typeface="Calibri"/>
                <a:sym typeface="Calibri"/>
              </a:rPr>
              <a:t> - for evaluating by humans and for automating model evaluation and policy compliance</a:t>
            </a:r>
            <a:endParaRPr sz="1200">
              <a:solidFill>
                <a:schemeClr val="dk1"/>
              </a:solidFill>
              <a:latin typeface="Calibri"/>
              <a:ea typeface="Calibri"/>
              <a:cs typeface="Calibri"/>
              <a:sym typeface="Calibri"/>
            </a:endParaRPr>
          </a:p>
        </p:txBody>
      </p:sp>
      <p:sp>
        <p:nvSpPr>
          <p:cNvPr id="258" name="Google Shape;258;p30"/>
          <p:cNvSpPr txBox="1"/>
          <p:nvPr/>
        </p:nvSpPr>
        <p:spPr>
          <a:xfrm>
            <a:off x="4587850" y="404816"/>
            <a:ext cx="44514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OpenAI's Model Spec</a:t>
            </a:r>
            <a:r>
              <a:rPr lang="en" sz="1200">
                <a:solidFill>
                  <a:schemeClr val="dk1"/>
                </a:solidFill>
                <a:latin typeface="Calibri"/>
                <a:ea typeface="Calibri"/>
                <a:cs typeface="Calibri"/>
                <a:sym typeface="Calibri"/>
              </a:rPr>
              <a:t> - living, versioned Markdown files, readable and contributable by engineers, policy makers, and more, which serve as the central articulator of AI system values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when models behaved too sycophantically, the model spec provided a clear, pre-existing standard for correction.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Deliberative alignment - a method where models are trained and evaluated against these specs, treating them as evaluative source and training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Specs are analogous to code - they can be composed, tested, linted for ambiguity, and treated as code modules.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Lawmakers as programmers:</a:t>
            </a:r>
            <a:r>
              <a:rPr lang="en" sz="1200">
                <a:solidFill>
                  <a:srgbClr val="3C78D8"/>
                </a:solidFill>
                <a:latin typeface="Calibri"/>
                <a:ea typeface="Calibri"/>
                <a:cs typeface="Calibri"/>
                <a:sym typeface="Calibri"/>
              </a:rPr>
              <a:t> </a:t>
            </a:r>
            <a:r>
              <a:rPr lang="en" sz="1200" b="1">
                <a:solidFill>
                  <a:srgbClr val="3C78D8"/>
                </a:solidFill>
                <a:latin typeface="Calibri"/>
                <a:ea typeface="Calibri"/>
                <a:cs typeface="Calibri"/>
                <a:sym typeface="Calibri"/>
              </a:rPr>
              <a:t>legal specs (e.g., the US Constitution) and software specs</a:t>
            </a:r>
            <a:r>
              <a:rPr lang="en" sz="1200">
                <a:solidFill>
                  <a:schemeClr val="dk1"/>
                </a:solidFill>
                <a:latin typeface="Calibri"/>
                <a:ea typeface="Calibri"/>
                <a:cs typeface="Calibri"/>
                <a:sym typeface="Calibri"/>
              </a:rPr>
              <a:t> - both aiming to align large-scale intent and behavior with mechanisms for updating and adjudicating compliance.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Future of engineering: most valuable programmers will be those capable of expressing clear, rigorous specs - potentially blurring the lines between programmers, product managers, and lawmakers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every AI project from a specification, make it executable, and think of developer tooling as communication (thought-clarifying) infrastructure—not just code editors.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future of software and AI engineering is centered on the </a:t>
            </a:r>
            <a:r>
              <a:rPr lang="en" sz="1200" b="1">
                <a:solidFill>
                  <a:srgbClr val="FF0000"/>
                </a:solidFill>
                <a:latin typeface="Calibri"/>
                <a:ea typeface="Calibri"/>
                <a:cs typeface="Calibri"/>
                <a:sym typeface="Calibri"/>
              </a:rPr>
              <a:t>craft of specification writing</a:t>
            </a:r>
            <a:endParaRPr sz="1200" b="1">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64" name="Google Shape;264;p31"/>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65" name="Google Shape;265;p31"/>
          <p:cNvSpPr txBox="1"/>
          <p:nvPr/>
        </p:nvSpPr>
        <p:spPr>
          <a:xfrm>
            <a:off x="5743175" y="77475"/>
            <a:ext cx="260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80,150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July 24,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pic>
        <p:nvPicPr>
          <p:cNvPr id="266" name="Google Shape;266;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05780"/>
            <a:ext cx="5322102" cy="1976621"/>
          </a:xfrm>
          <a:prstGeom prst="rect">
            <a:avLst/>
          </a:prstGeom>
          <a:noFill/>
          <a:ln w="9525" cap="flat" cmpd="sng">
            <a:solidFill>
              <a:srgbClr val="FF0000"/>
            </a:solidFill>
            <a:prstDash val="solid"/>
            <a:round/>
            <a:headEnd type="none" w="sm" len="sm"/>
            <a:tailEnd type="none" w="sm" len="sm"/>
          </a:ln>
        </p:spPr>
      </p:pic>
      <p:sp>
        <p:nvSpPr>
          <p:cNvPr id="267" name="Google Shape;267;p31"/>
          <p:cNvSpPr txBox="1"/>
          <p:nvPr/>
        </p:nvSpPr>
        <p:spPr>
          <a:xfrm>
            <a:off x="5639650" y="1413225"/>
            <a:ext cx="3426600" cy="2973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latin typeface="Calibri"/>
                <a:ea typeface="Calibri"/>
                <a:cs typeface="Calibri"/>
                <a:sym typeface="Calibri"/>
              </a:rPr>
              <a:t>From Peter Diamandis: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White-collar job postings fell 12.7% from 2024 to 2025, with demand for business analysts and developers dropping twice as fast.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Meanwhile, Anthropic's CEO </a:t>
            </a:r>
            <a:r>
              <a:rPr lang="en" sz="1200">
                <a:solidFill>
                  <a:schemeClr val="dk1"/>
                </a:solidFill>
                <a:latin typeface="Calibri"/>
                <a:ea typeface="Calibri"/>
                <a:cs typeface="Calibri"/>
                <a:sym typeface="Calibri"/>
              </a:rPr>
              <a:t>Dario Amodei </a:t>
            </a:r>
            <a:r>
              <a:rPr lang="en" sz="1200">
                <a:latin typeface="Calibri"/>
                <a:ea typeface="Calibri"/>
                <a:cs typeface="Calibri"/>
                <a:sym typeface="Calibri"/>
              </a:rPr>
              <a:t>predicts that within 5 years, 50% of all entry-level </a:t>
            </a:r>
            <a:r>
              <a:rPr lang="en" sz="1200">
                <a:solidFill>
                  <a:schemeClr val="dk1"/>
                </a:solidFill>
                <a:latin typeface="Calibri"/>
                <a:ea typeface="Calibri"/>
                <a:cs typeface="Calibri"/>
                <a:sym typeface="Calibri"/>
              </a:rPr>
              <a:t>white-collar jobs</a:t>
            </a:r>
            <a:r>
              <a:rPr lang="en" sz="1200">
                <a:latin typeface="Calibri"/>
                <a:ea typeface="Calibri"/>
                <a:cs typeface="Calibri"/>
                <a:sym typeface="Calibri"/>
              </a:rPr>
              <a:t> will be fully automated, potentially spiking unemployment to 10-20%</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What to do:</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Shift From Job Applicant to Entrepreneur's Mindset</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Develop Curiosity and Adaptability</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Execute the "Singularity Sprint" (before AI erodes human leverage entirely)</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Expect Short-term Pain Before Long-term Abundance</a:t>
            </a:r>
            <a:endParaRPr sz="1200">
              <a:latin typeface="Calibri"/>
              <a:ea typeface="Calibri"/>
              <a:cs typeface="Calibri"/>
              <a:sym typeface="Calibri"/>
            </a:endParaRPr>
          </a:p>
        </p:txBody>
      </p:sp>
      <p:pic>
        <p:nvPicPr>
          <p:cNvPr id="268" name="Google Shape;268;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634800"/>
            <a:ext cx="5322101" cy="245677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74" name="Google Shape;274;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75" name="Google Shape;275;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76" name="Google Shape;276;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77" name="Google Shape;277;p32"/>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8" name="Google Shape;278;p32"/>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846150" y="419250"/>
            <a:ext cx="2031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737854" y="38167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br>
              <a:rPr lang="en" sz="900" b="1">
                <a:solidFill>
                  <a:srgbClr val="FF0000"/>
                </a:solidFill>
                <a:latin typeface="Calibri"/>
                <a:ea typeface="Calibri"/>
                <a:cs typeface="Calibri"/>
                <a:sym typeface="Calibri"/>
              </a:rPr>
            </a:b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14545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65968" y="26889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66425" y="27001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76046" y="46986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37018" y="12568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540315" y="10730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20961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74838" y="3287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7" name="Google Shape;87;p16"/>
          <p:cNvSpPr txBox="1"/>
          <p:nvPr/>
        </p:nvSpPr>
        <p:spPr>
          <a:xfrm>
            <a:off x="3377711" y="34685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668580" y="34769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75976" y="249334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75582" y="42861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3605861" y="448578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3" name="Google Shape;93;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665816" y="188597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67411" y="124367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8586" y="36948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3373337" y="28859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3673794" y="28972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a:off x="237466" y="3656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0" name="Google Shape;100;p16"/>
          <p:cNvSpPr/>
          <p:nvPr/>
        </p:nvSpPr>
        <p:spPr>
          <a:xfrm>
            <a:off x="536732" y="3663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237466" y="26496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536732" y="26568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36729" y="285835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546189" y="18471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538783" y="246107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540326" y="40575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540337" y="484577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flipH="1">
            <a:off x="469111" y="16507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9" name="Google Shape;109;p16"/>
          <p:cNvSpPr/>
          <p:nvPr/>
        </p:nvSpPr>
        <p:spPr>
          <a:xfrm>
            <a:off x="533242" y="34579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37771" y="30598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txBox="1"/>
          <p:nvPr/>
        </p:nvSpPr>
        <p:spPr>
          <a:xfrm>
            <a:off x="239552" y="4247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2" name="Google Shape;112;p16"/>
          <p:cNvSpPr/>
          <p:nvPr/>
        </p:nvSpPr>
        <p:spPr>
          <a:xfrm>
            <a:off x="538818" y="4254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533239" y="46655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37018" y="1455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p:nvPr/>
        </p:nvSpPr>
        <p:spPr>
          <a:xfrm>
            <a:off x="239552" y="205865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6"/>
          <p:cNvSpPr/>
          <p:nvPr/>
        </p:nvSpPr>
        <p:spPr>
          <a:xfrm>
            <a:off x="538818" y="20658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8" name="Google Shape;118;p16"/>
          <p:cNvSpPr txBox="1"/>
          <p:nvPr/>
        </p:nvSpPr>
        <p:spPr>
          <a:xfrm flipH="1">
            <a:off x="3605848" y="228513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9" name="Google Shape;119;p16"/>
          <p:cNvSpPr/>
          <p:nvPr/>
        </p:nvSpPr>
        <p:spPr>
          <a:xfrm>
            <a:off x="3676046" y="488856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0" name="Google Shape;120;p16"/>
          <p:cNvGraphicFramePr/>
          <p:nvPr/>
        </p:nvGraphicFramePr>
        <p:xfrm>
          <a:off x="3807158" y="784950"/>
          <a:ext cx="3000000" cy="3000000"/>
        </p:xfrm>
        <a:graphic>
          <a:graphicData uri="http://schemas.openxmlformats.org/drawingml/2006/table">
            <a:tbl>
              <a:tblPr>
                <a:noFill/>
                <a:tableStyleId>{1CC81F89-A67A-455B-93E2-C00796972269}</a:tableStyleId>
              </a:tblPr>
              <a:tblGrid>
                <a:gridCol w="2018175">
                  <a:extLst>
                    <a:ext uri="{9D8B030D-6E8A-4147-A177-3AD203B41FA5}">
                      <a16:colId xmlns:a16="http://schemas.microsoft.com/office/drawing/2014/main" val="20000"/>
                    </a:ext>
                  </a:extLst>
                </a:gridCol>
                <a:gridCol w="338025">
                  <a:extLst>
                    <a:ext uri="{9D8B030D-6E8A-4147-A177-3AD203B41FA5}">
                      <a16:colId xmlns:a16="http://schemas.microsoft.com/office/drawing/2014/main" val="20001"/>
                    </a:ext>
                  </a:extLst>
                </a:gridCol>
              </a:tblGrid>
              <a:tr h="148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1482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33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33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graphicFrame>
        <p:nvGraphicFramePr>
          <p:cNvPr id="121" name="Google Shape;121;p16"/>
          <p:cNvGraphicFramePr/>
          <p:nvPr/>
        </p:nvGraphicFramePr>
        <p:xfrm>
          <a:off x="671600" y="822850"/>
          <a:ext cx="3000000" cy="3000000"/>
        </p:xfrm>
        <a:graphic>
          <a:graphicData uri="http://schemas.openxmlformats.org/drawingml/2006/table">
            <a:tbl>
              <a:tblPr>
                <a:noFill/>
                <a:tableStyleId>{1CC81F89-A67A-455B-93E2-C00796972269}</a:tableStyleId>
              </a:tblPr>
              <a:tblGrid>
                <a:gridCol w="2149075">
                  <a:extLst>
                    <a:ext uri="{9D8B030D-6E8A-4147-A177-3AD203B41FA5}">
                      <a16:colId xmlns:a16="http://schemas.microsoft.com/office/drawing/2014/main" val="20000"/>
                    </a:ext>
                  </a:extLst>
                </a:gridCol>
                <a:gridCol w="332325">
                  <a:extLst>
                    <a:ext uri="{9D8B030D-6E8A-4147-A177-3AD203B41FA5}">
                      <a16:colId xmlns:a16="http://schemas.microsoft.com/office/drawing/2014/main" val="20001"/>
                    </a:ext>
                  </a:extLst>
                </a:gridCol>
              </a:tblGrid>
              <a:tr h="1668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700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1387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22" name="Google Shape;122;p16"/>
          <p:cNvSpPr/>
          <p:nvPr/>
        </p:nvSpPr>
        <p:spPr>
          <a:xfrm>
            <a:off x="538783" y="22621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flipH="1">
            <a:off x="469111" y="32509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4" name="Google Shape;124;p16"/>
          <p:cNvSpPr/>
          <p:nvPr/>
        </p:nvSpPr>
        <p:spPr>
          <a:xfrm>
            <a:off x="540326" y="38659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239552" y="445378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538818" y="44610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3663755" y="166620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txBox="1"/>
          <p:nvPr/>
        </p:nvSpPr>
        <p:spPr>
          <a:xfrm>
            <a:off x="3373337" y="30828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9" name="Google Shape;129;p16"/>
          <p:cNvSpPr/>
          <p:nvPr/>
        </p:nvSpPr>
        <p:spPr>
          <a:xfrm>
            <a:off x="3673794" y="309410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txBox="1"/>
          <p:nvPr/>
        </p:nvSpPr>
        <p:spPr>
          <a:xfrm flipH="1">
            <a:off x="3605848" y="387051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1" name="Google Shape;131;p16"/>
          <p:cNvSpPr txBox="1"/>
          <p:nvPr/>
        </p:nvSpPr>
        <p:spPr>
          <a:xfrm>
            <a:off x="3385123" y="40781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675992" y="40865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Qwen3 thinking upgrade</a:t>
            </a:r>
            <a:endParaRPr sz="2000" b="1" i="0" u="none" strike="noStrike" cap="none">
              <a:solidFill>
                <a:schemeClr val="dk1"/>
              </a:solidFill>
              <a:latin typeface="Calibri"/>
              <a:ea typeface="Calibri"/>
              <a:cs typeface="Calibri"/>
              <a:sym typeface="Calibri"/>
            </a:endParaRPr>
          </a:p>
        </p:txBody>
      </p:sp>
      <p:sp>
        <p:nvSpPr>
          <p:cNvPr id="138" name="Google Shape;138;p17"/>
          <p:cNvSpPr txBox="1"/>
          <p:nvPr/>
        </p:nvSpPr>
        <p:spPr>
          <a:xfrm>
            <a:off x="55075" y="406125"/>
            <a:ext cx="4452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 thinking upgrade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https://qwenlm.github.io/blog/qwen3/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Qwen3-235B-A22B-Instruct-2507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Qwen3-30B-A3B-Instruct-2507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Qwen3-235B-A22B-Thinking-2507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Qwen3-30B-A3B-Thinking-2507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Modes: Thinking Mode / Non-Thinking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ability to follow instructions, generate text, and fulfill subjective user intents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used from VS Code extensions via OpenRouter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https://openrouter.ai/qwen/qwen3-235b-a22b-thinking-2507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https://www.youtube.com/watch?v=qcCf4Q9seSw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9" name="Google Shape;139;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45717" y="184642"/>
            <a:ext cx="1780408" cy="757199"/>
          </a:xfrm>
          <a:prstGeom prst="rect">
            <a:avLst/>
          </a:prstGeom>
          <a:noFill/>
          <a:ln w="9525" cap="flat" cmpd="sng">
            <a:solidFill>
              <a:srgbClr val="FF0000"/>
            </a:solidFill>
            <a:prstDash val="solid"/>
            <a:round/>
            <a:headEnd type="none" w="sm" len="sm"/>
            <a:tailEnd type="none" w="sm" len="sm"/>
          </a:ln>
        </p:spPr>
      </p:pic>
      <p:sp>
        <p:nvSpPr>
          <p:cNvPr id="140" name="Google Shape;140;p17"/>
          <p:cNvSpPr txBox="1"/>
          <p:nvPr/>
        </p:nvSpPr>
        <p:spPr>
          <a:xfrm>
            <a:off x="55075" y="4632758"/>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Qwen3-MT - most powerful translation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https://x.com/Alibaba_Qwen/status/1948406830688018471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1" name="Google Shape;141;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67275" y="1196575"/>
            <a:ext cx="4332726" cy="2833591"/>
          </a:xfrm>
          <a:prstGeom prst="rect">
            <a:avLst/>
          </a:prstGeom>
          <a:noFill/>
          <a:ln w="9525" cap="flat" cmpd="sng">
            <a:solidFill>
              <a:srgbClr val="FF0000"/>
            </a:solidFill>
            <a:prstDash val="solid"/>
            <a:round/>
            <a:headEnd type="none" w="sm" len="sm"/>
            <a:tailEnd type="none" w="sm" len="sm"/>
          </a:ln>
        </p:spPr>
      </p:pic>
      <p:sp>
        <p:nvSpPr>
          <p:cNvPr id="142" name="Google Shape;142;p17"/>
          <p:cNvSpPr txBox="1"/>
          <p:nvPr/>
        </p:nvSpPr>
        <p:spPr>
          <a:xfrm>
            <a:off x="55075" y="2876625"/>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Qwen3 Coder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https://www.youtube.com/watch?v=CDgQ1-gJQHE</a:t>
            </a:r>
            <a:r>
              <a:rPr lang="en" sz="1200">
                <a:solidFill>
                  <a:schemeClr val="dk1"/>
                </a:solidFill>
                <a:latin typeface="Calibri"/>
                <a:ea typeface="Calibri"/>
                <a:cs typeface="Calibri"/>
                <a:sym typeface="Calibri"/>
              </a:rPr>
              <a:t> - video - tests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coding abilities and safety awareness, with some limitations in spatial reasoning and self-referential tasks</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GLM-4.5 - advanced open-source</a:t>
            </a:r>
            <a:endParaRPr sz="2000" b="1" i="0" u="none" strike="noStrike" cap="none">
              <a:solidFill>
                <a:schemeClr val="dk1"/>
              </a:solidFill>
              <a:latin typeface="Calibri"/>
              <a:ea typeface="Calibri"/>
              <a:cs typeface="Calibri"/>
              <a:sym typeface="Calibri"/>
            </a:endParaRPr>
          </a:p>
        </p:txBody>
      </p:sp>
      <p:sp>
        <p:nvSpPr>
          <p:cNvPr id="148" name="Google Shape;148;p18"/>
          <p:cNvSpPr txBox="1"/>
          <p:nvPr/>
        </p:nvSpPr>
        <p:spPr>
          <a:xfrm>
            <a:off x="55075" y="395850"/>
            <a:ext cx="44514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by </a:t>
            </a:r>
            <a:r>
              <a:rPr lang="en" sz="1200" u="sng">
                <a:solidFill>
                  <a:schemeClr val="hlink"/>
                </a:solidFill>
                <a:latin typeface="Calibri"/>
                <a:ea typeface="Calibri"/>
                <a:cs typeface="Calibri"/>
                <a:sym typeface="Calibri"/>
                <a:hlinkClick r:id="rId3"/>
              </a:rPr>
              <a:t>Z.ai</a:t>
            </a:r>
            <a:r>
              <a:rPr lang="en" sz="1200">
                <a:solidFill>
                  <a:schemeClr val="dk1"/>
                </a:solidFill>
                <a:latin typeface="Calibri"/>
                <a:ea typeface="Calibri"/>
                <a:cs typeface="Calibri"/>
                <a:sym typeface="Calibri"/>
              </a:rPr>
              <a:t> - open source advanced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Zhipu AI (ZAI) in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355B params (or GLM-4.5-Air with 106B)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(MIT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thinking mode / non-thinking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for agentic tasks, with strong support for function calling, tool integration, and an extended 128k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Matches or exceeds SOTA models in agentic task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Top-tier results on reasoning benchmarks and outperforms many models in coding tasks - ranked 3rd overall just behind o3 and Grok-4 and ahead of Claude Opus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(100+ tokens/sec)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costs less to operate than DeepSeek due to its smaller size and ability to decompose tasks into sub-goals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grouped-query attention*, loss-free balance routing, multi-token prediction for speculative decoding, and use of the Muon optimizer for faster and stabler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https://huggingface.co/zai-org/GLM-4.5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https://z.ai/blog/glm-4.5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https://github.com/zai-org/GLM-4.5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https://www.youtube.com/watch?v=Ri_o1TpHYsw</a:t>
            </a:r>
            <a:r>
              <a:rPr lang="en" sz="1200">
                <a:solidFill>
                  <a:schemeClr val="dk1"/>
                </a:solidFill>
                <a:latin typeface="Calibri"/>
                <a:ea typeface="Calibri"/>
                <a:cs typeface="Calibri"/>
                <a:sym typeface="Calibri"/>
              </a:rPr>
              <a:t> - M. Berman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Rubik's Cube Simulation: 3x3, 5x5, 10x10</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Tower of Hanoi 10 disk version in 81 sec, ...</a:t>
            </a:r>
            <a:endParaRPr sz="1200">
              <a:solidFill>
                <a:schemeClr val="dk1"/>
              </a:solidFill>
              <a:latin typeface="Calibri"/>
              <a:ea typeface="Calibri"/>
              <a:cs typeface="Calibri"/>
              <a:sym typeface="Calibri"/>
            </a:endParaRPr>
          </a:p>
        </p:txBody>
      </p:sp>
      <p:pic>
        <p:nvPicPr>
          <p:cNvPr id="149" name="Google Shape;149;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45569" y="406625"/>
            <a:ext cx="4332723" cy="316042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Higgs Audio v2 model </a:t>
            </a:r>
            <a:endParaRPr sz="2000" b="1">
              <a:solidFill>
                <a:schemeClr val="dk1"/>
              </a:solidFill>
              <a:latin typeface="Calibri"/>
              <a:ea typeface="Calibri"/>
              <a:cs typeface="Calibri"/>
              <a:sym typeface="Calibri"/>
            </a:endParaRPr>
          </a:p>
        </p:txBody>
      </p:sp>
      <p:sp>
        <p:nvSpPr>
          <p:cNvPr id="155" name="Google Shape;155;p19"/>
          <p:cNvSpPr txBox="1"/>
          <p:nvPr/>
        </p:nvSpPr>
        <p:spPr>
          <a:xfrm>
            <a:off x="55075" y="395850"/>
            <a:ext cx="4451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Higgs Audio v2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text-to-speech (TTS) - expressive, emotional, voice cloning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Boson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approximately 5.8 Bln params. 24GB GPU VRAM for full performance, but can run (with limitations) on GPUs with as little as 8-16GB VRAM if quantized and single-speaker only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https://www.boson.ai/blog/higgs-audio-v2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https://github.com/boson-ai/higgs-audio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6" name="Google Shape;156;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2741850"/>
            <a:ext cx="4354074" cy="2157905"/>
          </a:xfrm>
          <a:prstGeom prst="rect">
            <a:avLst/>
          </a:prstGeom>
          <a:noFill/>
          <a:ln w="9525" cap="flat" cmpd="sng">
            <a:solidFill>
              <a:srgbClr val="FF0000"/>
            </a:solidFill>
            <a:prstDash val="solid"/>
            <a:round/>
            <a:headEnd type="none" w="sm" len="sm"/>
            <a:tailEnd type="none" w="sm" len="sm"/>
          </a:ln>
        </p:spPr>
      </p:pic>
      <p:pic>
        <p:nvPicPr>
          <p:cNvPr id="157" name="Google Shape;157;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88300" y="285600"/>
            <a:ext cx="3954051" cy="2224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63" name="Google Shape;163;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p:nvPr/>
        </p:nvSpPr>
        <p:spPr>
          <a:xfrm>
            <a:off x="55075" y="-9225"/>
            <a:ext cx="444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Opal - vibe-code apps</a:t>
            </a:r>
            <a:endParaRPr sz="2000" b="1" i="0" u="none" strike="noStrike" cap="none">
              <a:solidFill>
                <a:schemeClr val="dk1"/>
              </a:solidFill>
              <a:latin typeface="Calibri"/>
              <a:ea typeface="Calibri"/>
              <a:cs typeface="Calibri"/>
              <a:sym typeface="Calibri"/>
            </a:endParaRPr>
          </a:p>
        </p:txBody>
      </p:sp>
      <p:sp>
        <p:nvSpPr>
          <p:cNvPr id="169" name="Google Shape;169;p21"/>
          <p:cNvSpPr txBox="1"/>
          <p:nvPr/>
        </p:nvSpPr>
        <p:spPr>
          <a:xfrm>
            <a:off x="152575" y="668800"/>
            <a:ext cx="5111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Opal tool from Google 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vibe-code and share AI-powered mini-applications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"Make an app to order breakfast", "Create a quiz with real-time scoring."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Opal translates these instructions into a visual workflow, displaying each logical step as a connected node (input, data processing with AI,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 can view and edit the workflow in a visual canvas. Every step is modular and editable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 Opal stitches together various Google proprietary AI models on the backend. For text tasks, it often uses Google’s Gemini 2.5 Pro LLM; for images and videos, it leverages Imagen and Veo, respectively. The models work in the background—you don’t need to choose or configure them directly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you’re ready, you can publish your mini-app with a single click. Opal creates a shareable web link (just like a Google Doc or Sheet), letting others run or remix your AI-powered apps easily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Prebuilt templates include designing video games, generating marketing materials, product research synthesizers, video ad creators,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to integrate with Firebase or Cloud Functions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Opal is available in public beta exclusively in the U.S. via Google Labs. It is free to try. Opal is explicitly labeled as experimental. That means features may change or disappear quickly, and it is not recommended for mission-critical business needs yet.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https://developers.googleblog.com/en/introducing-opal/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0" name="Google Shape;170;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71375" y="668797"/>
            <a:ext cx="3642324" cy="1083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 </a:t>
            </a:r>
            <a:endParaRPr sz="2000" b="1" i="0" u="none" strike="noStrike" cap="none">
              <a:solidFill>
                <a:schemeClr val="dk1"/>
              </a:solidFill>
              <a:latin typeface="Calibri"/>
              <a:ea typeface="Calibri"/>
              <a:cs typeface="Calibri"/>
              <a:sym typeface="Calibri"/>
            </a:endParaRPr>
          </a:p>
        </p:txBody>
      </p:sp>
      <p:sp>
        <p:nvSpPr>
          <p:cNvPr id="176" name="Google Shape;176;p22"/>
          <p:cNvSpPr txBox="1"/>
          <p:nvPr/>
        </p:nvSpPr>
        <p:spPr>
          <a:xfrm>
            <a:off x="55075" y="1234050"/>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Startups to spend $30K/year per engineer on AI tools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https://tomtunguz.com/ai-rd-percent/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7" name="Google Shape;177;p22"/>
          <p:cNvSpPr txBox="1"/>
          <p:nvPr/>
        </p:nvSpPr>
        <p:spPr>
          <a:xfrm>
            <a:off x="55075" y="1738917"/>
            <a:ext cx="4451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$1 Billion Worth of Nvidia AI Chips Smuggled to China In just 3 months Despite Export Controls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done by routing shipments through Southeast Asian countries like Malaysia and Thailand before final delivery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distributors are openly advertising ready-to-deploy server racks at 50% premiums and developing new routes through European countries</a:t>
            </a:r>
            <a:endParaRPr sz="1200">
              <a:solidFill>
                <a:schemeClr val="dk1"/>
              </a:solidFill>
              <a:latin typeface="Calibri"/>
              <a:ea typeface="Calibri"/>
              <a:cs typeface="Calibri"/>
              <a:sym typeface="Calibri"/>
            </a:endParaRPr>
          </a:p>
        </p:txBody>
      </p:sp>
      <p:sp>
        <p:nvSpPr>
          <p:cNvPr id="178" name="Google Shape;178;p22"/>
          <p:cNvSpPr txBox="1"/>
          <p:nvPr/>
        </p:nvSpPr>
        <p:spPr>
          <a:xfrm>
            <a:off x="55075" y="3134800"/>
            <a:ext cx="4451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There is estimated 70K-100K AI start-ups !</a:t>
            </a:r>
            <a:endParaRPr sz="1200" b="1">
              <a:solidFill>
                <a:srgbClr val="3C78D8"/>
              </a:solidFill>
              <a:latin typeface="Calibri"/>
              <a:ea typeface="Calibri"/>
              <a:cs typeface="Calibri"/>
              <a:sym typeface="Calibri"/>
            </a:endParaRPr>
          </a:p>
        </p:txBody>
      </p:sp>
      <p:sp>
        <p:nvSpPr>
          <p:cNvPr id="179" name="Google Shape;179;p22"/>
          <p:cNvSpPr txBox="1"/>
          <p:nvPr/>
        </p:nvSpPr>
        <p:spPr>
          <a:xfrm>
            <a:off x="55075" y="381363"/>
            <a:ext cx="4451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ASI-ARCH = Artificial Superintelligence for AI Research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"AlphaGo Moment for Model Architecture Discovery"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Autonomous, multi-agent framework mimics and automates every stage of AI research - </a:t>
            </a:r>
            <a:r>
              <a:rPr lang="en" sz="1200" u="sng">
                <a:solidFill>
                  <a:schemeClr val="hlink"/>
                </a:solidFill>
                <a:latin typeface="Calibri"/>
                <a:ea typeface="Calibri"/>
                <a:cs typeface="Calibri"/>
                <a:sym typeface="Calibri"/>
                <a:hlinkClick r:id="rId4"/>
              </a:rPr>
              <a:t>https://arxiv.org/pdf/2507.18074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0" name="Google Shape;180;p22"/>
          <p:cNvSpPr txBox="1"/>
          <p:nvPr/>
        </p:nvSpPr>
        <p:spPr>
          <a:xfrm>
            <a:off x="55075" y="3432400"/>
            <a:ext cx="4451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Supercoomputer with 650K cores for drug discovery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Leipzig University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4320-chip - neuromorphic, brain-inspired</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https://interestingengineering.com/innovation/worlds-largest-brain-like-supercomputer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1" name="Google Shape;181;p22"/>
          <p:cNvSpPr txBox="1"/>
          <p:nvPr/>
        </p:nvSpPr>
        <p:spPr>
          <a:xfrm>
            <a:off x="55075" y="4237900"/>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Gregory Barbaccia - Federal Chief AI Officer (CAIO)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 is also Federal Chief Information Officer (CIO)</a:t>
            </a:r>
            <a:endParaRPr sz="1200">
              <a:solidFill>
                <a:schemeClr val="dk1"/>
              </a:solidFill>
              <a:latin typeface="Calibri"/>
              <a:ea typeface="Calibri"/>
              <a:cs typeface="Calibri"/>
              <a:sym typeface="Calibri"/>
            </a:endParaRPr>
          </a:p>
        </p:txBody>
      </p:sp>
      <p:pic>
        <p:nvPicPr>
          <p:cNvPr id="182" name="Google Shape;182;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73574" y="3851511"/>
            <a:ext cx="1366124" cy="11606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 </a:t>
            </a:r>
            <a:endParaRPr sz="2000" b="1" i="0" u="none" strike="noStrike" cap="none">
              <a:solidFill>
                <a:schemeClr val="dk1"/>
              </a:solidFill>
              <a:latin typeface="Calibri"/>
              <a:ea typeface="Calibri"/>
              <a:cs typeface="Calibri"/>
              <a:sym typeface="Calibri"/>
            </a:endParaRPr>
          </a:p>
        </p:txBody>
      </p:sp>
      <p:sp>
        <p:nvSpPr>
          <p:cNvPr id="188" name="Google Shape;188;p23"/>
          <p:cNvSpPr txBox="1"/>
          <p:nvPr/>
        </p:nvSpPr>
        <p:spPr>
          <a:xfrm>
            <a:off x="6393296" y="1220175"/>
            <a:ext cx="24936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mini-swe-agent - 100 line AI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solves GitHub issues &amp; more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https://github.com/SWE-agent/mini-swe-agent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9" name="Google Shape;189;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89899" y="73585"/>
            <a:ext cx="1900401" cy="1068976"/>
          </a:xfrm>
          <a:prstGeom prst="rect">
            <a:avLst/>
          </a:prstGeom>
          <a:noFill/>
          <a:ln w="9525" cap="flat" cmpd="sng">
            <a:solidFill>
              <a:srgbClr val="FF0000"/>
            </a:solidFill>
            <a:prstDash val="solid"/>
            <a:round/>
            <a:headEnd type="none" w="sm" len="sm"/>
            <a:tailEnd type="none" w="sm" len="sm"/>
          </a:ln>
        </p:spPr>
      </p:pic>
      <p:sp>
        <p:nvSpPr>
          <p:cNvPr id="190" name="Google Shape;190;p23"/>
          <p:cNvSpPr txBox="1"/>
          <p:nvPr/>
        </p:nvSpPr>
        <p:spPr>
          <a:xfrm>
            <a:off x="6371475" y="2970900"/>
            <a:ext cx="2624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Shengjia Zhao</a:t>
            </a:r>
            <a:r>
              <a:rPr lang="en" sz="1200">
                <a:solidFill>
                  <a:schemeClr val="dk1"/>
                </a:solidFill>
                <a:latin typeface="Calibri"/>
                <a:ea typeface="Calibri"/>
                <a:cs typeface="Calibri"/>
                <a:sym typeface="Calibri"/>
              </a:rPr>
              <a:t> - formerly of OpenAI - is the </a:t>
            </a:r>
            <a:r>
              <a:rPr lang="en" sz="1200" b="1">
                <a:solidFill>
                  <a:srgbClr val="FF0000"/>
                </a:solidFill>
                <a:latin typeface="Calibri"/>
                <a:ea typeface="Calibri"/>
                <a:cs typeface="Calibri"/>
                <a:sym typeface="Calibri"/>
              </a:rPr>
              <a:t>new chief scientist at Meta</a:t>
            </a:r>
            <a:r>
              <a:rPr lang="en" sz="1200">
                <a:solidFill>
                  <a:schemeClr val="dk1"/>
                </a:solidFill>
                <a:latin typeface="Calibri"/>
                <a:ea typeface="Calibri"/>
                <a:cs typeface="Calibri"/>
                <a:sym typeface="Calibri"/>
              </a:rPr>
              <a:t>'s new Superintelligence Lab</a:t>
            </a:r>
            <a:endParaRPr sz="1200">
              <a:solidFill>
                <a:schemeClr val="dk1"/>
              </a:solidFill>
              <a:latin typeface="Calibri"/>
              <a:ea typeface="Calibri"/>
              <a:cs typeface="Calibri"/>
              <a:sym typeface="Calibri"/>
            </a:endParaRPr>
          </a:p>
        </p:txBody>
      </p:sp>
      <p:pic>
        <p:nvPicPr>
          <p:cNvPr id="191" name="Google Shape;191;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3613" y="1824300"/>
            <a:ext cx="1900403" cy="1068975"/>
          </a:xfrm>
          <a:prstGeom prst="rect">
            <a:avLst/>
          </a:prstGeom>
          <a:noFill/>
          <a:ln w="9525" cap="flat" cmpd="sng">
            <a:solidFill>
              <a:srgbClr val="FF0000"/>
            </a:solidFill>
            <a:prstDash val="solid"/>
            <a:round/>
            <a:headEnd type="none" w="sm" len="sm"/>
            <a:tailEnd type="none" w="sm" len="sm"/>
          </a:ln>
        </p:spPr>
      </p:pic>
      <p:sp>
        <p:nvSpPr>
          <p:cNvPr id="192" name="Google Shape;192;p23"/>
          <p:cNvSpPr txBox="1"/>
          <p:nvPr/>
        </p:nvSpPr>
        <p:spPr>
          <a:xfrm>
            <a:off x="55075" y="1497525"/>
            <a:ext cx="2624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Unitree R1 - $6k robot from China</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https://interestingengineering.com/innovation/unitree-launches-cheapest-humanoid-robot-r1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3" name="Google Shape;193;p23"/>
          <p:cNvSpPr txBox="1"/>
          <p:nvPr/>
        </p:nvSpPr>
        <p:spPr>
          <a:xfrm>
            <a:off x="2185175" y="2431325"/>
            <a:ext cx="3810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Baby Grok, a child-focused version Grok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Is being developed by xAI, not released yet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Baby Grok is intended to provide a safe, educational, and child-appropriate AI interaction experience</a:t>
            </a:r>
            <a:endParaRPr sz="1200">
              <a:solidFill>
                <a:schemeClr val="dk1"/>
              </a:solidFill>
              <a:latin typeface="Calibri"/>
              <a:ea typeface="Calibri"/>
              <a:cs typeface="Calibri"/>
              <a:sym typeface="Calibri"/>
            </a:endParaRPr>
          </a:p>
        </p:txBody>
      </p:sp>
      <p:pic>
        <p:nvPicPr>
          <p:cNvPr id="194" name="Google Shape;194;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84776" y="348724"/>
            <a:ext cx="1900401" cy="1074549"/>
          </a:xfrm>
          <a:prstGeom prst="rect">
            <a:avLst/>
          </a:prstGeom>
          <a:noFill/>
          <a:ln w="9525" cap="flat" cmpd="sng">
            <a:solidFill>
              <a:srgbClr val="FF0000"/>
            </a:solidFill>
            <a:prstDash val="solid"/>
            <a:round/>
            <a:headEnd type="none" w="sm" len="sm"/>
            <a:tailEnd type="none" w="sm" len="sm"/>
          </a:ln>
        </p:spPr>
      </p:pic>
      <p:pic>
        <p:nvPicPr>
          <p:cNvPr id="195" name="Google Shape;195;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359071" y="1387800"/>
            <a:ext cx="1780400" cy="1000361"/>
          </a:xfrm>
          <a:prstGeom prst="rect">
            <a:avLst/>
          </a:prstGeom>
          <a:noFill/>
          <a:ln w="9525" cap="flat" cmpd="sng">
            <a:solidFill>
              <a:srgbClr val="FF0000"/>
            </a:solidFill>
            <a:prstDash val="solid"/>
            <a:round/>
            <a:headEnd type="none" w="sm" len="sm"/>
            <a:tailEnd type="none" w="sm" len="sm"/>
          </a:ln>
        </p:spPr>
      </p:pic>
      <p:sp>
        <p:nvSpPr>
          <p:cNvPr id="196" name="Google Shape;196;p23"/>
          <p:cNvSpPr txBox="1"/>
          <p:nvPr/>
        </p:nvSpPr>
        <p:spPr>
          <a:xfrm>
            <a:off x="2439875" y="658538"/>
            <a:ext cx="381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 proprietary models - 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 open models - China</a:t>
            </a:r>
            <a:endParaRPr sz="1200">
              <a:solidFill>
                <a:schemeClr val="dk1"/>
              </a:solidFill>
              <a:latin typeface="Calibri"/>
              <a:ea typeface="Calibri"/>
              <a:cs typeface="Calibri"/>
              <a:sym typeface="Calibri"/>
            </a:endParaRPr>
          </a:p>
        </p:txBody>
      </p:sp>
      <p:sp>
        <p:nvSpPr>
          <p:cNvPr id="197" name="Google Shape;197;p23"/>
          <p:cNvSpPr txBox="1"/>
          <p:nvPr/>
        </p:nvSpPr>
        <p:spPr>
          <a:xfrm>
            <a:off x="55075" y="3293013"/>
            <a:ext cx="38106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NotebookLM Upgrades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 Overviews - create narrated, slide-based video presentations from user's own materials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Redesigned Studio Panel - create and store multiple outputs of the same type in a single notebook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Featured notebooks - curated collections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Mobile Apps &amp; Offline Support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Multilingual and Audio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Increased Customization &amp; Enterprise Features</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3445</Words>
  <Application>Microsoft Macintosh PowerPoint</Application>
  <PresentationFormat>On-screen Show (16:9)</PresentationFormat>
  <Paragraphs>399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2025-07-31T03:25:49Z</dcterms:modified>
</cp:coreProperties>
</file>