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251f11e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5251f11e7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251f11e77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5251f11e77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251f11e77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5251f11e77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251f11e77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5251f11e77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254d3540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5254d35409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251f11e77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5251f11e77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d257de64c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4d257de64c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251f11e77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5251f11e77_1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25661e8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525661e86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251f11e77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5251f11e77_1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251f11e77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5251f11e77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251f11e7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5251f11e7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251f11e77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5251f11e77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5251f11e77_1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5251f11e77_1_2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5253860a2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35253860a2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5251f11e77_1_22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35251f11e77_1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5251f11e77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35251f11e77_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251f11e77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35251f11e77_1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5251f11e77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5251f11e77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251f11e7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5251f11e77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251f11e7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35251f11e77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251f11e77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5251f11e77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251f11e77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5251f11e77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251f11e77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5251f11e77_1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5251f11e77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5251f11e77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collections/nvidia/ultralong-67c773cfe53a9a518841fbbe" TargetMode="External"/><Relationship Id="rId13" Type="http://schemas.openxmlformats.org/officeDocument/2006/relationships/hyperlink" Target="https://www.klingai.com/global/" TargetMode="External"/><Relationship Id="rId3" Type="http://schemas.openxmlformats.org/officeDocument/2006/relationships/hyperlink" Target="https://www.youtube.com/watch?v=Gn2HlDfdCOA" TargetMode="External"/><Relationship Id="rId7" Type="http://schemas.openxmlformats.org/officeDocument/2006/relationships/hyperlink" Target="https://arxiv.org/abs/2504.06214" TargetMode="External"/><Relationship Id="rId12"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LbiEkzt7yhQ" TargetMode="External"/><Relationship Id="rId11" Type="http://schemas.openxmlformats.org/officeDocument/2006/relationships/image" Target="../media/image24.png"/><Relationship Id="rId5" Type="http://schemas.openxmlformats.org/officeDocument/2006/relationships/hyperlink" Target="https://www.geeky-gadgets.com/google-dragontail-ai-2025/" TargetMode="External"/><Relationship Id="rId10" Type="http://schemas.openxmlformats.org/officeDocument/2006/relationships/image" Target="../media/image23.png"/><Relationship Id="rId4" Type="http://schemas.openxmlformats.org/officeDocument/2006/relationships/hyperlink" Target="https://arxiv.org/abs/2504.08685" TargetMode="External"/><Relationship Id="rId9" Type="http://schemas.openxmlformats.org/officeDocument/2006/relationships/hyperlink" Target="https://www.marktechpost.com/2025/04/12/nvidia-a-releases-introduce-ultralong-8b-a-series-of-ultra-long-context-language-models-designed-to-process-extensive-sequences-of-text-up-to-1m-2m-and-4m-tokens/" TargetMode="External"/><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workspace.google.com/marketplace/app/gpt_for_sheets_and_docs/677318054654" TargetMode="External"/><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arxiv.org/abs/2504.0709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7" Type="http://schemas.openxmlformats.org/officeDocument/2006/relationships/hyperlink" Target="https://blog.getzep.com/the-one-token-trick/"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www.theverge.com/news/648816/google-veo-2-ai-video-generation-gemini-advanced" TargetMode="Externa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triton-lang.org/main/index.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triton-lang.org/main/python-api/triton.html" TargetMode="External"/><Relationship Id="rId4" Type="http://schemas.openxmlformats.org/officeDocument/2006/relationships/hyperlink" Target="https://github.com/triton-lang/triton"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hyperlink" Target="https://x.com/ArtificialAnlys/status/1912122278722379903" TargetMode="External"/><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huggingface.co/spaces/ArtificialAnalysis/Text-to-Image-Leaderboard" TargetMode="External"/><Relationship Id="rId5" Type="http://schemas.openxmlformats.org/officeDocument/2006/relationships/hyperlink" Target="https://artificialanalysis.ai/text-to-image/arena?tab=Leaderboard" TargetMode="External"/><Relationship Id="rId4" Type="http://schemas.openxmlformats.org/officeDocument/2006/relationships/hyperlink" Target="https://team.doubao.com/en/tech/seedream3_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n8n.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504.07081"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hyperlink" Target="https://www.marktechpost.com/2025/04/16/mit-researchers-introduce-discipl-a-self-steering-framework-using-planner-and-follower-language-models-for-efficient-constrained-generation-and-reason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www.youtube.com/watch?v=lcjdwSY2AzM" TargetMode="External"/><Relationship Id="rId7" Type="http://schemas.openxmlformats.org/officeDocument/2006/relationships/image" Target="../media/image43.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en.wikipedia.org/wiki/Emmy_Noeth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AIHNqAxzh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openai.com/index/gpt-4-1/"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en.wikipedia.org/wiki/Elo_rating_system" TargetMode="External"/><Relationship Id="rId7"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openlm.ai/chatbot-arena/" TargetMode="Externa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www.youtube.com/watch?v=sq8GBPUb3rk" TargetMode="External"/><Relationship Id="rId10" Type="http://schemas.openxmlformats.org/officeDocument/2006/relationships/image" Target="../media/image7.png"/><Relationship Id="rId4" Type="http://schemas.openxmlformats.org/officeDocument/2006/relationships/hyperlink" Target="https://openai.com/index/introducing-o3-and-o4-mini/" TargetMode="External"/><Relationship Id="rId9" Type="http://schemas.openxmlformats.org/officeDocument/2006/relationships/hyperlink" Target="https://github.com/openai/codex/tree/main/codex-cli"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tomsguide.com/computing/internet/exclusive-i-just-tried-operas-ai-powered-browser-operator-for-the-first-time-this-puts-chatgpt-on-notice"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Scale_AI" TargetMode="External"/><Relationship Id="rId5" Type="http://schemas.openxmlformats.org/officeDocument/2006/relationships/hyperlink" Target="https://thenewstack.io/nvidia-finally-adds-native-python-support-to-cuda/" TargetMode="External"/><Relationship Id="rId10" Type="http://schemas.openxmlformats.org/officeDocument/2006/relationships/image" Target="../media/image11.png"/><Relationship Id="rId4" Type="http://schemas.openxmlformats.org/officeDocument/2006/relationships/hyperlink" Target="https://www.vincentschmalbach.com/always-use-max-models-in-cursor-ide/" TargetMode="Externa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indsurf.com/blog/windsurf-wave-7" TargetMode="Externa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Jfc07PuEhYo" TargetMode="External"/><Relationship Id="rId5" Type="http://schemas.openxmlformats.org/officeDocument/2006/relationships/hyperlink" Target="https://arxiv.org/abs/2411.17525" TargetMode="Externa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1L509JK8p1I" TargetMode="External"/><Relationship Id="rId7" Type="http://schemas.openxmlformats.org/officeDocument/2006/relationships/hyperlink" Target="https://medium.datadriveninvestor.com/i-used-openais-gpt-4-5-to-create-a-trading-strategy-it-returned-over-10x-the-broader-market-7ab2ccce802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penrouter.ai"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wccftech.com/china-first-in-house-alternative-to-nvidias-cuda-emerges-on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www.all-hands.dev" TargetMode="External"/><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pp.all-hands.dev" TargetMode="External"/><Relationship Id="rId5" Type="http://schemas.openxmlformats.org/officeDocument/2006/relationships/hyperlink" Target="https://github.com/All-Hands-AI/OpenHands" TargetMode="External"/><Relationship Id="rId4" Type="http://schemas.openxmlformats.org/officeDocument/2006/relationships/hyperlink" Target="https://www.all-hands.dev/blog/introducing-openhands-lm-32b----a-strong-open-coding-agent-model" TargetMode="Externa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GPT-4.1</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o3 &amp; o4-mini</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Opera Agentic AI web browser experience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Cursor "Max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 Native Python Support to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Scale AI - 25 Bln valuation preparing training data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NAS = Neural Architecture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Windsurf Cascade on JetBrains IDEs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18,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75748"/>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"LM Arena" Search Tab and Other Tabs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900371"/>
            <a:ext cx="4420200" cy="209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Linearity Theorem - improve LLM Quantization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"Task Master" removes 90% Vibe coding errors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OpenRouter Quasar Alpha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MUSA SDK - alternative to Nvidia CUDA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OpenHands LLM 32B from All Hands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Dragontail model at LMArena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UltraLong-8B </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Seaweed-7B Chinese AI model is better than Sora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Kling AI Creative Studio</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3052"/>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OLMoTrace from Allen Institute for AI (Ai2)</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 for GSheets 7 GDocs - extension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Amazon Nova Sonic</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GPT-4.1 &amp; Llama-4 models on GitHub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rolls out AI video generator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Affordable RAG re-ranking - One-Token Trick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Wikipedia offers its data as a dataset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 AI uses Triton to write AI code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Seadream Tops the Image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n8n Workflow Automation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DISCIPL = Planner + Follower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Ilya Sutskever's SSI valued at 32 Billion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Emmy Noether - Symmetries in Physics </a:t>
            </a:r>
            <a:endParaRPr sz="1500" b="1" i="0" u="none" strike="noStrike" cap="none">
              <a:solidFill>
                <a:srgbClr val="3C78D8"/>
              </a:solidFill>
              <a:latin typeface="Calibri"/>
              <a:ea typeface="Calibri"/>
              <a:cs typeface="Calibri"/>
              <a:sym typeface="Calibri"/>
            </a:endParaRPr>
          </a:p>
        </p:txBody>
      </p:sp>
      <p:sp>
        <p:nvSpPr>
          <p:cNvPr id="68" name="Google Shape;68;p15"/>
          <p:cNvSpPr txBox="1"/>
          <p:nvPr/>
        </p:nvSpPr>
        <p:spPr>
          <a:xfrm>
            <a:off x="3872650" y="145850"/>
            <a:ext cx="5206800" cy="4341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700" b="1" i="1" u="none" strike="noStrike" cap="none">
                <a:solidFill>
                  <a:srgbClr val="FF0000"/>
                </a:solidFill>
                <a:latin typeface="Calibri"/>
                <a:ea typeface="Calibri"/>
                <a:cs typeface="Calibri"/>
                <a:sym typeface="Calibri"/>
              </a:rPr>
              <a:t>From AI Models  --  to AI Systems</a:t>
            </a:r>
            <a:endParaRPr sz="27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8" name="Google Shape;158;p24"/>
          <p:cNvSpPr txBox="1"/>
          <p:nvPr/>
        </p:nvSpPr>
        <p:spPr>
          <a:xfrm>
            <a:off x="111925" y="2692275"/>
            <a:ext cx="4325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Seaweed-7B Chinese video generation better than Sora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Bytedance, competitive against much larger models like Kling 1.6, Google Veo, massively outperforming Sora and Wan 2.1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text-to-video, image-to-video, and audio-driven synthesis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output length up to 20 seconds.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Multi-shot storytelling, controlled camera movements, synchronized audio-visual generation, realistic human animation and lip syncing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Chinese models are crushing AI video leaderboards:  Wan (Alibaba), Kling, and ByteDance’s Seaweed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https://www.youtube.com/watch?v=Gn2HlDfdCOA</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https://arxiv.org/abs/2504.08685</a:t>
            </a:r>
            <a:r>
              <a:rPr lang="en" sz="1200" b="0" i="0" u="none" strike="noStrike" cap="none">
                <a:solidFill>
                  <a:schemeClr val="dk1"/>
                </a:solidFill>
                <a:latin typeface="Calibri"/>
                <a:ea typeface="Calibri"/>
                <a:cs typeface="Calibri"/>
                <a:sym typeface="Calibri"/>
              </a:rPr>
              <a:t> - paper</a:t>
            </a:r>
            <a:endParaRPr sz="1200" b="0" i="0" u="none" strike="noStrike" cap="none">
              <a:solidFill>
                <a:schemeClr val="dk1"/>
              </a:solidFill>
              <a:latin typeface="Calibri"/>
              <a:ea typeface="Calibri"/>
              <a:cs typeface="Calibri"/>
              <a:sym typeface="Calibri"/>
            </a:endParaRPr>
          </a:p>
        </p:txBody>
      </p:sp>
      <p:sp>
        <p:nvSpPr>
          <p:cNvPr id="159" name="Google Shape;159;p24"/>
          <p:cNvSpPr txBox="1"/>
          <p:nvPr/>
        </p:nvSpPr>
        <p:spPr>
          <a:xfrm>
            <a:off x="111925" y="41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Dragontail model at LMArena (Google?)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par with o3-mini-high and claude-3-7-sonnet-20250219-thinking-32k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consistently delivers the correct answers !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https://www.geeky-gadgets.com/google-dragontail-ai-2025/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https://www.youtube.com/watch?v=LbiEkzt7yhQ</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
        <p:nvSpPr>
          <p:cNvPr id="160" name="Google Shape;160;p24"/>
          <p:cNvSpPr txBox="1"/>
          <p:nvPr/>
        </p:nvSpPr>
        <p:spPr>
          <a:xfrm>
            <a:off x="111925" y="1645450"/>
            <a:ext cx="5332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UltraLong-8B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Ultra-Long Context LLMs (1M, 2M, and 4M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From Llama3.1-8B-Instruct 128K to 4M - </a:t>
            </a:r>
            <a:r>
              <a:rPr lang="en" sz="900" b="0" i="0" u="sng" strike="noStrike" cap="none">
                <a:solidFill>
                  <a:schemeClr val="hlink"/>
                </a:solidFill>
                <a:latin typeface="Calibri"/>
                <a:ea typeface="Calibri"/>
                <a:cs typeface="Calibri"/>
                <a:sym typeface="Calibri"/>
                <a:hlinkClick r:id="rId7"/>
              </a:rPr>
              <a:t>https://arxiv.org/abs/2504.06214</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8"/>
              </a:rPr>
              <a:t>https://huggingface.co/collections/nvidia/ultralong-67c773cfe53a9a518841fbbe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https://www.marktechpost.com/2025/04/12/nvidia-a-releases-introduce-ultralong-8b-a-series-of-ultra-long-context-language-models-designed-to-process-extensive-sequences-of-text-up-to-1m-2m-and-4m-tokens/</a:t>
            </a:r>
            <a:endParaRPr sz="900" b="0" i="0" u="none" strike="noStrike" cap="none">
              <a:solidFill>
                <a:schemeClr val="dk1"/>
              </a:solidFill>
              <a:latin typeface="Calibri"/>
              <a:ea typeface="Calibri"/>
              <a:cs typeface="Calibri"/>
              <a:sym typeface="Calibri"/>
            </a:endParaRPr>
          </a:p>
        </p:txBody>
      </p:sp>
      <p:pic>
        <p:nvPicPr>
          <p:cNvPr id="161" name="Google Shape;161;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217075" y="119599"/>
            <a:ext cx="1227224" cy="1247399"/>
          </a:xfrm>
          <a:prstGeom prst="rect">
            <a:avLst/>
          </a:prstGeom>
          <a:noFill/>
          <a:ln w="9525" cap="flat" cmpd="sng">
            <a:solidFill>
              <a:srgbClr val="FF0000"/>
            </a:solidFill>
            <a:prstDash val="solid"/>
            <a:round/>
            <a:headEnd type="none" w="sm" len="sm"/>
            <a:tailEnd type="none" w="sm" len="sm"/>
          </a:ln>
        </p:spPr>
      </p:pic>
      <p:pic>
        <p:nvPicPr>
          <p:cNvPr id="162" name="Google Shape;162;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467025" y="2692277"/>
            <a:ext cx="2053105" cy="1126800"/>
          </a:xfrm>
          <a:prstGeom prst="rect">
            <a:avLst/>
          </a:prstGeom>
          <a:noFill/>
          <a:ln w="9525" cap="flat" cmpd="sng">
            <a:solidFill>
              <a:srgbClr val="FF0000"/>
            </a:solidFill>
            <a:prstDash val="solid"/>
            <a:round/>
            <a:headEnd type="none" w="sm" len="sm"/>
            <a:tailEnd type="none" w="sm" len="sm"/>
          </a:ln>
        </p:spPr>
      </p:pic>
      <p:pic>
        <p:nvPicPr>
          <p:cNvPr id="163" name="Google Shape;163;p24"/>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84593" y="119602"/>
            <a:ext cx="2531681" cy="2235000"/>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5584600" y="4009725"/>
            <a:ext cx="34932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Kling AI Creative Studio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Kling 2.0 Master - video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Kolors 2.0 - images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sequential actions and expressions; natural speed and fluid motions; styles, editing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13"/>
              </a:rPr>
              <a:t>https://www.klingai.com/global/</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65" name="Google Shape;165;p24"/>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128391" y="2803148"/>
            <a:ext cx="1949399" cy="1143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71" name="Google Shape;171;p25"/>
          <p:cNvSpPr txBox="1"/>
          <p:nvPr/>
        </p:nvSpPr>
        <p:spPr>
          <a:xfrm>
            <a:off x="1457825" y="2271000"/>
            <a:ext cx="45585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Browser extension - GPT for Sheets™ and Docs™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brings </a:t>
            </a:r>
            <a:r>
              <a:rPr lang="en" sz="1200" b="1" i="0" u="none" strike="noStrike" cap="none">
                <a:solidFill>
                  <a:srgbClr val="3C78D8"/>
                </a:solidFill>
                <a:latin typeface="Calibri"/>
                <a:ea typeface="Calibri"/>
                <a:cs typeface="Calibri"/>
                <a:sym typeface="Calibri"/>
              </a:rPr>
              <a:t>ChatGPT, Gemini™, Claude, Perplexity and other AIs</a:t>
            </a:r>
            <a:r>
              <a:rPr lang="en" sz="1200" b="0" i="0" u="none" strike="noStrike" cap="none">
                <a:solidFill>
                  <a:schemeClr val="dk1"/>
                </a:solidFill>
                <a:latin typeface="Calibri"/>
                <a:ea typeface="Calibri"/>
                <a:cs typeface="Calibri"/>
                <a:sym typeface="Calibri"/>
              </a:rPr>
              <a: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directly into Google Sheets™ and Google Docs™.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https://workspace.google.com/marketplace/app/gpt_for_sheets_and_docs/677318054654</a:t>
            </a:r>
            <a:r>
              <a:rPr lang="en" sz="900" b="0" i="0" u="none" strike="noStrike" cap="none">
                <a:solidFill>
                  <a:schemeClr val="dk1"/>
                </a:solidFill>
                <a:latin typeface="Calibri"/>
                <a:ea typeface="Calibri"/>
                <a:cs typeface="Calibri"/>
                <a:sym typeface="Calibri"/>
              </a:rPr>
              <a:t>  </a:t>
            </a:r>
            <a:endParaRPr sz="600" b="0" i="0" u="none" strike="noStrike" cap="none">
              <a:solidFill>
                <a:schemeClr val="dk1"/>
              </a:solidFill>
              <a:latin typeface="Calibri"/>
              <a:ea typeface="Calibri"/>
              <a:cs typeface="Calibri"/>
              <a:sym typeface="Calibri"/>
            </a:endParaRPr>
          </a:p>
        </p:txBody>
      </p:sp>
      <p:sp>
        <p:nvSpPr>
          <p:cNvPr id="172" name="Google Shape;172;p25"/>
          <p:cNvSpPr txBox="1"/>
          <p:nvPr/>
        </p:nvSpPr>
        <p:spPr>
          <a:xfrm>
            <a:off x="55075" y="3211138"/>
            <a:ext cx="4431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Amazon Nova Sonic</a:t>
            </a:r>
            <a:r>
              <a:rPr lang="en" sz="1200" b="0" i="0" u="none" strike="noStrike" cap="none">
                <a:solidFill>
                  <a:schemeClr val="dk1"/>
                </a:solidFill>
                <a:latin typeface="Calibri"/>
                <a:ea typeface="Calibri"/>
                <a:cs typeface="Calibri"/>
                <a:sym typeface="Calibri"/>
              </a:rPr>
              <a:t> - speech generation on AWS Bedrock</a:t>
            </a:r>
            <a:endParaRPr sz="1200" b="0" i="0" u="none" strike="noStrike" cap="none">
              <a:solidFill>
                <a:schemeClr val="dk1"/>
              </a:solidFill>
              <a:latin typeface="Calibri"/>
              <a:ea typeface="Calibri"/>
              <a:cs typeface="Calibri"/>
              <a:sym typeface="Calibri"/>
            </a:endParaRPr>
          </a:p>
        </p:txBody>
      </p:sp>
      <p:sp>
        <p:nvSpPr>
          <p:cNvPr id="173" name="Google Shape;173;p25"/>
          <p:cNvSpPr txBox="1"/>
          <p:nvPr/>
        </p:nvSpPr>
        <p:spPr>
          <a:xfrm>
            <a:off x="2761550" y="356750"/>
            <a:ext cx="3134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OLMoTrace from Allen Institute for AI (Ai2)</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Tracing LLM Outputs Back to Trillions of Training Tokens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https://arxiv.org/abs/2504.07096</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74" name="Google Shape;174;p25"/>
          <p:cNvSpPr txBox="1"/>
          <p:nvPr/>
        </p:nvSpPr>
        <p:spPr>
          <a:xfrm>
            <a:off x="55075" y="1383025"/>
            <a:ext cx="321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Harvard Business Review research indicates that </a:t>
            </a:r>
            <a:r>
              <a:rPr lang="en" sz="1200" b="1" i="0" u="none" strike="noStrike" cap="none">
                <a:solidFill>
                  <a:srgbClr val="FF0000"/>
                </a:solidFill>
                <a:latin typeface="Calibri"/>
                <a:ea typeface="Calibri"/>
                <a:cs typeface="Calibri"/>
                <a:sym typeface="Calibri"/>
              </a:rPr>
              <a:t>therapy and companionship have become the top use cases for AI</a:t>
            </a:r>
            <a:endParaRPr sz="1200" b="1" i="0" u="none" strike="noStrike" cap="none">
              <a:solidFill>
                <a:srgbClr val="FF0000"/>
              </a:solidFill>
              <a:latin typeface="Calibri"/>
              <a:ea typeface="Calibri"/>
              <a:cs typeface="Calibri"/>
              <a:sym typeface="Calibri"/>
            </a:endParaRPr>
          </a:p>
        </p:txBody>
      </p:sp>
      <p:sp>
        <p:nvSpPr>
          <p:cNvPr id="175" name="Google Shape;175;p25"/>
          <p:cNvSpPr txBox="1"/>
          <p:nvPr/>
        </p:nvSpPr>
        <p:spPr>
          <a:xfrm>
            <a:off x="55075" y="3634463"/>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Microsoft slows down data center expansion</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It shifts from costly AI training to money making AI inference.</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Moving towards a more balanced approach that prioritizes efficiency and cost-effectiveness.</a:t>
            </a:r>
            <a:endParaRPr sz="1200" b="0" i="0" u="none" strike="noStrike" cap="none">
              <a:solidFill>
                <a:schemeClr val="dk1"/>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none" strike="noStrike" cap="none">
                <a:solidFill>
                  <a:schemeClr val="dk1"/>
                </a:solidFill>
                <a:latin typeface="Calibri"/>
                <a:ea typeface="Calibri"/>
                <a:cs typeface="Calibri"/>
                <a:sym typeface="Calibri"/>
              </a:rPr>
              <a:t>There are also concerns about a potential </a:t>
            </a:r>
            <a:r>
              <a:rPr lang="en" sz="1200" b="1" i="0" u="none" strike="noStrike" cap="none">
                <a:solidFill>
                  <a:srgbClr val="3C78D8"/>
                </a:solidFill>
                <a:latin typeface="Calibri"/>
                <a:ea typeface="Calibri"/>
                <a:cs typeface="Calibri"/>
                <a:sym typeface="Calibri"/>
              </a:rPr>
              <a:t>oversupply of AI infrastructure</a:t>
            </a:r>
            <a:r>
              <a:rPr lang="en" sz="1200" b="0" i="0" u="none" strike="noStrike" cap="none">
                <a:solidFill>
                  <a:schemeClr val="dk1"/>
                </a:solidFill>
                <a:latin typeface="Calibri"/>
                <a:ea typeface="Calibri"/>
                <a:cs typeface="Calibri"/>
                <a:sym typeface="Calibri"/>
              </a:rPr>
              <a:t>, leading to a more </a:t>
            </a:r>
            <a:r>
              <a:rPr lang="en" sz="1200" b="1" i="0" u="none" strike="noStrike" cap="none">
                <a:solidFill>
                  <a:srgbClr val="6AA84F"/>
                </a:solidFill>
                <a:latin typeface="Calibri"/>
                <a:ea typeface="Calibri"/>
                <a:cs typeface="Calibri"/>
                <a:sym typeface="Calibri"/>
              </a:rPr>
              <a:t>cautious approach to data center investments</a:t>
            </a:r>
            <a:endParaRPr sz="1200" b="1" i="0" u="none" strike="noStrike" cap="none">
              <a:solidFill>
                <a:srgbClr val="6AA84F"/>
              </a:solidFill>
              <a:latin typeface="Calibri"/>
              <a:ea typeface="Calibri"/>
              <a:cs typeface="Calibri"/>
              <a:sym typeface="Calibri"/>
            </a:endParaRPr>
          </a:p>
        </p:txBody>
      </p:sp>
      <p:pic>
        <p:nvPicPr>
          <p:cNvPr id="176" name="Google Shape;176;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16326" y="52750"/>
            <a:ext cx="1808225" cy="1808225"/>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19925" y="2015650"/>
            <a:ext cx="2609150" cy="1112200"/>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2126" y="3322775"/>
            <a:ext cx="1710851" cy="17108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84" name="Google Shape;184;p26"/>
          <p:cNvSpPr txBox="1"/>
          <p:nvPr/>
        </p:nvSpPr>
        <p:spPr>
          <a:xfrm>
            <a:off x="55075" y="447538"/>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GPT-4.1 &amp; Llama-4 models on GitHub Models</a:t>
            </a:r>
            <a:endParaRPr sz="1200" b="1" i="0" u="none" strike="noStrike" cap="none">
              <a:solidFill>
                <a:srgbClr val="FF0000"/>
              </a:solidFill>
              <a:latin typeface="Calibri"/>
              <a:ea typeface="Calibri"/>
              <a:cs typeface="Calibri"/>
              <a:sym typeface="Calibri"/>
            </a:endParaRPr>
          </a:p>
          <a:p>
            <a:pPr marL="57150" marR="0" lvl="0" indent="0" algn="l" rtl="0">
              <a:lnSpc>
                <a:spcPct val="100000"/>
              </a:lnSpc>
              <a:spcBef>
                <a:spcPts val="0"/>
              </a:spcBef>
              <a:spcAft>
                <a:spcPts val="0"/>
              </a:spcAft>
              <a:buClr>
                <a:schemeClr val="dk1"/>
              </a:buClr>
              <a:buSzPts val="1200"/>
              <a:buFont typeface="Calibri"/>
              <a:buNone/>
            </a:pPr>
            <a:r>
              <a:rPr lang="en" sz="1200" b="0" i="0" u="sng" strike="noStrike" cap="none">
                <a:solidFill>
                  <a:schemeClr val="hlink"/>
                </a:solidFill>
                <a:latin typeface="Calibri"/>
                <a:ea typeface="Calibri"/>
                <a:cs typeface="Calibri"/>
                <a:sym typeface="Calibri"/>
                <a:hlinkClick r:id="rId3"/>
              </a:rPr>
              <a:t>https://github.com/marketplace/models</a:t>
            </a:r>
            <a:endParaRPr sz="1200" b="0" i="0" u="none" strike="noStrike" cap="none">
              <a:solidFill>
                <a:schemeClr val="dk1"/>
              </a:solidFill>
              <a:latin typeface="Calibri"/>
              <a:ea typeface="Calibri"/>
              <a:cs typeface="Calibri"/>
              <a:sym typeface="Calibri"/>
            </a:endParaRPr>
          </a:p>
        </p:txBody>
      </p:sp>
      <p:pic>
        <p:nvPicPr>
          <p:cNvPr id="185" name="Google Shape;185;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903847"/>
            <a:ext cx="4431300" cy="2784704"/>
          </a:xfrm>
          <a:prstGeom prst="rect">
            <a:avLst/>
          </a:prstGeom>
          <a:noFill/>
          <a:ln w="9525" cap="flat" cmpd="sng">
            <a:solidFill>
              <a:srgbClr val="FF0000"/>
            </a:solidFill>
            <a:prstDash val="solid"/>
            <a:round/>
            <a:headEnd type="none" w="sm" len="sm"/>
            <a:tailEnd type="none" w="sm" len="sm"/>
          </a:ln>
        </p:spPr>
      </p:pic>
      <p:sp>
        <p:nvSpPr>
          <p:cNvPr id="186" name="Google Shape;186;p26"/>
          <p:cNvSpPr txBox="1"/>
          <p:nvPr/>
        </p:nvSpPr>
        <p:spPr>
          <a:xfrm>
            <a:off x="4627100" y="2024674"/>
            <a:ext cx="4431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marR="0" lvl="0" indent="0" algn="l" rtl="0">
              <a:lnSpc>
                <a:spcPct val="100000"/>
              </a:lnSpc>
              <a:spcBef>
                <a:spcPts val="0"/>
              </a:spcBef>
              <a:spcAft>
                <a:spcPts val="0"/>
              </a:spcAft>
              <a:buClr>
                <a:schemeClr val="dk1"/>
              </a:buClr>
              <a:buSzPts val="1200"/>
              <a:buFont typeface="Calibri"/>
              <a:buNone/>
            </a:pPr>
            <a:r>
              <a:rPr lang="en" sz="1200" b="1" i="0" u="none" strike="noStrike" cap="none">
                <a:solidFill>
                  <a:srgbClr val="FF0000"/>
                </a:solidFill>
                <a:latin typeface="Calibri"/>
                <a:ea typeface="Calibri"/>
                <a:cs typeface="Calibri"/>
                <a:sym typeface="Calibri"/>
              </a:rPr>
              <a:t>Google rolls out AI video generator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 Gemini Advanced subscribers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Veo 2 text-to-video AI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creating high-resolution clips with "cinematic realism"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Select Veo 2 from the Gemini model dropdown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Enter a prompt to generate an eight-second video in 720p</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Whisk Animate tool is coming to Google One AI Premium users</a:t>
            </a:r>
            <a:endParaRPr sz="12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https://www.theverge.com/news/648816/google-veo-2-ai-video-generation-gemini-advanced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187" name="Google Shape;187;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427838" y="279222"/>
            <a:ext cx="2829814" cy="1619101"/>
          </a:xfrm>
          <a:prstGeom prst="rect">
            <a:avLst/>
          </a:prstGeom>
          <a:noFill/>
          <a:ln w="9525" cap="flat" cmpd="sng">
            <a:solidFill>
              <a:srgbClr val="FF0000"/>
            </a:solidFill>
            <a:prstDash val="solid"/>
            <a:round/>
            <a:headEnd type="none" w="sm" len="sm"/>
            <a:tailEnd type="none" w="sm" len="sm"/>
          </a:ln>
        </p:spPr>
      </p:pic>
      <p:sp>
        <p:nvSpPr>
          <p:cNvPr id="188" name="Google Shape;188;p26"/>
          <p:cNvSpPr txBox="1"/>
          <p:nvPr/>
        </p:nvSpPr>
        <p:spPr>
          <a:xfrm>
            <a:off x="4627100" y="3768249"/>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200" b="0" i="0" u="none" strike="noStrike" cap="none">
                <a:solidFill>
                  <a:schemeClr val="dk1"/>
                </a:solidFill>
                <a:latin typeface="Calibri"/>
                <a:ea typeface="Calibri"/>
                <a:cs typeface="Calibri"/>
                <a:sym typeface="Calibri"/>
              </a:rPr>
              <a:t>US government now requires Nvidia to get a permit to sell its H-20 AI chips to China, fearing misuse in powerful computers.</a:t>
            </a:r>
            <a:endParaRPr sz="1200" b="0" i="0" u="none" strike="noStrike" cap="none">
              <a:solidFill>
                <a:schemeClr val="dk1"/>
              </a:solidFill>
              <a:latin typeface="Calibri"/>
              <a:ea typeface="Calibri"/>
              <a:cs typeface="Calibri"/>
              <a:sym typeface="Calibri"/>
            </a:endParaRPr>
          </a:p>
        </p:txBody>
      </p:sp>
      <p:sp>
        <p:nvSpPr>
          <p:cNvPr id="189" name="Google Shape;189;p26"/>
          <p:cNvSpPr txBox="1"/>
          <p:nvPr/>
        </p:nvSpPr>
        <p:spPr>
          <a:xfrm>
            <a:off x="55075" y="3880074"/>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200" b="1">
                <a:solidFill>
                  <a:srgbClr val="FF0000"/>
                </a:solidFill>
                <a:latin typeface="Calibri"/>
                <a:ea typeface="Calibri"/>
                <a:cs typeface="Calibri"/>
                <a:sym typeface="Calibri"/>
              </a:rPr>
              <a:t>Affordable RAG re-ranking - One-Token Trick</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200">
                <a:solidFill>
                  <a:schemeClr val="dk1"/>
                </a:solidFill>
                <a:latin typeface="Calibri"/>
                <a:ea typeface="Calibri"/>
                <a:cs typeface="Calibri"/>
                <a:sym typeface="Calibri"/>
              </a:rPr>
              <a:t>Ask LLM to tell if the text is relevant or not using 1 token response length - thus reducing the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https://blog.getzep.com/the-one-token-trick/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p:nvPr/>
        </p:nvSpPr>
        <p:spPr>
          <a:xfrm>
            <a:off x="55075" y="52750"/>
            <a:ext cx="405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Wikipedia offers its data as a dataset</a:t>
            </a:r>
            <a:endParaRPr sz="2000" b="1" i="0" u="none" strike="noStrike" cap="none">
              <a:solidFill>
                <a:schemeClr val="dk1"/>
              </a:solidFill>
              <a:latin typeface="Calibri"/>
              <a:ea typeface="Calibri"/>
              <a:cs typeface="Calibri"/>
              <a:sym typeface="Calibri"/>
            </a:endParaRPr>
          </a:p>
        </p:txBody>
      </p:sp>
      <p:sp>
        <p:nvSpPr>
          <p:cNvPr id="195" name="Google Shape;195;p27"/>
          <p:cNvSpPr txBox="1"/>
          <p:nvPr/>
        </p:nvSpPr>
        <p:spPr>
          <a:xfrm>
            <a:off x="112075" y="531550"/>
            <a:ext cx="399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Wikipedia Offers AI-Ready Dataset to Ease Bot Surge</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Wikipedia is being hit by overwhelming traffic from AI bots scraping its pages for training data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reduce this traffic, Wikimedia Foundation has partnered with Kaggle (Google) to release an official, AI-friendly JSON formatted version of Wikipedia.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datasets in English and French, stripped of links, citations, and markdown</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Kaggle with host the dataset and help make it easily accessible to researchers and developers.</a:t>
            </a:r>
            <a:endParaRPr sz="1200">
              <a:solidFill>
                <a:schemeClr val="dk1"/>
              </a:solidFill>
              <a:latin typeface="Calibri"/>
              <a:ea typeface="Calibri"/>
              <a:cs typeface="Calibri"/>
              <a:sym typeface="Calibri"/>
            </a:endParaRPr>
          </a:p>
        </p:txBody>
      </p:sp>
      <p:pic>
        <p:nvPicPr>
          <p:cNvPr id="196" name="Google Shape;196;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63100" y="531550"/>
            <a:ext cx="4728499" cy="315233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p:nvPr/>
        </p:nvSpPr>
        <p:spPr>
          <a:xfrm>
            <a:off x="55075" y="52750"/>
            <a:ext cx="405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 AI uses Triton to write AI code</a:t>
            </a:r>
            <a:endParaRPr sz="2000" b="1" i="0" u="none" strike="noStrike" cap="none">
              <a:solidFill>
                <a:schemeClr val="dk1"/>
              </a:solidFill>
              <a:latin typeface="Calibri"/>
              <a:ea typeface="Calibri"/>
              <a:cs typeface="Calibri"/>
              <a:sym typeface="Calibri"/>
            </a:endParaRPr>
          </a:p>
        </p:txBody>
      </p:sp>
      <p:sp>
        <p:nvSpPr>
          <p:cNvPr id="202" name="Google Shape;202;p28"/>
          <p:cNvSpPr txBox="1"/>
          <p:nvPr/>
        </p:nvSpPr>
        <p:spPr>
          <a:xfrm>
            <a:off x="112000" y="486525"/>
            <a:ext cx="399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AI uses Triton to write AI code</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https://triton-lang.org/main/index.html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https://github.com/triton-lang/triton</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https://triton-lang.org/main/python-api/triton.html</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Triton is a language and compiler for parallel programming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Python-based programming environment for writing custom Deep Neural Networks compute kernels.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Nvidia Triton Inference Server</a:t>
            </a:r>
            <a:r>
              <a:rPr lang="en" sz="1200" b="0" i="0" u="none" strike="noStrike" cap="none">
                <a:solidFill>
                  <a:schemeClr val="dk1"/>
                </a:solidFill>
                <a:latin typeface="Calibri"/>
                <a:ea typeface="Calibri"/>
                <a:cs typeface="Calibri"/>
                <a:sym typeface="Calibri"/>
              </a:rPr>
              <a:t> - completely separate project. Naming </a:t>
            </a:r>
            <a:r>
              <a:rPr lang="en" sz="1200">
                <a:solidFill>
                  <a:schemeClr val="dk1"/>
                </a:solidFill>
                <a:latin typeface="Calibri"/>
                <a:ea typeface="Calibri"/>
                <a:cs typeface="Calibri"/>
                <a:sym typeface="Calibri"/>
              </a:rPr>
              <a:t>c</a:t>
            </a:r>
            <a:r>
              <a:rPr lang="en" sz="1200" b="0" i="0" u="none" strike="noStrike" cap="none">
                <a:solidFill>
                  <a:schemeClr val="dk1"/>
                </a:solidFill>
                <a:latin typeface="Calibri"/>
                <a:ea typeface="Calibri"/>
                <a:cs typeface="Calibri"/>
                <a:sym typeface="Calibri"/>
              </a:rPr>
              <a:t>oincidence</a:t>
            </a:r>
            <a:endParaRPr sz="1200" b="0" i="0" u="none" strike="noStrike" cap="none">
              <a:solidFill>
                <a:schemeClr val="dk1"/>
              </a:solidFill>
              <a:latin typeface="Calibri"/>
              <a:ea typeface="Calibri"/>
              <a:cs typeface="Calibri"/>
              <a:sym typeface="Calibri"/>
            </a:endParaRPr>
          </a:p>
        </p:txBody>
      </p:sp>
      <p:sp>
        <p:nvSpPr>
          <p:cNvPr id="203" name="Google Shape;203;p28"/>
          <p:cNvSpPr txBox="1"/>
          <p:nvPr/>
        </p:nvSpPr>
        <p:spPr>
          <a:xfrm>
            <a:off x="4213300" y="257925"/>
            <a:ext cx="4850700" cy="457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torch</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import triton.language as tl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@triton.jit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add_kernel(x_ptr, y_ptr, output_ptr, n_elements,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BLOCK_SIZE: tl.constexpr):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pid = tl.program_id(axis=0)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block_start = pid *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offsets = block_start + tl.arange(0, BLOCK_SIZE)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mask = offsets &lt; n_elements</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x = tl.load(x_ptr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y = tl.load(y_ptr + offsets,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tl.store(output_ptr + offsets, output, mask=mask)</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def add(x: torch.Tensor, y: torch.Tensor):</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output = torch.empty_like(x)</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assert x.is_cuda and y.is_cuda and output.is_cuda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n_elements = output.numel()</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grid = lambda meta: (triton.cdiv(n_elements, meta['BLOCK_SIZE']),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add_kernel[grid](x, y, output, n_elements, BLOCK_SIZE=1024)</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return output</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Example usage:</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torch.manual_seed(0)</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size = 98432</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x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y = torch.rand(size, device='cuda')</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output_triton = add(x,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output_torch = x + y</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print(f'The maximum difference between torch and triton is '</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rgbClr val="3C78D8"/>
                </a:solidFill>
                <a:latin typeface="Roboto Mono"/>
                <a:ea typeface="Roboto Mono"/>
                <a:cs typeface="Roboto Mono"/>
                <a:sym typeface="Roboto Mono"/>
              </a:rPr>
              <a:t>      f'{torch.max(torch.abs(output_torch - output_triton))}')</a:t>
            </a:r>
            <a:endParaRPr sz="800" b="1"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800"/>
              <a:buFont typeface="Arial"/>
              <a:buNone/>
            </a:pPr>
            <a:endParaRPr sz="800" b="1" i="0" u="none" strike="noStrike" cap="none">
              <a:solidFill>
                <a:srgbClr val="3C78D8"/>
              </a:solidFill>
              <a:latin typeface="Roboto Mono"/>
              <a:ea typeface="Roboto Mono"/>
              <a:cs typeface="Roboto Mono"/>
              <a:sym typeface="Roboto Mono"/>
            </a:endParaRPr>
          </a:p>
        </p:txBody>
      </p:sp>
      <p:pic>
        <p:nvPicPr>
          <p:cNvPr id="204" name="Google Shape;204;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17575" y="2459300"/>
            <a:ext cx="1263200" cy="1436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Seadream</a:t>
            </a:r>
            <a:r>
              <a:rPr lang="en" sz="2000" b="1" i="0" u="none" strike="noStrike" cap="none">
                <a:solidFill>
                  <a:schemeClr val="dk1"/>
                </a:solidFill>
                <a:latin typeface="Calibri"/>
                <a:ea typeface="Calibri"/>
                <a:cs typeface="Calibri"/>
                <a:sym typeface="Calibri"/>
              </a:rPr>
              <a:t> Tops the Image Leaderboard</a:t>
            </a:r>
            <a:endParaRPr sz="2000" b="1" i="0" u="none" strike="noStrike" cap="none">
              <a:solidFill>
                <a:schemeClr val="dk1"/>
              </a:solidFill>
              <a:latin typeface="Calibri"/>
              <a:ea typeface="Calibri"/>
              <a:cs typeface="Calibri"/>
              <a:sym typeface="Calibri"/>
            </a:endParaRPr>
          </a:p>
        </p:txBody>
      </p:sp>
      <p:sp>
        <p:nvSpPr>
          <p:cNvPr id="210" name="Google Shape;210;p29"/>
          <p:cNvSpPr txBox="1"/>
          <p:nvPr/>
        </p:nvSpPr>
        <p:spPr>
          <a:xfrm>
            <a:off x="55075" y="474650"/>
            <a:ext cx="41481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FF0000"/>
                </a:solidFill>
                <a:latin typeface="Calibri"/>
                <a:ea typeface="Calibri"/>
                <a:cs typeface="Calibri"/>
                <a:sym typeface="Calibri"/>
              </a:rPr>
              <a:t>ByteDance’s Seadream 3.0 (Mogao)</a:t>
            </a:r>
            <a:endParaRPr sz="1200" b="1" i="0" u="none" strike="noStrike" cap="none">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https://x.com/ArtificialAnlys/status/1912122278722379903</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https://team.doubao.com/en/tech/seedream3_0</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Seadream 3.0 - Hi-Res Text-to-Image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Artificial Analysis Image Arena Leaderboard </a:t>
            </a:r>
            <a:r>
              <a:rPr lang="en" sz="900" b="0" i="0" u="sng" strike="noStrike" cap="none">
                <a:solidFill>
                  <a:schemeClr val="hlink"/>
                </a:solidFill>
                <a:latin typeface="Calibri"/>
                <a:ea typeface="Calibri"/>
                <a:cs typeface="Calibri"/>
                <a:sym typeface="Calibri"/>
                <a:hlinkClick r:id="rId5"/>
              </a:rPr>
              <a:t>https://artificialanalysis.ai/text-to-image/arena?tab=Leaderboard</a:t>
            </a:r>
            <a:br>
              <a:rPr lang="en" sz="900" b="0" i="0" u="none" strike="noStrike" cap="none">
                <a:solidFill>
                  <a:srgbClr val="000000"/>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https://huggingface.co/spaces/ArtificialAnalysis/Text-to-Image-Leaderboard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211" name="Google Shape;211;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320031" y="88821"/>
            <a:ext cx="4751275" cy="3265625"/>
          </a:xfrm>
          <a:prstGeom prst="rect">
            <a:avLst/>
          </a:prstGeom>
          <a:noFill/>
          <a:ln w="9525" cap="flat" cmpd="sng">
            <a:solidFill>
              <a:srgbClr val="FF0000"/>
            </a:solidFill>
            <a:prstDash val="solid"/>
            <a:round/>
            <a:headEnd type="none" w="sm" len="sm"/>
            <a:tailEnd type="none" w="sm" len="sm"/>
          </a:ln>
        </p:spPr>
      </p:pic>
      <p:pic>
        <p:nvPicPr>
          <p:cNvPr id="212" name="Google Shape;212;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8349" y="2123974"/>
            <a:ext cx="3961551" cy="2237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n8n Workflow Automation</a:t>
            </a:r>
            <a:endParaRPr sz="2000" b="1" i="0" u="none" strike="noStrike" cap="none">
              <a:solidFill>
                <a:schemeClr val="dk1"/>
              </a:solidFill>
              <a:latin typeface="Calibri"/>
              <a:ea typeface="Calibri"/>
              <a:cs typeface="Calibri"/>
              <a:sym typeface="Calibri"/>
            </a:endParaRPr>
          </a:p>
        </p:txBody>
      </p:sp>
      <p:sp>
        <p:nvSpPr>
          <p:cNvPr id="218" name="Google Shape;218;p30"/>
          <p:cNvSpPr txBox="1"/>
          <p:nvPr/>
        </p:nvSpPr>
        <p:spPr>
          <a:xfrm>
            <a:off x="55075" y="703238"/>
            <a:ext cx="44313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n8n is an open-source workflow automation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https://n8n.io</a:t>
            </a:r>
            <a:r>
              <a:rPr lang="en" sz="1200" b="0" i="0" u="none" strike="noStrike" cap="none">
                <a:solidFill>
                  <a:schemeClr val="dk1"/>
                </a:solidFill>
                <a:latin typeface="Calibri"/>
                <a:ea typeface="Calibri"/>
                <a:cs typeface="Calibri"/>
                <a:sym typeface="Calibri"/>
              </a:rPr>
              <a:t>  ( nodemation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connect different apps, tools, and services—such as Slack, Google Sheets, databases, and APIs—using a visual, drag-and-drop interface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over 400 native integrations and can connect to thousands of other apps via HTTP requests if they offer an API</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Hybrid No-Code/Low-Code</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Self-Hosting &amp; Cloud Options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integration of AI tools and agents into workflows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&amp; Community Driven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n8n is often chosen over competitors like </a:t>
            </a:r>
            <a:r>
              <a:rPr lang="en" sz="1200" b="1" i="0" u="none" strike="noStrike" cap="none">
                <a:solidFill>
                  <a:srgbClr val="3C78D8"/>
                </a:solidFill>
                <a:latin typeface="Calibri"/>
                <a:ea typeface="Calibri"/>
                <a:cs typeface="Calibri"/>
                <a:sym typeface="Calibri"/>
              </a:rPr>
              <a:t>Zapier</a:t>
            </a:r>
            <a:r>
              <a:rPr lang="en" sz="1200" b="0" i="0" u="none" strike="noStrike" cap="none">
                <a:solidFill>
                  <a:schemeClr val="dk1"/>
                </a:solidFill>
                <a:latin typeface="Calibri"/>
                <a:ea typeface="Calibri"/>
                <a:cs typeface="Calibri"/>
                <a:sym typeface="Calibri"/>
              </a:rPr>
              <a:t> or </a:t>
            </a:r>
            <a:r>
              <a:rPr lang="en" sz="1200" b="1" i="0" u="none" strike="noStrike" cap="none">
                <a:solidFill>
                  <a:srgbClr val="3C78D8"/>
                </a:solidFill>
                <a:latin typeface="Calibri"/>
                <a:ea typeface="Calibri"/>
                <a:cs typeface="Calibri"/>
                <a:sym typeface="Calibri"/>
              </a:rPr>
              <a:t>Make</a:t>
            </a:r>
            <a:r>
              <a:rPr lang="en" sz="1200" b="0" i="0" u="none" strike="noStrike" cap="none">
                <a:solidFill>
                  <a:schemeClr val="dk1"/>
                </a:solidFill>
                <a:latin typeface="Calibri"/>
                <a:ea typeface="Calibri"/>
                <a:cs typeface="Calibri"/>
                <a:sym typeface="Calibri"/>
              </a:rPr>
              <a:t> for its flexibility, open-source nature, and ability to self-host</a:t>
            </a:r>
            <a:endParaRPr sz="1200" b="0" i="0" u="none" strike="noStrike" cap="none">
              <a:solidFill>
                <a:schemeClr val="dk1"/>
              </a:solidFill>
              <a:latin typeface="Calibri"/>
              <a:ea typeface="Calibri"/>
              <a:cs typeface="Calibri"/>
              <a:sym typeface="Calibri"/>
            </a:endParaRPr>
          </a:p>
        </p:txBody>
      </p:sp>
      <p:pic>
        <p:nvPicPr>
          <p:cNvPr id="219" name="Google Shape;219;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5600" y="1900400"/>
            <a:ext cx="4502226" cy="3082101"/>
          </a:xfrm>
          <a:prstGeom prst="rect">
            <a:avLst/>
          </a:prstGeom>
          <a:noFill/>
          <a:ln>
            <a:noFill/>
          </a:ln>
        </p:spPr>
      </p:pic>
      <p:pic>
        <p:nvPicPr>
          <p:cNvPr id="220" name="Google Shape;220;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36013" y="157875"/>
            <a:ext cx="1581400" cy="158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DISCIPL = Planner + Follower Reasoning</a:t>
            </a:r>
            <a:endParaRPr sz="2000" b="1" i="0" u="none" strike="noStrike" cap="none">
              <a:solidFill>
                <a:schemeClr val="dk1"/>
              </a:solidFill>
              <a:latin typeface="Calibri"/>
              <a:ea typeface="Calibri"/>
              <a:cs typeface="Calibri"/>
              <a:sym typeface="Calibri"/>
            </a:endParaRPr>
          </a:p>
        </p:txBody>
      </p:sp>
      <p:sp>
        <p:nvSpPr>
          <p:cNvPr id="226" name="Google Shape;226;p31"/>
          <p:cNvSpPr txBox="1"/>
          <p:nvPr/>
        </p:nvSpPr>
        <p:spPr>
          <a:xfrm>
            <a:off x="98775" y="834363"/>
            <a:ext cx="44313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MIT Researchers Introduce DISCIPL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reasoning framework consisting of two steps - a </a:t>
            </a:r>
            <a:r>
              <a:rPr lang="en" sz="1200" b="1">
                <a:solidFill>
                  <a:srgbClr val="3C78D8"/>
                </a:solidFill>
                <a:latin typeface="Calibri"/>
                <a:ea typeface="Calibri"/>
                <a:cs typeface="Calibri"/>
                <a:sym typeface="Calibri"/>
              </a:rPr>
              <a:t>"Planner" </a:t>
            </a:r>
            <a:r>
              <a:rPr lang="en" sz="1200">
                <a:solidFill>
                  <a:schemeClr val="dk1"/>
                </a:solidFill>
                <a:latin typeface="Calibri"/>
                <a:ea typeface="Calibri"/>
                <a:cs typeface="Calibri"/>
                <a:sym typeface="Calibri"/>
              </a:rPr>
              <a:t>and </a:t>
            </a:r>
            <a:r>
              <a:rPr lang="en" sz="1200" b="1">
                <a:solidFill>
                  <a:srgbClr val="3C78D8"/>
                </a:solidFill>
                <a:latin typeface="Calibri"/>
                <a:ea typeface="Calibri"/>
                <a:cs typeface="Calibri"/>
                <a:sym typeface="Calibri"/>
              </a:rPr>
              <a:t>"Follower"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lang="en" sz="1200" b="1">
                <a:solidFill>
                  <a:srgbClr val="3C78D8"/>
                </a:solidFill>
                <a:latin typeface="Calibri"/>
                <a:ea typeface="Calibri"/>
                <a:cs typeface="Calibri"/>
                <a:sym typeface="Calibri"/>
              </a:rPr>
              <a:t>"Planner"</a:t>
            </a:r>
            <a:r>
              <a:rPr lang="en" sz="1200">
                <a:solidFill>
                  <a:schemeClr val="dk1"/>
                </a:solidFill>
                <a:latin typeface="Calibri"/>
                <a:ea typeface="Calibri"/>
                <a:cs typeface="Calibri"/>
                <a:sym typeface="Calibri"/>
              </a:rPr>
              <a:t> language model generates a task-specific inference program in a python-based framework. This program is then  executed by a population of </a:t>
            </a:r>
            <a:r>
              <a:rPr lang="en" sz="1200" b="1">
                <a:solidFill>
                  <a:srgbClr val="3C78D8"/>
                </a:solidFill>
                <a:latin typeface="Calibri"/>
                <a:ea typeface="Calibri"/>
                <a:cs typeface="Calibri"/>
                <a:sym typeface="Calibri"/>
              </a:rPr>
              <a:t>"Follower"</a:t>
            </a:r>
            <a:r>
              <a:rPr lang="en" sz="1200">
                <a:solidFill>
                  <a:schemeClr val="dk1"/>
                </a:solidFill>
                <a:latin typeface="Calibri"/>
                <a:ea typeface="Calibri"/>
                <a:cs typeface="Calibri"/>
                <a:sym typeface="Calibri"/>
              </a:rPr>
              <a:t> models to search for valid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programs operate by iteratively proposing partial solutions and scoring them based on constraints.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architecture supports multiple inference techniques, including </a:t>
            </a:r>
            <a:r>
              <a:rPr lang="en" sz="1200" b="1">
                <a:solidFill>
                  <a:srgbClr val="6AA84F"/>
                </a:solidFill>
                <a:latin typeface="Calibri"/>
                <a:ea typeface="Calibri"/>
                <a:cs typeface="Calibri"/>
                <a:sym typeface="Calibri"/>
              </a:rPr>
              <a:t>importance sampling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Sequential Monte Carlo (SMC)</a:t>
            </a:r>
            <a:r>
              <a:rPr lang="en" sz="1200">
                <a:solidFill>
                  <a:schemeClr val="dk1"/>
                </a:solidFill>
                <a:latin typeface="Calibri"/>
                <a:ea typeface="Calibri"/>
                <a:cs typeface="Calibri"/>
                <a:sym typeface="Calibri"/>
              </a:rPr>
              <a:t>, and </a:t>
            </a:r>
            <a:r>
              <a:rPr lang="en" sz="1200" b="1">
                <a:solidFill>
                  <a:srgbClr val="6AA84F"/>
                </a:solidFill>
                <a:latin typeface="Calibri"/>
                <a:ea typeface="Calibri"/>
                <a:cs typeface="Calibri"/>
                <a:sym typeface="Calibri"/>
              </a:rPr>
              <a:t>rejection sampling</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performance evaluations, DISCIPL proved remarkably effective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success from 4% to 87-88%, surpassing GPT-4o-mini in some instances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https://arxiv.org/pdf/2504.07081</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https://www.marktechpost.com/2025/04/16/mit-researchers-introduce-discipl-a-self-steering-framework-using-planner-and-follower-language-models-for-efficient-constrained-generation-and-reasoning/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7" name="Google Shape;227;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8775" y="152400"/>
            <a:ext cx="4352825" cy="374826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Ilya Sutskever's SSI valued at 32 Billion</a:t>
            </a:r>
            <a:endParaRPr sz="2000" b="1" i="0" u="none" strike="noStrike" cap="none">
              <a:solidFill>
                <a:schemeClr val="dk1"/>
              </a:solidFill>
              <a:latin typeface="Calibri"/>
              <a:ea typeface="Calibri"/>
              <a:cs typeface="Calibri"/>
              <a:sym typeface="Calibri"/>
            </a:endParaRPr>
          </a:p>
        </p:txBody>
      </p:sp>
      <p:sp>
        <p:nvSpPr>
          <p:cNvPr id="233" name="Google Shape;233;p32"/>
          <p:cNvSpPr txBox="1"/>
          <p:nvPr/>
        </p:nvSpPr>
        <p:spPr>
          <a:xfrm>
            <a:off x="111925" y="546550"/>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Alphabet &amp; Nvidia invest in OpenAI co-founder Ilya Sutskever's Startup SSI (Safe Super Intelligence)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SSI raised additional $2B at $32B valuation</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will use Google's TPU chips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developers have historically preferred Nvidia's GPUs which hold more than 80% of the AI chips market.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But SSI is so far primarily using TPUs rather than GPUs for its AI research and development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Amazon is building Trainium and Inferentia chips.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Anthropic continues to use TPUs for its AI development</a:t>
            </a:r>
            <a:endParaRPr sz="1200" b="0" i="0" u="none" strike="noStrike" cap="none">
              <a:solidFill>
                <a:srgbClr val="131313"/>
              </a:solidFill>
              <a:latin typeface="Calibri"/>
              <a:ea typeface="Calibri"/>
              <a:cs typeface="Calibri"/>
              <a:sym typeface="Calibri"/>
            </a:endParaRPr>
          </a:p>
        </p:txBody>
      </p:sp>
      <p:sp>
        <p:nvSpPr>
          <p:cNvPr id="234" name="Google Shape;234;p32"/>
          <p:cNvSpPr txBox="1"/>
          <p:nvPr/>
        </p:nvSpPr>
        <p:spPr>
          <a:xfrm>
            <a:off x="111925" y="2454275"/>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Safe Super Intelligence Inc. (SSI):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Sole Focus and long term goal is building "safe superintelligence". This is their mission, name, and sole product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considers this the most important technical problem of our time - creating AI vastly smarter than humans, while ensuring it remains aligned with human interests and values, preventing potential existential risks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Developing this superintelligence "safely"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Research-Oriented, intentionally insulate themselves from short-term commercial pressures, product cycles, and management overhead that might distract from their core mission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SSI has offices in Palo Alto, California, and Tel Aviv, Israel</a:t>
            </a:r>
            <a:endParaRPr sz="1200" b="0" i="0" u="none" strike="noStrike" cap="none">
              <a:solidFill>
                <a:srgbClr val="131313"/>
              </a:solidFill>
              <a:latin typeface="Calibri"/>
              <a:ea typeface="Calibri"/>
              <a:cs typeface="Calibri"/>
              <a:sym typeface="Calibri"/>
            </a:endParaRPr>
          </a:p>
        </p:txBody>
      </p:sp>
      <p:pic>
        <p:nvPicPr>
          <p:cNvPr id="235" name="Google Shape;235;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48350" y="91650"/>
            <a:ext cx="3925049" cy="2204950"/>
          </a:xfrm>
          <a:prstGeom prst="rect">
            <a:avLst/>
          </a:prstGeom>
          <a:noFill/>
          <a:ln>
            <a:noFill/>
          </a:ln>
        </p:spPr>
      </p:pic>
      <p:pic>
        <p:nvPicPr>
          <p:cNvPr id="236" name="Google Shape;236;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80750" y="2377300"/>
            <a:ext cx="3892651" cy="2594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Emmy Noether - Symmetries in Physics </a:t>
            </a:r>
            <a:endParaRPr sz="2000" b="1" i="0" u="none" strike="noStrike" cap="none">
              <a:solidFill>
                <a:schemeClr val="dk1"/>
              </a:solidFill>
              <a:latin typeface="Calibri"/>
              <a:ea typeface="Calibri"/>
              <a:cs typeface="Calibri"/>
              <a:sym typeface="Calibri"/>
            </a:endParaRPr>
          </a:p>
        </p:txBody>
      </p:sp>
      <p:sp>
        <p:nvSpPr>
          <p:cNvPr id="242" name="Google Shape;242;p33"/>
          <p:cNvSpPr txBox="1"/>
          <p:nvPr/>
        </p:nvSpPr>
        <p:spPr>
          <a:xfrm>
            <a:off x="111925" y="546550"/>
            <a:ext cx="44313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Symmetries in Physics According to Emmy Noether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Translation Symmetry in Space = position doesn't matter. This symmetry leads to conservation of momentum - when you throw an object in empty space, it continues moving at constant velocity.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Rotation Symmetry = The laws of physics remain unchanged when you rotate an experiment. This symmetry leads to conservation of angular momentum - a spinning object in empty space will continue spinning indefinitely.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Translation Symmetry = The laws of physics don't change over time; experiments done today or tomorrow yield the same results. This symmetry leads to conservation of energy - in a static universe, energy would be conserved.</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Local Symmetries (General Covariance) = In general relativity, the laws of physics look the same regardless of your frame of reference, even for accelerating or rotating frames. However, these are local symmetries (applying to small regions) rather than global symmetries.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Gauge Symmetry = Electrons have a "phase" that can be offset by any amount simultaneously for all electrons without changing anything physically. This symmetry leads to conservation of electric charge.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https://www.youtube.com/watch?v=lcjdwSY2AzM</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https://en.wikipedia.org/wiki/Emmy_Noether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243" name="Google Shape;243;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95626" y="3008831"/>
            <a:ext cx="2262824" cy="1619825"/>
          </a:xfrm>
          <a:prstGeom prst="rect">
            <a:avLst/>
          </a:prstGeom>
          <a:noFill/>
          <a:ln w="9525" cap="flat" cmpd="sng">
            <a:solidFill>
              <a:srgbClr val="FF0000"/>
            </a:solidFill>
            <a:prstDash val="solid"/>
            <a:round/>
            <a:headEnd type="none" w="sm" len="sm"/>
            <a:tailEnd type="none" w="sm" len="sm"/>
          </a:ln>
        </p:spPr>
      </p:pic>
      <p:pic>
        <p:nvPicPr>
          <p:cNvPr id="244" name="Google Shape;244;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279100" y="4652675"/>
            <a:ext cx="1681900" cy="495275"/>
          </a:xfrm>
          <a:prstGeom prst="rect">
            <a:avLst/>
          </a:prstGeom>
          <a:noFill/>
          <a:ln>
            <a:noFill/>
          </a:ln>
        </p:spPr>
      </p:pic>
      <p:pic>
        <p:nvPicPr>
          <p:cNvPr id="245" name="Google Shape;245;p3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0713" y="152400"/>
            <a:ext cx="2072656" cy="2072656"/>
          </a:xfrm>
          <a:prstGeom prst="rect">
            <a:avLst/>
          </a:prstGeom>
          <a:noFill/>
          <a:ln w="9525" cap="flat" cmpd="sng">
            <a:solidFill>
              <a:srgbClr val="FF0000"/>
            </a:solidFill>
            <a:prstDash val="solid"/>
            <a:round/>
            <a:headEnd type="none" w="sm" len="sm"/>
            <a:tailEnd type="none" w="sm" len="sm"/>
          </a:ln>
        </p:spPr>
      </p:pic>
      <p:sp>
        <p:nvSpPr>
          <p:cNvPr id="246" name="Google Shape;246;p33"/>
          <p:cNvSpPr txBox="1"/>
          <p:nvPr/>
        </p:nvSpPr>
        <p:spPr>
          <a:xfrm>
            <a:off x="5316375" y="4676600"/>
            <a:ext cx="1114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Derek Muller</a:t>
            </a:r>
            <a:endParaRPr sz="1200" b="0" i="0" u="none" strike="noStrike" cap="none">
              <a:solidFill>
                <a:srgbClr val="131313"/>
              </a:solidFill>
              <a:latin typeface="Calibri"/>
              <a:ea typeface="Calibri"/>
              <a:cs typeface="Calibri"/>
              <a:sym typeface="Calibri"/>
            </a:endParaRPr>
          </a:p>
        </p:txBody>
      </p:sp>
      <p:sp>
        <p:nvSpPr>
          <p:cNvPr id="247" name="Google Shape;247;p33"/>
          <p:cNvSpPr txBox="1"/>
          <p:nvPr/>
        </p:nvSpPr>
        <p:spPr>
          <a:xfrm>
            <a:off x="5067300" y="2276300"/>
            <a:ext cx="1585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Emmy Noether</a:t>
            </a:r>
            <a:endParaRPr sz="1200" b="0" i="0" u="none" strike="noStrike" cap="none">
              <a:solidFill>
                <a:srgbClr val="131313"/>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131313"/>
                </a:solidFill>
                <a:latin typeface="Calibri"/>
                <a:ea typeface="Calibri"/>
                <a:cs typeface="Calibri"/>
                <a:sym typeface="Calibri"/>
              </a:rPr>
              <a:t>1882-1935</a:t>
            </a:r>
            <a:endParaRPr sz="1200" b="0" i="0" u="none" strike="noStrike" cap="none">
              <a:solidFill>
                <a:srgbClr val="131313"/>
              </a:solidFill>
              <a:latin typeface="Calibri"/>
              <a:ea typeface="Calibri"/>
              <a:cs typeface="Calibri"/>
              <a:sym typeface="Calibri"/>
            </a:endParaRPr>
          </a:p>
        </p:txBody>
      </p:sp>
      <p:pic>
        <p:nvPicPr>
          <p:cNvPr id="248" name="Google Shape;248;p3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110849" y="911056"/>
            <a:ext cx="1976951" cy="37175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GPT-4.1</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4584100" y="445760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GPT-o4 mini</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ChatGPT recently launched a Memory feature that allows the AI to reference past conversations for more personalized interactions</a:t>
            </a:r>
            <a:endParaRPr sz="1200" b="0" i="0" u="none" strike="noStrike" cap="none">
              <a:solidFill>
                <a:schemeClr val="dk1"/>
              </a:solidFill>
              <a:latin typeface="Calibri"/>
              <a:ea typeface="Calibri"/>
              <a:cs typeface="Calibri"/>
              <a:sym typeface="Calibri"/>
            </a:endParaRPr>
          </a:p>
        </p:txBody>
      </p:sp>
      <p:sp>
        <p:nvSpPr>
          <p:cNvPr id="75" name="Google Shape;75;p16"/>
          <p:cNvSpPr txBox="1"/>
          <p:nvPr/>
        </p:nvSpPr>
        <p:spPr>
          <a:xfrm>
            <a:off x="55075" y="498750"/>
            <a:ext cx="4431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GPT-4.1 (also "mini" and "nano"):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https://www.youtube.com/watch?v=AIHNqAxzhRk</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https://openai.com/index/gpt-4-1/</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instruction following and long context capabilities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outperforms GPT-4.0 (and even GPT-4.5 in some benchmark areas)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smaller cheaper "mini" and "nano" models released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pricing (per 1M tokens): $1.84 ($0.42 mini, $0.12 nano)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Prompt caching discount increased from 50% to 75%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coding - surpass o1-high and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double the performance on the ADA polyglot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visual design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physics understanding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60% higher performance on Vince Cerf's internal coding benchmark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code suggestions in 55% of cases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handling of XML, YAML, Markdown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understanding of negative instructions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bnhanced content requirements ranking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reduced overconfidence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1 Million tokens (up from 128,000 in GPT-4.0)</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Excellent performance on "needle in the haystack" tests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accurate for RAG, Intelligent information retrieval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Vision performance on par with GPT-4.5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GPT-4.1 mini outperforms GPT-4 mini for vision tasks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Improved video long context understanding</a:t>
            </a:r>
            <a:endParaRPr sz="1200" b="0" i="0" u="none" strike="noStrike" cap="none">
              <a:solidFill>
                <a:schemeClr val="dk1"/>
              </a:solidFill>
              <a:latin typeface="Calibri"/>
              <a:ea typeface="Calibri"/>
              <a:cs typeface="Calibri"/>
              <a:sym typeface="Calibri"/>
            </a:endParaRPr>
          </a:p>
        </p:txBody>
      </p:sp>
      <p:pic>
        <p:nvPicPr>
          <p:cNvPr id="76" name="Google Shape;76;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84100" y="128425"/>
            <a:ext cx="2690941" cy="1980600"/>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584100" y="2178201"/>
            <a:ext cx="3786049" cy="2063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54" name="Google Shape;254;p34"/>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55" name="Google Shape;255;p34"/>
          <p:cNvSpPr txBox="1"/>
          <p:nvPr/>
        </p:nvSpPr>
        <p:spPr>
          <a:xfrm>
            <a:off x="1729400" y="294550"/>
            <a:ext cx="2191800" cy="4803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56" name="Google Shape;256;p34"/>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57" name="Google Shape;257;p34"/>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#models: 223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#votes: 2,854,133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Last updated: 2025-04-09</a:t>
            </a:r>
            <a:endParaRPr sz="1100" b="0" i="0" u="none" strike="noStrike" cap="none">
              <a:solidFill>
                <a:srgbClr val="1F2937"/>
              </a:solidFill>
              <a:highlight>
                <a:schemeClr val="lt1"/>
              </a:highlight>
              <a:latin typeface="Calibri"/>
              <a:ea typeface="Calibri"/>
              <a:cs typeface="Calibri"/>
              <a:sym typeface="Calibri"/>
            </a:endParaRPr>
          </a:p>
        </p:txBody>
      </p:sp>
      <p:sp>
        <p:nvSpPr>
          <p:cNvPr id="258" name="Google Shape;258;p34"/>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59" name="Google Shape;259;p34"/>
          <p:cNvSpPr txBox="1"/>
          <p:nvPr/>
        </p:nvSpPr>
        <p:spPr>
          <a:xfrm>
            <a:off x="55681" y="19433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0" name="Google Shape;260;p34"/>
          <p:cNvSpPr/>
          <p:nvPr/>
        </p:nvSpPr>
        <p:spPr>
          <a:xfrm>
            <a:off x="3465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4"/>
          <p:cNvSpPr/>
          <p:nvPr/>
        </p:nvSpPr>
        <p:spPr>
          <a:xfrm>
            <a:off x="346550" y="21610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4"/>
          <p:cNvSpPr/>
          <p:nvPr/>
        </p:nvSpPr>
        <p:spPr>
          <a:xfrm>
            <a:off x="36007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4"/>
          <p:cNvSpPr/>
          <p:nvPr/>
        </p:nvSpPr>
        <p:spPr>
          <a:xfrm>
            <a:off x="3607912" y="2151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4"/>
          <p:cNvSpPr txBox="1"/>
          <p:nvPr/>
        </p:nvSpPr>
        <p:spPr>
          <a:xfrm>
            <a:off x="52193" y="42850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5" name="Google Shape;265;p34"/>
          <p:cNvSpPr/>
          <p:nvPr/>
        </p:nvSpPr>
        <p:spPr>
          <a:xfrm>
            <a:off x="347049" y="2941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4"/>
          <p:cNvSpPr/>
          <p:nvPr/>
        </p:nvSpPr>
        <p:spPr>
          <a:xfrm>
            <a:off x="346550" y="33274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4"/>
          <p:cNvSpPr/>
          <p:nvPr/>
        </p:nvSpPr>
        <p:spPr>
          <a:xfrm>
            <a:off x="3600761" y="37095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4"/>
          <p:cNvSpPr/>
          <p:nvPr/>
        </p:nvSpPr>
        <p:spPr>
          <a:xfrm>
            <a:off x="3607415" y="1763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4"/>
          <p:cNvSpPr/>
          <p:nvPr/>
        </p:nvSpPr>
        <p:spPr>
          <a:xfrm>
            <a:off x="36007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4"/>
          <p:cNvSpPr/>
          <p:nvPr/>
        </p:nvSpPr>
        <p:spPr>
          <a:xfrm>
            <a:off x="347525" y="31239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4"/>
          <p:cNvSpPr/>
          <p:nvPr/>
        </p:nvSpPr>
        <p:spPr>
          <a:xfrm>
            <a:off x="346550" y="27288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4"/>
          <p:cNvSpPr txBox="1"/>
          <p:nvPr/>
        </p:nvSpPr>
        <p:spPr>
          <a:xfrm>
            <a:off x="44262" y="38988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3" name="Google Shape;273;p34"/>
          <p:cNvSpPr txBox="1"/>
          <p:nvPr/>
        </p:nvSpPr>
        <p:spPr>
          <a:xfrm>
            <a:off x="3437261" y="39090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4" name="Google Shape;274;p34"/>
          <p:cNvSpPr/>
          <p:nvPr/>
        </p:nvSpPr>
        <p:spPr>
          <a:xfrm>
            <a:off x="352822" y="42967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4"/>
          <p:cNvSpPr txBox="1"/>
          <p:nvPr/>
        </p:nvSpPr>
        <p:spPr>
          <a:xfrm>
            <a:off x="3306958" y="19514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6" name="Google Shape;276;p34"/>
          <p:cNvSpPr/>
          <p:nvPr/>
        </p:nvSpPr>
        <p:spPr>
          <a:xfrm>
            <a:off x="3607415" y="1962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4"/>
          <p:cNvSpPr/>
          <p:nvPr/>
        </p:nvSpPr>
        <p:spPr>
          <a:xfrm>
            <a:off x="36007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4"/>
          <p:cNvSpPr txBox="1"/>
          <p:nvPr/>
        </p:nvSpPr>
        <p:spPr>
          <a:xfrm>
            <a:off x="191122" y="34995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9" name="Google Shape;279;p34"/>
          <p:cNvSpPr txBox="1"/>
          <p:nvPr/>
        </p:nvSpPr>
        <p:spPr>
          <a:xfrm flipH="1">
            <a:off x="278049" y="155793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80" name="Google Shape;280;p34"/>
          <p:cNvSpPr txBox="1"/>
          <p:nvPr/>
        </p:nvSpPr>
        <p:spPr>
          <a:xfrm flipH="1">
            <a:off x="3538415" y="156343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81" name="Google Shape;281;p34"/>
          <p:cNvSpPr/>
          <p:nvPr/>
        </p:nvSpPr>
        <p:spPr>
          <a:xfrm>
            <a:off x="347047" y="41066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4"/>
          <p:cNvSpPr/>
          <p:nvPr/>
        </p:nvSpPr>
        <p:spPr>
          <a:xfrm>
            <a:off x="36007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4"/>
          <p:cNvSpPr/>
          <p:nvPr/>
        </p:nvSpPr>
        <p:spPr>
          <a:xfrm>
            <a:off x="3600761" y="44891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4"/>
          <p:cNvSpPr/>
          <p:nvPr/>
        </p:nvSpPr>
        <p:spPr>
          <a:xfrm>
            <a:off x="347049" y="13641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4"/>
          <p:cNvSpPr/>
          <p:nvPr/>
        </p:nvSpPr>
        <p:spPr>
          <a:xfrm>
            <a:off x="206798" y="31283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4"/>
          <p:cNvSpPr/>
          <p:nvPr/>
        </p:nvSpPr>
        <p:spPr>
          <a:xfrm>
            <a:off x="347522" y="3719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4"/>
          <p:cNvSpPr/>
          <p:nvPr/>
        </p:nvSpPr>
        <p:spPr>
          <a:xfrm>
            <a:off x="3528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4"/>
          <p:cNvSpPr txBox="1"/>
          <p:nvPr/>
        </p:nvSpPr>
        <p:spPr>
          <a:xfrm>
            <a:off x="190224" y="44743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9" name="Google Shape;289;p34"/>
          <p:cNvSpPr/>
          <p:nvPr/>
        </p:nvSpPr>
        <p:spPr>
          <a:xfrm>
            <a:off x="3600761" y="43033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4"/>
          <p:cNvSpPr/>
          <p:nvPr/>
        </p:nvSpPr>
        <p:spPr>
          <a:xfrm>
            <a:off x="3470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4"/>
          <p:cNvSpPr/>
          <p:nvPr/>
        </p:nvSpPr>
        <p:spPr>
          <a:xfrm>
            <a:off x="36074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4"/>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4"/>
          <p:cNvSpPr/>
          <p:nvPr/>
        </p:nvSpPr>
        <p:spPr>
          <a:xfrm>
            <a:off x="36074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4"/>
          <p:cNvSpPr txBox="1"/>
          <p:nvPr/>
        </p:nvSpPr>
        <p:spPr>
          <a:xfrm>
            <a:off x="3300304" y="23464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5" name="Google Shape;295;p34"/>
          <p:cNvSpPr/>
          <p:nvPr/>
        </p:nvSpPr>
        <p:spPr>
          <a:xfrm>
            <a:off x="3600761" y="23577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4"/>
          <p:cNvSpPr/>
          <p:nvPr/>
        </p:nvSpPr>
        <p:spPr>
          <a:xfrm>
            <a:off x="347049" y="17567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4"/>
          <p:cNvSpPr txBox="1"/>
          <p:nvPr/>
        </p:nvSpPr>
        <p:spPr>
          <a:xfrm>
            <a:off x="55681" y="25330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8" name="Google Shape;298;p34"/>
          <p:cNvSpPr/>
          <p:nvPr/>
        </p:nvSpPr>
        <p:spPr>
          <a:xfrm>
            <a:off x="346550" y="25414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4"/>
          <p:cNvSpPr/>
          <p:nvPr/>
        </p:nvSpPr>
        <p:spPr>
          <a:xfrm>
            <a:off x="346550" y="19506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4"/>
          <p:cNvSpPr txBox="1"/>
          <p:nvPr/>
        </p:nvSpPr>
        <p:spPr>
          <a:xfrm>
            <a:off x="190224" y="48753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1" name="Google Shape;301;p34"/>
          <p:cNvSpPr txBox="1"/>
          <p:nvPr/>
        </p:nvSpPr>
        <p:spPr>
          <a:xfrm>
            <a:off x="6639278" y="31975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B45F06"/>
                </a:solidFill>
                <a:latin typeface="Calibri"/>
                <a:ea typeface="Calibri"/>
                <a:cs typeface="Calibri"/>
                <a:sym typeface="Calibri"/>
              </a:rPr>
              <a:t>DeepCoder-14B</a:t>
            </a:r>
            <a:endParaRPr sz="1400" b="0" i="0" u="none" strike="noStrike" cap="none">
              <a:solidFill>
                <a:srgbClr val="B45F06"/>
              </a:solidFill>
              <a:latin typeface="Arial"/>
              <a:ea typeface="Arial"/>
              <a:cs typeface="Arial"/>
              <a:sym typeface="Arial"/>
            </a:endParaRPr>
          </a:p>
        </p:txBody>
      </p:sp>
      <p:pic>
        <p:nvPicPr>
          <p:cNvPr id="302" name="Google Shape;302;p3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754507" y="864650"/>
            <a:ext cx="2737727" cy="4211399"/>
          </a:xfrm>
          <a:prstGeom prst="rect">
            <a:avLst/>
          </a:prstGeom>
          <a:noFill/>
          <a:ln w="9525" cap="flat" cmpd="sng">
            <a:solidFill>
              <a:srgbClr val="FF0000"/>
            </a:solidFill>
            <a:prstDash val="solid"/>
            <a:round/>
            <a:headEnd type="none" w="sm" len="sm"/>
            <a:tailEnd type="none" w="sm" len="sm"/>
          </a:ln>
        </p:spPr>
      </p:pic>
      <p:pic>
        <p:nvPicPr>
          <p:cNvPr id="303" name="Google Shape;303;p3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02942" y="864650"/>
            <a:ext cx="2737724" cy="4211428"/>
          </a:xfrm>
          <a:prstGeom prst="rect">
            <a:avLst/>
          </a:prstGeom>
          <a:noFill/>
          <a:ln w="9525" cap="flat" cmpd="sng">
            <a:solidFill>
              <a:srgbClr val="FF0000"/>
            </a:solidFill>
            <a:prstDash val="solid"/>
            <a:round/>
            <a:headEnd type="none" w="sm" len="sm"/>
            <a:tailEnd type="none" w="sm" len="sm"/>
          </a:ln>
        </p:spPr>
      </p:pic>
      <p:sp>
        <p:nvSpPr>
          <p:cNvPr id="304" name="Google Shape;304;p34"/>
          <p:cNvSpPr txBox="1"/>
          <p:nvPr/>
        </p:nvSpPr>
        <p:spPr>
          <a:xfrm>
            <a:off x="190224" y="46763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5" name="Google Shape;305;p34"/>
          <p:cNvSpPr txBox="1"/>
          <p:nvPr/>
        </p:nvSpPr>
        <p:spPr>
          <a:xfrm>
            <a:off x="6631050" y="854375"/>
            <a:ext cx="2461500" cy="166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i="0" u="none" strike="noStrike" cap="none">
                <a:solidFill>
                  <a:srgbClr val="FF0000"/>
                </a:solidFill>
                <a:latin typeface="Calibri"/>
                <a:ea typeface="Calibri"/>
                <a:cs typeface="Calibri"/>
                <a:sym typeface="Calibri"/>
              </a:rPr>
              <a:t>"Llama-4-Maverick-03-26-Experimental"</a:t>
            </a:r>
            <a:r>
              <a:rPr lang="en" sz="1100" b="0" i="0" u="none" strike="noStrike" cap="none">
                <a:solidFill>
                  <a:schemeClr val="dk1"/>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which got 2nd place with ELO score 1,417, was removed because this variant was specifically optimized to appeal to human voters.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It was substituted by </a:t>
            </a:r>
            <a:r>
              <a:rPr lang="en" sz="1100" b="1" i="0" u="none" strike="noStrike" cap="none">
                <a:solidFill>
                  <a:srgbClr val="FF0000"/>
                </a:solidFill>
                <a:latin typeface="Calibri"/>
                <a:ea typeface="Calibri"/>
                <a:cs typeface="Calibri"/>
                <a:sym typeface="Calibri"/>
              </a:rPr>
              <a:t>"Llama-4-Maverick-17B-128E-Instruct"</a:t>
            </a:r>
            <a:r>
              <a:rPr lang="en" sz="1100" b="0" i="0" u="none" strike="noStrike" cap="none">
                <a:solidFill>
                  <a:schemeClr val="dk1"/>
                </a:solidFill>
                <a:latin typeface="Calibri"/>
                <a:ea typeface="Calibri"/>
                <a:cs typeface="Calibri"/>
                <a:sym typeface="Calibri"/>
              </a:rPr>
              <a:t>,</a:t>
            </a:r>
            <a:r>
              <a:rPr lang="en" sz="1200" b="0" i="0" u="none" strike="noStrike" cap="none">
                <a:solidFill>
                  <a:schemeClr val="dk1"/>
                </a:solidFill>
                <a:latin typeface="Calibri"/>
                <a:ea typeface="Calibri"/>
                <a:cs typeface="Calibri"/>
                <a:sym typeface="Calibri"/>
              </a:rPr>
              <a:t> which got much lower score 1,273 (32nd place).</a:t>
            </a:r>
            <a:endParaRPr sz="1200" b="0" i="0" u="none" strike="noStrike" cap="none">
              <a:solidFill>
                <a:schemeClr val="dk1"/>
              </a:solidFill>
              <a:latin typeface="Calibri"/>
              <a:ea typeface="Calibri"/>
              <a:cs typeface="Calibri"/>
              <a:sym typeface="Calibri"/>
            </a:endParaRPr>
          </a:p>
        </p:txBody>
      </p:sp>
      <p:sp>
        <p:nvSpPr>
          <p:cNvPr id="306" name="Google Shape;306;p34"/>
          <p:cNvSpPr/>
          <p:nvPr/>
        </p:nvSpPr>
        <p:spPr>
          <a:xfrm>
            <a:off x="3600761" y="25395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4"/>
          <p:cNvSpPr/>
          <p:nvPr/>
        </p:nvSpPr>
        <p:spPr>
          <a:xfrm>
            <a:off x="3600761" y="29482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4"/>
          <p:cNvSpPr txBox="1"/>
          <p:nvPr/>
        </p:nvSpPr>
        <p:spPr>
          <a:xfrm>
            <a:off x="3437261" y="4105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09" name="Google Shape;309;p34"/>
          <p:cNvSpPr txBox="1"/>
          <p:nvPr/>
        </p:nvSpPr>
        <p:spPr>
          <a:xfrm>
            <a:off x="3300304" y="467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10" name="Google Shape;310;p34"/>
          <p:cNvSpPr/>
          <p:nvPr/>
        </p:nvSpPr>
        <p:spPr>
          <a:xfrm>
            <a:off x="3600761" y="46903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4"/>
          <p:cNvSpPr txBox="1"/>
          <p:nvPr/>
        </p:nvSpPr>
        <p:spPr>
          <a:xfrm>
            <a:off x="3437261" y="4867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12" name="Google Shape;312;p34"/>
          <p:cNvSpPr/>
          <p:nvPr/>
        </p:nvSpPr>
        <p:spPr>
          <a:xfrm>
            <a:off x="6586650" y="2901075"/>
            <a:ext cx="81000" cy="9978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49525" y="44350"/>
            <a:ext cx="2303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"LM Arena" </a:t>
            </a:r>
            <a:r>
              <a:rPr lang="en" sz="2000" b="1">
                <a:solidFill>
                  <a:schemeClr val="dk1"/>
                </a:solidFill>
                <a:latin typeface="Calibri"/>
                <a:ea typeface="Calibri"/>
                <a:cs typeface="Calibri"/>
                <a:sym typeface="Calibri"/>
              </a:rPr>
              <a:t>April 16</a:t>
            </a:r>
            <a:endParaRPr sz="2000" b="1" i="0" u="none" strike="noStrike" cap="none">
              <a:solidFill>
                <a:srgbClr val="000000"/>
              </a:solidFill>
              <a:latin typeface="Calibri"/>
              <a:ea typeface="Calibri"/>
              <a:cs typeface="Calibri"/>
              <a:sym typeface="Calibri"/>
            </a:endParaRPr>
          </a:p>
        </p:txBody>
      </p:sp>
      <p:pic>
        <p:nvPicPr>
          <p:cNvPr id="318" name="Google Shape;318;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45153" y="1325775"/>
            <a:ext cx="4392350" cy="1847576"/>
          </a:xfrm>
          <a:prstGeom prst="rect">
            <a:avLst/>
          </a:prstGeom>
          <a:noFill/>
          <a:ln w="9525" cap="flat" cmpd="sng">
            <a:solidFill>
              <a:srgbClr val="FF0000"/>
            </a:solidFill>
            <a:prstDash val="solid"/>
            <a:round/>
            <a:headEnd type="none" w="sm" len="sm"/>
            <a:tailEnd type="none" w="sm" len="sm"/>
          </a:ln>
        </p:spPr>
      </p:pic>
      <p:pic>
        <p:nvPicPr>
          <p:cNvPr id="319" name="Google Shape;319;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46425" y="58880"/>
            <a:ext cx="2555024" cy="5019226"/>
          </a:xfrm>
          <a:prstGeom prst="rect">
            <a:avLst/>
          </a:prstGeom>
          <a:noFill/>
          <a:ln w="9525" cap="flat" cmpd="sng">
            <a:solidFill>
              <a:srgbClr val="FF0000"/>
            </a:solidFill>
            <a:prstDash val="solid"/>
            <a:round/>
            <a:headEnd type="none" w="sm" len="sm"/>
            <a:tailEnd type="none" w="sm" len="sm"/>
          </a:ln>
        </p:spPr>
      </p:pic>
      <p:sp>
        <p:nvSpPr>
          <p:cNvPr id="320" name="Google Shape;320;p35"/>
          <p:cNvSpPr txBox="1"/>
          <p:nvPr/>
        </p:nvSpPr>
        <p:spPr>
          <a:xfrm>
            <a:off x="5084881" y="194693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21" name="Google Shape;321;p35"/>
          <p:cNvSpPr txBox="1"/>
          <p:nvPr/>
        </p:nvSpPr>
        <p:spPr>
          <a:xfrm flipH="1">
            <a:off x="5307249" y="83581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322" name="Google Shape;322;p35"/>
          <p:cNvSpPr/>
          <p:nvPr/>
        </p:nvSpPr>
        <p:spPr>
          <a:xfrm>
            <a:off x="5376249" y="5477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5"/>
          <p:cNvSpPr/>
          <p:nvPr/>
        </p:nvSpPr>
        <p:spPr>
          <a:xfrm>
            <a:off x="5376249" y="3740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5"/>
          <p:cNvSpPr/>
          <p:nvPr/>
        </p:nvSpPr>
        <p:spPr>
          <a:xfrm>
            <a:off x="5376249" y="102011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5"/>
          <p:cNvSpPr/>
          <p:nvPr/>
        </p:nvSpPr>
        <p:spPr>
          <a:xfrm>
            <a:off x="5375750" y="195418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5"/>
          <p:cNvSpPr/>
          <p:nvPr/>
        </p:nvSpPr>
        <p:spPr>
          <a:xfrm>
            <a:off x="5376249" y="12122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5"/>
          <p:cNvSpPr/>
          <p:nvPr/>
        </p:nvSpPr>
        <p:spPr>
          <a:xfrm>
            <a:off x="5376249" y="15170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5"/>
          <p:cNvSpPr/>
          <p:nvPr/>
        </p:nvSpPr>
        <p:spPr>
          <a:xfrm>
            <a:off x="5376249" y="17782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5"/>
          <p:cNvSpPr txBox="1"/>
          <p:nvPr/>
        </p:nvSpPr>
        <p:spPr>
          <a:xfrm>
            <a:off x="5084881" y="21211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30" name="Google Shape;330;p35"/>
          <p:cNvSpPr/>
          <p:nvPr/>
        </p:nvSpPr>
        <p:spPr>
          <a:xfrm>
            <a:off x="5375750" y="21283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5"/>
          <p:cNvSpPr/>
          <p:nvPr/>
        </p:nvSpPr>
        <p:spPr>
          <a:xfrm>
            <a:off x="5376249" y="23044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5"/>
          <p:cNvSpPr/>
          <p:nvPr/>
        </p:nvSpPr>
        <p:spPr>
          <a:xfrm>
            <a:off x="5376249" y="24897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5"/>
          <p:cNvSpPr/>
          <p:nvPr/>
        </p:nvSpPr>
        <p:spPr>
          <a:xfrm>
            <a:off x="5375750" y="26617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a:off x="5223849" y="26673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5"/>
          <p:cNvSpPr txBox="1"/>
          <p:nvPr/>
        </p:nvSpPr>
        <p:spPr>
          <a:xfrm>
            <a:off x="5222751" y="28287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36" name="Google Shape;336;p35"/>
          <p:cNvSpPr/>
          <p:nvPr/>
        </p:nvSpPr>
        <p:spPr>
          <a:xfrm>
            <a:off x="5376249" y="30231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5"/>
          <p:cNvSpPr txBox="1"/>
          <p:nvPr/>
        </p:nvSpPr>
        <p:spPr>
          <a:xfrm>
            <a:off x="5084881" y="3195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38" name="Google Shape;338;p35"/>
          <p:cNvSpPr/>
          <p:nvPr/>
        </p:nvSpPr>
        <p:spPr>
          <a:xfrm>
            <a:off x="5375750" y="3202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5"/>
          <p:cNvSpPr txBox="1"/>
          <p:nvPr/>
        </p:nvSpPr>
        <p:spPr>
          <a:xfrm>
            <a:off x="5084881" y="33693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40" name="Google Shape;340;p35"/>
          <p:cNvSpPr/>
          <p:nvPr/>
        </p:nvSpPr>
        <p:spPr>
          <a:xfrm>
            <a:off x="5375750" y="33766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5"/>
          <p:cNvSpPr/>
          <p:nvPr/>
        </p:nvSpPr>
        <p:spPr>
          <a:xfrm>
            <a:off x="5376249" y="355995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5"/>
          <p:cNvSpPr txBox="1"/>
          <p:nvPr/>
        </p:nvSpPr>
        <p:spPr>
          <a:xfrm>
            <a:off x="5222751" y="39027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43" name="Google Shape;343;p35"/>
          <p:cNvSpPr/>
          <p:nvPr/>
        </p:nvSpPr>
        <p:spPr>
          <a:xfrm>
            <a:off x="5376249" y="40899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5"/>
          <p:cNvSpPr/>
          <p:nvPr/>
        </p:nvSpPr>
        <p:spPr>
          <a:xfrm>
            <a:off x="5376249" y="44310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5"/>
          <p:cNvSpPr/>
          <p:nvPr/>
        </p:nvSpPr>
        <p:spPr>
          <a:xfrm>
            <a:off x="5382420" y="48367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5"/>
          <p:cNvSpPr txBox="1"/>
          <p:nvPr/>
        </p:nvSpPr>
        <p:spPr>
          <a:xfrm>
            <a:off x="5136225" y="4621200"/>
            <a:ext cx="373500" cy="141600"/>
          </a:xfrm>
          <a:prstGeom prst="rect">
            <a:avLst/>
          </a:prstGeom>
          <a:solidFill>
            <a:srgbClr val="B6D7A8"/>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b="0" i="0" u="none" strike="noStrike" cap="none">
              <a:solidFill>
                <a:srgbClr val="1F2937"/>
              </a:solidFill>
              <a:latin typeface="Calibri"/>
              <a:ea typeface="Calibri"/>
              <a:cs typeface="Calibri"/>
              <a:sym typeface="Calibri"/>
            </a:endParaRPr>
          </a:p>
        </p:txBody>
      </p:sp>
      <p:sp>
        <p:nvSpPr>
          <p:cNvPr id="347" name="Google Shape;347;p35"/>
          <p:cNvSpPr txBox="1"/>
          <p:nvPr/>
        </p:nvSpPr>
        <p:spPr>
          <a:xfrm>
            <a:off x="5222751" y="424746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348" name="Google Shape;348;p35"/>
          <p:cNvSpPr txBox="1"/>
          <p:nvPr/>
        </p:nvSpPr>
        <p:spPr>
          <a:xfrm>
            <a:off x="2012725" y="673150"/>
            <a:ext cx="2191800" cy="1725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349" name="Google Shape;349;p35"/>
          <p:cNvSpPr txBox="1"/>
          <p:nvPr/>
        </p:nvSpPr>
        <p:spPr>
          <a:xfrm>
            <a:off x="5222751" y="373586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p:nvPr/>
        </p:nvSpPr>
        <p:spPr>
          <a:xfrm>
            <a:off x="49525" y="44350"/>
            <a:ext cx="4459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"LM Arena" Search Tab and Other Tabs</a:t>
            </a:r>
            <a:endParaRPr sz="2000" b="1" i="0" u="none" strike="noStrike" cap="none">
              <a:solidFill>
                <a:srgbClr val="000000"/>
              </a:solidFill>
              <a:latin typeface="Calibri"/>
              <a:ea typeface="Calibri"/>
              <a:cs typeface="Calibri"/>
              <a:sym typeface="Calibri"/>
            </a:endParaRPr>
          </a:p>
        </p:txBody>
      </p:sp>
      <p:pic>
        <p:nvPicPr>
          <p:cNvPr id="355" name="Google Shape;355;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7900" y="503900"/>
            <a:ext cx="7784186" cy="4544150"/>
          </a:xfrm>
          <a:prstGeom prst="rect">
            <a:avLst/>
          </a:prstGeom>
          <a:noFill/>
          <a:ln w="9525" cap="flat" cmpd="sng">
            <a:solidFill>
              <a:srgbClr val="FF0000"/>
            </a:solidFill>
            <a:prstDash val="solid"/>
            <a:round/>
            <a:headEnd type="none" w="sm" len="sm"/>
            <a:tailEnd type="none" w="sm" len="sm"/>
          </a:ln>
        </p:spPr>
      </p:pic>
      <p:sp>
        <p:nvSpPr>
          <p:cNvPr id="356" name="Google Shape;356;p36"/>
          <p:cNvSpPr/>
          <p:nvPr/>
        </p:nvSpPr>
        <p:spPr>
          <a:xfrm rot="2178095">
            <a:off x="6445177" y="378263"/>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7"/>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Calibri"/>
                <a:ea typeface="Calibri"/>
                <a:cs typeface="Calibri"/>
                <a:sym typeface="Calibri"/>
              </a:rPr>
              <a:t>Jobs</a:t>
            </a:r>
            <a:endParaRPr sz="2000" b="1" i="0" u="none" strike="noStrike" cap="none">
              <a:solidFill>
                <a:srgbClr val="000000"/>
              </a:solidFill>
              <a:latin typeface="Calibri"/>
              <a:ea typeface="Calibri"/>
              <a:cs typeface="Calibri"/>
              <a:sym typeface="Calibri"/>
            </a:endParaRPr>
          </a:p>
        </p:txBody>
      </p:sp>
      <p:sp>
        <p:nvSpPr>
          <p:cNvPr id="362" name="Google Shape;362;p37"/>
          <p:cNvSpPr txBox="1"/>
          <p:nvPr/>
        </p:nvSpPr>
        <p:spPr>
          <a:xfrm>
            <a:off x="153617" y="807739"/>
            <a:ext cx="43368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AI Job Market Growth Despite Workforce Uncertainty</a:t>
            </a:r>
            <a:endParaRPr sz="1200" b="1" i="0" u="none" strike="noStrike" cap="none">
              <a:solidFill>
                <a:srgbClr val="FF0000"/>
              </a:solidFill>
              <a:latin typeface="Calibri"/>
              <a:ea typeface="Calibri"/>
              <a:cs typeface="Calibri"/>
              <a:sym typeface="Calibri"/>
            </a:endParaRPr>
          </a:p>
          <a:p>
            <a:pPr marL="228600" marR="0" lvl="0" indent="-5715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AI-related jobs are increasing after a slight dip</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Global demand is up, especially in Singapore, Luxembourg, and Hong Kong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Some businesses expect AI to shrink their workforce, others predict growth.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Tools like GitHub Copilot might increase hiring but shift job skills toward more human-centered abilities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Python remains the most sought-after skill, but interest in generative AI is rising.</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6AA84F"/>
                </a:solidFill>
                <a:latin typeface="Calibri"/>
                <a:ea typeface="Calibri"/>
                <a:cs typeface="Calibri"/>
                <a:sym typeface="Calibri"/>
              </a:rPr>
              <a:t>A gender imbalance persists in AI jobs,</a:t>
            </a:r>
            <a:r>
              <a:rPr lang="en" sz="1200" b="0" i="0" u="none" strike="noStrike" cap="none">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t>
            </a:r>
            <a:r>
              <a:rPr lang="en" sz="1200" b="0" i="0" u="none" strike="noStrike" cap="none">
                <a:solidFill>
                  <a:schemeClr val="dk1"/>
                </a:solidFill>
                <a:latin typeface="Calibri"/>
                <a:ea typeface="Calibri"/>
                <a:cs typeface="Calibri"/>
                <a:sym typeface="Calibri"/>
              </a:rPr>
              <a:t>igh training costs are shifting advanced research </a:t>
            </a:r>
            <a:br>
              <a:rPr lang="en" sz="1200" b="0" i="0" u="none" strike="noStrike" cap="none">
                <a:solidFill>
                  <a:schemeClr val="dk1"/>
                </a:solidFill>
                <a:latin typeface="Calibri"/>
                <a:ea typeface="Calibri"/>
                <a:cs typeface="Calibri"/>
                <a:sym typeface="Calibri"/>
              </a:rPr>
            </a:br>
            <a:r>
              <a:rPr lang="en" sz="1200" b="1" i="0" u="none" strike="noStrike" cap="none">
                <a:solidFill>
                  <a:srgbClr val="3C78D8"/>
                </a:solidFill>
                <a:latin typeface="Calibri"/>
                <a:ea typeface="Calibri"/>
                <a:cs typeface="Calibri"/>
                <a:sym typeface="Calibri"/>
              </a:rPr>
              <a:t>from universities to companies.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More funding and collaboration are needed to support future AI workforce demands.</a:t>
            </a:r>
            <a:endParaRPr sz="1200" b="0" i="0" u="none" strike="noStrike" cap="none">
              <a:solidFill>
                <a:schemeClr val="dk1"/>
              </a:solidFill>
              <a:latin typeface="Calibri"/>
              <a:ea typeface="Calibri"/>
              <a:cs typeface="Calibri"/>
              <a:sym typeface="Calibri"/>
            </a:endParaRPr>
          </a:p>
        </p:txBody>
      </p:sp>
      <p:pic>
        <p:nvPicPr>
          <p:cNvPr id="363" name="Google Shape;363;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7959" y="1067725"/>
            <a:ext cx="4183661" cy="2789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69" name="Google Shape;369;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70" name="Google Shape;370;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71" name="Google Shape;371;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72" name="Google Shape;372;p3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73" name="Google Shape;373;p3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88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OpenAI o3 &amp; o4-mini - AI Systems</a:t>
            </a:r>
            <a:endParaRPr sz="2000" b="1" i="0" u="none" strike="noStrike" cap="none">
              <a:solidFill>
                <a:schemeClr val="dk1"/>
              </a:solidFill>
              <a:latin typeface="Calibri"/>
              <a:ea typeface="Calibri"/>
              <a:cs typeface="Calibri"/>
              <a:sym typeface="Calibri"/>
            </a:endParaRPr>
          </a:p>
        </p:txBody>
      </p:sp>
      <p:pic>
        <p:nvPicPr>
          <p:cNvPr id="83" name="Google Shape;83;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139300" y="116975"/>
            <a:ext cx="2290174" cy="1717650"/>
          </a:xfrm>
          <a:prstGeom prst="rect">
            <a:avLst/>
          </a:prstGeom>
          <a:noFill/>
          <a:ln w="9525" cap="flat" cmpd="sng">
            <a:solidFill>
              <a:srgbClr val="FF0000"/>
            </a:solidFill>
            <a:prstDash val="solid"/>
            <a:round/>
            <a:headEnd type="none" w="sm" len="sm"/>
            <a:tailEnd type="none" w="sm" len="sm"/>
          </a:ln>
        </p:spPr>
      </p:pic>
      <p:sp>
        <p:nvSpPr>
          <p:cNvPr id="84" name="Google Shape;84;p17"/>
          <p:cNvSpPr txBox="1"/>
          <p:nvPr/>
        </p:nvSpPr>
        <p:spPr>
          <a:xfrm>
            <a:off x="55075" y="430925"/>
            <a:ext cx="36075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o3 &amp; o4-mini</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https://openai.com/index/introducing-o3-and-o4-mini/</a:t>
            </a:r>
            <a:r>
              <a:rPr lang="en" sz="900" b="0" i="0" u="none" strike="noStrike" cap="none">
                <a:solidFill>
                  <a:schemeClr val="dk1"/>
                </a:solidFill>
                <a:latin typeface="Calibri"/>
                <a:ea typeface="Calibri"/>
                <a:cs typeface="Calibri"/>
                <a:sym typeface="Calibri"/>
              </a:rPr>
              <a:t> - intro &amp; charts</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https://www.youtube.com/watch?v=sq8GBPUb3rk</a:t>
            </a:r>
            <a:r>
              <a:rPr lang="en" sz="900" b="0" i="0" u="none" strike="noStrike" cap="none">
                <a:solidFill>
                  <a:schemeClr val="dk1"/>
                </a:solidFill>
                <a:latin typeface="Calibri"/>
                <a:ea typeface="Calibri"/>
                <a:cs typeface="Calibri"/>
                <a:sym typeface="Calibri"/>
              </a:rPr>
              <a:t> - video</a:t>
            </a:r>
            <a:endParaRPr sz="1200" b="0" i="0" u="none" strike="noStrike" cap="none">
              <a:solidFill>
                <a:schemeClr val="dk1"/>
              </a:solidFill>
              <a:latin typeface="Calibri"/>
              <a:ea typeface="Calibri"/>
              <a:cs typeface="Calibri"/>
              <a:sym typeface="Calibri"/>
            </a:endParaRPr>
          </a:p>
        </p:txBody>
      </p:sp>
      <p:pic>
        <p:nvPicPr>
          <p:cNvPr id="85" name="Google Shape;85;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72340" y="1583525"/>
            <a:ext cx="1806385" cy="1204250"/>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5075" y="2842375"/>
            <a:ext cx="3275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ChatGPT memory feature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AI can reference past conversations for more personalized interactions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Note: xAI’s Grok also gets memory feature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xAI's Grok Studio - create documents and apps</a:t>
            </a:r>
            <a:endParaRPr sz="1200" b="1">
              <a:solidFill>
                <a:srgbClr val="3C78D8"/>
              </a:solidFill>
              <a:latin typeface="Calibri"/>
              <a:ea typeface="Calibri"/>
              <a:cs typeface="Calibri"/>
              <a:sym typeface="Calibri"/>
            </a:endParaRPr>
          </a:p>
        </p:txBody>
      </p:sp>
      <p:pic>
        <p:nvPicPr>
          <p:cNvPr id="87" name="Google Shape;87;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796275" y="430924"/>
            <a:ext cx="1657875" cy="2886729"/>
          </a:xfrm>
          <a:prstGeom prst="rect">
            <a:avLst/>
          </a:prstGeom>
          <a:noFill/>
          <a:ln w="9525" cap="flat" cmpd="sng">
            <a:solidFill>
              <a:srgbClr val="FF0000"/>
            </a:solidFill>
            <a:prstDash val="solid"/>
            <a:round/>
            <a:headEnd type="none" w="sm" len="sm"/>
            <a:tailEnd type="none" w="sm" len="sm"/>
          </a:ln>
        </p:spPr>
      </p:pic>
      <p:pic>
        <p:nvPicPr>
          <p:cNvPr id="88" name="Google Shape;88;p1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610675" y="1883825"/>
            <a:ext cx="3455125" cy="3205626"/>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55075" y="4280825"/>
            <a:ext cx="3324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considers launching a social network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to rival Elon Musk’s X and Meta’s Instagram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GPT-5 delayed due to GPU shortages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OpenAI will soon retire GPT-4</a:t>
            </a:r>
            <a:endParaRPr sz="1200" b="0" i="0" u="none" strike="noStrike" cap="none">
              <a:solidFill>
                <a:schemeClr val="dk1"/>
              </a:solidFill>
              <a:latin typeface="Calibri"/>
              <a:ea typeface="Calibri"/>
              <a:cs typeface="Calibri"/>
              <a:sym typeface="Calibri"/>
            </a:endParaRPr>
          </a:p>
        </p:txBody>
      </p:sp>
      <p:sp>
        <p:nvSpPr>
          <p:cNvPr id="90" name="Google Shape;90;p17"/>
          <p:cNvSpPr txBox="1"/>
          <p:nvPr/>
        </p:nvSpPr>
        <p:spPr>
          <a:xfrm>
            <a:off x="55075" y="1002875"/>
            <a:ext cx="3607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OpenAI Codex-CLI</a:t>
            </a:r>
            <a:r>
              <a:rPr lang="en" sz="1200" b="0" i="0" u="none" strike="noStrike" cap="none">
                <a:solidFill>
                  <a:schemeClr val="dk1"/>
                </a:solidFill>
                <a:latin typeface="Calibri"/>
                <a:ea typeface="Calibri"/>
                <a:cs typeface="Calibri"/>
                <a:sym typeface="Calibri"/>
              </a:rPr>
              <a:t> - open-source local coding agent</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https://github.com/openai/codex/tree/main/codex-cli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91" name="Google Shape;91;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241682" y="3471851"/>
            <a:ext cx="1079950" cy="67324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97" name="Google Shape;97;p18"/>
          <p:cNvSpPr txBox="1"/>
          <p:nvPr/>
        </p:nvSpPr>
        <p:spPr>
          <a:xfrm>
            <a:off x="111925" y="532600"/>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Opera Agentic AI web browser experience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 Opera AI agent called </a:t>
            </a:r>
            <a:r>
              <a:rPr lang="en" sz="1200" b="1" i="0" u="none" strike="noStrike" cap="none">
                <a:solidFill>
                  <a:srgbClr val="3C78D8"/>
                </a:solidFill>
                <a:latin typeface="Calibri"/>
                <a:ea typeface="Calibri"/>
                <a:cs typeface="Calibri"/>
                <a:sym typeface="Calibri"/>
              </a:rPr>
              <a:t>Browser Operator </a:t>
            </a:r>
            <a:r>
              <a:rPr lang="en" sz="1200" b="0" i="0" u="none" strike="noStrike" cap="none">
                <a:solidFill>
                  <a:schemeClr val="dk1"/>
                </a:solidFill>
                <a:latin typeface="Calibri"/>
                <a:ea typeface="Calibri"/>
                <a:cs typeface="Calibri"/>
                <a:sym typeface="Calibri"/>
              </a:rPr>
              <a:t>navigated the web on a user’s behalf in a science-fiction-like demonstration.</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https://www.tomsguide.com/computing/internet/exclusive-i-just-tried-operas-ai-powered-browser-operator-for-the-first-time-this-puts-chatgpt-on-notice</a:t>
            </a:r>
            <a:endParaRPr sz="900" b="0" i="0" u="none" strike="noStrike" cap="none">
              <a:solidFill>
                <a:srgbClr val="131313"/>
              </a:solidFill>
              <a:latin typeface="Calibri"/>
              <a:ea typeface="Calibri"/>
              <a:cs typeface="Calibri"/>
              <a:sym typeface="Calibri"/>
            </a:endParaRPr>
          </a:p>
        </p:txBody>
      </p:sp>
      <p:sp>
        <p:nvSpPr>
          <p:cNvPr id="98" name="Google Shape;98;p18"/>
          <p:cNvSpPr txBox="1"/>
          <p:nvPr/>
        </p:nvSpPr>
        <p:spPr>
          <a:xfrm>
            <a:off x="111925" y="14711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Max Models in Cursor</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Cursor's default behavior is to send only a pruned or summarized portion of your context. This context reduction lead to frustrating experiences where models provide wrong answers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Solution - use Max Models in Cursor.  "Max" models are the same models - but without Cursor's heavy-handed context pruning. Both Claude 3.7 Sonnet MAX and Gemini 2.5 Pro MAX modes are designed to give the AI access to the entire long context that the underlying models support. In other words, Max models remove the artificial truncation or summarization that standard Cursor applies.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https://www.vincentschmalbach.com/always-use-max-models-in-cursor-ide/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99" name="Google Shape;99;p18"/>
          <p:cNvSpPr txBox="1"/>
          <p:nvPr/>
        </p:nvSpPr>
        <p:spPr>
          <a:xfrm>
            <a:off x="111925" y="36887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 Native Python Support to CUDA</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https://thenewstack.io/nvidia-finally-adds-native-python-support-to-cuda/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00" name="Google Shape;100;p18"/>
          <p:cNvSpPr txBox="1"/>
          <p:nvPr/>
        </p:nvSpPr>
        <p:spPr>
          <a:xfrm>
            <a:off x="111925" y="4428850"/>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Scale AI - 25 Bln valuation</a:t>
            </a:r>
            <a:r>
              <a:rPr lang="en" sz="1200" b="0" i="0" u="none" strike="noStrike" cap="none">
                <a:solidFill>
                  <a:srgbClr val="000000"/>
                </a:solidFill>
                <a:latin typeface="Calibri"/>
                <a:ea typeface="Calibri"/>
                <a:cs typeface="Calibri"/>
                <a:sym typeface="Calibri"/>
              </a:rPr>
              <a:t> - preparing training data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Alexandr Wang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https://en.wikipedia.org/wiki/Scale_AI</a:t>
            </a:r>
            <a:r>
              <a:rPr lang="en" sz="900" b="0" i="0" u="none" strike="noStrike" cap="none">
                <a:solidFill>
                  <a:srgbClr val="000000"/>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01" name="Google Shape;101;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01675" y="3386075"/>
            <a:ext cx="1636224" cy="730550"/>
          </a:xfrm>
          <a:prstGeom prst="rect">
            <a:avLst/>
          </a:prstGeom>
          <a:noFill/>
          <a:ln w="9525" cap="flat" cmpd="sng">
            <a:solidFill>
              <a:srgbClr val="FF0000"/>
            </a:solidFill>
            <a:prstDash val="solid"/>
            <a:round/>
            <a:headEnd type="none" w="sm" len="sm"/>
            <a:tailEnd type="none" w="sm" len="sm"/>
          </a:ln>
        </p:spPr>
      </p:pic>
      <p:pic>
        <p:nvPicPr>
          <p:cNvPr id="102" name="Google Shape;102;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01676" y="4289727"/>
            <a:ext cx="1537701" cy="804725"/>
          </a:xfrm>
          <a:prstGeom prst="rect">
            <a:avLst/>
          </a:prstGeom>
          <a:noFill/>
          <a:ln w="9525" cap="flat" cmpd="sng">
            <a:solidFill>
              <a:srgbClr val="FF0000"/>
            </a:solidFill>
            <a:prstDash val="solid"/>
            <a:round/>
            <a:headEnd type="none" w="sm" len="sm"/>
            <a:tailEnd type="none" w="sm" len="sm"/>
          </a:ln>
        </p:spPr>
      </p:pic>
      <p:pic>
        <p:nvPicPr>
          <p:cNvPr id="103" name="Google Shape;103;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01675" y="1638198"/>
            <a:ext cx="2841599" cy="1614350"/>
          </a:xfrm>
          <a:prstGeom prst="rect">
            <a:avLst/>
          </a:prstGeom>
          <a:noFill/>
          <a:ln w="9525" cap="flat" cmpd="sng">
            <a:solidFill>
              <a:srgbClr val="FF0000"/>
            </a:solidFill>
            <a:prstDash val="solid"/>
            <a:round/>
            <a:headEnd type="none" w="sm" len="sm"/>
            <a:tailEnd type="none" w="sm" len="sm"/>
          </a:ln>
        </p:spPr>
      </p:pic>
      <p:pic>
        <p:nvPicPr>
          <p:cNvPr id="104" name="Google Shape;104;p1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01677" y="384561"/>
            <a:ext cx="1636224" cy="112011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Neural Architecture Search - NAS</a:t>
            </a:r>
            <a:endParaRPr sz="2000" b="1" i="0" u="none" strike="noStrike" cap="none">
              <a:solidFill>
                <a:schemeClr val="dk1"/>
              </a:solidFill>
              <a:latin typeface="Calibri"/>
              <a:ea typeface="Calibri"/>
              <a:cs typeface="Calibri"/>
              <a:sym typeface="Calibri"/>
            </a:endParaRPr>
          </a:p>
        </p:txBody>
      </p:sp>
      <p:sp>
        <p:nvSpPr>
          <p:cNvPr id="110" name="Google Shape;110;p19"/>
          <p:cNvSpPr txBox="1"/>
          <p:nvPr/>
        </p:nvSpPr>
        <p:spPr>
          <a:xfrm>
            <a:off x="55075" y="524325"/>
            <a:ext cx="3921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NAS = Neural Architecture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Came from </a:t>
            </a:r>
            <a:r>
              <a:rPr lang="en" sz="1200" b="1" i="0" u="none" strike="noStrike" cap="none">
                <a:solidFill>
                  <a:srgbClr val="FF0000"/>
                </a:solidFill>
                <a:latin typeface="Calibri"/>
                <a:ea typeface="Calibri"/>
                <a:cs typeface="Calibri"/>
                <a:sym typeface="Calibri"/>
              </a:rPr>
              <a:t>deci.ai - Israeli startup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1" i="0" u="none" strike="noStrike" cap="none">
                <a:solidFill>
                  <a:srgbClr val="3C78D8"/>
                </a:solidFill>
                <a:latin typeface="Calibri"/>
                <a:ea typeface="Calibri"/>
                <a:cs typeface="Calibri"/>
                <a:sym typeface="Calibri"/>
              </a:rPr>
              <a:t>Nvidia bought it 2 years ago</a:t>
            </a:r>
            <a:r>
              <a:rPr lang="en" sz="1200" b="0" i="0" u="none" strike="noStrike" cap="none">
                <a:solidFill>
                  <a:srgbClr val="000000"/>
                </a:solidFill>
                <a:latin typeface="Calibri"/>
                <a:ea typeface="Calibri"/>
                <a:cs typeface="Calibri"/>
                <a:sym typeface="Calibri"/>
              </a:rPr>
              <a:t>, so deci.ai redirects to Nvidia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Deci AI was co-founded in 2019 by Yonatan Geifman (CEO), Jonathan Elial (COO), and Ran El-Yaniv (Chief Scientist)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They had developed SOTA object detection (YOLO-NAS - You Only Look Once). They used NAS while building it.</a:t>
            </a:r>
            <a:endParaRPr sz="1200" b="0" i="0" u="none" strike="noStrike" cap="none">
              <a:solidFill>
                <a:srgbClr val="131313"/>
              </a:solidFill>
              <a:latin typeface="Calibri"/>
              <a:ea typeface="Calibri"/>
              <a:cs typeface="Calibri"/>
              <a:sym typeface="Calibri"/>
            </a:endParaRPr>
          </a:p>
        </p:txBody>
      </p:sp>
      <p:sp>
        <p:nvSpPr>
          <p:cNvPr id="111" name="Google Shape;111;p19"/>
          <p:cNvSpPr txBox="1"/>
          <p:nvPr/>
        </p:nvSpPr>
        <p:spPr>
          <a:xfrm>
            <a:off x="55075" y="2176725"/>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NAS was used in 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This LLM was released on April 8, 2025</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It is derived from Meta Llama-3.1-405B-Instruct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Open Source, accessible for commercial use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Better than Llama4 and Deepseek-R1</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rgbClr val="000000"/>
                </a:solidFill>
                <a:latin typeface="Calibri"/>
                <a:ea typeface="Calibri"/>
                <a:cs typeface="Calibri"/>
                <a:sym typeface="Calibri"/>
              </a:rPr>
              <a:t> setup with high inference throughput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Toggleable "Reasoning On/Off"</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128Ktokens Context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112" name="Google Shape;112;p19"/>
          <p:cNvSpPr txBox="1"/>
          <p:nvPr/>
        </p:nvSpPr>
        <p:spPr>
          <a:xfrm>
            <a:off x="4628400" y="2175700"/>
            <a:ext cx="4393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1200" b="1" i="0" u="none" strike="noStrike" cap="none">
                <a:solidFill>
                  <a:srgbClr val="FF0000"/>
                </a:solidFill>
                <a:latin typeface="Calibri"/>
                <a:ea typeface="Calibri"/>
                <a:cs typeface="Calibri"/>
                <a:sym typeface="Calibri"/>
              </a:rPr>
              <a:t>Neural Architecture Search (NAS) </a:t>
            </a:r>
            <a:r>
              <a:rPr lang="en" sz="1200" b="0" i="0" u="none" strike="noStrike" cap="none">
                <a:solidFill>
                  <a:srgbClr val="000000"/>
                </a:solidFill>
                <a:latin typeface="Calibri"/>
                <a:ea typeface="Calibri"/>
                <a:cs typeface="Calibri"/>
                <a:sym typeface="Calibri"/>
              </a:rPr>
              <a:t>is the </a:t>
            </a:r>
            <a:r>
              <a:rPr lang="en" sz="1200" b="1" i="0" u="none" strike="noStrike" cap="none">
                <a:solidFill>
                  <a:srgbClr val="3C78D8"/>
                </a:solidFill>
                <a:latin typeface="Calibri"/>
                <a:ea typeface="Calibri"/>
                <a:cs typeface="Calibri"/>
                <a:sym typeface="Calibri"/>
              </a:rPr>
              <a:t>process of automating the design of artificial neural network architectures</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How many layers should the network have? What type of layers should be used (e.g., convolutional, recurrent, dense)? How should these layers be connected? What hyperparameters (like learning rate, filter size) should be used within those layers? etc.</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uses algorithms to automatically search through a space of possible architectures and find one that performs well on a specific task.</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b="0" i="0" u="none" strike="noStrike" cap="none">
                <a:solidFill>
                  <a:srgbClr val="000000"/>
                </a:solidFill>
                <a:latin typeface="Calibri"/>
                <a:ea typeface="Calibri"/>
                <a:cs typeface="Calibri"/>
                <a:sym typeface="Calibri"/>
              </a:rPr>
              <a:t>NAS involves defining Search Space, selecting Search Strategy (Reinforcement Learning, Evolutionary Algorithms, Gradient-based Methods, Random Search), Performance Estimation Strategy for faster results (Training on smaller datasets or for fewer epochs, Using parameter sharing across child models, Predicting performance based on architectural properties)</a:t>
            </a:r>
            <a:endParaRPr sz="1200" b="0" i="0" u="none" strike="noStrike" cap="none">
              <a:solidFill>
                <a:srgbClr val="000000"/>
              </a:solidFill>
              <a:latin typeface="Calibri"/>
              <a:ea typeface="Calibri"/>
              <a:cs typeface="Calibri"/>
              <a:sym typeface="Calibri"/>
            </a:endParaRPr>
          </a:p>
        </p:txBody>
      </p:sp>
      <p:pic>
        <p:nvPicPr>
          <p:cNvPr id="113" name="Google Shape;113;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50950" y="524325"/>
            <a:ext cx="2331200" cy="1311300"/>
          </a:xfrm>
          <a:prstGeom prst="rect">
            <a:avLst/>
          </a:prstGeom>
          <a:noFill/>
          <a:ln w="9525" cap="flat" cmpd="sng">
            <a:solidFill>
              <a:srgbClr val="FF0000"/>
            </a:solidFill>
            <a:prstDash val="solid"/>
            <a:round/>
            <a:headEnd type="none" w="sm" len="sm"/>
            <a:tailEnd type="none" w="sm" len="sm"/>
          </a:ln>
        </p:spPr>
      </p:pic>
      <p:pic>
        <p:nvPicPr>
          <p:cNvPr id="114" name="Google Shape;114;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075400" y="524325"/>
            <a:ext cx="2331206"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20" name="Google Shape;120;p20"/>
          <p:cNvSpPr txBox="1"/>
          <p:nvPr/>
        </p:nvSpPr>
        <p:spPr>
          <a:xfrm>
            <a:off x="111925" y="54655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Windsurf Cascade on JetBrains IDEs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 multi-step coding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https://windsurf.com/blog/windsurf-wave-7</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21" name="Google Shape;121;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50500" y="299400"/>
            <a:ext cx="1885301" cy="1061276"/>
          </a:xfrm>
          <a:prstGeom prst="rect">
            <a:avLst/>
          </a:prstGeom>
          <a:noFill/>
          <a:ln w="9525" cap="flat" cmpd="sng">
            <a:solidFill>
              <a:srgbClr val="FF0000"/>
            </a:solidFill>
            <a:prstDash val="solid"/>
            <a:round/>
            <a:headEnd type="none" w="sm" len="sm"/>
            <a:tailEnd type="none" w="sm" len="sm"/>
          </a:ln>
        </p:spPr>
      </p:pic>
      <p:sp>
        <p:nvSpPr>
          <p:cNvPr id="122" name="Google Shape;122;p20"/>
          <p:cNvSpPr txBox="1"/>
          <p:nvPr/>
        </p:nvSpPr>
        <p:spPr>
          <a:xfrm>
            <a:off x="111925" y="1286650"/>
            <a:ext cx="44313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Linearity Theorem - improve LLM Quantization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https://arxiv.org/abs/2411.17525</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https://www.youtube.com/watch?v=Jfc07PuEhYo</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"linearity theorem" helps to establish a direct relationship between the layer-wise ℓ2 reconstruction error and the model perplexity increase due to quantization. This enables:</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 simple data-free </a:t>
            </a:r>
            <a:r>
              <a:rPr lang="en" sz="1200" b="1" i="0" u="none" strike="noStrike" cap="none">
                <a:solidFill>
                  <a:srgbClr val="FF0000"/>
                </a:solidFill>
                <a:latin typeface="Calibri"/>
                <a:ea typeface="Calibri"/>
                <a:cs typeface="Calibri"/>
                <a:sym typeface="Calibri"/>
              </a:rPr>
              <a:t>LLM quantization method</a:t>
            </a:r>
            <a:r>
              <a:rPr lang="en" sz="1200" b="0" i="0" u="none" strike="noStrike" cap="none">
                <a:solidFill>
                  <a:srgbClr val="131313"/>
                </a:solidFill>
                <a:latin typeface="Calibri"/>
                <a:ea typeface="Calibri"/>
                <a:cs typeface="Calibri"/>
                <a:sym typeface="Calibri"/>
              </a:rPr>
              <a:t> using Hadamard rotations and MSE-optimal grids, dubbed </a:t>
            </a:r>
            <a:r>
              <a:rPr lang="en" sz="1200" b="1" i="0" u="none" strike="noStrike" cap="none">
                <a:solidFill>
                  <a:srgbClr val="FF0000"/>
                </a:solidFill>
                <a:latin typeface="Calibri"/>
                <a:ea typeface="Calibri"/>
                <a:cs typeface="Calibri"/>
                <a:sym typeface="Calibri"/>
              </a:rPr>
              <a:t>HIGGS</a:t>
            </a:r>
            <a:r>
              <a:rPr lang="en" sz="1200" b="0" i="0" u="none" strike="noStrike" cap="none">
                <a:solidFill>
                  <a:srgbClr val="131313"/>
                </a:solidFill>
                <a:latin typeface="Calibri"/>
                <a:ea typeface="Calibri"/>
                <a:cs typeface="Calibri"/>
                <a:sym typeface="Calibri"/>
              </a:rPr>
              <a:t> (Hadamard Incoherence with Gaussian MSE-optimal GridS), which outperforms all prior data-free approaches such as the extremely popular NF4 quantized format</a:t>
            </a:r>
            <a:endParaRPr sz="1200" b="0" i="0" u="none" strike="noStrike" cap="none">
              <a:solidFill>
                <a:srgbClr val="131313"/>
              </a:solidFill>
              <a:latin typeface="Calibri"/>
              <a:ea typeface="Calibri"/>
              <a:cs typeface="Calibri"/>
              <a:sym typeface="Calibri"/>
            </a:endParaRPr>
          </a:p>
          <a:p>
            <a:pPr marL="457200" marR="0" lvl="0" indent="-133350" algn="l" rtl="0">
              <a:lnSpc>
                <a:spcPct val="100000"/>
              </a:lnSpc>
              <a:spcBef>
                <a:spcPts val="0"/>
              </a:spcBef>
              <a:spcAft>
                <a:spcPts val="0"/>
              </a:spcAft>
              <a:buClr>
                <a:srgbClr val="131313"/>
              </a:buClr>
              <a:buSzPts val="1200"/>
              <a:buFont typeface="Calibri"/>
              <a:buAutoNum type="arabicPeriod"/>
            </a:pPr>
            <a:r>
              <a:rPr lang="en" sz="1200" b="0" i="0" u="none" strike="noStrike" cap="none">
                <a:solidFill>
                  <a:srgbClr val="131313"/>
                </a:solidFill>
                <a:latin typeface="Calibri"/>
                <a:ea typeface="Calibri"/>
                <a:cs typeface="Calibri"/>
                <a:sym typeface="Calibri"/>
              </a:rPr>
              <a:t>an optimal solution to the problem of finding non-uniform per-layer quantization levels which match a given compression constraint in the medium-bitwidth regime, obtained by reduction to dynamic programming.</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We demonstrate improved accuracy-compression trade-offs on Llama-3.1, Llama-3.2, and on Qwen-family models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Further, we show that our method can be efficiently supported in terms of GPU kernels at various batch sizes, advancing both data-free and non-uniform quantization for LLMs.</a:t>
            </a:r>
            <a:endParaRPr sz="1200" b="0" i="0" u="none" strike="noStrike" cap="none">
              <a:solidFill>
                <a:srgbClr val="131313"/>
              </a:solidFill>
              <a:latin typeface="Calibri"/>
              <a:ea typeface="Calibri"/>
              <a:cs typeface="Calibri"/>
              <a:sym typeface="Calibri"/>
            </a:endParaRPr>
          </a:p>
        </p:txBody>
      </p:sp>
      <p:pic>
        <p:nvPicPr>
          <p:cNvPr id="123" name="Google Shape;123;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5050" y="2005450"/>
            <a:ext cx="3992076" cy="2417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29" name="Google Shape;129;p21"/>
          <p:cNvSpPr txBox="1"/>
          <p:nvPr/>
        </p:nvSpPr>
        <p:spPr>
          <a:xfrm>
            <a:off x="111925" y="5465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"Task Master" removes 90% Vibe coding errors</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https://www.youtube.com/watch?v=1L509JK8p1I</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30" name="Google Shape;130;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05000" y="52750"/>
            <a:ext cx="3839678" cy="1897351"/>
          </a:xfrm>
          <a:prstGeom prst="rect">
            <a:avLst/>
          </a:prstGeom>
          <a:noFill/>
          <a:ln w="9525" cap="flat" cmpd="sng">
            <a:solidFill>
              <a:srgbClr val="FF0000"/>
            </a:solidFill>
            <a:prstDash val="solid"/>
            <a:round/>
            <a:headEnd type="none" w="sm" len="sm"/>
            <a:tailEnd type="none" w="sm" len="sm"/>
          </a:ln>
        </p:spPr>
      </p:pic>
      <p:pic>
        <p:nvPicPr>
          <p:cNvPr id="131" name="Google Shape;131;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205000" y="2041275"/>
            <a:ext cx="3839675" cy="2362519"/>
          </a:xfrm>
          <a:prstGeom prst="rect">
            <a:avLst/>
          </a:prstGeom>
          <a:noFill/>
          <a:ln w="9525" cap="flat" cmpd="sng">
            <a:solidFill>
              <a:srgbClr val="FF0000"/>
            </a:solidFill>
            <a:prstDash val="solid"/>
            <a:round/>
            <a:headEnd type="none" w="sm" len="sm"/>
            <a:tailEnd type="none" w="sm" len="sm"/>
          </a:ln>
        </p:spPr>
      </p:pic>
      <p:sp>
        <p:nvSpPr>
          <p:cNvPr id="132" name="Google Shape;132;p21"/>
          <p:cNvSpPr txBox="1"/>
          <p:nvPr/>
        </p:nvSpPr>
        <p:spPr>
          <a:xfrm>
            <a:off x="111925" y="2312075"/>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OpenRouter</a:t>
            </a:r>
            <a:r>
              <a:rPr lang="en" sz="1200" b="0" i="0" u="none" strike="noStrike" cap="none">
                <a:solidFill>
                  <a:srgbClr val="131313"/>
                </a:solidFill>
                <a:latin typeface="Calibri"/>
                <a:ea typeface="Calibri"/>
                <a:cs typeface="Calibri"/>
                <a:sym typeface="Calibri"/>
              </a:rPr>
              <a:t> - a platform providing access to many LLMs (OpenAI, Anthropic, Google, and many others) - </a:t>
            </a:r>
            <a:r>
              <a:rPr lang="en" sz="1200" b="0" i="0" u="sng" strike="noStrike" cap="none">
                <a:solidFill>
                  <a:schemeClr val="hlink"/>
                </a:solidFill>
                <a:latin typeface="Calibri"/>
                <a:ea typeface="Calibri"/>
                <a:cs typeface="Calibri"/>
                <a:sym typeface="Calibri"/>
                <a:hlinkClick r:id="rId6"/>
              </a:rPr>
              <a:t>https://openrouter.ai</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Quasar Alpha</a:t>
            </a:r>
            <a:r>
              <a:rPr lang="en" sz="1200" b="0" i="0" u="none" strike="noStrike" cap="none">
                <a:solidFill>
                  <a:srgbClr val="131313"/>
                </a:solidFill>
                <a:latin typeface="Calibri"/>
                <a:ea typeface="Calibri"/>
                <a:cs typeface="Calibri"/>
                <a:sym typeface="Calibri"/>
              </a:rPr>
              <a:t> - one of the models on OpenRouter. </a:t>
            </a:r>
            <a:r>
              <a:rPr lang="en" sz="900" b="0" i="0" u="sng" strike="noStrike" cap="none">
                <a:solidFill>
                  <a:schemeClr val="hlink"/>
                </a:solidFill>
                <a:latin typeface="Calibri"/>
                <a:ea typeface="Calibri"/>
                <a:cs typeface="Calibri"/>
                <a:sym typeface="Calibri"/>
                <a:hlinkClick r:id="rId7"/>
              </a:rPr>
              <a:t>https://medium.datadriveninvestor.com/i-used-openais-gpt-4-5-to-create-a-trading-strategy-it-returned-over-10x-the-broader-market-7ab2ccce8021</a:t>
            </a:r>
            <a:r>
              <a:rPr lang="en" sz="900" b="0" i="0" u="none" strike="noStrike" cap="none">
                <a:solidFill>
                  <a:srgbClr val="131313"/>
                </a:solidFill>
                <a:latin typeface="Calibri"/>
                <a:ea typeface="Calibri"/>
                <a:cs typeface="Calibri"/>
                <a:sym typeface="Calibri"/>
              </a:rPr>
              <a:t> </a:t>
            </a:r>
            <a:endParaRPr sz="600" b="0" i="0" u="none" strike="noStrike" cap="none">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38" name="Google Shape;138;p22"/>
          <p:cNvSpPr txBox="1"/>
          <p:nvPr/>
        </p:nvSpPr>
        <p:spPr>
          <a:xfrm>
            <a:off x="179078" y="847500"/>
            <a:ext cx="4431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MUSA SDK - alternative to Nvidia CUDA</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by Chinese firm Moore Threads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Intel &amp; ARM Processors along with their own GPUs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easy code porting from NVIDIA's CUDA Stack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Allows parallel computing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https://wccftech.com/china-first-in-house-alternative-to-nvidias-cuda-emerges-online/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39" name="Google Shape;139;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38653" y="847500"/>
            <a:ext cx="4112749" cy="2020650"/>
          </a:xfrm>
          <a:prstGeom prst="rect">
            <a:avLst/>
          </a:prstGeom>
          <a:noFill/>
          <a:ln w="9525" cap="flat" cmpd="sng">
            <a:solidFill>
              <a:srgbClr val="FF0000"/>
            </a:solidFill>
            <a:prstDash val="solid"/>
            <a:round/>
            <a:headEnd type="none" w="sm" len="sm"/>
            <a:tailEnd type="none" w="sm" len="sm"/>
          </a:ln>
        </p:spPr>
      </p:pic>
      <p:pic>
        <p:nvPicPr>
          <p:cNvPr id="140" name="Google Shape;140;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9075" y="2302850"/>
            <a:ext cx="4431302" cy="249261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55075" y="52750"/>
            <a:ext cx="3045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OpenHands LLM 32B</a:t>
            </a:r>
            <a:endParaRPr sz="2000" b="1" i="0" u="none" strike="noStrike" cap="none">
              <a:solidFill>
                <a:schemeClr val="dk1"/>
              </a:solidFill>
              <a:latin typeface="Calibri"/>
              <a:ea typeface="Calibri"/>
              <a:cs typeface="Calibri"/>
              <a:sym typeface="Calibri"/>
            </a:endParaRPr>
          </a:p>
        </p:txBody>
      </p:sp>
      <p:sp>
        <p:nvSpPr>
          <p:cNvPr id="146" name="Google Shape;146;p23"/>
          <p:cNvSpPr txBox="1"/>
          <p:nvPr/>
        </p:nvSpPr>
        <p:spPr>
          <a:xfrm>
            <a:off x="55075" y="452794"/>
            <a:ext cx="44313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OpenHands LLM 32B from All Hands</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3"/>
              </a:rPr>
              <a:t>https://www.all-hands.dev</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Strong &amp; Open Coding Agent Model, 128k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built on top of Qwen Coder 2.5 Instruct 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Self-Generated Training Data + Reinforcement Learning (RL) with </a:t>
            </a: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a:t>
            </a:r>
            <a:r>
              <a:rPr lang="en" sz="1200" b="1" i="0" u="none" strike="noStrike" cap="none">
                <a:solidFill>
                  <a:srgbClr val="6AA84F"/>
                </a:solidFill>
                <a:latin typeface="Calibri"/>
                <a:ea typeface="Calibri"/>
                <a:cs typeface="Calibri"/>
                <a:sym typeface="Calibri"/>
              </a:rPr>
              <a:t>SWE = SoftWare Engineering</a:t>
            </a:r>
            <a:r>
              <a:rPr lang="en" sz="1200" b="0" i="0" u="none" strike="noStrike" cap="none">
                <a:solidFill>
                  <a:schemeClr val="dk1"/>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SWE-Gym</a:t>
            </a:r>
            <a:r>
              <a:rPr lang="en" sz="1200" b="0" i="0" u="none" strike="noStrike" cap="none">
                <a:solidFill>
                  <a:schemeClr val="dk1"/>
                </a:solidFill>
                <a:latin typeface="Calibri"/>
                <a:ea typeface="Calibri"/>
                <a:cs typeface="Calibri"/>
                <a:sym typeface="Calibri"/>
              </a:rPr>
              <a:t> is the first environment designed specifically for training AI agents on real software engineering tasks. 2,438 Python tasks sourced from GitHub issues across 11 repositories like pandas ...; Executable environments (in terminal) with pre-configured dependencies and unit tests for each task; Test-driven verification to validate code solutions automatically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https://www.all-hands.dev/blog/introducing-openhands-lm-32b----a-strong-open-coding-agent-model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https://github.com/All-Hands-AI/OpenHands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https://app.all-hands.dev</a:t>
            </a:r>
            <a:r>
              <a:rPr lang="en" sz="1200" b="0" i="0" u="none" strike="noStrike" cap="none">
                <a:solidFill>
                  <a:schemeClr val="dk1"/>
                </a:solidFill>
                <a:latin typeface="Calibri"/>
                <a:ea typeface="Calibri"/>
                <a:cs typeface="Calibri"/>
                <a:sym typeface="Calibri"/>
              </a:rPr>
              <a:t> - try it live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huihui_ai/openhands-lm-abliterated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ollama run omercelik/openhands-lm   </a:t>
            </a:r>
            <a:r>
              <a:rPr lang="en" sz="1200" b="1" i="0" u="none" strike="noStrike" cap="none">
                <a:solidFill>
                  <a:srgbClr val="6AA84F"/>
                </a:solidFill>
                <a:latin typeface="Calibri"/>
                <a:ea typeface="Calibri"/>
                <a:cs typeface="Calibri"/>
                <a:sym typeface="Calibri"/>
              </a:rPr>
              <a:t>   # we use this in PyCharm</a:t>
            </a:r>
            <a:endParaRPr sz="1200" b="1" i="0" u="none" strike="noStrike" cap="none">
              <a:solidFill>
                <a:srgbClr val="6AA84F"/>
              </a:solidFill>
              <a:latin typeface="Calibri"/>
              <a:ea typeface="Calibri"/>
              <a:cs typeface="Calibri"/>
              <a:sym typeface="Calibri"/>
            </a:endParaRPr>
          </a:p>
        </p:txBody>
      </p:sp>
      <p:pic>
        <p:nvPicPr>
          <p:cNvPr id="147" name="Google Shape;147;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29200" y="1184700"/>
            <a:ext cx="4295976" cy="2398927"/>
          </a:xfrm>
          <a:prstGeom prst="rect">
            <a:avLst/>
          </a:prstGeom>
          <a:noFill/>
          <a:ln w="9525" cap="flat" cmpd="sng">
            <a:solidFill>
              <a:srgbClr val="FF0000"/>
            </a:solidFill>
            <a:prstDash val="solid"/>
            <a:round/>
            <a:headEnd type="none" w="sm" len="sm"/>
            <a:tailEnd type="none" w="sm" len="sm"/>
          </a:ln>
        </p:spPr>
      </p:pic>
      <p:sp>
        <p:nvSpPr>
          <p:cNvPr id="148" name="Google Shape;148;p23"/>
          <p:cNvSpPr/>
          <p:nvPr/>
        </p:nvSpPr>
        <p:spPr>
          <a:xfrm rot="2178095">
            <a:off x="5549802" y="1054538"/>
            <a:ext cx="193570" cy="512487"/>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9" name="Google Shape;149;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235525" y="224150"/>
            <a:ext cx="1168276" cy="780275"/>
          </a:xfrm>
          <a:prstGeom prst="rect">
            <a:avLst/>
          </a:prstGeom>
          <a:noFill/>
          <a:ln>
            <a:noFill/>
          </a:ln>
        </p:spPr>
      </p:pic>
      <p:sp>
        <p:nvSpPr>
          <p:cNvPr id="150" name="Google Shape;150;p23"/>
          <p:cNvSpPr txBox="1"/>
          <p:nvPr/>
        </p:nvSpPr>
        <p:spPr>
          <a:xfrm>
            <a:off x="55075" y="3813794"/>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"All Hands"</a:t>
            </a:r>
            <a:r>
              <a:rPr lang="en" sz="1200" b="0" i="0" u="none" strike="noStrike" cap="none">
                <a:solidFill>
                  <a:schemeClr val="dk1"/>
                </a:solidFill>
                <a:latin typeface="Calibri"/>
                <a:ea typeface="Calibri"/>
                <a:cs typeface="Calibri"/>
                <a:sym typeface="Calibri"/>
              </a:rPr>
              <a:t> is based in the US (</a:t>
            </a:r>
            <a:r>
              <a:rPr lang="en" sz="1200" b="1" i="0" u="none" strike="noStrike" cap="none">
                <a:solidFill>
                  <a:srgbClr val="3C78D8"/>
                </a:solidFill>
                <a:latin typeface="Calibri"/>
                <a:ea typeface="Calibri"/>
                <a:cs typeface="Calibri"/>
                <a:sym typeface="Calibri"/>
              </a:rPr>
              <a:t>University of Illinois Urbana Champaign and Carnegie Mellon University, Pittsburgh, PA)</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Founders: </a:t>
            </a:r>
            <a:r>
              <a:rPr lang="en" sz="1200" b="1" i="0" u="none" strike="noStrike" cap="none">
                <a:solidFill>
                  <a:srgbClr val="6AA84F"/>
                </a:solidFill>
                <a:latin typeface="Calibri"/>
                <a:ea typeface="Calibri"/>
                <a:cs typeface="Calibri"/>
                <a:sym typeface="Calibri"/>
              </a:rPr>
              <a:t>Robert Brennan (CEO), Xingyao Wang (Chief AI Officer), Graham Neubig (Chief Scientist)</a:t>
            </a:r>
            <a:endParaRPr sz="1200" b="1" i="0" u="none" strike="noStrike" cap="none">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Funding from U.S.-based venture capital firms such as Menlo Ventures and Pillar VC</a:t>
            </a:r>
            <a:endParaRPr sz="1200" b="0" i="0" u="none" strike="noStrike" cap="none">
              <a:solidFill>
                <a:schemeClr val="dk1"/>
              </a:solidFill>
              <a:latin typeface="Calibri"/>
              <a:ea typeface="Calibri"/>
              <a:cs typeface="Calibri"/>
              <a:sym typeface="Calibri"/>
            </a:endParaRPr>
          </a:p>
        </p:txBody>
      </p:sp>
      <p:pic>
        <p:nvPicPr>
          <p:cNvPr id="151" name="Google Shape;151;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729200" y="3681625"/>
            <a:ext cx="1706300" cy="1367050"/>
          </a:xfrm>
          <a:prstGeom prst="rect">
            <a:avLst/>
          </a:prstGeom>
          <a:noFill/>
          <a:ln w="9525" cap="flat" cmpd="sng">
            <a:solidFill>
              <a:srgbClr val="FF0000"/>
            </a:solidFill>
            <a:prstDash val="solid"/>
            <a:round/>
            <a:headEnd type="none" w="sm" len="sm"/>
            <a:tailEnd type="none" w="sm" len="sm"/>
          </a:ln>
        </p:spPr>
      </p:pic>
      <p:sp>
        <p:nvSpPr>
          <p:cNvPr id="152" name="Google Shape;152;p23"/>
          <p:cNvSpPr txBox="1"/>
          <p:nvPr/>
        </p:nvSpPr>
        <p:spPr>
          <a:xfrm>
            <a:off x="6544000" y="4605325"/>
            <a:ext cx="2141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300 Contributors on GitHub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3766</Words>
  <Application>Microsoft Macintosh PowerPoint</Application>
  <PresentationFormat>On-screen Show (16:9)</PresentationFormat>
  <Paragraphs>380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2025-04-18T03:19:27Z</dcterms:modified>
</cp:coreProperties>
</file>