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Mono"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9E8528-8392-498D-BE5E-98E4D5F4072D}">
  <a:tblStyle styleId="{379E8528-8392-498D-BE5E-98E4D5F4072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37" d="100"/>
          <a:sy n="137" d="100"/>
        </p:scale>
        <p:origin x="136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44bfc282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44bfc2824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44c0c8d8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44c0c8d8b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6eeafcde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36eeafcde4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633b5b1a9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633b5b1a90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6327288a3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36327288a3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44d81d42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344d81d42c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6335f979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36335f979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632f0c92e4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632f0c92e4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6eeafcde4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36eeafcde4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44bf325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344bf325b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6314c19c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36314c19cc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6ed6da47b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36ed6da47b5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6ed6da47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36ed6da47b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44a46942c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344a46942c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eb58d33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36eb58d33d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44bf60d9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344bf60d9e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44bfc2824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44bfc2824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70652c05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370652c05c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rxiv.org/abs/2507.0209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jxB-lQyAAxU"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8" Type="http://schemas.openxmlformats.org/officeDocument/2006/relationships/hyperlink" Target="https://partnerinsight.substack.com/p/googles-ai-agent-marketplace-1000s" TargetMode="External"/><Relationship Id="rId3" Type="http://schemas.openxmlformats.org/officeDocument/2006/relationships/image" Target="../media/image15.png"/><Relationship Id="rId7" Type="http://schemas.openxmlformats.org/officeDocument/2006/relationships/hyperlink" Target="https://cloud.google.com/products/agentspac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youtube.com/watch?v=NV9wK7-2Mv0" TargetMode="External"/><Relationship Id="rId5" Type="http://schemas.openxmlformats.org/officeDocument/2006/relationships/hyperlink" Target="https://chatgpt.com/gpts" TargetMode="External"/><Relationship Id="rId4" Type="http://schemas.openxmlformats.org/officeDocument/2006/relationships/hyperlink" Target="https://openai.com/index/introducing-chatgpt-agent/" TargetMode="External"/><Relationship Id="rId9" Type="http://schemas.openxmlformats.org/officeDocument/2006/relationships/hyperlink" Target="https://azuremarketplace.microsoft.com/en-us/marketplace/apps/category/ai-plus-machine-learn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hyperlink" Target="https://www.nature.com/articles/d41586-025-02158-w"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phys.org/news/2025-07-graphene-based-artificial-tongue-human.html"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mistral.ai/news/voxtral" TargetMode="External"/><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hyperlink" Target="https://github.com/google-deepmind/aloha_sim" TargetMode="External"/><Relationship Id="rId4" Type="http://schemas.openxmlformats.org/officeDocument/2006/relationships/hyperlink" Target="https://www.infoq.com/news/2025/07/google-gemini-robotic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Lightricks/LTX-Video" TargetMode="External"/><Relationship Id="rId7"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hyperlink" Target="https://ethz.ch/en/news-and-events/eth-news/news/2025/07/a-language-model-built-for-the-public-good.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iro.dev"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line/cline" TargetMode="External"/><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docs.cline.bot/getting-started/for-new-coders" TargetMode="External"/><Relationship Id="rId5" Type="http://schemas.openxmlformats.org/officeDocument/2006/relationships/hyperlink" Target="https://github.com/nickbaumann98/cline_docs/tree/main" TargetMode="External"/><Relationship Id="rId4" Type="http://schemas.openxmlformats.org/officeDocument/2006/relationships/hyperlink" Target="https://github.com/cline/cline/blob/main/src/core/prompts/system.t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0xS68sl2D70" TargetMode="External"/><Relationship Id="rId7"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5eW6Eagr9XA"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en.wikipedia.org/wiki/The_Evolution_of_Cooperation" TargetMode="External"/><Relationship Id="rId5" Type="http://schemas.openxmlformats.org/officeDocument/2006/relationships/hyperlink" Target="https://en.wikipedia.org/wiki/Robert_Axelrod_(political_scientist)" TargetMode="External"/><Relationship Id="rId4" Type="http://schemas.openxmlformats.org/officeDocument/2006/relationships/hyperlink" Target="https://www.youtube.com/watch?v=mScpHTIi-k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ZCrAin5ycXA"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7.jpeg"/></Relationships>
</file>

<file path=ppt/slides/_rels/slide23.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trueup.io/layoff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uIKmG3M0X3M"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ithub.com/Njengah/claude-code-cheat-sheet" TargetMode="External"/><Relationship Id="rId4" Type="http://schemas.openxmlformats.org/officeDocument/2006/relationships/hyperlink" Target="http://claude.m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pidog.com/blog/kimi-k2-vscode-copilo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arxiv.org/abs/2502.1698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4" TargetMode="External"/><Relationship Id="rId26" Type="http://schemas.openxmlformats.org/officeDocument/2006/relationships/hyperlink" Target="https://openai.com/index/gpt-4-1/"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docs.x.ai/docs/models/grok-4-0709" TargetMode="External"/><Relationship Id="rId34" Type="http://schemas.openxmlformats.org/officeDocument/2006/relationships/hyperlink" Target="https://aistudio.google.com/app/prompts/new_chat?model=gemini-2.5-flash-lite-preview-06-17"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qwenlm.github.io/blog/qwen3/" TargetMode="External"/><Relationship Id="rId33" Type="http://schemas.openxmlformats.org/officeDocument/2006/relationships/hyperlink" Target="https://aistudio.google.com/app/prompts/new_chat?model=gemini-2.5-flash" TargetMode="External"/><Relationship Id="rId2" Type="http://schemas.openxmlformats.org/officeDocument/2006/relationships/notesSlide" Target="../notesSlides/notesSlide6.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o3-and-o4-mini/" TargetMode="External"/><Relationship Id="rId29" Type="http://schemas.openxmlformats.org/officeDocument/2006/relationships/hyperlink" Target="https://api-docs.deepseek.com/news/news250120"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moonshotai.github.io/Kimi-K2/" TargetMode="External"/><Relationship Id="rId32" Type="http://schemas.openxmlformats.org/officeDocument/2006/relationships/hyperlink" Target="https://aistudio.google.com/app/prompts/new_chat?model=gemini-2.5-pro"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api-docs.deepseek.com/news/news250528" TargetMode="External"/><Relationship Id="rId28" Type="http://schemas.openxmlformats.org/officeDocument/2006/relationships/hyperlink" Target="https://x.ai/blog/grok-3" TargetMode="External"/><Relationship Id="rId10" Type="http://schemas.openxmlformats.org/officeDocument/2006/relationships/hyperlink" Target="https://llmworld.net/llm_leaderboards/" TargetMode="External"/><Relationship Id="rId19" Type="http://schemas.openxmlformats.org/officeDocument/2006/relationships/hyperlink" Target="https://x.com/OpenAI/status/1905331956856050135" TargetMode="External"/><Relationship Id="rId31" Type="http://schemas.openxmlformats.org/officeDocument/2006/relationships/hyperlink" Target="https://openai.com/index/o1-and-new-tools-for-developers/"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api-docs.deepseek.com/news/news250325" TargetMode="External"/><Relationship Id="rId30" Type="http://schemas.openxmlformats.org/officeDocument/2006/relationships/hyperlink" Target="https://mistral.ai/news/mistral-medium-3" TargetMode="External"/><Relationship Id="rId8" Type="http://schemas.openxmlformats.org/officeDocument/2006/relationships/hyperlink" Target="https://openlm.ai/chatbot-aren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www.perplexity.ai/comet/gettingstarte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5" title="img1.png"/>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90600" y="500750"/>
            <a:ext cx="7311218" cy="4109350"/>
          </a:xfrm>
          <a:prstGeom prst="rect">
            <a:avLst/>
          </a:prstGeom>
          <a:noFill/>
          <a:ln>
            <a:noFill/>
          </a:ln>
        </p:spPr>
      </p:pic>
      <p:sp>
        <p:nvSpPr>
          <p:cNvPr id="64" name="Google Shape;64;p15"/>
          <p:cNvSpPr txBox="1"/>
          <p:nvPr/>
        </p:nvSpPr>
        <p:spPr>
          <a:xfrm>
            <a:off x="1132725" y="793025"/>
            <a:ext cx="7025700" cy="1557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5000" b="1">
                <a:solidFill>
                  <a:schemeClr val="lt1"/>
                </a:solidFill>
                <a:latin typeface="Calibri"/>
                <a:ea typeface="Calibri"/>
                <a:cs typeface="Calibri"/>
                <a:sym typeface="Calibri"/>
              </a:rPr>
              <a:t> Why Cline is Much Better </a:t>
            </a:r>
            <a:endParaRPr sz="5000" b="1">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5000" b="1">
                <a:solidFill>
                  <a:schemeClr val="lt1"/>
                </a:solidFill>
                <a:latin typeface="Calibri"/>
                <a:ea typeface="Calibri"/>
                <a:cs typeface="Calibri"/>
                <a:sym typeface="Calibri"/>
              </a:rPr>
              <a:t>Than Claude Code?  </a:t>
            </a:r>
            <a:endParaRPr sz="5000" b="1" i="0" u="none" strike="noStrike" cap="none">
              <a:solidFill>
                <a:schemeClr val="lt1"/>
              </a:solidFill>
              <a:latin typeface="Calibri"/>
              <a:ea typeface="Calibri"/>
              <a:cs typeface="Calibri"/>
              <a:sym typeface="Calibri"/>
            </a:endParaRPr>
          </a:p>
        </p:txBody>
      </p:sp>
      <p:sp>
        <p:nvSpPr>
          <p:cNvPr id="65" name="Google Shape;65;p15"/>
          <p:cNvSpPr txBox="1"/>
          <p:nvPr/>
        </p:nvSpPr>
        <p:spPr>
          <a:xfrm>
            <a:off x="3316550" y="2642050"/>
            <a:ext cx="4798800" cy="6342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4000" b="1">
                <a:solidFill>
                  <a:schemeClr val="lt1"/>
                </a:solidFill>
                <a:latin typeface="Calibri"/>
                <a:ea typeface="Calibri"/>
                <a:cs typeface="Calibri"/>
                <a:sym typeface="Calibri"/>
              </a:rPr>
              <a:t>Main Exciting AI news</a:t>
            </a:r>
            <a:endParaRPr sz="4000" b="1"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Energy-Based Transformers (EBTs)</a:t>
            </a:r>
            <a:endParaRPr sz="2000" b="1" i="0" u="none" strike="noStrike" cap="none">
              <a:solidFill>
                <a:schemeClr val="dk1"/>
              </a:solidFill>
              <a:latin typeface="Calibri"/>
              <a:ea typeface="Calibri"/>
              <a:cs typeface="Calibri"/>
              <a:sym typeface="Calibri"/>
            </a:endParaRPr>
          </a:p>
        </p:txBody>
      </p:sp>
      <p:sp>
        <p:nvSpPr>
          <p:cNvPr id="197" name="Google Shape;197;p24"/>
          <p:cNvSpPr txBox="1"/>
          <p:nvPr/>
        </p:nvSpPr>
        <p:spPr>
          <a:xfrm>
            <a:off x="55075" y="395850"/>
            <a:ext cx="44514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Energy-Based Transformers (EBTs)</a:t>
            </a:r>
            <a:r>
              <a:rPr lang="en" sz="1200">
                <a:solidFill>
                  <a:schemeClr val="dk1"/>
                </a:solidFill>
                <a:latin typeface="Calibri"/>
                <a:ea typeface="Calibri"/>
                <a:cs typeface="Calibri"/>
                <a:sym typeface="Calibri"/>
              </a:rPr>
              <a:t> are significantly different from standard Transformer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substitute standard feed-forward direct mapping of input to output by an </a:t>
            </a:r>
            <a:r>
              <a:rPr lang="en" sz="1200" b="1">
                <a:solidFill>
                  <a:srgbClr val="3C78D8"/>
                </a:solidFill>
                <a:latin typeface="Calibri"/>
                <a:ea typeface="Calibri"/>
                <a:cs typeface="Calibri"/>
                <a:sym typeface="Calibri"/>
              </a:rPr>
              <a:t>iterative optimization process, trying minimize "Energy"</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a:t>
            </a:r>
            <a:r>
              <a:rPr lang="en" sz="1200" b="1">
                <a:solidFill>
                  <a:srgbClr val="3C78D8"/>
                </a:solidFill>
                <a:latin typeface="Calibri"/>
                <a:ea typeface="Calibri"/>
                <a:cs typeface="Calibri"/>
                <a:sym typeface="Calibri"/>
              </a:rPr>
              <a:t>assign an energy value </a:t>
            </a:r>
            <a:r>
              <a:rPr lang="en" sz="1200">
                <a:solidFill>
                  <a:schemeClr val="dk1"/>
                </a:solidFill>
                <a:latin typeface="Calibri"/>
                <a:ea typeface="Calibri"/>
                <a:cs typeface="Calibri"/>
                <a:sym typeface="Calibri"/>
              </a:rPr>
              <a:t>(a scalar representing unnormalized probability or compatibility) to each </a:t>
            </a:r>
            <a:r>
              <a:rPr lang="en" sz="1200" b="1">
                <a:solidFill>
                  <a:srgbClr val="6AA84F"/>
                </a:solidFill>
                <a:latin typeface="Calibri"/>
                <a:ea typeface="Calibri"/>
                <a:cs typeface="Calibri"/>
                <a:sym typeface="Calibri"/>
              </a:rPr>
              <a:t>(input, prediction) pair</a:t>
            </a:r>
            <a:r>
              <a:rPr lang="en" sz="1200">
                <a:solidFill>
                  <a:schemeClr val="dk1"/>
                </a:solidFill>
                <a:latin typeface="Calibri"/>
                <a:ea typeface="Calibri"/>
                <a:cs typeface="Calibri"/>
                <a:sym typeface="Calibri"/>
              </a:rPr>
              <a:t>. The goal is to </a:t>
            </a:r>
            <a:r>
              <a:rPr lang="en" sz="1200" b="1">
                <a:solidFill>
                  <a:srgbClr val="3C78D8"/>
                </a:solidFill>
                <a:latin typeface="Calibri"/>
                <a:ea typeface="Calibri"/>
                <a:cs typeface="Calibri"/>
                <a:sym typeface="Calibri"/>
              </a:rPr>
              <a:t>find the prediction that minimizes this energy</a:t>
            </a:r>
            <a:r>
              <a:rPr lang="en" sz="1200">
                <a:solidFill>
                  <a:schemeClr val="dk1"/>
                </a:solidFill>
                <a:latin typeface="Calibri"/>
                <a:ea typeface="Calibri"/>
                <a:cs typeface="Calibri"/>
                <a:sym typeface="Calibri"/>
              </a:rPr>
              <a:t>, which is interpreted as the most compatible or likely outcome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1155CC"/>
                </a:solidFill>
                <a:latin typeface="Calibri"/>
                <a:ea typeface="Calibri"/>
                <a:cs typeface="Calibri"/>
                <a:sym typeface="Calibri"/>
              </a:rPr>
              <a:t>During inference, EBTs iteratively refine predictions</a:t>
            </a:r>
            <a:r>
              <a:rPr lang="en" sz="1200">
                <a:solidFill>
                  <a:schemeClr val="dk1"/>
                </a:solidFill>
                <a:latin typeface="Calibri"/>
                <a:ea typeface="Calibri"/>
                <a:cs typeface="Calibri"/>
                <a:sym typeface="Calibri"/>
              </a:rPr>
              <a:t> using gradient descent to minimize the energy, rather than making a one-shot prediction. </a:t>
            </a:r>
            <a:r>
              <a:rPr lang="en" sz="1200" b="1">
                <a:solidFill>
                  <a:srgbClr val="6AA84F"/>
                </a:solidFill>
                <a:latin typeface="Calibri"/>
                <a:ea typeface="Calibri"/>
                <a:cs typeface="Calibri"/>
                <a:sym typeface="Calibri"/>
              </a:rPr>
              <a:t>This process is analogous to “thinking” or “reasoning”</a:t>
            </a:r>
            <a:r>
              <a:rPr lang="en" sz="1200">
                <a:solidFill>
                  <a:schemeClr val="dk1"/>
                </a:solidFill>
                <a:latin typeface="Calibri"/>
                <a:ea typeface="Calibri"/>
                <a:cs typeface="Calibri"/>
                <a:sym typeface="Calibri"/>
              </a:rPr>
              <a:t> over possible outputs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EBTs implement System 2 Thinking</a:t>
            </a:r>
            <a:r>
              <a:rPr lang="en" sz="1200">
                <a:solidFill>
                  <a:schemeClr val="dk1"/>
                </a:solidFill>
                <a:latin typeface="Calibri"/>
                <a:ea typeface="Calibri"/>
                <a:cs typeface="Calibri"/>
                <a:sym typeface="Calibri"/>
              </a:rPr>
              <a:t> - slow, analytical, and deliberate reasoning by spending more computation on harder problems. This is achieved by allowing the model to </a:t>
            </a:r>
            <a:r>
              <a:rPr lang="en" sz="1200" b="1">
                <a:solidFill>
                  <a:srgbClr val="3C78D8"/>
                </a:solidFill>
                <a:latin typeface="Calibri"/>
                <a:ea typeface="Calibri"/>
                <a:cs typeface="Calibri"/>
                <a:sym typeface="Calibri"/>
              </a:rPr>
              <a:t>perform multiple steps of energy minimization</a:t>
            </a:r>
            <a:r>
              <a:rPr lang="en" sz="1200">
                <a:solidFill>
                  <a:schemeClr val="dk1"/>
                </a:solidFill>
                <a:latin typeface="Calibri"/>
                <a:ea typeface="Calibri"/>
                <a:cs typeface="Calibri"/>
                <a:sym typeface="Calibri"/>
              </a:rPr>
              <a:t>, dynamically allocating more resources when needed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experiments, this approach led to </a:t>
            </a:r>
            <a:r>
              <a:rPr lang="en" sz="1200" b="1">
                <a:solidFill>
                  <a:srgbClr val="3C78D8"/>
                </a:solidFill>
                <a:latin typeface="Calibri"/>
                <a:ea typeface="Calibri"/>
                <a:cs typeface="Calibri"/>
                <a:sym typeface="Calibri"/>
              </a:rPr>
              <a:t>29% better performance on language tasks</a:t>
            </a:r>
            <a:r>
              <a:rPr lang="en" sz="1200">
                <a:solidFill>
                  <a:schemeClr val="dk1"/>
                </a:solidFill>
                <a:latin typeface="Calibri"/>
                <a:ea typeface="Calibri"/>
                <a:cs typeface="Calibri"/>
                <a:sym typeface="Calibri"/>
              </a:rPr>
              <a:t> compared to advanced feed-forward Transformers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EBTs combine generation and verification in a single model</a:t>
            </a:r>
            <a:r>
              <a:rPr lang="en" sz="1200">
                <a:solidFill>
                  <a:schemeClr val="dk1"/>
                </a:solidFill>
                <a:latin typeface="Calibri"/>
                <a:ea typeface="Calibri"/>
                <a:cs typeface="Calibri"/>
                <a:sym typeface="Calibri"/>
              </a:rPr>
              <a:t>. The energy function acts as both the predictor and the verifier, enabling the model to check the compatibility of its own predictions as part of the inference process</a:t>
            </a:r>
            <a:endParaRPr sz="1200">
              <a:solidFill>
                <a:schemeClr val="dk1"/>
              </a:solidFill>
              <a:latin typeface="Calibri"/>
              <a:ea typeface="Calibri"/>
              <a:cs typeface="Calibri"/>
              <a:sym typeface="Calibri"/>
            </a:endParaRPr>
          </a:p>
        </p:txBody>
      </p:sp>
      <p:sp>
        <p:nvSpPr>
          <p:cNvPr id="198" name="Google Shape;198;p24"/>
          <p:cNvSpPr txBox="1"/>
          <p:nvPr/>
        </p:nvSpPr>
        <p:spPr>
          <a:xfrm>
            <a:off x="4652625" y="395850"/>
            <a:ext cx="4451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are designed to be </a:t>
            </a:r>
            <a:r>
              <a:rPr lang="en" sz="1200" b="1">
                <a:solidFill>
                  <a:srgbClr val="3C78D8"/>
                </a:solidFill>
                <a:latin typeface="Calibri"/>
                <a:ea typeface="Calibri"/>
                <a:cs typeface="Calibri"/>
                <a:sym typeface="Calibri"/>
              </a:rPr>
              <a:t>agnostic to input modality</a:t>
            </a:r>
            <a:r>
              <a:rPr lang="en" sz="1200">
                <a:solidFill>
                  <a:schemeClr val="dk1"/>
                </a:solidFill>
                <a:latin typeface="Calibri"/>
                <a:ea typeface="Calibri"/>
                <a:cs typeface="Calibri"/>
                <a:sym typeface="Calibri"/>
              </a:rPr>
              <a:t> and problem type. They have demonstrated strong results in both </a:t>
            </a:r>
            <a:r>
              <a:rPr lang="en" sz="1200" b="1">
                <a:solidFill>
                  <a:srgbClr val="3C78D8"/>
                </a:solidFill>
                <a:latin typeface="Calibri"/>
                <a:ea typeface="Calibri"/>
                <a:cs typeface="Calibri"/>
                <a:sym typeface="Calibri"/>
              </a:rPr>
              <a:t>discrete (text) and continuous (vision)</a:t>
            </a:r>
            <a:r>
              <a:rPr lang="en" sz="1200">
                <a:solidFill>
                  <a:schemeClr val="dk1"/>
                </a:solidFill>
                <a:latin typeface="Calibri"/>
                <a:ea typeface="Calibri"/>
                <a:cs typeface="Calibri"/>
                <a:sym typeface="Calibri"/>
              </a:rPr>
              <a:t> domains, outperforming not only feed-forward Transformers but also Diffusion Transformers in image denoising tasks, with fewer forward passes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show </a:t>
            </a:r>
            <a:r>
              <a:rPr lang="en" sz="1200" b="1">
                <a:solidFill>
                  <a:srgbClr val="3C78D8"/>
                </a:solidFill>
                <a:latin typeface="Calibri"/>
                <a:ea typeface="Calibri"/>
                <a:cs typeface="Calibri"/>
                <a:sym typeface="Calibri"/>
              </a:rPr>
              <a:t>superior scaling properties</a:t>
            </a:r>
            <a:r>
              <a:rPr lang="en" sz="1200">
                <a:solidFill>
                  <a:schemeClr val="dk1"/>
                </a:solidFill>
                <a:latin typeface="Calibri"/>
                <a:ea typeface="Calibri"/>
                <a:cs typeface="Calibri"/>
                <a:sym typeface="Calibri"/>
              </a:rPr>
              <a:t>: they </a:t>
            </a:r>
            <a:r>
              <a:rPr lang="en" sz="1200" b="1">
                <a:solidFill>
                  <a:srgbClr val="FF0000"/>
                </a:solidFill>
                <a:latin typeface="Calibri"/>
                <a:ea typeface="Calibri"/>
                <a:cs typeface="Calibri"/>
                <a:sym typeface="Calibri"/>
              </a:rPr>
              <a:t>achieve up to 35% higher scaling rates with respect to data size</a:t>
            </a:r>
            <a:r>
              <a:rPr lang="en" sz="1200">
                <a:solidFill>
                  <a:schemeClr val="dk1"/>
                </a:solidFill>
                <a:latin typeface="Calibri"/>
                <a:ea typeface="Calibri"/>
                <a:cs typeface="Calibri"/>
                <a:sym typeface="Calibri"/>
              </a:rPr>
              <a:t>, batch volume, parameters, FLOPs, and network depth compared to state-of-the-art Transformers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also exhibit </a:t>
            </a:r>
            <a:r>
              <a:rPr lang="en" sz="1200" b="1">
                <a:solidFill>
                  <a:srgbClr val="FF0000"/>
                </a:solidFill>
                <a:latin typeface="Calibri"/>
                <a:ea typeface="Calibri"/>
                <a:cs typeface="Calibri"/>
                <a:sym typeface="Calibri"/>
              </a:rPr>
              <a:t>better generalization</a:t>
            </a:r>
            <a:r>
              <a:rPr lang="en" sz="1200">
                <a:solidFill>
                  <a:schemeClr val="dk1"/>
                </a:solidFill>
                <a:latin typeface="Calibri"/>
                <a:ea typeface="Calibri"/>
                <a:cs typeface="Calibri"/>
                <a:sym typeface="Calibri"/>
              </a:rPr>
              <a:t>, especially on out of distribution data, suggesting a more robust understanding of tasks beyond memorization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https://www.arxiv.org/abs/2507.02092</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p:txBody>
      </p:sp>
      <p:pic>
        <p:nvPicPr>
          <p:cNvPr id="199" name="Google Shape;199;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42075" y="3253700"/>
            <a:ext cx="3998900" cy="1504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p:nvPr/>
        </p:nvSpPr>
        <p:spPr>
          <a:xfrm>
            <a:off x="55075" y="-9225"/>
            <a:ext cx="499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LLMS match patterns without understanding</a:t>
            </a:r>
            <a:endParaRPr sz="2000" b="1" i="0" u="none" strike="noStrike" cap="none">
              <a:solidFill>
                <a:schemeClr val="dk1"/>
              </a:solidFill>
              <a:latin typeface="Calibri"/>
              <a:ea typeface="Calibri"/>
              <a:cs typeface="Calibri"/>
              <a:sym typeface="Calibri"/>
            </a:endParaRPr>
          </a:p>
        </p:txBody>
      </p:sp>
      <p:sp>
        <p:nvSpPr>
          <p:cNvPr id="205" name="Google Shape;205;p25"/>
          <p:cNvSpPr txBox="1"/>
          <p:nvPr/>
        </p:nvSpPr>
        <p:spPr>
          <a:xfrm>
            <a:off x="55075" y="395850"/>
            <a:ext cx="44514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LLMS match patterns without understanding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https://www.youtube.com/watch?v=jxB-lQyAAxU</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 from Harvard and MIT tests whether AI models truly understand the world (create world models) or just memorize patterns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trained transformer models to predict planetary positions with high accuracy, then fine-tuned them to predict gravitational forces - the underlying physical principle that governs orbital motion.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Models achieved 99%+ accuracy predicting orbital positions, but failed catastrophically when asked to predict gravitational forces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symbolic regression, researchers discovered the models learned nonsensical, non-physical formulas; Each solar system configuration produced different arbitrary "laws" - no universal understanding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discovering Newton's elegant F = GMm/r² law, models created complex, wiggly mathematical functions that Perfectly fit the training data through overfitting, Had no relationship to actual physics, Couldn't generalize to related tasks, Were essentially sophisticated memorization</a:t>
            </a:r>
            <a:endParaRPr sz="1200">
              <a:solidFill>
                <a:schemeClr val="dk1"/>
              </a:solidFill>
              <a:latin typeface="Calibri"/>
              <a:ea typeface="Calibri"/>
              <a:cs typeface="Calibri"/>
              <a:sym typeface="Calibri"/>
            </a:endParaRPr>
          </a:p>
        </p:txBody>
      </p:sp>
      <p:sp>
        <p:nvSpPr>
          <p:cNvPr id="206" name="Google Shape;206;p25"/>
          <p:cNvSpPr txBox="1"/>
          <p:nvPr/>
        </p:nvSpPr>
        <p:spPr>
          <a:xfrm>
            <a:off x="4625810" y="395850"/>
            <a:ext cx="44514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Testing Commercial Models (GPT-4, Claude Sonnet 4, Gemini 2.5 Pro) using in-context learning - all failed similarly, despite having physics knowledge in training data, they couldn't apply it coherently. Models defaulted to simple, incorrect heuristics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Knowing ≠ Understanding ≠ Applying</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Even models trained on all of Wikipedia's physics content failed to spontaneously access and apply coherent world models when needed</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suggests current AI lacks genuine intelligence and operates through pattern matching rather than principled understanding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research provides strong evidence that current foundation models, regardless of architecture (Transformers, LSTMs, Mamba), are sophisticated pattern matchers without true world understanding - calling into question claims about emerging intelligence in AI systems</a:t>
            </a:r>
            <a:endParaRPr sz="1200">
              <a:solidFill>
                <a:schemeClr val="dk1"/>
              </a:solidFill>
              <a:latin typeface="Calibri"/>
              <a:ea typeface="Calibri"/>
              <a:cs typeface="Calibri"/>
              <a:sym typeface="Calibri"/>
            </a:endParaRPr>
          </a:p>
        </p:txBody>
      </p:sp>
      <p:pic>
        <p:nvPicPr>
          <p:cNvPr id="207" name="Google Shape;207;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5793" y="4108343"/>
            <a:ext cx="987275" cy="987275"/>
          </a:xfrm>
          <a:prstGeom prst="rect">
            <a:avLst/>
          </a:prstGeom>
          <a:noFill/>
          <a:ln w="9525" cap="flat" cmpd="sng">
            <a:solidFill>
              <a:srgbClr val="FF0000"/>
            </a:solidFill>
            <a:prstDash val="solid"/>
            <a:round/>
            <a:headEnd type="none" w="sm" len="sm"/>
            <a:tailEnd type="none" w="sm" len="sm"/>
          </a:ln>
        </p:spPr>
      </p:pic>
      <p:pic>
        <p:nvPicPr>
          <p:cNvPr id="208" name="Google Shape;208;p2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925025" y="4187025"/>
            <a:ext cx="1719575" cy="852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p:nvPr/>
        </p:nvSpPr>
        <p:spPr>
          <a:xfrm>
            <a:off x="34925" y="-13150"/>
            <a:ext cx="170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a:t>
            </a:r>
            <a:endParaRPr sz="2000" b="1" i="0" u="none" strike="noStrike" cap="none">
              <a:solidFill>
                <a:schemeClr val="dk1"/>
              </a:solidFill>
              <a:latin typeface="Calibri"/>
              <a:ea typeface="Calibri"/>
              <a:cs typeface="Calibri"/>
              <a:sym typeface="Calibri"/>
            </a:endParaRPr>
          </a:p>
        </p:txBody>
      </p:sp>
      <p:sp>
        <p:nvSpPr>
          <p:cNvPr id="214" name="Google Shape;214;p26"/>
          <p:cNvSpPr txBox="1"/>
          <p:nvPr/>
        </p:nvSpPr>
        <p:spPr>
          <a:xfrm>
            <a:off x="55075" y="395850"/>
            <a:ext cx="34875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Which OpenAI Model is the Best?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GPT-4.5 preview</a:t>
            </a:r>
            <a:r>
              <a:rPr lang="en" sz="1200">
                <a:solidFill>
                  <a:schemeClr val="dk1"/>
                </a:solidFill>
                <a:latin typeface="Calibri"/>
                <a:ea typeface="Calibri"/>
                <a:cs typeface="Calibri"/>
                <a:sym typeface="Calibri"/>
              </a:rPr>
              <a:t> - best, most advanced, multilingual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o3, o4-mini-high</a:t>
            </a:r>
            <a:r>
              <a:rPr lang="en" sz="1200">
                <a:solidFill>
                  <a:schemeClr val="dk1"/>
                </a:solidFill>
                <a:latin typeface="Calibri"/>
                <a:ea typeface="Calibri"/>
                <a:cs typeface="Calibri"/>
                <a:sym typeface="Calibri"/>
              </a:rPr>
              <a:t> - deep reasoning, technical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GPT-4o, GPT-4.1</a:t>
            </a:r>
            <a:r>
              <a:rPr lang="en" sz="1200">
                <a:solidFill>
                  <a:schemeClr val="dk1"/>
                </a:solidFill>
                <a:latin typeface="Calibri"/>
                <a:ea typeface="Calibri"/>
                <a:cs typeface="Calibri"/>
                <a:sym typeface="Calibri"/>
              </a:rPr>
              <a:t> - general use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GPT-4.1</a:t>
            </a:r>
            <a:r>
              <a:rPr lang="en" sz="1200">
                <a:solidFill>
                  <a:schemeClr val="dk1"/>
                </a:solidFill>
                <a:latin typeface="Calibri"/>
                <a:ea typeface="Calibri"/>
                <a:cs typeface="Calibri"/>
                <a:sym typeface="Calibri"/>
              </a:rPr>
              <a:t> - more advanced for developers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and long-context tasks;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GPT-4o</a:t>
            </a:r>
            <a:r>
              <a:rPr lang="en" sz="1200">
                <a:solidFill>
                  <a:schemeClr val="dk1"/>
                </a:solidFill>
                <a:latin typeface="Calibri"/>
                <a:ea typeface="Calibri"/>
                <a:cs typeface="Calibri"/>
                <a:sym typeface="Calibri"/>
              </a:rPr>
              <a:t> - image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Expecting final GPT-4.5 from OpenAI soon (in July ?)</a:t>
            </a:r>
            <a:endParaRPr sz="1200">
              <a:solidFill>
                <a:schemeClr val="dk1"/>
              </a:solidFill>
              <a:latin typeface="Calibri"/>
              <a:ea typeface="Calibri"/>
              <a:cs typeface="Calibri"/>
              <a:sym typeface="Calibri"/>
            </a:endParaRPr>
          </a:p>
        </p:txBody>
      </p:sp>
      <p:pic>
        <p:nvPicPr>
          <p:cNvPr id="215" name="Google Shape;215;p2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385900" y="131825"/>
            <a:ext cx="1314625" cy="407425"/>
          </a:xfrm>
          <a:prstGeom prst="rect">
            <a:avLst/>
          </a:prstGeom>
          <a:noFill/>
          <a:ln w="9525" cap="flat" cmpd="sng">
            <a:solidFill>
              <a:srgbClr val="FF0000"/>
            </a:solidFill>
            <a:prstDash val="solid"/>
            <a:round/>
            <a:headEnd type="none" w="sm" len="sm"/>
            <a:tailEnd type="none" w="sm" len="sm"/>
          </a:ln>
        </p:spPr>
      </p:pic>
      <p:sp>
        <p:nvSpPr>
          <p:cNvPr id="216" name="Google Shape;216;p26"/>
          <p:cNvSpPr txBox="1"/>
          <p:nvPr/>
        </p:nvSpPr>
        <p:spPr>
          <a:xfrm>
            <a:off x="3853925" y="73000"/>
            <a:ext cx="5217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ChatGPT Agent Mode</a:t>
            </a:r>
            <a:r>
              <a:rPr lang="en" sz="1200">
                <a:solidFill>
                  <a:schemeClr val="dk1"/>
                </a:solidFill>
                <a:latin typeface="Calibri"/>
                <a:ea typeface="Calibri"/>
                <a:cs typeface="Calibri"/>
                <a:sym typeface="Calibri"/>
              </a:rPr>
              <a:t> - July 17th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can now use a </a:t>
            </a:r>
            <a:r>
              <a:rPr lang="en" sz="1200" b="1">
                <a:solidFill>
                  <a:srgbClr val="3C78D8"/>
                </a:solidFill>
                <a:latin typeface="Calibri"/>
                <a:ea typeface="Calibri"/>
                <a:cs typeface="Calibri"/>
                <a:sym typeface="Calibri"/>
              </a:rPr>
              <a:t>virtual computer to run various tasks on users' behalf </a:t>
            </a:r>
            <a:r>
              <a:rPr lang="en" sz="1200">
                <a:solidFill>
                  <a:schemeClr val="dk1"/>
                </a:solidFill>
                <a:latin typeface="Calibri"/>
                <a:ea typeface="Calibri"/>
                <a:cs typeface="Calibri"/>
                <a:sym typeface="Calibri"/>
              </a:rPr>
              <a:t>- like parsing emails, generating spreadsheets, creating slides, summarizing upcoming meetings, and even shopping online or planning meals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unifies capabilities from previous OpenAI agent projects (Operator, Deep Research) and is immediately available for ChatGPT Pro, Plus, and Team users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https://openai.com/index/introducing-chatgpt-agent/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 Agents connect to your Google workspace (Gmail, Calendar, Docs, etc.) via secure APIs. When the agent needs access, you’ll be sent to Google’s consent screen where you explicitly grant the required permissions. </a:t>
            </a:r>
            <a:r>
              <a:rPr lang="en" sz="1200" b="1">
                <a:solidFill>
                  <a:srgbClr val="6AA84F"/>
                </a:solidFill>
                <a:latin typeface="Calibri"/>
                <a:ea typeface="Calibri"/>
                <a:cs typeface="Calibri"/>
                <a:sym typeface="Calibri"/>
              </a:rPr>
              <a:t>The agent’s backend then receives limited tokens</a:t>
            </a:r>
            <a:r>
              <a:rPr lang="en" sz="1200">
                <a:solidFill>
                  <a:schemeClr val="dk1"/>
                </a:solidFill>
                <a:latin typeface="Calibri"/>
                <a:ea typeface="Calibri"/>
                <a:cs typeface="Calibri"/>
                <a:sym typeface="Calibri"/>
              </a:rPr>
              <a:t> which it uses to perform actions (like reading emails or creating events) on your behalf</a:t>
            </a:r>
            <a:endParaRPr sz="1200">
              <a:solidFill>
                <a:schemeClr val="dk1"/>
              </a:solidFill>
              <a:latin typeface="Calibri"/>
              <a:ea typeface="Calibri"/>
              <a:cs typeface="Calibri"/>
              <a:sym typeface="Calibri"/>
            </a:endParaRPr>
          </a:p>
        </p:txBody>
      </p:sp>
      <p:sp>
        <p:nvSpPr>
          <p:cNvPr id="217" name="Google Shape;217;p26"/>
          <p:cNvSpPr txBox="1"/>
          <p:nvPr/>
        </p:nvSpPr>
        <p:spPr>
          <a:xfrm>
            <a:off x="131275" y="212307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App Stores for Custom Agents</a:t>
            </a:r>
            <a:endParaRPr sz="2000" b="1" i="0" u="none" strike="noStrike" cap="none">
              <a:solidFill>
                <a:schemeClr val="dk1"/>
              </a:solidFill>
              <a:latin typeface="Calibri"/>
              <a:ea typeface="Calibri"/>
              <a:cs typeface="Calibri"/>
              <a:sym typeface="Calibri"/>
            </a:endParaRPr>
          </a:p>
        </p:txBody>
      </p:sp>
      <p:sp>
        <p:nvSpPr>
          <p:cNvPr id="218" name="Google Shape;218;p26"/>
          <p:cNvSpPr txBox="1"/>
          <p:nvPr/>
        </p:nvSpPr>
        <p:spPr>
          <a:xfrm>
            <a:off x="55075" y="2537750"/>
            <a:ext cx="37395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OpenAI </a:t>
            </a: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5"/>
              </a:rPr>
              <a:t>https://chatgpt.com/gpts</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agents will be offered via AWS AI Agent Marketplace (being launched now)</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https://www.youtube.com/watch?v=NV9wK7-2Mv0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AI-Agent Marketplace</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https://cloud.google.com/products/agentspace</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https://partnerinsight.substack.com/p/googles-ai-agent-marketplace-1000s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Microsoft Azure Marketplace</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https://azuremarketplace.microsoft.com/en-us/marketplace/apps/category/ai-plus-machine-learning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LangChain, CrewAI, Superagent, Flowise, Botpress, Agno AI, ...</a:t>
            </a:r>
            <a:endParaRPr sz="1200">
              <a:solidFill>
                <a:schemeClr val="dk1"/>
              </a:solidFill>
              <a:latin typeface="Calibri"/>
              <a:ea typeface="Calibri"/>
              <a:cs typeface="Calibri"/>
              <a:sym typeface="Calibri"/>
            </a:endParaRPr>
          </a:p>
        </p:txBody>
      </p:sp>
      <p:sp>
        <p:nvSpPr>
          <p:cNvPr id="219" name="Google Shape;219;p26"/>
          <p:cNvSpPr txBox="1"/>
          <p:nvPr/>
        </p:nvSpPr>
        <p:spPr>
          <a:xfrm>
            <a:off x="3853925" y="2373275"/>
            <a:ext cx="5217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Anthropic doesn't offer similar Functionality yet.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has tools to build agents which can do web search, use MCP and interact with external productivity tools (like Asana, Canva, Figma), pull user data from apps, and automate tasks such as reporting or project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they still lack direct, deep integration with your email, calendar, or browsing as you. </a:t>
            </a:r>
            <a:endParaRPr sz="1200">
              <a:solidFill>
                <a:schemeClr val="dk1"/>
              </a:solidFill>
              <a:latin typeface="Calibri"/>
              <a:ea typeface="Calibri"/>
              <a:cs typeface="Calibri"/>
              <a:sym typeface="Calibri"/>
            </a:endParaRPr>
          </a:p>
        </p:txBody>
      </p:sp>
      <p:sp>
        <p:nvSpPr>
          <p:cNvPr id="220" name="Google Shape;220;p26"/>
          <p:cNvSpPr txBox="1"/>
          <p:nvPr/>
        </p:nvSpPr>
        <p:spPr>
          <a:xfrm>
            <a:off x="3853925" y="3565350"/>
            <a:ext cx="5217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Google’s Gemini offers some (but not all) features.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is directly embedded in Google Workspace, enabling automation and agentic collaboration across email, docs, calendar, spreadsheets, and presentations. It can perform multi-step workflows, research, scheduling, and content creation for users.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Browser control is coming (Project Mariner), also Google Search, Maps, and Lens integration, and potential for executing tasks via virtual environments.</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p:nvPr/>
        </p:nvSpPr>
        <p:spPr>
          <a:xfrm>
            <a:off x="34925" y="-13150"/>
            <a:ext cx="170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a:t>
            </a:r>
            <a:endParaRPr sz="2000" b="1" i="0" u="none" strike="noStrike" cap="none">
              <a:solidFill>
                <a:schemeClr val="dk1"/>
              </a:solidFill>
              <a:latin typeface="Calibri"/>
              <a:ea typeface="Calibri"/>
              <a:cs typeface="Calibri"/>
              <a:sym typeface="Calibri"/>
            </a:endParaRPr>
          </a:p>
        </p:txBody>
      </p:sp>
      <p:sp>
        <p:nvSpPr>
          <p:cNvPr id="226" name="Google Shape;226;p27"/>
          <p:cNvSpPr txBox="1"/>
          <p:nvPr/>
        </p:nvSpPr>
        <p:spPr>
          <a:xfrm>
            <a:off x="55075" y="482000"/>
            <a:ext cx="4463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is building Microkernel OS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microkernel system communicates through message-passing, reducing the size of trusted code in kernel space. This improves modularity, reliability, and (potentially) upgradability.</a:t>
            </a:r>
            <a:endParaRPr sz="1200">
              <a:solidFill>
                <a:schemeClr val="dk1"/>
              </a:solidFill>
              <a:latin typeface="Calibri"/>
              <a:ea typeface="Calibri"/>
              <a:cs typeface="Calibri"/>
              <a:sym typeface="Calibri"/>
            </a:endParaRPr>
          </a:p>
        </p:txBody>
      </p:sp>
      <p:sp>
        <p:nvSpPr>
          <p:cNvPr id="227" name="Google Shape;227;p27"/>
          <p:cNvSpPr txBox="1"/>
          <p:nvPr/>
        </p:nvSpPr>
        <p:spPr>
          <a:xfrm>
            <a:off x="4592075" y="482000"/>
            <a:ext cx="31884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b="1">
                <a:solidFill>
                  <a:srgbClr val="6AA84F"/>
                </a:solidFill>
                <a:latin typeface="Roboto Mono"/>
                <a:ea typeface="Roboto Mono"/>
                <a:cs typeface="Roboto Mono"/>
                <a:sym typeface="Roboto Mono"/>
              </a:rPr>
              <a:t>// Linux - Monolithic</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sys_read()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Kernel-space file system call</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Direct disk I/O and scheduling</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Memory mapped file buffers</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6AA84F"/>
                </a:solidFill>
                <a:latin typeface="Roboto Mono"/>
                <a:ea typeface="Roboto Mono"/>
                <a:cs typeface="Roboto Mono"/>
                <a:sym typeface="Roboto Mono"/>
              </a:rPr>
              <a:t>// MetaOS - Microkernel Style</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sys_read()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send_msg(FS_SERVICE, "read")</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6AA84F"/>
                </a:solidFill>
                <a:latin typeface="Roboto Mono"/>
                <a:ea typeface="Roboto Mono"/>
                <a:cs typeface="Roboto Mono"/>
                <a:sym typeface="Roboto Mono"/>
              </a:rPr>
              <a:t>// FS_SERVICE (runs in userspace)</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read_handler()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Handles logic</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Requests disk I/O through another IPC</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p:txBody>
      </p:sp>
      <p:sp>
        <p:nvSpPr>
          <p:cNvPr id="228" name="Google Shape;228;p27"/>
          <p:cNvSpPr txBox="1"/>
          <p:nvPr/>
        </p:nvSpPr>
        <p:spPr>
          <a:xfrm>
            <a:off x="1590225" y="1300675"/>
            <a:ext cx="2928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Windows OS - Monolithic</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Linux - Kernel + multiple utilities/processes communicating using pipes, signals, etc.</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Microkernel OS - even less Monolithic</a:t>
            </a:r>
            <a:endParaRPr sz="1200" b="1">
              <a:solidFill>
                <a:srgbClr val="3C78D8"/>
              </a:solidFill>
              <a:latin typeface="Calibri"/>
              <a:ea typeface="Calibri"/>
              <a:cs typeface="Calibri"/>
              <a:sym typeface="Calibri"/>
            </a:endParaRPr>
          </a:p>
        </p:txBody>
      </p:sp>
      <p:sp>
        <p:nvSpPr>
          <p:cNvPr id="229" name="Google Shape;229;p27"/>
          <p:cNvSpPr txBox="1"/>
          <p:nvPr/>
        </p:nvSpPr>
        <p:spPr>
          <a:xfrm>
            <a:off x="55075" y="3317950"/>
            <a:ext cx="37671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FF0000"/>
                </a:solidFill>
                <a:latin typeface="Calibri"/>
                <a:ea typeface="Calibri"/>
                <a:cs typeface="Calibri"/>
                <a:sym typeface="Calibri"/>
              </a:rPr>
              <a:t>Meta plans Manhattan-sized AI centers</a:t>
            </a:r>
            <a:r>
              <a:rPr lang="en" sz="1200" b="1">
                <a:solidFill>
                  <a:srgbClr val="3C78D8"/>
                </a:solidFill>
                <a:latin typeface="Calibri"/>
                <a:ea typeface="Calibri"/>
                <a:cs typeface="Calibri"/>
                <a:sym typeface="Calibri"/>
              </a:rPr>
              <a:t>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Prometheus</a:t>
            </a:r>
            <a:r>
              <a:rPr lang="en" sz="1200">
                <a:solidFill>
                  <a:schemeClr val="dk1"/>
                </a:solidFill>
                <a:latin typeface="Calibri"/>
                <a:ea typeface="Calibri"/>
                <a:cs typeface="Calibri"/>
                <a:sym typeface="Calibri"/>
              </a:rPr>
              <a:t>: Located in New Albany, Ohio, this is slated to deliver over 1 gigawatt (GW) of power capacity, with operations expected to commence in 2026.</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Hyperion</a:t>
            </a:r>
            <a:r>
              <a:rPr lang="en" sz="1200">
                <a:solidFill>
                  <a:schemeClr val="dk1"/>
                </a:solidFill>
                <a:latin typeface="Calibri"/>
                <a:ea typeface="Calibri"/>
                <a:cs typeface="Calibri"/>
                <a:sym typeface="Calibri"/>
              </a:rPr>
              <a:t>: Planned for Richmond Parish, Louisiana, this facility is designed to scale up to 5 GW of capacity over several years, making it one of the largest AI projects of its kind</a:t>
            </a:r>
            <a:endParaRPr sz="1200">
              <a:solidFill>
                <a:schemeClr val="dk1"/>
              </a:solidFill>
              <a:latin typeface="Calibri"/>
              <a:ea typeface="Calibri"/>
              <a:cs typeface="Calibri"/>
              <a:sym typeface="Calibri"/>
            </a:endParaRPr>
          </a:p>
        </p:txBody>
      </p:sp>
      <p:pic>
        <p:nvPicPr>
          <p:cNvPr id="230" name="Google Shape;230;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922725" y="3075575"/>
            <a:ext cx="2376178" cy="1890875"/>
          </a:xfrm>
          <a:prstGeom prst="rect">
            <a:avLst/>
          </a:prstGeom>
          <a:noFill/>
          <a:ln w="9525" cap="flat" cmpd="sng">
            <a:solidFill>
              <a:srgbClr val="FF0000"/>
            </a:solidFill>
            <a:prstDash val="solid"/>
            <a:round/>
            <a:headEnd type="none" w="sm" len="sm"/>
            <a:tailEnd type="none" w="sm" len="sm"/>
          </a:ln>
        </p:spPr>
      </p:pic>
      <p:pic>
        <p:nvPicPr>
          <p:cNvPr id="231" name="Google Shape;231;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507600" y="3075574"/>
            <a:ext cx="2522375" cy="1890875"/>
          </a:xfrm>
          <a:prstGeom prst="rect">
            <a:avLst/>
          </a:prstGeom>
          <a:noFill/>
          <a:ln w="9525" cap="flat" cmpd="sng">
            <a:solidFill>
              <a:srgbClr val="FF0000"/>
            </a:solidFill>
            <a:prstDash val="solid"/>
            <a:round/>
            <a:headEnd type="none" w="sm" len="sm"/>
            <a:tailEnd type="none" w="sm" len="sm"/>
          </a:ln>
        </p:spPr>
      </p:pic>
      <p:pic>
        <p:nvPicPr>
          <p:cNvPr id="232" name="Google Shape;232;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075" y="1816974"/>
            <a:ext cx="1461600" cy="103851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238" name="Google Shape;238;p28"/>
          <p:cNvSpPr txBox="1"/>
          <p:nvPr/>
        </p:nvSpPr>
        <p:spPr>
          <a:xfrm>
            <a:off x="55075" y="395850"/>
            <a:ext cx="4463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Thinking Machines Lab Raises $2B at $12B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Mira Murati </a:t>
            </a:r>
            <a:r>
              <a:rPr lang="en" sz="1200">
                <a:solidFill>
                  <a:schemeClr val="dk1"/>
                </a:solidFill>
                <a:latin typeface="Calibri"/>
                <a:ea typeface="Calibri"/>
                <a:cs typeface="Calibri"/>
                <a:sym typeface="Calibri"/>
              </a:rPr>
              <a:t>and several other former OpenAI researchers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Mira Murati</a:t>
            </a:r>
            <a:r>
              <a:rPr lang="en" sz="1200">
                <a:solidFill>
                  <a:schemeClr val="dk1"/>
                </a:solidFill>
                <a:latin typeface="Calibri"/>
                <a:ea typeface="Calibri"/>
                <a:cs typeface="Calibri"/>
                <a:sym typeface="Calibri"/>
              </a:rPr>
              <a:t> - Former CTO of OpenAI; CEO of Thinking Machines Lab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John Schulman</a:t>
            </a:r>
            <a:r>
              <a:rPr lang="en" sz="1200">
                <a:solidFill>
                  <a:schemeClr val="dk1"/>
                </a:solidFill>
                <a:latin typeface="Calibri"/>
                <a:ea typeface="Calibri"/>
                <a:cs typeface="Calibri"/>
                <a:sym typeface="Calibri"/>
              </a:rPr>
              <a:t> - Co-founder of OpenAI; now Chief Scientist at Thinking Machines Lab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Barret Zoph</a:t>
            </a:r>
            <a:r>
              <a:rPr lang="en" sz="1200">
                <a:solidFill>
                  <a:schemeClr val="dk1"/>
                </a:solidFill>
                <a:latin typeface="Calibri"/>
                <a:ea typeface="Calibri"/>
                <a:cs typeface="Calibri"/>
                <a:sym typeface="Calibri"/>
              </a:rPr>
              <a:t> - Former VP of Research at OpenAI; now CTO at Thinking Machines Lab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Lilian Weng</a:t>
            </a:r>
            <a:r>
              <a:rPr lang="en" sz="1200">
                <a:solidFill>
                  <a:schemeClr val="dk1"/>
                </a:solidFill>
                <a:latin typeface="Calibri"/>
                <a:ea typeface="Calibri"/>
                <a:cs typeface="Calibri"/>
                <a:sym typeface="Calibri"/>
              </a:rPr>
              <a:t> - Former researcher and VP at OpenAI</a:t>
            </a:r>
            <a:endParaRPr sz="1200">
              <a:solidFill>
                <a:schemeClr val="dk1"/>
              </a:solidFill>
              <a:latin typeface="Calibri"/>
              <a:ea typeface="Calibri"/>
              <a:cs typeface="Calibri"/>
              <a:sym typeface="Calibri"/>
            </a:endParaRPr>
          </a:p>
        </p:txBody>
      </p:sp>
      <p:sp>
        <p:nvSpPr>
          <p:cNvPr id="239" name="Google Shape;239;p28"/>
          <p:cNvSpPr txBox="1"/>
          <p:nvPr/>
        </p:nvSpPr>
        <p:spPr>
          <a:xfrm>
            <a:off x="55075" y="2035325"/>
            <a:ext cx="44634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Graphene AI Tongue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Pennsylvania State University (Penn State) have created an artificial taste sensor using graphene oxide sheets that can identify flavors with 98.5% accuracy on known tastes and 75-90% on new ones.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device mimics human taste perception and could be used for medical screening, food safety, or robotic cooking.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a solution (liquid food sample) is placed on the graphene oxide sensor, various taste molecules interact with the graphene oxide surface and alter the electrical properties (primarily conductivity) in a distinct way, depending on its chemical structure.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taste—sweet, salty, sour, bitter (and in some systems, umami or even ammonia chloride) - generates a unique signal profile.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https://www.nature.com/articles/d41586-025-02158-w</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https://phys.org/news/2025-07-graphene-based-artificial-tongue-human.html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0" name="Google Shape;240;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41575" y="454388"/>
            <a:ext cx="1321025" cy="1379025"/>
          </a:xfrm>
          <a:prstGeom prst="rect">
            <a:avLst/>
          </a:prstGeom>
          <a:noFill/>
          <a:ln w="9525" cap="flat" cmpd="sng">
            <a:solidFill>
              <a:srgbClr val="FF0000"/>
            </a:solidFill>
            <a:prstDash val="solid"/>
            <a:round/>
            <a:headEnd type="none" w="sm" len="sm"/>
            <a:tailEnd type="none" w="sm" len="sm"/>
          </a:ln>
        </p:spPr>
      </p:pic>
      <p:pic>
        <p:nvPicPr>
          <p:cNvPr id="241" name="Google Shape;241;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41575" y="2545125"/>
            <a:ext cx="3172029" cy="15885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247" name="Google Shape;247;p29"/>
          <p:cNvSpPr txBox="1"/>
          <p:nvPr/>
        </p:nvSpPr>
        <p:spPr>
          <a:xfrm>
            <a:off x="55075" y="1697325"/>
            <a:ext cx="4463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Voxtral speech transcription models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3B &amp; 24B</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source Apache 2.0 license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Also available via API (API pricing starts at $0.001/min)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https://mistral.ai/news/voxtral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48" name="Google Shape;248;p29"/>
          <p:cNvSpPr txBox="1"/>
          <p:nvPr/>
        </p:nvSpPr>
        <p:spPr>
          <a:xfrm>
            <a:off x="55075" y="382625"/>
            <a:ext cx="4463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Microsoft Phi-4-mini-Flash-Reasoning</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3.8B params, open-source, on Hugging Face, Azure, Nvidia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long-context 64K tokens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Built on the SambaY architecture with Gated Memory Units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Up to 10× faster decoding and outperforms prior Phi models on math benchmarks</a:t>
            </a:r>
            <a:endParaRPr sz="1200">
              <a:solidFill>
                <a:schemeClr val="dk1"/>
              </a:solidFill>
              <a:latin typeface="Calibri"/>
              <a:ea typeface="Calibri"/>
              <a:cs typeface="Calibri"/>
              <a:sym typeface="Calibri"/>
            </a:endParaRPr>
          </a:p>
        </p:txBody>
      </p:sp>
      <p:sp>
        <p:nvSpPr>
          <p:cNvPr id="249" name="Google Shape;249;p29"/>
          <p:cNvSpPr txBox="1"/>
          <p:nvPr/>
        </p:nvSpPr>
        <p:spPr>
          <a:xfrm>
            <a:off x="55075" y="2780300"/>
            <a:ext cx="4463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Gemini Robotics On-Device foundation model</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Vision-Language-Action (VLA) on-device model - low latency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can be fine-tuned for specific tasks with as few as 50 demonstrations.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is the first model that can be fine-tuned.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intended for applications that need to run locally on the robot hardware for low latency or because of a lack of networking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model follows natural language instructions and uses vision to find and reason about objects in its environment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https://www.infoq.com/news/2025/07/google-gemini-robotics/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https://github.com/google-deepmind/aloha_sim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50" name="Google Shape;250;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77600" y="3587600"/>
            <a:ext cx="2612650" cy="1469599"/>
          </a:xfrm>
          <a:prstGeom prst="rect">
            <a:avLst/>
          </a:prstGeom>
          <a:noFill/>
          <a:ln w="9525" cap="flat" cmpd="sng">
            <a:solidFill>
              <a:srgbClr val="FF0000"/>
            </a:solidFill>
            <a:prstDash val="solid"/>
            <a:round/>
            <a:headEnd type="none" w="sm" len="sm"/>
            <a:tailEnd type="none" w="sm" len="sm"/>
          </a:ln>
        </p:spPr>
      </p:pic>
      <p:grpSp>
        <p:nvGrpSpPr>
          <p:cNvPr id="251" name="Google Shape;251;p29"/>
          <p:cNvGrpSpPr/>
          <p:nvPr/>
        </p:nvGrpSpPr>
        <p:grpSpPr>
          <a:xfrm>
            <a:off x="4577600" y="1656350"/>
            <a:ext cx="3410324" cy="1830800"/>
            <a:chOff x="4577600" y="1656350"/>
            <a:chExt cx="3410324" cy="1830800"/>
          </a:xfrm>
        </p:grpSpPr>
        <p:pic>
          <p:nvPicPr>
            <p:cNvPr id="252" name="Google Shape;252;p2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577600" y="1656350"/>
              <a:ext cx="3410324" cy="1830800"/>
            </a:xfrm>
            <a:prstGeom prst="rect">
              <a:avLst/>
            </a:prstGeom>
            <a:noFill/>
            <a:ln w="9525" cap="flat" cmpd="sng">
              <a:solidFill>
                <a:srgbClr val="FF0000"/>
              </a:solidFill>
              <a:prstDash val="solid"/>
              <a:round/>
              <a:headEnd type="none" w="sm" len="sm"/>
              <a:tailEnd type="none" w="sm" len="sm"/>
            </a:ln>
          </p:spPr>
        </p:pic>
        <p:sp>
          <p:nvSpPr>
            <p:cNvPr id="253" name="Google Shape;253;p29"/>
            <p:cNvSpPr txBox="1"/>
            <p:nvPr/>
          </p:nvSpPr>
          <p:spPr>
            <a:xfrm>
              <a:off x="5023600" y="2201125"/>
              <a:ext cx="218700" cy="15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900">
                  <a:solidFill>
                    <a:schemeClr val="dk1"/>
                  </a:solidFill>
                  <a:latin typeface="Calibri"/>
                  <a:ea typeface="Calibri"/>
                  <a:cs typeface="Calibri"/>
                  <a:sym typeface="Calibri"/>
                </a:rPr>
                <a:t>3B</a:t>
              </a:r>
              <a:endParaRPr sz="900">
                <a:solidFill>
                  <a:schemeClr val="dk1"/>
                </a:solidFill>
                <a:latin typeface="Calibri"/>
                <a:ea typeface="Calibri"/>
                <a:cs typeface="Calibri"/>
                <a:sym typeface="Calibri"/>
              </a:endParaRPr>
            </a:p>
          </p:txBody>
        </p:sp>
        <p:sp>
          <p:nvSpPr>
            <p:cNvPr id="254" name="Google Shape;254;p29"/>
            <p:cNvSpPr txBox="1"/>
            <p:nvPr/>
          </p:nvSpPr>
          <p:spPr>
            <a:xfrm>
              <a:off x="6043375" y="3000250"/>
              <a:ext cx="218700" cy="15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900">
                  <a:solidFill>
                    <a:schemeClr val="dk1"/>
                  </a:solidFill>
                  <a:latin typeface="Calibri"/>
                  <a:ea typeface="Calibri"/>
                  <a:cs typeface="Calibri"/>
                  <a:sym typeface="Calibri"/>
                </a:rPr>
                <a:t>24B</a:t>
              </a:r>
              <a:endParaRPr sz="900">
                <a:solidFill>
                  <a:schemeClr val="dk1"/>
                </a:solidFill>
                <a:latin typeface="Calibri"/>
                <a:ea typeface="Calibri"/>
                <a:cs typeface="Calibri"/>
                <a:sym typeface="Calibri"/>
              </a:endParaRPr>
            </a:p>
          </p:txBody>
        </p:sp>
      </p:grpSp>
      <p:pic>
        <p:nvPicPr>
          <p:cNvPr id="255" name="Google Shape;255;p2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702200" y="317175"/>
            <a:ext cx="1803275" cy="1184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261" name="Google Shape;261;p30"/>
          <p:cNvSpPr txBox="1"/>
          <p:nvPr/>
        </p:nvSpPr>
        <p:spPr>
          <a:xfrm>
            <a:off x="55075" y="306425"/>
            <a:ext cx="4463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LTX-Video - open weights, 60 sec video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open-source model has both 13B and mobile-friendly 2B parameter versions, available free on GitHub and Hugging 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 update to its open-weights LTXV model, now allowing for image-to-video generations over 60 seconds long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streamed in real time, with live prompt control and efficient performance on consumer GPUs.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control inputs throughout generation, adjusting poses, depth, and style mid-stream for dynamic scene evolution.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LTXV is trained on fully licensed data, with direct integration with LTX Studio’s production suite and the ability to run efficiently on consumer devices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https://github.com/Lightricks/LTX-Video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62" name="Google Shape;262;p30"/>
          <p:cNvSpPr txBox="1"/>
          <p:nvPr/>
        </p:nvSpPr>
        <p:spPr>
          <a:xfrm>
            <a:off x="55075" y="3035150"/>
            <a:ext cx="3072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Muon optimizer </a:t>
            </a:r>
            <a:r>
              <a:rPr lang="en" sz="1200">
                <a:solidFill>
                  <a:schemeClr val="dk1"/>
                </a:solidFill>
                <a:latin typeface="Calibri"/>
                <a:ea typeface="Calibri"/>
                <a:cs typeface="Calibri"/>
                <a:sym typeface="Calibri"/>
              </a:rPr>
              <a:t>(used in Kimi K2's training), has become popular,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PyTorch is adding it to the main library</a:t>
            </a:r>
            <a:endParaRPr sz="1200">
              <a:solidFill>
                <a:schemeClr val="dk1"/>
              </a:solidFill>
              <a:latin typeface="Calibri"/>
              <a:ea typeface="Calibri"/>
              <a:cs typeface="Calibri"/>
              <a:sym typeface="Calibri"/>
            </a:endParaRPr>
          </a:p>
        </p:txBody>
      </p:sp>
      <p:sp>
        <p:nvSpPr>
          <p:cNvPr id="263" name="Google Shape;263;p30"/>
          <p:cNvSpPr txBox="1"/>
          <p:nvPr/>
        </p:nvSpPr>
        <p:spPr>
          <a:xfrm>
            <a:off x="4686050" y="3110900"/>
            <a:ext cx="44112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Switzerland - A national, open-source LLM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LLM on a national supercomputer, using a dataset spanning over 1,500 languages.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open source (Apache licensed), aligned with both Swiss data law and the EU AI Act. Built for public good, research, education, and civic purpose. With transparency in training data. With ethical oversight.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Should more countries be developing their own models built on public infrastructure, governed by public values?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https://ethz.ch/en/news-and-events/eth-news/news/2025/07/a-language-model-built-for-the-public-good.html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64" name="Google Shape;264;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946125" y="1111475"/>
            <a:ext cx="1923676" cy="1923676"/>
          </a:xfrm>
          <a:prstGeom prst="rect">
            <a:avLst/>
          </a:prstGeom>
          <a:noFill/>
          <a:ln w="9525" cap="flat" cmpd="sng">
            <a:solidFill>
              <a:srgbClr val="FF0000"/>
            </a:solidFill>
            <a:prstDash val="solid"/>
            <a:round/>
            <a:headEnd type="none" w="sm" len="sm"/>
            <a:tailEnd type="none" w="sm" len="sm"/>
          </a:ln>
        </p:spPr>
      </p:pic>
      <p:pic>
        <p:nvPicPr>
          <p:cNvPr id="265" name="Google Shape;265;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68475" y="3672750"/>
            <a:ext cx="1509951" cy="1006625"/>
          </a:xfrm>
          <a:prstGeom prst="rect">
            <a:avLst/>
          </a:prstGeom>
          <a:noFill/>
          <a:ln w="9525" cap="flat" cmpd="sng">
            <a:solidFill>
              <a:srgbClr val="FF0000"/>
            </a:solidFill>
            <a:prstDash val="solid"/>
            <a:round/>
            <a:headEnd type="none" w="sm" len="sm"/>
            <a:tailEnd type="none" w="sm" len="sm"/>
          </a:ln>
        </p:spPr>
      </p:pic>
      <p:pic>
        <p:nvPicPr>
          <p:cNvPr id="266" name="Google Shape;266;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01522" y="440350"/>
            <a:ext cx="2139825" cy="1202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AWS IDE Kiro</a:t>
            </a:r>
            <a:endParaRPr sz="2000" b="1" i="0" u="none" strike="noStrike" cap="none">
              <a:solidFill>
                <a:schemeClr val="dk1"/>
              </a:solidFill>
              <a:latin typeface="Calibri"/>
              <a:ea typeface="Calibri"/>
              <a:cs typeface="Calibri"/>
              <a:sym typeface="Calibri"/>
            </a:endParaRPr>
          </a:p>
        </p:txBody>
      </p:sp>
      <p:sp>
        <p:nvSpPr>
          <p:cNvPr id="272" name="Google Shape;272;p31"/>
          <p:cNvSpPr txBox="1"/>
          <p:nvPr/>
        </p:nvSpPr>
        <p:spPr>
          <a:xfrm>
            <a:off x="55075" y="392250"/>
            <a:ext cx="44634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Kiro - AI-powered IDE from AWS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It is a customized fork of VS Code</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https://kiro.dev</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Claude Sonnet 4. But not supporting Gemini, Ollama, OpenRouter,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turns your text prompts, docs, diagrams and images into detailed requirements, EARS-style user stories, technical designs, and a granular, executable checklist. Specs live in Markdown files within your project. Kiro creates and executes sequenced tasks, tests implementation, and creates documentation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automates repetitive tasks by triggering agent-directed actions (like running tests or updating docs) on events such as file saves or commits, ensuring best practices aren't just suggested but enforced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can use MCP (Model Context Protocol) to connect to external tools and data, like documentation sites, APIs, GitHub, or even whiteboard photos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 Kiro works, you can accept, edit, or skip changes, or allow Kiro to run on "autopilot" through sequences of tasks with full transparency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is currently free during preview</a:t>
            </a:r>
            <a:endParaRPr sz="1200">
              <a:solidFill>
                <a:schemeClr val="dk1"/>
              </a:solidFill>
              <a:latin typeface="Calibri"/>
              <a:ea typeface="Calibri"/>
              <a:cs typeface="Calibri"/>
              <a:sym typeface="Calibri"/>
            </a:endParaRPr>
          </a:p>
        </p:txBody>
      </p:sp>
      <p:pic>
        <p:nvPicPr>
          <p:cNvPr id="273" name="Google Shape;273;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8600" y="1652300"/>
            <a:ext cx="4320727" cy="2267960"/>
          </a:xfrm>
          <a:prstGeom prst="rect">
            <a:avLst/>
          </a:prstGeom>
          <a:noFill/>
          <a:ln w="9525" cap="flat" cmpd="sng">
            <a:solidFill>
              <a:srgbClr val="FF0000"/>
            </a:solidFill>
            <a:prstDash val="solid"/>
            <a:round/>
            <a:headEnd type="none" w="sm" len="sm"/>
            <a:tailEnd type="none" w="sm" len="sm"/>
          </a:ln>
        </p:spPr>
      </p:pic>
      <p:pic>
        <p:nvPicPr>
          <p:cNvPr id="274" name="Google Shape;274;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8600" y="118675"/>
            <a:ext cx="1654525" cy="1357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p:nvPr/>
        </p:nvSpPr>
        <p:spPr>
          <a:xfrm>
            <a:off x="55075" y="-9225"/>
            <a:ext cx="444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Cline System Prompt &amp; Rules Files</a:t>
            </a:r>
            <a:endParaRPr sz="2000" b="1" i="0" u="none" strike="noStrike" cap="none">
              <a:solidFill>
                <a:schemeClr val="dk1"/>
              </a:solidFill>
              <a:latin typeface="Calibri"/>
              <a:ea typeface="Calibri"/>
              <a:cs typeface="Calibri"/>
              <a:sym typeface="Calibri"/>
            </a:endParaRPr>
          </a:p>
        </p:txBody>
      </p:sp>
      <p:sp>
        <p:nvSpPr>
          <p:cNvPr id="280" name="Google Shape;280;p32"/>
          <p:cNvSpPr txBox="1"/>
          <p:nvPr/>
        </p:nvSpPr>
        <p:spPr>
          <a:xfrm>
            <a:off x="55075" y="395850"/>
            <a:ext cx="47718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 am using Cline VSCode extension as AI Coding Assistant for LLMs like Anthropic Claude, Google Gemini,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has its own system prompt that defines its behaviour. It is baked into Cline and can not be seen. But you can see it in Cline's Github:  </a:t>
            </a:r>
            <a:r>
              <a:rPr lang="en" sz="1200" u="sng">
                <a:solidFill>
                  <a:schemeClr val="hlink"/>
                </a:solidFill>
                <a:latin typeface="Calibri"/>
                <a:ea typeface="Calibri"/>
                <a:cs typeface="Calibri"/>
                <a:sym typeface="Calibri"/>
                <a:hlinkClick r:id="rId3"/>
              </a:rPr>
              <a:t>https://github.com/cline/cline</a:t>
            </a:r>
            <a:r>
              <a:rPr lang="en" sz="1200">
                <a:solidFill>
                  <a:schemeClr val="dk1"/>
                </a:solidFill>
                <a:latin typeface="Calibri"/>
                <a:ea typeface="Calibri"/>
                <a:cs typeface="Calibri"/>
                <a:sym typeface="Calibri"/>
              </a:rPr>
              <a:t> :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https://github.com/cline/cline/blob/main/src/core/prompts/system.ts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used to be the "custom instructions" section in settings. But it was removed in recent versions.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possible to modify Cline's behaviour by adding a "</a:t>
            </a:r>
            <a:r>
              <a:rPr lang="en" sz="1200" b="1">
                <a:solidFill>
                  <a:srgbClr val="FF0000"/>
                </a:solidFill>
                <a:latin typeface="Calibri"/>
                <a:ea typeface="Calibri"/>
                <a:cs typeface="Calibri"/>
                <a:sym typeface="Calibri"/>
              </a:rPr>
              <a:t>.clinerules</a:t>
            </a:r>
            <a:r>
              <a:rPr lang="en" sz="1200">
                <a:solidFill>
                  <a:schemeClr val="dk1"/>
                </a:solidFill>
                <a:latin typeface="Calibri"/>
                <a:ea typeface="Calibri"/>
                <a:cs typeface="Calibri"/>
                <a:sym typeface="Calibri"/>
              </a:rPr>
              <a:t>" file to the root of any project. Or a "</a:t>
            </a:r>
            <a:r>
              <a:rPr lang="en" sz="1200" b="1">
                <a:solidFill>
                  <a:srgbClr val="FF0000"/>
                </a:solidFill>
                <a:latin typeface="Calibri"/>
                <a:ea typeface="Calibri"/>
                <a:cs typeface="Calibri"/>
                <a:sym typeface="Calibri"/>
              </a:rPr>
              <a:t>.clinerules/</a:t>
            </a:r>
            <a:r>
              <a:rPr lang="en" sz="1200">
                <a:solidFill>
                  <a:schemeClr val="dk1"/>
                </a:solidFill>
                <a:latin typeface="Calibri"/>
                <a:ea typeface="Calibri"/>
                <a:cs typeface="Calibri"/>
                <a:sym typeface="Calibri"/>
              </a:rPr>
              <a:t>" directory with multiple .md files inside to separate rules for different aspects like formatting, documentation, or testing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Cline’s newer releases include a popover UI (under the chat input) for selecting which rules from your .clinerules/ files and folders are active at any given moment.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https://github.com/nickbaumann98/cline_docs/tree/main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https://docs.cline.bot/getting-started/for-new-coders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81" name="Google Shape;281;p32"/>
          <p:cNvSpPr txBox="1"/>
          <p:nvPr/>
        </p:nvSpPr>
        <p:spPr>
          <a:xfrm>
            <a:off x="4996775" y="1120675"/>
            <a:ext cx="40866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t>
            </a:r>
            <a:r>
              <a:rPr lang="en" sz="1200" b="1">
                <a:solidFill>
                  <a:srgbClr val="FF0000"/>
                </a:solidFill>
                <a:latin typeface="Calibri"/>
                <a:ea typeface="Calibri"/>
                <a:cs typeface="Calibri"/>
                <a:sym typeface="Calibri"/>
              </a:rPr>
              <a:t>.clineignore</a:t>
            </a:r>
            <a:r>
              <a:rPr lang="en" sz="1200">
                <a:solidFill>
                  <a:schemeClr val="dk1"/>
                </a:solidFill>
                <a:latin typeface="Calibri"/>
                <a:ea typeface="Calibri"/>
                <a:cs typeface="Calibri"/>
                <a:sym typeface="Calibri"/>
              </a:rPr>
              <a:t> file is a project-level configuration for the Cline VSCode extension, modeled after .gitignore. It lets you specify which files and directories Cline should ignore during codebase analysis and AI operations. This helps keep responses relevant, block access to specific files (e.g., .env, secrets.txt), or folders (like node_modules/, dist/, build/) or file types ( like *.csv, *.log).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reduces processing time by excluding large or irrelevant files or directories (like dependencies or auto-generated files).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 create the file, just copy your </a:t>
            </a:r>
            <a:r>
              <a:rPr lang="en" sz="1200" b="1">
                <a:solidFill>
                  <a:srgbClr val="3C78D8"/>
                </a:solidFill>
                <a:latin typeface="Calibri"/>
                <a:ea typeface="Calibri"/>
                <a:cs typeface="Calibri"/>
                <a:sym typeface="Calibri"/>
              </a:rPr>
              <a:t>.gitignore</a:t>
            </a:r>
            <a:r>
              <a:rPr lang="en" sz="1200">
                <a:solidFill>
                  <a:schemeClr val="dk1"/>
                </a:solidFill>
                <a:latin typeface="Calibri"/>
                <a:ea typeface="Calibri"/>
                <a:cs typeface="Calibri"/>
                <a:sym typeface="Calibri"/>
              </a:rPr>
              <a:t> - or ask some LLM (like Perplexity) to give you </a:t>
            </a:r>
            <a:r>
              <a:rPr lang="en" sz="1200" b="1">
                <a:solidFill>
                  <a:srgbClr val="3C78D8"/>
                </a:solidFill>
                <a:latin typeface="Calibri"/>
                <a:ea typeface="Calibri"/>
                <a:cs typeface="Calibri"/>
                <a:sym typeface="Calibri"/>
              </a:rPr>
              <a:t>.clineignore</a:t>
            </a:r>
            <a:r>
              <a:rPr lang="en" sz="1200">
                <a:solidFill>
                  <a:schemeClr val="dk1"/>
                </a:solidFill>
                <a:latin typeface="Calibri"/>
                <a:ea typeface="Calibri"/>
                <a:cs typeface="Calibri"/>
                <a:sym typeface="Calibri"/>
              </a:rPr>
              <a:t> file for specific type of a project (for example, for working with python and jupyter and doing data science / machine learning)</a:t>
            </a:r>
            <a:endParaRPr sz="800">
              <a:solidFill>
                <a:srgbClr val="3C78D8"/>
              </a:solidFill>
              <a:latin typeface="Roboto Mono"/>
              <a:ea typeface="Roboto Mono"/>
              <a:cs typeface="Roboto Mono"/>
              <a:sym typeface="Roboto Mono"/>
            </a:endParaRPr>
          </a:p>
        </p:txBody>
      </p:sp>
      <p:pic>
        <p:nvPicPr>
          <p:cNvPr id="282" name="Google Shape;282;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96775" y="102000"/>
            <a:ext cx="3295900" cy="93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3"/>
          <p:cNvSpPr txBox="1"/>
          <p:nvPr/>
        </p:nvSpPr>
        <p:spPr>
          <a:xfrm>
            <a:off x="55075" y="-9225"/>
            <a:ext cx="4441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and Learning - Derek Muller</a:t>
            </a:r>
            <a:endParaRPr sz="2000" b="1">
              <a:solidFill>
                <a:schemeClr val="dk1"/>
              </a:solidFill>
              <a:latin typeface="Calibri"/>
              <a:ea typeface="Calibri"/>
              <a:cs typeface="Calibri"/>
              <a:sym typeface="Calibri"/>
            </a:endParaRPr>
          </a:p>
        </p:txBody>
      </p:sp>
      <p:sp>
        <p:nvSpPr>
          <p:cNvPr id="288" name="Google Shape;288;p33"/>
          <p:cNvSpPr txBox="1"/>
          <p:nvPr/>
        </p:nvSpPr>
        <p:spPr>
          <a:xfrm>
            <a:off x="55075" y="395850"/>
            <a:ext cx="44418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https://www.youtube.com/watch?v=0xS68sl2D70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Why Educational "Revolutions" Keep Failing (1920 .. 2010). The problem isn't access to information - it's getting people to engage in the hard work of learning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 Learning Actually Works: Daniel Kahneman's "System 1" (fast, automatic) vs "System 2" (slow, effortful) thinking framework. Real learning happens when System 2 builds knowledge through </a:t>
            </a:r>
            <a:r>
              <a:rPr lang="en" sz="1100" b="1">
                <a:solidFill>
                  <a:srgbClr val="FF0000"/>
                </a:solidFill>
                <a:latin typeface="Calibri"/>
                <a:ea typeface="Calibri"/>
                <a:cs typeface="Calibri"/>
                <a:sym typeface="Calibri"/>
              </a:rPr>
              <a:t>repeated practice</a:t>
            </a:r>
            <a:r>
              <a:rPr lang="en" sz="1100">
                <a:solidFill>
                  <a:schemeClr val="dk1"/>
                </a:solidFill>
                <a:latin typeface="Calibri"/>
                <a:ea typeface="Calibri"/>
                <a:cs typeface="Calibri"/>
                <a:sym typeface="Calibri"/>
              </a:rPr>
              <a:t>, which then becomes automatic in System 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Expertise comes from </a:t>
            </a:r>
            <a:r>
              <a:rPr lang="en" sz="1100" b="1">
                <a:solidFill>
                  <a:srgbClr val="3C78D8"/>
                </a:solidFill>
                <a:latin typeface="Calibri"/>
                <a:ea typeface="Calibri"/>
                <a:cs typeface="Calibri"/>
                <a:sym typeface="Calibri"/>
              </a:rPr>
              <a:t>domain-specific knowledge structures</a:t>
            </a:r>
            <a:r>
              <a:rPr lang="en" sz="1100">
                <a:solidFill>
                  <a:schemeClr val="dk1"/>
                </a:solidFill>
                <a:latin typeface="Calibri"/>
                <a:ea typeface="Calibri"/>
                <a:cs typeface="Calibri"/>
                <a:sym typeface="Calibri"/>
              </a:rPr>
              <a:t>, not general "thinking skills"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AI's Role in Education: Positive - can provide immediate feedback and personalized tutoring; Concerning - may reduce the effortful practice that's essential for learning (like using AI to write essays instead of learning to write)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Education won't be "revolutionized" by technology because the </a:t>
            </a:r>
            <a:r>
              <a:rPr lang="en" sz="1100" b="1">
                <a:solidFill>
                  <a:srgbClr val="3C78D8"/>
                </a:solidFill>
                <a:latin typeface="Calibri"/>
                <a:ea typeface="Calibri"/>
                <a:cs typeface="Calibri"/>
                <a:sym typeface="Calibri"/>
              </a:rPr>
              <a:t>fundamental challenge isn't distributing information</a:t>
            </a:r>
            <a:r>
              <a:rPr lang="en" sz="1100">
                <a:solidFill>
                  <a:schemeClr val="dk1"/>
                </a:solidFill>
                <a:latin typeface="Calibri"/>
                <a:ea typeface="Calibri"/>
                <a:cs typeface="Calibri"/>
                <a:sym typeface="Calibri"/>
              </a:rPr>
              <a:t> - it's </a:t>
            </a:r>
            <a:r>
              <a:rPr lang="en" sz="1100" b="1">
                <a:solidFill>
                  <a:srgbClr val="FF0000"/>
                </a:solidFill>
                <a:latin typeface="Calibri"/>
                <a:ea typeface="Calibri"/>
                <a:cs typeface="Calibri"/>
                <a:sym typeface="Calibri"/>
              </a:rPr>
              <a:t>motivating people to do the hard, repetitive work of building expertise</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Teachers act like "personal trainers" who create accountability and social motivation </a:t>
            </a:r>
            <a:r>
              <a:rPr lang="en" sz="1100">
                <a:solidFill>
                  <a:schemeClr val="dk1"/>
                </a:solidFill>
                <a:latin typeface="Calibri"/>
                <a:ea typeface="Calibri"/>
                <a:cs typeface="Calibri"/>
                <a:sym typeface="Calibri"/>
              </a:rPr>
              <a:t>that technology alone cannot replace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talk emphasizes that learning requires struggle and effort, and AI's biggest risk is making it too easy to avoid that necessary difficulty.</a:t>
            </a:r>
            <a:endParaRPr sz="1100">
              <a:solidFill>
                <a:schemeClr val="dk1"/>
              </a:solidFill>
              <a:latin typeface="Calibri"/>
              <a:ea typeface="Calibri"/>
              <a:cs typeface="Calibri"/>
              <a:sym typeface="Calibri"/>
            </a:endParaRPr>
          </a:p>
        </p:txBody>
      </p:sp>
      <p:pic>
        <p:nvPicPr>
          <p:cNvPr id="289" name="Google Shape;289;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949500" y="108225"/>
            <a:ext cx="3096733" cy="2375775"/>
          </a:xfrm>
          <a:prstGeom prst="rect">
            <a:avLst/>
          </a:prstGeom>
          <a:noFill/>
          <a:ln>
            <a:noFill/>
          </a:ln>
        </p:spPr>
      </p:pic>
      <p:sp>
        <p:nvSpPr>
          <p:cNvPr id="290" name="Google Shape;290;p33"/>
          <p:cNvSpPr txBox="1"/>
          <p:nvPr/>
        </p:nvSpPr>
        <p:spPr>
          <a:xfrm>
            <a:off x="6304850" y="2515025"/>
            <a:ext cx="25239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Derek Muller (creator of Veritasium) </a:t>
            </a:r>
            <a:endParaRPr sz="1100">
              <a:solidFill>
                <a:schemeClr val="dk1"/>
              </a:solidFill>
              <a:latin typeface="Calibri"/>
              <a:ea typeface="Calibri"/>
              <a:cs typeface="Calibri"/>
              <a:sym typeface="Calibri"/>
            </a:endParaRPr>
          </a:p>
        </p:txBody>
      </p:sp>
      <p:pic>
        <p:nvPicPr>
          <p:cNvPr id="291" name="Google Shape;291;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93981" y="3616926"/>
            <a:ext cx="1386199" cy="903601"/>
          </a:xfrm>
          <a:prstGeom prst="rect">
            <a:avLst/>
          </a:prstGeom>
          <a:noFill/>
          <a:ln>
            <a:noFill/>
          </a:ln>
        </p:spPr>
      </p:pic>
      <p:pic>
        <p:nvPicPr>
          <p:cNvPr id="292" name="Google Shape;292;p3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flipH="1">
            <a:off x="4590188" y="3696125"/>
            <a:ext cx="1540038" cy="867500"/>
          </a:xfrm>
          <a:prstGeom prst="rect">
            <a:avLst/>
          </a:prstGeom>
          <a:noFill/>
          <a:ln>
            <a:noFill/>
          </a:ln>
        </p:spPr>
      </p:pic>
      <p:pic>
        <p:nvPicPr>
          <p:cNvPr id="293" name="Google Shape;293;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660025" y="3680588"/>
            <a:ext cx="1386200" cy="776270"/>
          </a:xfrm>
          <a:prstGeom prst="rect">
            <a:avLst/>
          </a:prstGeom>
          <a:noFill/>
          <a:ln>
            <a:noFill/>
          </a:ln>
        </p:spPr>
      </p:pic>
      <p:sp>
        <p:nvSpPr>
          <p:cNvPr id="294" name="Google Shape;294;p33"/>
          <p:cNvSpPr txBox="1"/>
          <p:nvPr/>
        </p:nvSpPr>
        <p:spPr>
          <a:xfrm>
            <a:off x="5820000" y="4461325"/>
            <a:ext cx="324000" cy="357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200" b="1">
                <a:solidFill>
                  <a:srgbClr val="888888"/>
                </a:solidFill>
                <a:latin typeface="Calibri"/>
                <a:ea typeface="Calibri"/>
                <a:cs typeface="Calibri"/>
                <a:sym typeface="Calibri"/>
              </a:rPr>
              <a:t>A</a:t>
            </a:r>
            <a:endParaRPr sz="2200" b="1">
              <a:solidFill>
                <a:srgbClr val="888888"/>
              </a:solidFill>
              <a:latin typeface="Calibri"/>
              <a:ea typeface="Calibri"/>
              <a:cs typeface="Calibri"/>
              <a:sym typeface="Calibri"/>
            </a:endParaRPr>
          </a:p>
        </p:txBody>
      </p:sp>
      <p:sp>
        <p:nvSpPr>
          <p:cNvPr id="295" name="Google Shape;295;p33"/>
          <p:cNvSpPr txBox="1"/>
          <p:nvPr/>
        </p:nvSpPr>
        <p:spPr>
          <a:xfrm>
            <a:off x="4524600" y="4461325"/>
            <a:ext cx="324000" cy="357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200" b="1">
                <a:solidFill>
                  <a:srgbClr val="888888"/>
                </a:solidFill>
                <a:latin typeface="Calibri"/>
                <a:ea typeface="Calibri"/>
                <a:cs typeface="Calibri"/>
                <a:sym typeface="Calibri"/>
              </a:rPr>
              <a:t>B</a:t>
            </a:r>
            <a:endParaRPr sz="2200" b="1">
              <a:solidFill>
                <a:srgbClr val="888888"/>
              </a:solidFill>
              <a:latin typeface="Calibri"/>
              <a:ea typeface="Calibri"/>
              <a:cs typeface="Calibri"/>
              <a:sym typeface="Calibri"/>
            </a:endParaRPr>
          </a:p>
        </p:txBody>
      </p:sp>
      <p:sp>
        <p:nvSpPr>
          <p:cNvPr id="296" name="Google Shape;296;p33"/>
          <p:cNvSpPr txBox="1"/>
          <p:nvPr/>
        </p:nvSpPr>
        <p:spPr>
          <a:xfrm>
            <a:off x="6304850" y="4545925"/>
            <a:ext cx="1101600" cy="187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Info, Feedback</a:t>
            </a:r>
            <a:endParaRPr sz="1100">
              <a:solidFill>
                <a:schemeClr val="dk1"/>
              </a:solidFill>
              <a:latin typeface="Calibri"/>
              <a:ea typeface="Calibri"/>
              <a:cs typeface="Calibri"/>
              <a:sym typeface="Calibri"/>
            </a:endParaRPr>
          </a:p>
        </p:txBody>
      </p:sp>
      <p:sp>
        <p:nvSpPr>
          <p:cNvPr id="297" name="Google Shape;297;p33"/>
          <p:cNvSpPr txBox="1"/>
          <p:nvPr/>
        </p:nvSpPr>
        <p:spPr>
          <a:xfrm>
            <a:off x="7581075" y="4545925"/>
            <a:ext cx="1513500" cy="357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Motivation, Energy, Hard Work, Repetition</a:t>
            </a:r>
            <a:endParaRPr sz="11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p:nvPr/>
        </p:nvSpPr>
        <p:spPr>
          <a:xfrm>
            <a:off x="78651" y="704795"/>
            <a:ext cx="44202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Question: Claude Code or Cline? - Please Comment!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CheatSheet for Claude 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Moonshot AI Kimi K2</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Grok-4 Reception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Windsurf, Cognition/Devin, Google Licensing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Comet Browser from Perplexity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Energy-Based Transformers (EBTs)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LLMS match patterns without understanding</a:t>
            </a:r>
            <a:endParaRPr sz="1500" b="1">
              <a:solidFill>
                <a:srgbClr val="3C78D8"/>
              </a:solidFill>
              <a:latin typeface="Calibri"/>
              <a:ea typeface="Calibri"/>
              <a:cs typeface="Calibri"/>
              <a:sym typeface="Calibri"/>
            </a:endParaRPr>
          </a:p>
        </p:txBody>
      </p:sp>
      <p:sp>
        <p:nvSpPr>
          <p:cNvPr id="71" name="Google Shape;71;p16"/>
          <p:cNvSpPr txBox="1"/>
          <p:nvPr/>
        </p:nvSpPr>
        <p:spPr>
          <a:xfrm>
            <a:off x="1481900"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July 18</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72" name="Google Shape;72;p16"/>
          <p:cNvSpPr txBox="1"/>
          <p:nvPr/>
        </p:nvSpPr>
        <p:spPr>
          <a:xfrm>
            <a:off x="4576975" y="3453988"/>
            <a:ext cx="45024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and Learning – Derek Muller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Expert Myth - Derek Muller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Prisoner's Dilemma - Robert Axelrod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Dave Ramsey 5 Rules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73" name="Google Shape;73;p16"/>
          <p:cNvSpPr txBox="1"/>
          <p:nvPr/>
        </p:nvSpPr>
        <p:spPr>
          <a:xfrm>
            <a:off x="78651" y="3022696"/>
            <a:ext cx="4420200" cy="1634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Which OpenAI Model is the Best?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Agent Mode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Marketplaces for AI Agents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is building Microkernel OS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plans Manhattan-sized AI centers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Thinking Machines Lab Raises $2B at $12B valuation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Graphene AI Tongue</a:t>
            </a:r>
            <a:endParaRPr sz="1500" b="1">
              <a:solidFill>
                <a:srgbClr val="3C78D8"/>
              </a:solidFill>
              <a:latin typeface="Calibri"/>
              <a:ea typeface="Calibri"/>
              <a:cs typeface="Calibri"/>
              <a:sym typeface="Calibri"/>
            </a:endParaRPr>
          </a:p>
        </p:txBody>
      </p:sp>
      <p:sp>
        <p:nvSpPr>
          <p:cNvPr id="74" name="Google Shape;74;p16"/>
          <p:cNvSpPr txBox="1"/>
          <p:nvPr/>
        </p:nvSpPr>
        <p:spPr>
          <a:xfrm>
            <a:off x="4576975" y="701647"/>
            <a:ext cx="4502400" cy="2096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Phi-4-mini-Flash-Reasoning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Voxtral speech transcription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Robotics On-Device foundation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LTX-Video - open weights, 60 sec video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Muon optimizer into PyTorch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Switzerland - A national, open-source LLM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AWS IDE Kiro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Cline System Prompt &amp; Rules Files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 Store for Custom Agents</a:t>
            </a:r>
            <a:endParaRPr sz="1500" b="1">
              <a:solidFill>
                <a:srgbClr val="3C78D8"/>
              </a:solidFill>
              <a:latin typeface="Calibri"/>
              <a:ea typeface="Calibri"/>
              <a:cs typeface="Calibri"/>
              <a:sym typeface="Calibri"/>
            </a:endParaRPr>
          </a:p>
        </p:txBody>
      </p:sp>
      <p:sp>
        <p:nvSpPr>
          <p:cNvPr id="75" name="Google Shape;75;p16"/>
          <p:cNvSpPr txBox="1"/>
          <p:nvPr/>
        </p:nvSpPr>
        <p:spPr>
          <a:xfrm>
            <a:off x="4765650" y="110675"/>
            <a:ext cx="41949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800" b="1" i="1">
                <a:solidFill>
                  <a:srgbClr val="FF0000"/>
                </a:solidFill>
                <a:latin typeface="Calibri"/>
                <a:ea typeface="Calibri"/>
                <a:cs typeface="Calibri"/>
                <a:sym typeface="Calibri"/>
              </a:rPr>
              <a:t>Claude Code    vs    Cline with Claude  ??</a:t>
            </a:r>
            <a:endParaRPr sz="1800" b="1" i="1">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4"/>
          <p:cNvSpPr txBox="1"/>
          <p:nvPr/>
        </p:nvSpPr>
        <p:spPr>
          <a:xfrm>
            <a:off x="55075" y="-9225"/>
            <a:ext cx="4470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Expert Myth - Derek Muller</a:t>
            </a:r>
            <a:endParaRPr sz="2000" b="1">
              <a:solidFill>
                <a:schemeClr val="dk1"/>
              </a:solidFill>
              <a:latin typeface="Calibri"/>
              <a:ea typeface="Calibri"/>
              <a:cs typeface="Calibri"/>
              <a:sym typeface="Calibri"/>
            </a:endParaRPr>
          </a:p>
        </p:txBody>
      </p:sp>
      <p:sp>
        <p:nvSpPr>
          <p:cNvPr id="303" name="Google Shape;303;p34"/>
          <p:cNvSpPr txBox="1"/>
          <p:nvPr/>
        </p:nvSpPr>
        <p:spPr>
          <a:xfrm>
            <a:off x="55075" y="395850"/>
            <a:ext cx="4441800" cy="374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https://www.youtube.com/watch?v=5eW6Eagr9XA</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Experts like chess masters don't have higher IQs or better general memory. Instead, they recognize patterns instantly through "chunking" - seeing complex configurations as single units rather than individual pieces.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Four "Must Have" Requirements for True Expertise:</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Many (thousands) repeated attempts with feedback</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Valid environment with learnable patterns (one-off and very random events can not be predicted reliably)</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Timely feedback</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Deliberate practice - you must consistently work at the edge of your ability, not just repeat comfortable tasks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Examples when "Experts" perform poorly: Political pundits - perform worse than random chance; Stock fund managers fail to beat market averages 80-90% of the time; Experienced doctors perform poorly at diagnosing rare diseases; College admissions officers often perform worse than simple algorithms because they get delayed or no feedback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Reaching plateau - and breaking through it via challenge and discomfort of deliberate practice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Conclusion: True expertise requires thousands of hours of uncomfortable, deliberate practice in environments where patterns can be learned and feedback is immediate. Without all four criteria, you get people who seem like experts but actually aren't.</a:t>
            </a:r>
            <a:endParaRPr sz="1100">
              <a:solidFill>
                <a:schemeClr val="dk1"/>
              </a:solidFill>
              <a:latin typeface="Calibri"/>
              <a:ea typeface="Calibri"/>
              <a:cs typeface="Calibri"/>
              <a:sym typeface="Calibri"/>
            </a:endParaRPr>
          </a:p>
        </p:txBody>
      </p:sp>
      <p:pic>
        <p:nvPicPr>
          <p:cNvPr id="304" name="Google Shape;304;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19575" y="951325"/>
            <a:ext cx="2892676" cy="2310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5"/>
          <p:cNvSpPr txBox="1"/>
          <p:nvPr/>
        </p:nvSpPr>
        <p:spPr>
          <a:xfrm>
            <a:off x="55075" y="-9225"/>
            <a:ext cx="4441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Prisoner's Dilemma - Robert Axelrod</a:t>
            </a:r>
            <a:endParaRPr sz="2000" b="1">
              <a:solidFill>
                <a:schemeClr val="dk1"/>
              </a:solidFill>
              <a:latin typeface="Calibri"/>
              <a:ea typeface="Calibri"/>
              <a:cs typeface="Calibri"/>
              <a:sym typeface="Calibri"/>
            </a:endParaRPr>
          </a:p>
        </p:txBody>
      </p:sp>
      <p:sp>
        <p:nvSpPr>
          <p:cNvPr id="310" name="Google Shape;310;p35"/>
          <p:cNvSpPr txBox="1"/>
          <p:nvPr/>
        </p:nvSpPr>
        <p:spPr>
          <a:xfrm>
            <a:off x="55075" y="395850"/>
            <a:ext cx="44418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Two individuals are arrested and interrogated separately for a crime they allegedly committed together. Each person has two options: cooperate with the other by remaining silent - or defect by betraying the other and testifying against them.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both cooperate (remain silent), they each receive a light sentence.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one defects while the other cooperates, the defector goes free while the cooperator receives a heavy sentence.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both defect, they both receive moderate sentences, which is worse than if they had both cooperated.</a:t>
            </a:r>
            <a:endParaRPr sz="1100">
              <a:solidFill>
                <a:schemeClr val="dk1"/>
              </a:solidFill>
              <a:latin typeface="Calibri"/>
              <a:ea typeface="Calibri"/>
              <a:cs typeface="Calibri"/>
              <a:sym typeface="Calibri"/>
            </a:endParaRPr>
          </a:p>
        </p:txBody>
      </p:sp>
      <p:pic>
        <p:nvPicPr>
          <p:cNvPr id="311" name="Google Shape;311;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075" y="2016825"/>
            <a:ext cx="4441801" cy="1145979"/>
          </a:xfrm>
          <a:prstGeom prst="rect">
            <a:avLst/>
          </a:prstGeom>
          <a:noFill/>
          <a:ln w="9525" cap="flat" cmpd="sng">
            <a:solidFill>
              <a:srgbClr val="FF0000"/>
            </a:solidFill>
            <a:prstDash val="solid"/>
            <a:round/>
            <a:headEnd type="none" w="sm" len="sm"/>
            <a:tailEnd type="none" w="sm" len="sm"/>
          </a:ln>
        </p:spPr>
      </p:pic>
      <p:sp>
        <p:nvSpPr>
          <p:cNvPr id="312" name="Google Shape;312;p35"/>
          <p:cNvSpPr txBox="1"/>
          <p:nvPr/>
        </p:nvSpPr>
        <p:spPr>
          <a:xfrm>
            <a:off x="4638275" y="1186075"/>
            <a:ext cx="4441800" cy="391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Robert Axelrod's famous computer tournaments (1980-1984)</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https://www.youtube.com/watch?v=mScpHTIi-kM</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5"/>
              </a:rPr>
              <a:t>https://en.wikipedia.org/wiki/Robert_Axelrod_(political_scientist)</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6"/>
              </a:rPr>
              <a:t>https://en.wikipedia.org/wiki/The_Evolution_of_Cooperation</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Winning Strategy: "Tit for Tat" - a simple strategy that starts by cooperating, then copies whatever the opponent did in the previous round - won both tournaments despite being the simplest entry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Four Key Principles of Successful Strategies:</a:t>
            </a:r>
            <a:endParaRPr sz="1100">
              <a:solidFill>
                <a:schemeClr val="dk1"/>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Nice - Never defect first</a:t>
            </a:r>
            <a:endParaRPr sz="1100">
              <a:solidFill>
                <a:srgbClr val="3C78D8"/>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Forgiving - Don't hold grudges beyond the last round</a:t>
            </a:r>
            <a:endParaRPr sz="1100">
              <a:solidFill>
                <a:srgbClr val="3C78D8"/>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Retaliatory - Strike back immediately when defected against</a:t>
            </a:r>
            <a:endParaRPr sz="1100">
              <a:solidFill>
                <a:srgbClr val="3C78D8"/>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Clear - Be predictable so others can establish patterns of trust</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repeated interactions, cooperation can emerge even among purely self-interested players. </a:t>
            </a:r>
            <a:r>
              <a:rPr lang="en" sz="1100" b="1">
                <a:solidFill>
                  <a:srgbClr val="FF0000"/>
                </a:solidFill>
                <a:latin typeface="Calibri"/>
                <a:ea typeface="Calibri"/>
                <a:cs typeface="Calibri"/>
                <a:sym typeface="Calibri"/>
              </a:rPr>
              <a:t>Nice strategies consistently outperformed nasty ones</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Being "generous" (occasionally forgiving defections) helps in noisy environments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There's no single best strategy - success depends on what other strategies you're playing against.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Most of life is not zero-sum - mutual cooperation can benefit everyone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findings helped explain everything from animal behavior (like impala grooming) to international relations (US-Soviet nuclear disarmament), showing how cooperation can evolve and spread even in competitive environments</a:t>
            </a:r>
            <a:endParaRPr sz="1100">
              <a:solidFill>
                <a:schemeClr val="dk1"/>
              </a:solidFill>
              <a:latin typeface="Calibri"/>
              <a:ea typeface="Calibri"/>
              <a:cs typeface="Calibri"/>
              <a:sym typeface="Calibri"/>
            </a:endParaRPr>
          </a:p>
        </p:txBody>
      </p:sp>
      <p:pic>
        <p:nvPicPr>
          <p:cNvPr id="313" name="Google Shape;313;p3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218099" y="77375"/>
            <a:ext cx="861976" cy="10440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6"/>
          <p:cNvSpPr txBox="1"/>
          <p:nvPr/>
        </p:nvSpPr>
        <p:spPr>
          <a:xfrm>
            <a:off x="55075" y="-9225"/>
            <a:ext cx="2480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Dave Ramsey 5 Rules</a:t>
            </a:r>
            <a:endParaRPr sz="2000" b="1">
              <a:solidFill>
                <a:schemeClr val="dk1"/>
              </a:solidFill>
              <a:latin typeface="Calibri"/>
              <a:ea typeface="Calibri"/>
              <a:cs typeface="Calibri"/>
              <a:sym typeface="Calibri"/>
            </a:endParaRPr>
          </a:p>
        </p:txBody>
      </p:sp>
      <p:sp>
        <p:nvSpPr>
          <p:cNvPr id="319" name="Google Shape;319;p36"/>
          <p:cNvSpPr txBox="1"/>
          <p:nvPr/>
        </p:nvSpPr>
        <p:spPr>
          <a:xfrm>
            <a:off x="55075" y="395850"/>
            <a:ext cx="49089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5 Wealth-Building Rules - by Dave Ramsey</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https://www.youtube.com/watch?v=ZCrAin5ycXA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1. Get on a Budget</a:t>
            </a:r>
            <a:r>
              <a:rPr lang="en" sz="1200">
                <a:solidFill>
                  <a:schemeClr val="dk1"/>
                </a:solidFill>
                <a:latin typeface="Calibri"/>
                <a:ea typeface="Calibri"/>
                <a:cs typeface="Calibri"/>
                <a:sym typeface="Calibri"/>
              </a:rPr>
              <a:t>. Create a written plan for your money. Do a budget on paper, on purpose, before each month begins. Treat managing your personal money like you would manage money for a company. You can decide today to start budgeting and managing money well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2. Get Out of Debt</a:t>
            </a:r>
            <a:r>
              <a:rPr lang="en" sz="1200">
                <a:solidFill>
                  <a:schemeClr val="dk1"/>
                </a:solidFill>
                <a:latin typeface="Calibri"/>
                <a:ea typeface="Calibri"/>
                <a:cs typeface="Calibri"/>
                <a:sym typeface="Calibri"/>
              </a:rPr>
              <a:t>. Stop borrowing money entirely ("have a plasectomy" - cut up credit cards). Recognize that debt makes you a slave to lenders. Understand that your income is your most powerful wealth-building tool. Example: A $500/month car payment invested from age 30-70 could become $5.6 million instead of making car companies rich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3. Foster High Quality Relationships</a:t>
            </a:r>
            <a:r>
              <a:rPr lang="en" sz="1200">
                <a:solidFill>
                  <a:schemeClr val="dk1"/>
                </a:solidFill>
                <a:latin typeface="Calibri"/>
                <a:ea typeface="Calibri"/>
                <a:cs typeface="Calibri"/>
                <a:sym typeface="Calibri"/>
              </a:rPr>
              <a:t>. Be careful about who you spend time with because "you become who you hang around with". Your income will approximate within 10-20% of your 10 closest friends' average income over 10 years. Choose to associate with people you want to be like. Avoid people with poor financial habits and attitudes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4. Save and Invest</a:t>
            </a:r>
            <a:r>
              <a:rPr lang="en" sz="1200">
                <a:solidFill>
                  <a:schemeClr val="dk1"/>
                </a:solidFill>
                <a:latin typeface="Calibri"/>
                <a:ea typeface="Calibri"/>
                <a:cs typeface="Calibri"/>
                <a:sym typeface="Calibri"/>
              </a:rPr>
              <a:t>. "In the house of the wise are stores of choice food and oil" - wise people save money. Save for emergencies because "it's gonna rain" (unexpected expenses will happen). Save and invest so you can retire with dignity. Don't rely on the government to take care of you in retirement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5. Practice Generosity</a:t>
            </a:r>
            <a:r>
              <a:rPr lang="en" sz="1200">
                <a:solidFill>
                  <a:schemeClr val="dk1"/>
                </a:solidFill>
                <a:latin typeface="Calibri"/>
                <a:ea typeface="Calibri"/>
                <a:cs typeface="Calibri"/>
                <a:sym typeface="Calibri"/>
              </a:rPr>
              <a:t>. Develop a generous spirit, not just transferring funds. Generous people are more attractive, cheerful, and helpful. Be generous in everyday situations (good tips, helping others). Generosity changes everything in your life, but it's hard to give when you're broke</a:t>
            </a:r>
            <a:endParaRPr sz="1200">
              <a:solidFill>
                <a:schemeClr val="dk1"/>
              </a:solidFill>
              <a:latin typeface="Calibri"/>
              <a:ea typeface="Calibri"/>
              <a:cs typeface="Calibri"/>
              <a:sym typeface="Calibri"/>
            </a:endParaRPr>
          </a:p>
        </p:txBody>
      </p:sp>
      <p:pic>
        <p:nvPicPr>
          <p:cNvPr id="320" name="Google Shape;320;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16200" y="1377375"/>
            <a:ext cx="3584874" cy="2240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7"/>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26" name="Google Shape;326;p37"/>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27" name="Google Shape;327;p37"/>
          <p:cNvSpPr txBox="1"/>
          <p:nvPr/>
        </p:nvSpPr>
        <p:spPr>
          <a:xfrm>
            <a:off x="5812825" y="557950"/>
            <a:ext cx="2607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80,003 people</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(as of July 17,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pic>
        <p:nvPicPr>
          <p:cNvPr id="328" name="Google Shape;328;p3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05780"/>
            <a:ext cx="5322102" cy="1976621"/>
          </a:xfrm>
          <a:prstGeom prst="rect">
            <a:avLst/>
          </a:prstGeom>
          <a:noFill/>
          <a:ln w="9525" cap="flat" cmpd="sng">
            <a:solidFill>
              <a:srgbClr val="FF0000"/>
            </a:solidFill>
            <a:prstDash val="solid"/>
            <a:round/>
            <a:headEnd type="none" w="sm" len="sm"/>
            <a:tailEnd type="none" w="sm" len="sm"/>
          </a:ln>
        </p:spPr>
      </p:pic>
      <p:pic>
        <p:nvPicPr>
          <p:cNvPr id="329" name="Google Shape;329;p3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26575"/>
            <a:ext cx="5322098" cy="2464524"/>
          </a:xfrm>
          <a:prstGeom prst="rect">
            <a:avLst/>
          </a:prstGeom>
          <a:noFill/>
          <a:ln w="9525" cap="flat" cmpd="sng">
            <a:solidFill>
              <a:srgbClr val="FF0000"/>
            </a:solidFill>
            <a:prstDash val="solid"/>
            <a:round/>
            <a:headEnd type="none" w="sm" len="sm"/>
            <a:tailEnd type="none" w="sm" len="sm"/>
          </a:ln>
        </p:spPr>
      </p:pic>
      <p:sp>
        <p:nvSpPr>
          <p:cNvPr id="330" name="Google Shape;330;p37"/>
          <p:cNvSpPr txBox="1"/>
          <p:nvPr/>
        </p:nvSpPr>
        <p:spPr>
          <a:xfrm>
            <a:off x="5767175" y="1725200"/>
            <a:ext cx="3287100" cy="20502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latin typeface="Calibri"/>
                <a:ea typeface="Calibri"/>
                <a:cs typeface="Calibri"/>
                <a:sym typeface="Calibri"/>
              </a:rPr>
              <a:t>AWS Laid Off 40% of Its DevOps Staff !!</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Linkedin Post (removed) from a senior AWS solutions architect:</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"After automating most of our infrastructure — around 90% of it — my entire DevOps team was labeled redundant."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The post disappeared within hours, but not before it got screenshotted and shared all over Twitter.</a:t>
            </a:r>
            <a:endParaRPr sz="12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36" name="Google Shape;336;p38"/>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37" name="Google Shape;337;p38"/>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38" name="Google Shape;338;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39" name="Google Shape;339;p38"/>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40" name="Google Shape;340;p38"/>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55075" y="-9225"/>
            <a:ext cx="4370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What is Better - Cline or Claude Code ?</a:t>
            </a:r>
            <a:endParaRPr sz="2000" b="1" i="0" u="none" strike="noStrike" cap="none">
              <a:solidFill>
                <a:schemeClr val="dk1"/>
              </a:solidFill>
              <a:latin typeface="Calibri"/>
              <a:ea typeface="Calibri"/>
              <a:cs typeface="Calibri"/>
              <a:sym typeface="Calibri"/>
            </a:endParaRPr>
          </a:p>
        </p:txBody>
      </p:sp>
      <p:sp>
        <p:nvSpPr>
          <p:cNvPr id="81" name="Google Shape;81;p17"/>
          <p:cNvSpPr txBox="1"/>
          <p:nvPr/>
        </p:nvSpPr>
        <p:spPr>
          <a:xfrm>
            <a:off x="55075" y="822275"/>
            <a:ext cx="45030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https://www.youtube.com/watch?v=uIKmG3M0X3M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The MCP-first IDE" - interview, Latent Space (July 16,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 is an open-source coding agent</a:t>
            </a:r>
            <a:r>
              <a:rPr lang="en" sz="1200">
                <a:solidFill>
                  <a:schemeClr val="dk1"/>
                </a:solidFill>
                <a:latin typeface="Calibri"/>
                <a:ea typeface="Calibri"/>
                <a:cs typeface="Calibri"/>
                <a:sym typeface="Calibri"/>
              </a:rPr>
              <a:t>, mainly a </a:t>
            </a:r>
            <a:r>
              <a:rPr lang="en" sz="1200" b="1">
                <a:solidFill>
                  <a:srgbClr val="3C78D8"/>
                </a:solidFill>
                <a:latin typeface="Calibri"/>
                <a:ea typeface="Calibri"/>
                <a:cs typeface="Calibri"/>
                <a:sym typeface="Calibri"/>
              </a:rPr>
              <a:t>VS Code extension</a:t>
            </a:r>
            <a:r>
              <a:rPr lang="en" sz="1200">
                <a:solidFill>
                  <a:schemeClr val="dk1"/>
                </a:solidFill>
                <a:latin typeface="Calibri"/>
                <a:ea typeface="Calibri"/>
                <a:cs typeface="Calibri"/>
                <a:sym typeface="Calibri"/>
              </a:rPr>
              <a:t>, soon expanding to </a:t>
            </a:r>
            <a:r>
              <a:rPr lang="en" sz="1200" b="1">
                <a:solidFill>
                  <a:srgbClr val="3C78D8"/>
                </a:solidFill>
                <a:latin typeface="Calibri"/>
                <a:ea typeface="Calibri"/>
                <a:cs typeface="Calibri"/>
                <a:sym typeface="Calibri"/>
              </a:rPr>
              <a:t>JetBrains, Neovim, and CLI</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acts as </a:t>
            </a:r>
            <a:r>
              <a:rPr lang="en" sz="1200" b="1">
                <a:solidFill>
                  <a:srgbClr val="FF0000"/>
                </a:solidFill>
                <a:latin typeface="Calibri"/>
                <a:ea typeface="Calibri"/>
                <a:cs typeface="Calibri"/>
                <a:sym typeface="Calibri"/>
              </a:rPr>
              <a:t>infrastructure for agentic systems</a:t>
            </a:r>
            <a:r>
              <a:rPr lang="en" sz="1200">
                <a:solidFill>
                  <a:schemeClr val="dk1"/>
                </a:solidFill>
                <a:latin typeface="Calibri"/>
                <a:ea typeface="Calibri"/>
                <a:cs typeface="Calibri"/>
                <a:sym typeface="Calibri"/>
              </a:rPr>
              <a:t>, modular, and designed to build any agent, </a:t>
            </a:r>
            <a:r>
              <a:rPr lang="en" sz="1200" b="1">
                <a:solidFill>
                  <a:srgbClr val="6AA84F"/>
                </a:solidFill>
                <a:latin typeface="Calibri"/>
                <a:ea typeface="Calibri"/>
                <a:cs typeface="Calibri"/>
                <a:sym typeface="Calibri"/>
              </a:rPr>
              <a:t>not just for coding</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give Cline a task; it automates workflows across </a:t>
            </a:r>
            <a:r>
              <a:rPr lang="en" sz="1200" b="1">
                <a:solidFill>
                  <a:srgbClr val="FF0000"/>
                </a:solidFill>
                <a:latin typeface="Calibri"/>
                <a:ea typeface="Calibri"/>
                <a:cs typeface="Calibri"/>
                <a:sym typeface="Calibri"/>
              </a:rPr>
              <a:t>terminals, editors, browsers, and connects to "MCP"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pioneered the </a:t>
            </a:r>
            <a:r>
              <a:rPr lang="en" sz="1200" b="1">
                <a:solidFill>
                  <a:srgbClr val="FF0000"/>
                </a:solidFill>
                <a:latin typeface="Calibri"/>
                <a:ea typeface="Calibri"/>
                <a:cs typeface="Calibri"/>
                <a:sym typeface="Calibri"/>
              </a:rPr>
              <a:t>"Plan and Act"</a:t>
            </a:r>
            <a:r>
              <a:rPr lang="en" sz="1200">
                <a:solidFill>
                  <a:schemeClr val="dk1"/>
                </a:solidFill>
                <a:latin typeface="Calibri"/>
                <a:ea typeface="Calibri"/>
                <a:cs typeface="Calibri"/>
                <a:sym typeface="Calibri"/>
              </a:rPr>
              <a:t> paradigm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Workflow is highly collaborative in plan mode, then shifts to automation in act mode, with user oversight (</a:t>
            </a:r>
            <a:r>
              <a:rPr lang="en" sz="1200" b="1">
                <a:solidFill>
                  <a:srgbClr val="3C78D8"/>
                </a:solidFill>
                <a:latin typeface="Calibri"/>
                <a:ea typeface="Calibri"/>
                <a:cs typeface="Calibri"/>
                <a:sym typeface="Calibri"/>
              </a:rPr>
              <a:t>auto-approve or step-by-step</a:t>
            </a:r>
            <a:r>
              <a:rPr lang="en" sz="1200">
                <a:solidFill>
                  <a:schemeClr val="dk1"/>
                </a:solidFill>
                <a:latin typeface="Calibri"/>
                <a:ea typeface="Calibri"/>
                <a:cs typeface="Calibri"/>
                <a:sym typeface="Calibri"/>
              </a:rPr>
              <a:t>). Cline sought to simplify user experience, making advanced agent workflows accessible and intuitive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Though mainly for coding, Cline is used in varied domains (</a:t>
            </a:r>
            <a:r>
              <a:rPr lang="en" sz="1200" b="1">
                <a:solidFill>
                  <a:srgbClr val="6AA84F"/>
                </a:solidFill>
                <a:latin typeface="Calibri"/>
                <a:ea typeface="Calibri"/>
                <a:cs typeface="Calibri"/>
                <a:sym typeface="Calibri"/>
              </a:rPr>
              <a:t>marketing, slide generation, data analysis</a:t>
            </a:r>
            <a:r>
              <a:rPr lang="en" sz="1200">
                <a:solidFill>
                  <a:schemeClr val="dk1"/>
                </a:solidFill>
                <a:latin typeface="Calibri"/>
                <a:ea typeface="Calibri"/>
                <a:cs typeface="Calibri"/>
                <a:sym typeface="Calibri"/>
              </a:rPr>
              <a:t>) due to its general, modular nature; Examples include automating presentations and integrating with tools like Reddit or Slack via MCP servers.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Coding is seen as the highest-value application for LLMs/agents; Despite MCP ecosystem growth into non-coding areas, most value and use is with developer tasks. Marketplace for MCPs in Cline, listing 150+ servers with significant usage.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emphasizes transparency (what the model is doing, errors, prompt context) for better user control and quick course correction.</a:t>
            </a:r>
            <a:endParaRPr sz="1200">
              <a:solidFill>
                <a:schemeClr val="dk1"/>
              </a:solidFill>
              <a:latin typeface="Calibri"/>
              <a:ea typeface="Calibri"/>
              <a:cs typeface="Calibri"/>
              <a:sym typeface="Calibri"/>
            </a:endParaRPr>
          </a:p>
        </p:txBody>
      </p:sp>
      <p:sp>
        <p:nvSpPr>
          <p:cNvPr id="82" name="Google Shape;82;p17"/>
          <p:cNvSpPr txBox="1"/>
          <p:nvPr/>
        </p:nvSpPr>
        <p:spPr>
          <a:xfrm>
            <a:off x="4590925" y="1137468"/>
            <a:ext cx="45030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run various LLMs (Claude, OpenAI, Gemini, DeepSeek, ...) - thus ensure performance and low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Fully autonomous tools for rapid prototyping, high-insight agentic tools for complex/creative coding; Both agentic power and transparency - hybrid workflows - some users oversee every step, others "auto-approve" and review results afterward.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support architecture design for senior engineers and coding / explanation for junior level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is often preferred by professionals who value control, system-level integration, and safety in complex code changes.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Claude Code</a:t>
            </a:r>
            <a:r>
              <a:rPr lang="en" sz="1200">
                <a:solidFill>
                  <a:schemeClr val="dk1"/>
                </a:solidFill>
                <a:latin typeface="Calibri"/>
                <a:ea typeface="Calibri"/>
                <a:cs typeface="Calibri"/>
                <a:sym typeface="Calibri"/>
              </a:rPr>
              <a:t> also allows pausing for reviews (in </a:t>
            </a:r>
            <a:r>
              <a:rPr lang="en" sz="1200" u="sng">
                <a:solidFill>
                  <a:schemeClr val="hlink"/>
                </a:solidFill>
                <a:latin typeface="Calibri"/>
                <a:ea typeface="Calibri"/>
                <a:cs typeface="Calibri"/>
                <a:sym typeface="Calibri"/>
                <a:hlinkClick r:id="rId4"/>
              </a:rPr>
              <a:t>CLAUDE.md</a:t>
            </a:r>
            <a:r>
              <a:rPr lang="en" sz="1200">
                <a:solidFill>
                  <a:schemeClr val="dk1"/>
                </a:solidFill>
                <a:latin typeface="Calibri"/>
                <a:ea typeface="Calibri"/>
                <a:cs typeface="Calibri"/>
                <a:sym typeface="Calibri"/>
              </a:rPr>
              <a:t> or similar project files, or explicitly in the prompt). But ... there are credible user reports that </a:t>
            </a:r>
            <a:r>
              <a:rPr lang="en" sz="1200" b="1">
                <a:solidFill>
                  <a:srgbClr val="3C78D8"/>
                </a:solidFill>
                <a:latin typeface="Calibri"/>
                <a:ea typeface="Calibri"/>
                <a:cs typeface="Calibri"/>
                <a:sym typeface="Calibri"/>
              </a:rPr>
              <a:t>Claude Code </a:t>
            </a:r>
            <a:r>
              <a:rPr lang="en" sz="1200">
                <a:solidFill>
                  <a:schemeClr val="dk1"/>
                </a:solidFill>
                <a:latin typeface="Calibri"/>
                <a:ea typeface="Calibri"/>
                <a:cs typeface="Calibri"/>
                <a:sym typeface="Calibri"/>
              </a:rPr>
              <a:t>sometimes </a:t>
            </a:r>
            <a:r>
              <a:rPr lang="en" sz="1200" b="1">
                <a:solidFill>
                  <a:srgbClr val="6AA84F"/>
                </a:solidFill>
                <a:latin typeface="Calibri"/>
                <a:ea typeface="Calibri"/>
                <a:cs typeface="Calibri"/>
                <a:sym typeface="Calibri"/>
              </a:rPr>
              <a:t>misses subtle bugs or hallucinates</a:t>
            </a:r>
            <a:r>
              <a:rPr lang="en" sz="1200">
                <a:solidFill>
                  <a:schemeClr val="dk1"/>
                </a:solidFill>
                <a:latin typeface="Calibri"/>
                <a:ea typeface="Calibri"/>
                <a:cs typeface="Calibri"/>
                <a:sym typeface="Calibri"/>
              </a:rPr>
              <a:t> - more than when using</a:t>
            </a:r>
            <a:r>
              <a:rPr lang="en" sz="1200" b="1">
                <a:solidFill>
                  <a:srgbClr val="3C78D8"/>
                </a:solidFill>
                <a:latin typeface="Calibri"/>
                <a:ea typeface="Calibri"/>
                <a:cs typeface="Calibri"/>
                <a:sym typeface="Calibri"/>
              </a:rPr>
              <a:t> “Claude in Cline”</a:t>
            </a:r>
            <a:br>
              <a:rPr lang="en" sz="1200" b="1">
                <a:solidFill>
                  <a:srgbClr val="3C78D8"/>
                </a:solidFill>
                <a:latin typeface="Calibri"/>
                <a:ea typeface="Calibri"/>
                <a:cs typeface="Calibri"/>
                <a:sym typeface="Calibri"/>
              </a:rPr>
            </a:b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Users recommend pairing “Claude” models with Cline for best-of-both-worlds: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Cline’s workflow features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and Claude’s reasoning power</a:t>
            </a:r>
            <a:endParaRPr sz="1200">
              <a:solidFill>
                <a:schemeClr val="dk1"/>
              </a:solidFill>
              <a:latin typeface="Calibri"/>
              <a:ea typeface="Calibri"/>
              <a:cs typeface="Calibri"/>
              <a:sym typeface="Calibri"/>
            </a:endParaRPr>
          </a:p>
        </p:txBody>
      </p:sp>
      <p:sp>
        <p:nvSpPr>
          <p:cNvPr id="83" name="Google Shape;83;p17"/>
          <p:cNvSpPr txBox="1"/>
          <p:nvPr/>
        </p:nvSpPr>
        <p:spPr>
          <a:xfrm>
            <a:off x="4590950" y="4698808"/>
            <a:ext cx="4503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CheatSheet for Claude Code: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https://github.com/Njengah/claude-code-cheat-sheet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84" name="Google Shape;84;p17"/>
          <p:cNvSpPr txBox="1"/>
          <p:nvPr/>
        </p:nvSpPr>
        <p:spPr>
          <a:xfrm>
            <a:off x="4590950" y="171275"/>
            <a:ext cx="4503000" cy="849600"/>
          </a:xfrm>
          <a:prstGeom prst="rect">
            <a:avLst/>
          </a:prstGeom>
          <a:solidFill>
            <a:srgbClr val="D9EAD3"/>
          </a:solidFill>
          <a:ln w="38100"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800" b="1">
                <a:solidFill>
                  <a:srgbClr val="FF0000"/>
                </a:solidFill>
                <a:latin typeface="Calibri"/>
                <a:ea typeface="Calibri"/>
                <a:cs typeface="Calibri"/>
                <a:sym typeface="Calibri"/>
              </a:rPr>
              <a:t>Please Pause The Video - and provide your </a:t>
            </a:r>
            <a:br>
              <a:rPr lang="en" sz="1800" b="1">
                <a:solidFill>
                  <a:srgbClr val="FF0000"/>
                </a:solidFill>
                <a:latin typeface="Calibri"/>
                <a:ea typeface="Calibri"/>
                <a:cs typeface="Calibri"/>
                <a:sym typeface="Calibri"/>
              </a:rPr>
            </a:br>
            <a:r>
              <a:rPr lang="en" sz="1800" b="1">
                <a:solidFill>
                  <a:srgbClr val="FF0000"/>
                </a:solidFill>
                <a:latin typeface="Calibri"/>
                <a:ea typeface="Calibri"/>
                <a:cs typeface="Calibri"/>
                <a:sym typeface="Calibri"/>
              </a:rPr>
              <a:t>comments/opinion under the video </a:t>
            </a:r>
            <a:br>
              <a:rPr lang="en" sz="1800" b="1">
                <a:solidFill>
                  <a:srgbClr val="FF0000"/>
                </a:solidFill>
                <a:latin typeface="Calibri"/>
                <a:ea typeface="Calibri"/>
                <a:cs typeface="Calibri"/>
                <a:sym typeface="Calibri"/>
              </a:rPr>
            </a:br>
            <a:r>
              <a:rPr lang="en" sz="1800" b="1">
                <a:solidFill>
                  <a:srgbClr val="FF0000"/>
                </a:solidFill>
                <a:latin typeface="Calibri"/>
                <a:ea typeface="Calibri"/>
                <a:cs typeface="Calibri"/>
                <a:sym typeface="Calibri"/>
              </a:rPr>
              <a:t>(Terminal based vs Cline)</a:t>
            </a:r>
            <a:endParaRPr sz="1800" b="1">
              <a:solidFill>
                <a:srgbClr val="FF0000"/>
              </a:solidFill>
              <a:latin typeface="Calibri"/>
              <a:ea typeface="Calibri"/>
              <a:cs typeface="Calibri"/>
              <a:sym typeface="Calibri"/>
            </a:endParaRPr>
          </a:p>
        </p:txBody>
      </p:sp>
      <p:pic>
        <p:nvPicPr>
          <p:cNvPr id="85" name="Google Shape;85;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803775" y="347610"/>
            <a:ext cx="387899" cy="387899"/>
          </a:xfrm>
          <a:prstGeom prst="rect">
            <a:avLst/>
          </a:prstGeom>
          <a:noFill/>
          <a:ln>
            <a:noFill/>
          </a:ln>
        </p:spPr>
      </p:pic>
      <p:pic>
        <p:nvPicPr>
          <p:cNvPr id="86" name="Google Shape;86;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718975" y="355379"/>
            <a:ext cx="1074097" cy="41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55075" y="-52942"/>
            <a:ext cx="2451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Moonshot AI Kimi K2</a:t>
            </a:r>
            <a:endParaRPr sz="2000" b="1" i="0" u="none" strike="noStrike" cap="none">
              <a:solidFill>
                <a:schemeClr val="dk1"/>
              </a:solidFill>
              <a:latin typeface="Calibri"/>
              <a:ea typeface="Calibri"/>
              <a:cs typeface="Calibri"/>
              <a:sym typeface="Calibri"/>
            </a:endParaRPr>
          </a:p>
        </p:txBody>
      </p:sp>
      <p:sp>
        <p:nvSpPr>
          <p:cNvPr id="92" name="Google Shape;92;p18"/>
          <p:cNvSpPr txBox="1"/>
          <p:nvPr/>
        </p:nvSpPr>
        <p:spPr>
          <a:xfrm>
            <a:off x="55075" y="275933"/>
            <a:ext cx="4451400" cy="482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Moonshot AI Kimi K2 open-source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Kimi K2 is a new open-source LLM developed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by Moonshot AI, a Chinese AI company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coding, good at general agent tasks and tool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and Instruct (no "reasoning" option)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DeepSeek's V3, and rivals Anthropic Claude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DeepSeek v3-like architecture - MoE architecture (Mixture of Experts) - </a:t>
            </a:r>
            <a:r>
              <a:rPr lang="en" sz="1200" b="1">
                <a:solidFill>
                  <a:srgbClr val="FF0000"/>
                </a:solidFill>
                <a:latin typeface="Calibri"/>
                <a:ea typeface="Calibri"/>
                <a:cs typeface="Calibri"/>
                <a:sym typeface="Calibri"/>
              </a:rPr>
              <a:t>1 Trillion params</a:t>
            </a:r>
            <a:r>
              <a:rPr lang="en" sz="1200">
                <a:solidFill>
                  <a:schemeClr val="dk1"/>
                </a:solidFill>
                <a:latin typeface="Calibri"/>
                <a:ea typeface="Calibri"/>
                <a:cs typeface="Calibri"/>
                <a:sym typeface="Calibri"/>
              </a:rPr>
              <a:t> (32B active at any time) - one of the largest open models ever released.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 to 2 Mln tokens context length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Achieved SOTA or near-SOTA results on several major industry benchmarks (SWE-bench Verified, LiveCodeBench, Agentic Tasks, Math &amp; Reasoning, General Intelligence MMLU)</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Rivals or exceeds the capabilities of top commercial AIs</a:t>
            </a:r>
            <a:r>
              <a:rPr lang="en" sz="1200">
                <a:solidFill>
                  <a:schemeClr val="dk1"/>
                </a:solidFill>
                <a:latin typeface="Calibri"/>
                <a:ea typeface="Calibri"/>
                <a:cs typeface="Calibri"/>
                <a:sym typeface="Calibri"/>
              </a:rPr>
              <a:t>; optimized not just for answering questions, but for acting autonomously using tools, writing and executing code, and performing complex workflows; its open nature and high performance threaten positions of AI leading providers; potential for misuse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Kimi K2 achieves its results at a fraction of the training and inference costs of closed models (</a:t>
            </a:r>
            <a:r>
              <a:rPr lang="en" sz="1200" b="1">
                <a:solidFill>
                  <a:srgbClr val="FF0000"/>
                </a:solidFill>
                <a:latin typeface="Calibri"/>
                <a:ea typeface="Calibri"/>
                <a:cs typeface="Calibri"/>
                <a:sym typeface="Calibri"/>
              </a:rPr>
              <a:t>x6 times cheaper than Grok-4 or Claude Sonnet</a:t>
            </a:r>
            <a:r>
              <a:rPr lang="en" sz="1200">
                <a:solidFill>
                  <a:schemeClr val="dk1"/>
                </a:solidFill>
                <a:latin typeface="Calibri"/>
                <a:ea typeface="Calibri"/>
                <a:cs typeface="Calibri"/>
                <a:sym typeface="Calibri"/>
              </a:rPr>
              <a:t>, x25 times cheaper than Claude Opus)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 </a:t>
            </a:r>
            <a:r>
              <a:rPr lang="en" sz="1200" b="1">
                <a:solidFill>
                  <a:srgbClr val="FF0000"/>
                </a:solidFill>
                <a:latin typeface="Calibri"/>
                <a:ea typeface="Calibri"/>
                <a:cs typeface="Calibri"/>
                <a:sym typeface="Calibri"/>
              </a:rPr>
              <a:t>Kimi K2 is approximately 2x slower than Claude Sonnet-4</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Kimi K2 is very fast on Groq platform - 185 t/s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There is no direct extension for VSCode. It is possible to use (OpenRouter + Cline or Fake Ollama + Copilot) </a:t>
            </a:r>
            <a:r>
              <a:rPr lang="en" sz="1200" u="sng">
                <a:solidFill>
                  <a:schemeClr val="hlink"/>
                </a:solidFill>
                <a:latin typeface="Calibri"/>
                <a:ea typeface="Calibri"/>
                <a:cs typeface="Calibri"/>
                <a:sym typeface="Calibri"/>
                <a:hlinkClick r:id="rId3"/>
              </a:rPr>
              <a:t>https://apidog.com/blog/kimi-k2-vscode-copilot/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93" name="Google Shape;93;p18"/>
          <p:cNvSpPr txBox="1"/>
          <p:nvPr/>
        </p:nvSpPr>
        <p:spPr>
          <a:xfrm>
            <a:off x="4652600" y="461090"/>
            <a:ext cx="4451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Largest Open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4 Behemoth (2T), Meta AI, still in training, teacher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Kimi K2 (1T), Moonshot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R1 (671B), DeepSeek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3.1 (405B), Meta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Tülu 3 (405B), Allen Institute for AI (AI2) - fine-tuned Llama 3.1 405B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Falcon (180B), Technology Innovation Institute (TII, UAE)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BLOOM (176B), BigScience (led by Hugging Face), - 46 languages</a:t>
            </a:r>
            <a:endParaRPr sz="1200">
              <a:solidFill>
                <a:schemeClr val="dk1"/>
              </a:solidFill>
              <a:latin typeface="Calibri"/>
              <a:ea typeface="Calibri"/>
              <a:cs typeface="Calibri"/>
              <a:sym typeface="Calibri"/>
            </a:endParaRPr>
          </a:p>
        </p:txBody>
      </p:sp>
      <p:graphicFrame>
        <p:nvGraphicFramePr>
          <p:cNvPr id="94" name="Google Shape;94;p18"/>
          <p:cNvGraphicFramePr/>
          <p:nvPr/>
        </p:nvGraphicFramePr>
        <p:xfrm>
          <a:off x="4843750" y="2054865"/>
          <a:ext cx="3000000" cy="3000000"/>
        </p:xfrm>
        <a:graphic>
          <a:graphicData uri="http://schemas.openxmlformats.org/drawingml/2006/table">
            <a:tbl>
              <a:tblPr>
                <a:noFill/>
                <a:tableStyleId>{379E8528-8392-498D-BE5E-98E4D5F4072D}</a:tableStyleId>
              </a:tblPr>
              <a:tblGrid>
                <a:gridCol w="868750">
                  <a:extLst>
                    <a:ext uri="{9D8B030D-6E8A-4147-A177-3AD203B41FA5}">
                      <a16:colId xmlns:a16="http://schemas.microsoft.com/office/drawing/2014/main" val="20000"/>
                    </a:ext>
                  </a:extLst>
                </a:gridCol>
                <a:gridCol w="1106300">
                  <a:extLst>
                    <a:ext uri="{9D8B030D-6E8A-4147-A177-3AD203B41FA5}">
                      <a16:colId xmlns:a16="http://schemas.microsoft.com/office/drawing/2014/main" val="20001"/>
                    </a:ext>
                  </a:extLst>
                </a:gridCol>
                <a:gridCol w="1230750">
                  <a:extLst>
                    <a:ext uri="{9D8B030D-6E8A-4147-A177-3AD203B41FA5}">
                      <a16:colId xmlns:a16="http://schemas.microsoft.com/office/drawing/2014/main" val="20002"/>
                    </a:ext>
                  </a:extLst>
                </a:gridCol>
                <a:gridCol w="857700">
                  <a:extLst>
                    <a:ext uri="{9D8B030D-6E8A-4147-A177-3AD203B41FA5}">
                      <a16:colId xmlns:a16="http://schemas.microsoft.com/office/drawing/2014/main" val="20003"/>
                    </a:ext>
                  </a:extLst>
                </a:gridCol>
              </a:tblGrid>
              <a:tr h="294475">
                <a:tc>
                  <a:txBody>
                    <a:bodyPr/>
                    <a:lstStyle/>
                    <a:p>
                      <a:pPr marL="0" lvl="0" indent="0" algn="l" rtl="0">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Calibri"/>
                          <a:ea typeface="Calibri"/>
                          <a:cs typeface="Calibri"/>
                          <a:sym typeface="Calibri"/>
                        </a:rPr>
                        <a:t>In price per 1M tokens</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Calibri"/>
                          <a:ea typeface="Calibri"/>
                          <a:cs typeface="Calibri"/>
                          <a:sym typeface="Calibri"/>
                        </a:rPr>
                        <a:t>Out price per 1M tokens</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Calibri"/>
                          <a:ea typeface="Calibri"/>
                          <a:cs typeface="Calibri"/>
                          <a:sym typeface="Calibri"/>
                        </a:rPr>
                        <a:t>Context Length </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Grok-4</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$3.00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256K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Claude-4-Sonnet</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$3.00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Claude-4-Opus</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$75.00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OpenAI o3</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$10.00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$40.00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294475">
                <a:tc>
                  <a:txBody>
                    <a:bodyPr/>
                    <a:lstStyle/>
                    <a:p>
                      <a:pPr marL="0" lvl="0" indent="0" algn="l" rtl="0">
                        <a:spcBef>
                          <a:spcPts val="0"/>
                        </a:spcBef>
                        <a:spcAft>
                          <a:spcPts val="0"/>
                        </a:spcAft>
                        <a:buNone/>
                      </a:pPr>
                      <a:r>
                        <a:rPr lang="en" sz="900">
                          <a:latin typeface="Calibri"/>
                          <a:ea typeface="Calibri"/>
                          <a:cs typeface="Calibri"/>
                          <a:sym typeface="Calibri"/>
                        </a:rPr>
                        <a:t>Gemini 2.5-Pro</a:t>
                      </a:r>
                      <a:br>
                        <a:rPr lang="en" sz="900">
                          <a:latin typeface="Calibri"/>
                          <a:ea typeface="Calibri"/>
                          <a:cs typeface="Calibri"/>
                          <a:sym typeface="Calibri"/>
                        </a:rPr>
                      </a:br>
                      <a:r>
                        <a:rPr lang="en" sz="900">
                          <a:latin typeface="Calibri"/>
                          <a:ea typeface="Calibri"/>
                          <a:cs typeface="Calibri"/>
                          <a:sym typeface="Calibri"/>
                        </a:rPr>
                        <a:t>(200K ctx)</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$1.25</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$10.00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294475">
                <a:tc>
                  <a:txBody>
                    <a:bodyPr/>
                    <a:lstStyle/>
                    <a:p>
                      <a:pPr marL="0" lvl="0" indent="0" algn="l"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Gemini 2.5-Pro</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(1000K ctx)</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$2.50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1,000K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87650">
                <a:tc>
                  <a:txBody>
                    <a:bodyPr/>
                    <a:lstStyle/>
                    <a:p>
                      <a:pPr marL="0" lvl="0" indent="0" algn="l" rtl="0">
                        <a:spcBef>
                          <a:spcPts val="0"/>
                        </a:spcBef>
                        <a:spcAft>
                          <a:spcPts val="0"/>
                        </a:spcAft>
                        <a:buNone/>
                      </a:pPr>
                      <a:r>
                        <a:rPr lang="en" sz="900">
                          <a:solidFill>
                            <a:schemeClr val="dk1"/>
                          </a:solidFill>
                          <a:latin typeface="Calibri"/>
                          <a:ea typeface="Calibri"/>
                          <a:cs typeface="Calibri"/>
                          <a:sym typeface="Calibri"/>
                        </a:rPr>
                        <a:t>Kimi-K2</a:t>
                      </a:r>
                      <a:endParaRPr sz="900">
                        <a:solidFill>
                          <a:schemeClr val="dk1"/>
                        </a:solidFill>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$0.57</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$2.30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chemeClr val="dk1"/>
                          </a:solidFill>
                          <a:latin typeface="Calibri"/>
                          <a:ea typeface="Calibri"/>
                          <a:cs typeface="Calibri"/>
                          <a:sym typeface="Calibri"/>
                        </a:rPr>
                        <a:t>128K</a:t>
                      </a:r>
                      <a:endParaRPr sz="900">
                        <a:solidFill>
                          <a:schemeClr val="dk1"/>
                        </a:solidFill>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95" name="Google Shape;95;p18"/>
          <p:cNvSpPr txBox="1"/>
          <p:nvPr/>
        </p:nvSpPr>
        <p:spPr>
          <a:xfrm>
            <a:off x="4652600" y="4509454"/>
            <a:ext cx="4451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Moonshot created a new tool called </a:t>
            </a:r>
            <a:r>
              <a:rPr lang="en" sz="1200" b="1">
                <a:solidFill>
                  <a:srgbClr val="FF0000"/>
                </a:solidFill>
                <a:latin typeface="Calibri"/>
                <a:ea typeface="Calibri"/>
                <a:cs typeface="Calibri"/>
                <a:sym typeface="Calibri"/>
              </a:rPr>
              <a:t>MuonClip</a:t>
            </a:r>
            <a:r>
              <a:rPr lang="en" sz="1200">
                <a:solidFill>
                  <a:schemeClr val="dk1"/>
                </a:solidFill>
                <a:latin typeface="Calibri"/>
                <a:ea typeface="Calibri"/>
                <a:cs typeface="Calibri"/>
                <a:sym typeface="Calibri"/>
              </a:rPr>
              <a:t> that enabled stable training with zero crashes, potentially solving a major cost bottleneck in development - </a:t>
            </a:r>
            <a:r>
              <a:rPr lang="en" sz="1200" u="sng">
                <a:solidFill>
                  <a:schemeClr val="hlink"/>
                </a:solidFill>
                <a:latin typeface="Calibri"/>
                <a:ea typeface="Calibri"/>
                <a:cs typeface="Calibri"/>
                <a:sym typeface="Calibri"/>
                <a:hlinkClick r:id="rId4"/>
              </a:rPr>
              <a:t>https://arxiv.org/abs/2502.16982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96" name="Google Shape;96;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091375" y="55575"/>
            <a:ext cx="1476275" cy="647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55075" y="-4875"/>
            <a:ext cx="3490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Grok-4 Reception </a:t>
            </a:r>
            <a:endParaRPr sz="2000" b="1" i="0" u="none" strike="noStrike" cap="none">
              <a:solidFill>
                <a:schemeClr val="dk1"/>
              </a:solidFill>
              <a:latin typeface="Calibri"/>
              <a:ea typeface="Calibri"/>
              <a:cs typeface="Calibri"/>
              <a:sym typeface="Calibri"/>
            </a:endParaRPr>
          </a:p>
        </p:txBody>
      </p:sp>
      <p:sp>
        <p:nvSpPr>
          <p:cNvPr id="102" name="Google Shape;102;p19"/>
          <p:cNvSpPr txBox="1"/>
          <p:nvPr/>
        </p:nvSpPr>
        <p:spPr>
          <a:xfrm>
            <a:off x="420300" y="616525"/>
            <a:ext cx="44514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Grok-4’s reception is thus a mix of awe and apprehension: it is technically formidable, especially in academic and competitive benchmarks, but dogged by ethical, political, and practical concerns that limit its mainstream and enterprise acceptance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Positive Reception. Grok 4 passed complex tests like the "hexagon test" with impressive physics simulations and 3D graphics capabilities. Tim Sweeney (Epic Games CEO) called it "artificial general intelligence"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good on Benchmarks, including "Humanity’s Last Exam" and the ARC-AGI v2, very good in math, science, reasoning, PhD-level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effectively search through users' old X (Twitter) posts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at physics simulations, 3D graphics, and analyzing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 Generation - 256K context window (1.7T params)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75 tokens/sec - faster than Claude 4 Opus, but slower than GPT, Claude, or Gemini - users prefer faster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Bias (defaults to Elon Musk's positions rather than being neutral)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Safety Concerns - lacks comprehensive safety policies and evaluation frameworks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GPT-5 may slightly outperform Grok 4 (internal evaluations)</a:t>
            </a:r>
            <a:endParaRPr sz="1200">
              <a:solidFill>
                <a:schemeClr val="dk1"/>
              </a:solidFill>
              <a:latin typeface="Calibri"/>
              <a:ea typeface="Calibri"/>
              <a:cs typeface="Calibri"/>
              <a:sym typeface="Calibri"/>
            </a:endParaRPr>
          </a:p>
        </p:txBody>
      </p:sp>
      <p:pic>
        <p:nvPicPr>
          <p:cNvPr id="103" name="Google Shape;103;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472925" y="1430025"/>
            <a:ext cx="2595551" cy="14596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09" name="Google Shape;109;p20"/>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10" name="Google Shape;110;p20"/>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11" name="Google Shape;111;p20"/>
          <p:cNvSpPr txBox="1"/>
          <p:nvPr/>
        </p:nvSpPr>
        <p:spPr>
          <a:xfrm>
            <a:off x="846150" y="419250"/>
            <a:ext cx="2031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a:t>
            </a:r>
            <a:endParaRPr sz="9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112" name="Google Shape;112;p20"/>
          <p:cNvSpPr txBox="1"/>
          <p:nvPr/>
        </p:nvSpPr>
        <p:spPr>
          <a:xfrm>
            <a:off x="3737854" y="38167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br>
              <a:rPr lang="en" sz="900" b="1">
                <a:solidFill>
                  <a:srgbClr val="FF0000"/>
                </a:solidFill>
                <a:latin typeface="Calibri"/>
                <a:ea typeface="Calibri"/>
                <a:cs typeface="Calibri"/>
                <a:sym typeface="Calibri"/>
              </a:rPr>
            </a:b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13" name="Google Shape;113;p20"/>
          <p:cNvSpPr/>
          <p:nvPr/>
        </p:nvSpPr>
        <p:spPr>
          <a:xfrm>
            <a:off x="3663755" y="14545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0"/>
          <p:cNvSpPr txBox="1"/>
          <p:nvPr/>
        </p:nvSpPr>
        <p:spPr>
          <a:xfrm>
            <a:off x="3365968" y="26889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5" name="Google Shape;115;p20"/>
          <p:cNvSpPr/>
          <p:nvPr/>
        </p:nvSpPr>
        <p:spPr>
          <a:xfrm>
            <a:off x="3666425" y="27001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0"/>
          <p:cNvSpPr/>
          <p:nvPr/>
        </p:nvSpPr>
        <p:spPr>
          <a:xfrm>
            <a:off x="3676046" y="46986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0"/>
          <p:cNvSpPr/>
          <p:nvPr/>
        </p:nvSpPr>
        <p:spPr>
          <a:xfrm>
            <a:off x="537018" y="12568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0"/>
          <p:cNvSpPr/>
          <p:nvPr/>
        </p:nvSpPr>
        <p:spPr>
          <a:xfrm>
            <a:off x="540315" y="107301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0"/>
          <p:cNvSpPr/>
          <p:nvPr/>
        </p:nvSpPr>
        <p:spPr>
          <a:xfrm>
            <a:off x="3663758" y="20961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0"/>
          <p:cNvSpPr/>
          <p:nvPr/>
        </p:nvSpPr>
        <p:spPr>
          <a:xfrm>
            <a:off x="3674838" y="32875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0"/>
          <p:cNvSpPr txBox="1"/>
          <p:nvPr/>
        </p:nvSpPr>
        <p:spPr>
          <a:xfrm>
            <a:off x="6317400" y="2233550"/>
            <a:ext cx="27750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2" name="Google Shape;122;p20"/>
          <p:cNvSpPr txBox="1"/>
          <p:nvPr/>
        </p:nvSpPr>
        <p:spPr>
          <a:xfrm>
            <a:off x="3377711" y="34685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3" name="Google Shape;123;p20"/>
          <p:cNvSpPr/>
          <p:nvPr/>
        </p:nvSpPr>
        <p:spPr>
          <a:xfrm>
            <a:off x="3668580" y="34769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0"/>
          <p:cNvSpPr/>
          <p:nvPr/>
        </p:nvSpPr>
        <p:spPr>
          <a:xfrm>
            <a:off x="3675976" y="249334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0"/>
          <p:cNvSpPr/>
          <p:nvPr/>
        </p:nvSpPr>
        <p:spPr>
          <a:xfrm>
            <a:off x="3675582" y="42861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0"/>
          <p:cNvSpPr txBox="1"/>
          <p:nvPr/>
        </p:nvSpPr>
        <p:spPr>
          <a:xfrm flipH="1">
            <a:off x="3605861" y="448578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127" name="Google Shape;127;p20"/>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128" name="Google Shape;128;p20"/>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0"/>
          <p:cNvSpPr/>
          <p:nvPr/>
        </p:nvSpPr>
        <p:spPr>
          <a:xfrm>
            <a:off x="3665816" y="188597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0"/>
          <p:cNvSpPr/>
          <p:nvPr/>
        </p:nvSpPr>
        <p:spPr>
          <a:xfrm>
            <a:off x="3667411" y="124367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0"/>
          <p:cNvSpPr/>
          <p:nvPr/>
        </p:nvSpPr>
        <p:spPr>
          <a:xfrm>
            <a:off x="3668586" y="369485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0"/>
          <p:cNvSpPr txBox="1"/>
          <p:nvPr/>
        </p:nvSpPr>
        <p:spPr>
          <a:xfrm>
            <a:off x="3373337" y="28859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3" name="Google Shape;133;p20"/>
          <p:cNvSpPr/>
          <p:nvPr/>
        </p:nvSpPr>
        <p:spPr>
          <a:xfrm>
            <a:off x="3673794" y="28972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0"/>
          <p:cNvSpPr txBox="1"/>
          <p:nvPr/>
        </p:nvSpPr>
        <p:spPr>
          <a:xfrm>
            <a:off x="237466" y="3656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5" name="Google Shape;135;p20"/>
          <p:cNvSpPr/>
          <p:nvPr/>
        </p:nvSpPr>
        <p:spPr>
          <a:xfrm>
            <a:off x="536732" y="3663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0"/>
          <p:cNvSpPr txBox="1"/>
          <p:nvPr/>
        </p:nvSpPr>
        <p:spPr>
          <a:xfrm>
            <a:off x="237466" y="264960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7" name="Google Shape;137;p20"/>
          <p:cNvSpPr/>
          <p:nvPr/>
        </p:nvSpPr>
        <p:spPr>
          <a:xfrm>
            <a:off x="536732" y="26568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a:off x="536729" y="285835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0"/>
          <p:cNvSpPr/>
          <p:nvPr/>
        </p:nvSpPr>
        <p:spPr>
          <a:xfrm>
            <a:off x="546189" y="18471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0"/>
          <p:cNvSpPr/>
          <p:nvPr/>
        </p:nvSpPr>
        <p:spPr>
          <a:xfrm>
            <a:off x="538783" y="246107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0"/>
          <p:cNvSpPr/>
          <p:nvPr/>
        </p:nvSpPr>
        <p:spPr>
          <a:xfrm>
            <a:off x="540326" y="405754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0"/>
          <p:cNvSpPr/>
          <p:nvPr/>
        </p:nvSpPr>
        <p:spPr>
          <a:xfrm>
            <a:off x="540337" y="484577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0"/>
          <p:cNvSpPr txBox="1"/>
          <p:nvPr/>
        </p:nvSpPr>
        <p:spPr>
          <a:xfrm flipH="1">
            <a:off x="469111" y="16507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44" name="Google Shape;144;p20"/>
          <p:cNvSpPr/>
          <p:nvPr/>
        </p:nvSpPr>
        <p:spPr>
          <a:xfrm>
            <a:off x="533242" y="34579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0"/>
          <p:cNvSpPr/>
          <p:nvPr/>
        </p:nvSpPr>
        <p:spPr>
          <a:xfrm>
            <a:off x="537771" y="305985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0"/>
          <p:cNvSpPr txBox="1"/>
          <p:nvPr/>
        </p:nvSpPr>
        <p:spPr>
          <a:xfrm>
            <a:off x="239552" y="42474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20"/>
          <p:cNvSpPr/>
          <p:nvPr/>
        </p:nvSpPr>
        <p:spPr>
          <a:xfrm>
            <a:off x="538818" y="42546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0"/>
          <p:cNvSpPr/>
          <p:nvPr/>
        </p:nvSpPr>
        <p:spPr>
          <a:xfrm>
            <a:off x="533239" y="46655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0"/>
          <p:cNvSpPr/>
          <p:nvPr/>
        </p:nvSpPr>
        <p:spPr>
          <a:xfrm>
            <a:off x="537018" y="14556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0"/>
          <p:cNvSpPr txBox="1"/>
          <p:nvPr/>
        </p:nvSpPr>
        <p:spPr>
          <a:xfrm>
            <a:off x="239552" y="205865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1" name="Google Shape;151;p20"/>
          <p:cNvSpPr/>
          <p:nvPr/>
        </p:nvSpPr>
        <p:spPr>
          <a:xfrm>
            <a:off x="538818" y="20658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0"/>
          <p:cNvSpPr txBox="1"/>
          <p:nvPr/>
        </p:nvSpPr>
        <p:spPr>
          <a:xfrm>
            <a:off x="6317400" y="14874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6"/>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3" name="Google Shape;153;p20"/>
          <p:cNvSpPr txBox="1"/>
          <p:nvPr/>
        </p:nvSpPr>
        <p:spPr>
          <a:xfrm flipH="1">
            <a:off x="3605848" y="228513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54" name="Google Shape;154;p20"/>
          <p:cNvSpPr/>
          <p:nvPr/>
        </p:nvSpPr>
        <p:spPr>
          <a:xfrm>
            <a:off x="3676046" y="488856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55" name="Google Shape;155;p20"/>
          <p:cNvGraphicFramePr/>
          <p:nvPr/>
        </p:nvGraphicFramePr>
        <p:xfrm>
          <a:off x="3807158" y="784950"/>
          <a:ext cx="3000000" cy="3000000"/>
        </p:xfrm>
        <a:graphic>
          <a:graphicData uri="http://schemas.openxmlformats.org/drawingml/2006/table">
            <a:tbl>
              <a:tblPr>
                <a:noFill/>
                <a:tableStyleId>{379E8528-8392-498D-BE5E-98E4D5F4072D}</a:tableStyleId>
              </a:tblPr>
              <a:tblGrid>
                <a:gridCol w="1933575">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tblGrid>
              <a:tr h="1488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1482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33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claude-opus-4-20250514-thinking-16k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33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1451</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1441</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graphicFrame>
        <p:nvGraphicFramePr>
          <p:cNvPr id="156" name="Google Shape;156;p20"/>
          <p:cNvGraphicFramePr/>
          <p:nvPr/>
        </p:nvGraphicFramePr>
        <p:xfrm>
          <a:off x="671600" y="822850"/>
          <a:ext cx="3000000" cy="3000000"/>
        </p:xfrm>
        <a:graphic>
          <a:graphicData uri="http://schemas.openxmlformats.org/drawingml/2006/table">
            <a:tbl>
              <a:tblPr>
                <a:noFill/>
                <a:tableStyleId>{379E8528-8392-498D-BE5E-98E4D5F4072D}</a:tableStyleId>
              </a:tblPr>
              <a:tblGrid>
                <a:gridCol w="2149075">
                  <a:extLst>
                    <a:ext uri="{9D8B030D-6E8A-4147-A177-3AD203B41FA5}">
                      <a16:colId xmlns:a16="http://schemas.microsoft.com/office/drawing/2014/main" val="20000"/>
                    </a:ext>
                  </a:extLst>
                </a:gridCol>
                <a:gridCol w="332325">
                  <a:extLst>
                    <a:ext uri="{9D8B030D-6E8A-4147-A177-3AD203B41FA5}">
                      <a16:colId xmlns:a16="http://schemas.microsoft.com/office/drawing/2014/main" val="20001"/>
                    </a:ext>
                  </a:extLst>
                </a:gridCol>
              </a:tblGrid>
              <a:tr h="1668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claude-opus-4-20250514-thinking-16k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700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1387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57" name="Google Shape;157;p20"/>
          <p:cNvSpPr/>
          <p:nvPr/>
        </p:nvSpPr>
        <p:spPr>
          <a:xfrm>
            <a:off x="538783" y="226211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0"/>
          <p:cNvSpPr txBox="1"/>
          <p:nvPr/>
        </p:nvSpPr>
        <p:spPr>
          <a:xfrm flipH="1">
            <a:off x="469111" y="32509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59" name="Google Shape;159;p20"/>
          <p:cNvSpPr/>
          <p:nvPr/>
        </p:nvSpPr>
        <p:spPr>
          <a:xfrm>
            <a:off x="540326" y="38659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0"/>
          <p:cNvSpPr txBox="1"/>
          <p:nvPr/>
        </p:nvSpPr>
        <p:spPr>
          <a:xfrm>
            <a:off x="239552" y="445378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61" name="Google Shape;161;p20"/>
          <p:cNvSpPr/>
          <p:nvPr/>
        </p:nvSpPr>
        <p:spPr>
          <a:xfrm>
            <a:off x="538818" y="44610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0"/>
          <p:cNvSpPr/>
          <p:nvPr/>
        </p:nvSpPr>
        <p:spPr>
          <a:xfrm>
            <a:off x="3663755" y="166620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0"/>
          <p:cNvSpPr txBox="1"/>
          <p:nvPr/>
        </p:nvSpPr>
        <p:spPr>
          <a:xfrm>
            <a:off x="3373337" y="30828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64" name="Google Shape;164;p20"/>
          <p:cNvSpPr/>
          <p:nvPr/>
        </p:nvSpPr>
        <p:spPr>
          <a:xfrm>
            <a:off x="3673794" y="309410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0"/>
          <p:cNvSpPr txBox="1"/>
          <p:nvPr/>
        </p:nvSpPr>
        <p:spPr>
          <a:xfrm flipH="1">
            <a:off x="3605848" y="387051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66" name="Google Shape;166;p20"/>
          <p:cNvSpPr txBox="1"/>
          <p:nvPr/>
        </p:nvSpPr>
        <p:spPr>
          <a:xfrm>
            <a:off x="3385123" y="40781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67" name="Google Shape;167;p20"/>
          <p:cNvSpPr/>
          <p:nvPr/>
        </p:nvSpPr>
        <p:spPr>
          <a:xfrm>
            <a:off x="3675992" y="40865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p:nvPr/>
        </p:nvSpPr>
        <p:spPr>
          <a:xfrm>
            <a:off x="55075" y="-922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Windsurf </a:t>
            </a:r>
            <a:endParaRPr sz="2000" b="1" i="0" u="none" strike="noStrike" cap="none">
              <a:solidFill>
                <a:schemeClr val="dk1"/>
              </a:solidFill>
              <a:latin typeface="Calibri"/>
              <a:ea typeface="Calibri"/>
              <a:cs typeface="Calibri"/>
              <a:sym typeface="Calibri"/>
            </a:endParaRPr>
          </a:p>
        </p:txBody>
      </p:sp>
      <p:sp>
        <p:nvSpPr>
          <p:cNvPr id="173" name="Google Shape;173;p21"/>
          <p:cNvSpPr txBox="1"/>
          <p:nvPr/>
        </p:nvSpPr>
        <p:spPr>
          <a:xfrm>
            <a:off x="55075" y="395850"/>
            <a:ext cx="4451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OpenAI's attempt to acquire Windsurf for $3B ultimately failed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Tensions with Microsoft: One of the main reasons cited for the collapse was friction with Microsoft which wanted to get access to Windsurf technology, whereas OpenAI sought to pursue its own developer tools strategy, potentially conflicting with Microsoft’s interests in GitHub Copilot and related products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Alphabet’s Google moved quickly to hire Windsurf’s CEO Varun Mohan, co-founder Douglas Chen, and several core R&amp;D staff, for $2.4 Bln, bringing them into its DeepMind division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Cognition (creator of Devin) has acquired Windsurf for undisclosed amount. </a:t>
            </a:r>
            <a:endParaRPr sz="1200">
              <a:solidFill>
                <a:schemeClr val="dk1"/>
              </a:solidFill>
              <a:latin typeface="Calibri"/>
              <a:ea typeface="Calibri"/>
              <a:cs typeface="Calibri"/>
              <a:sym typeface="Calibri"/>
            </a:endParaRPr>
          </a:p>
        </p:txBody>
      </p:sp>
      <p:sp>
        <p:nvSpPr>
          <p:cNvPr id="174" name="Google Shape;174;p21"/>
          <p:cNvSpPr txBox="1"/>
          <p:nvPr/>
        </p:nvSpPr>
        <p:spPr>
          <a:xfrm>
            <a:off x="55075" y="2524725"/>
            <a:ext cx="4451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and Windsurf have entered into a non-exclusive licensing agreement following the collapse of OpenAI’s attempted acquisition of Windsurf. Windsurf retains the right to license its technology to other companies as well.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financial specifics of the licensing arrangement have not been publicly disclosed</a:t>
            </a:r>
            <a:endParaRPr sz="1200">
              <a:solidFill>
                <a:schemeClr val="dk1"/>
              </a:solidFill>
              <a:latin typeface="Calibri"/>
              <a:ea typeface="Calibri"/>
              <a:cs typeface="Calibri"/>
              <a:sym typeface="Calibri"/>
            </a:endParaRPr>
          </a:p>
        </p:txBody>
      </p:sp>
      <p:pic>
        <p:nvPicPr>
          <p:cNvPr id="175" name="Google Shape;175;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05975" y="395838"/>
            <a:ext cx="1858426" cy="587925"/>
          </a:xfrm>
          <a:prstGeom prst="rect">
            <a:avLst/>
          </a:prstGeom>
          <a:noFill/>
          <a:ln>
            <a:noFill/>
          </a:ln>
        </p:spPr>
      </p:pic>
      <p:pic>
        <p:nvPicPr>
          <p:cNvPr id="176" name="Google Shape;176;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71750" y="2769508"/>
            <a:ext cx="1593699" cy="539200"/>
          </a:xfrm>
          <a:prstGeom prst="rect">
            <a:avLst/>
          </a:prstGeom>
          <a:noFill/>
          <a:ln>
            <a:noFill/>
          </a:ln>
        </p:spPr>
      </p:pic>
      <p:pic>
        <p:nvPicPr>
          <p:cNvPr id="177" name="Google Shape;177;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32175" y="1057480"/>
            <a:ext cx="2282146" cy="138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83" name="Google Shape;183;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Comet Browser from Perplexity</a:t>
            </a:r>
            <a:endParaRPr sz="2000" b="1" i="0" u="none" strike="noStrike" cap="none">
              <a:solidFill>
                <a:schemeClr val="dk1"/>
              </a:solidFill>
              <a:latin typeface="Calibri"/>
              <a:ea typeface="Calibri"/>
              <a:cs typeface="Calibri"/>
              <a:sym typeface="Calibri"/>
            </a:endParaRPr>
          </a:p>
        </p:txBody>
      </p:sp>
      <p:sp>
        <p:nvSpPr>
          <p:cNvPr id="189" name="Google Shape;189;p23"/>
          <p:cNvSpPr txBox="1"/>
          <p:nvPr/>
        </p:nvSpPr>
        <p:spPr>
          <a:xfrm>
            <a:off x="55075" y="395850"/>
            <a:ext cx="44190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https://www.perplexity.ai/comet/gettingstarted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Automate online tasks - shopping, checking your schedule, and handling email/calendar tasks.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Find and summarize info fast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Instantly summarize videos, scan social media, search your history and docs for quick, precise answers.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Streamline your workflow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Automatically group tabs, close unused files, track action items, and keep your daily priorities in focus.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Personalize your browsing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Let Comet adapt to your habits, such as highlighting important news and focusing answers on open tabs.</a:t>
            </a:r>
            <a:endParaRPr sz="1200">
              <a:solidFill>
                <a:schemeClr val="dk1"/>
              </a:solidFill>
              <a:latin typeface="Calibri"/>
              <a:ea typeface="Calibri"/>
              <a:cs typeface="Calibri"/>
              <a:sym typeface="Calibri"/>
            </a:endParaRPr>
          </a:p>
        </p:txBody>
      </p:sp>
      <p:pic>
        <p:nvPicPr>
          <p:cNvPr id="190" name="Google Shape;190;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36269" y="2630850"/>
            <a:ext cx="3212052" cy="2415324"/>
          </a:xfrm>
          <a:prstGeom prst="rect">
            <a:avLst/>
          </a:prstGeom>
          <a:noFill/>
          <a:ln w="9525" cap="flat" cmpd="sng">
            <a:solidFill>
              <a:srgbClr val="FF0000"/>
            </a:solidFill>
            <a:prstDash val="solid"/>
            <a:round/>
            <a:headEnd type="none" w="sm" len="sm"/>
            <a:tailEnd type="none" w="sm" len="sm"/>
          </a:ln>
        </p:spPr>
      </p:pic>
      <p:pic>
        <p:nvPicPr>
          <p:cNvPr id="191" name="Google Shape;191;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02975" y="164025"/>
            <a:ext cx="3151640" cy="2362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5737</Words>
  <Application>Microsoft Macintosh PowerPoint</Application>
  <PresentationFormat>On-screen Show (16:9)</PresentationFormat>
  <Paragraphs>487</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2025-07-19T02:25:55Z</dcterms:modified>
</cp:coreProperties>
</file>