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fea7fbe3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g2dfea7fbe3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f03ac7ac9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2f03ac7ac9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d75751d1d0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g2d75751d1d0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26db4ee265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326db4ee265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5078c951f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g2a5078c951f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25565d4bf1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325565d4bf1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7d0d6a4f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2d7d0d6a4f9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526cb4ae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2a526cb4ae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5228d07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2a5228d07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d7ee23889e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2d7ee23889e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d7aec7aa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2d7aec7aa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172" y="205067"/>
            <a:ext cx="82287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172" y="1203299"/>
            <a:ext cx="8228700" cy="29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lo_rating_syste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hyperlink" Target="https://chat.lmsys.org/?leaderboard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rueup.io/job-trend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hyperlink" Target="https://www.coursera.org/articles/artificial-intelligence-salary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ais.ai" TargetMode="Externa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s://arxiv.org/abs/2501.08313" TargetMode="External"/><Relationship Id="rId7" Type="http://schemas.openxmlformats.org/officeDocument/2006/relationships/hyperlink" Target="https://www.hailuo.a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minimaxi.com/en/news/minimax-01-series-2" TargetMode="External"/><Relationship Id="rId5" Type="http://schemas.openxmlformats.org/officeDocument/2006/relationships/hyperlink" Target="https://huggingface.co/MiniMaxAI/MiniMax-Text-01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s://github.com/MiniMax-AI" TargetMode="External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v4H2fTgHGuc" TargetMode="External"/><Relationship Id="rId13" Type="http://schemas.openxmlformats.org/officeDocument/2006/relationships/hyperlink" Target="https://mistral.ai/news/codestral-2501/" TargetMode="External"/><Relationship Id="rId3" Type="http://schemas.openxmlformats.org/officeDocument/2006/relationships/hyperlink" Target="https://www.zdnet.com/article/ai-agents-may-soon-surpass-people-as-primary-application-users/" TargetMode="External"/><Relationship Id="rId7" Type="http://schemas.openxmlformats.org/officeDocument/2006/relationships/hyperlink" Target="https://mer.vin/2025/01/ai-agents-with-memory/" TargetMode="External"/><Relationship Id="rId12" Type="http://schemas.openxmlformats.org/officeDocument/2006/relationships/hyperlink" Target="https://docs.mistral.ai/capabilities/code_generatio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praison.ai/concepts/memory" TargetMode="External"/><Relationship Id="rId11" Type="http://schemas.openxmlformats.org/officeDocument/2006/relationships/image" Target="../media/image6.png"/><Relationship Id="rId5" Type="http://schemas.openxmlformats.org/officeDocument/2006/relationships/hyperlink" Target="https://github.com/MervinPraison/PraisonAI/" TargetMode="External"/><Relationship Id="rId15" Type="http://schemas.openxmlformats.org/officeDocument/2006/relationships/image" Target="../media/image7.png"/><Relationship Id="rId10" Type="http://schemas.openxmlformats.org/officeDocument/2006/relationships/image" Target="../media/image5.jpeg"/><Relationship Id="rId4" Type="http://schemas.openxmlformats.org/officeDocument/2006/relationships/hyperlink" Target="https://www.youtube.com/watch?v=1hVfVxvPnnQ" TargetMode="External"/><Relationship Id="rId9" Type="http://schemas.openxmlformats.org/officeDocument/2006/relationships/image" Target="../media/image4.png"/><Relationship Id="rId14" Type="http://schemas.openxmlformats.org/officeDocument/2006/relationships/hyperlink" Target="https://ollama.com/library/codestral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hyperlink" Target="https://github.com/mbzuai-oryx/LlamaV-o1" TargetMode="External"/><Relationship Id="rId7" Type="http://schemas.openxmlformats.org/officeDocument/2006/relationships/hyperlink" Target="https://www.threads.net/@mr.sojib13/post/DEqq0XTtBT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ZGtoXQw3Lo4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s://arxiv.org/abs/2501.06186" TargetMode="External"/><Relationship Id="rId9" Type="http://schemas.openxmlformats.org/officeDocument/2006/relationships/hyperlink" Target="https://www.youtube.com/watch?v=UeXOOYYAiis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x.com/kalinowski007/status/1877809579154948223" TargetMode="External"/><Relationship Id="rId3" Type="http://schemas.openxmlformats.org/officeDocument/2006/relationships/hyperlink" Target="https://metagene.ai" TargetMode="External"/><Relationship Id="rId7" Type="http://schemas.openxmlformats.org/officeDocument/2006/relationships/hyperlink" Target="https://openai.com/index/solving-rubiks-cube/" TargetMode="Externa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openai.com/index/learning-dexterity/" TargetMode="External"/><Relationship Id="rId11" Type="http://schemas.openxmlformats.org/officeDocument/2006/relationships/hyperlink" Target="https://github.com/SonyResearch/micro_diffusion/tree/main" TargetMode="External"/><Relationship Id="rId5" Type="http://schemas.openxmlformats.org/officeDocument/2006/relationships/hyperlink" Target="https://openai.com/global-affairs/openais-economic-blueprint/" TargetMode="External"/><Relationship Id="rId10" Type="http://schemas.openxmlformats.org/officeDocument/2006/relationships/hyperlink" Target="https://arxiv.org/abs/2407.15811" TargetMode="External"/><Relationship Id="rId4" Type="http://schemas.openxmlformats.org/officeDocument/2006/relationships/hyperlink" Target="https://www.youtube.com/watch?v=wAJ7WIszJrg" TargetMode="External"/><Relationship Id="rId9" Type="http://schemas.openxmlformats.org/officeDocument/2006/relationships/hyperlink" Target="https://openai.com/careers/mechanical-product-engineer-robotics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sakana.ai/transformer-squared/" TargetMode="External"/><Relationship Id="rId3" Type="http://schemas.openxmlformats.org/officeDocument/2006/relationships/hyperlink" Target="https://huggingface.co/jinaai/ReaderLM-v2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yWXPV3bsC2c" TargetMode="External"/><Relationship Id="rId5" Type="http://schemas.openxmlformats.org/officeDocument/2006/relationships/hyperlink" Target="https://www.microsoft.com/en-us/research/publication/mattergen-a-generative-model-for-inorganic-materials-design/" TargetMode="External"/><Relationship Id="rId10" Type="http://schemas.openxmlformats.org/officeDocument/2006/relationships/image" Target="../media/image12.jpeg"/><Relationship Id="rId4" Type="http://schemas.openxmlformats.org/officeDocument/2006/relationships/hyperlink" Target="https://x.com/AndrewYNg/status/1879939058211971420" TargetMode="External"/><Relationship Id="rId9" Type="http://schemas.openxmlformats.org/officeDocument/2006/relationships/hyperlink" Target="https://arxiv.org/abs/2501.06252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501.00663v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hyperlink" Target="https://ndea.com" TargetMode="External"/><Relationship Id="rId4" Type="http://schemas.openxmlformats.org/officeDocument/2006/relationships/hyperlink" Target="https://www.youtube.com/watch?v=x8jFFhCLDJY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platform.stepfun.com/" TargetMode="External"/><Relationship Id="rId3" Type="http://schemas.openxmlformats.org/officeDocument/2006/relationships/hyperlink" Target="http://lumalabs.ai/ray" TargetMode="External"/><Relationship Id="rId7" Type="http://schemas.openxmlformats.org/officeDocument/2006/relationships/hyperlink" Target="https://www.stepfun.co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hyperlink" Target="https://blogs.worldbank.org/en/education/From-chalkboards-to-chatbots-Transforming-learning-in-Nigeria" TargetMode="External"/><Relationship Id="rId4" Type="http://schemas.openxmlformats.org/officeDocument/2006/relationships/hyperlink" Target="https://x.com/LumaLabsAI/status/1879592852151558258" TargetMode="External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l_Capitan_(supercomputer)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/>
        </p:nvSpPr>
        <p:spPr>
          <a:xfrm>
            <a:off x="110352" y="1190821"/>
            <a:ext cx="4420200" cy="3879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MiniMax-01 - 4M tokens Context Length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Sky-T1-32B-Preview 32b - trained for $450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Fireship Code Report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AI Agents with Memory (Mervin Praison)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AI agents as primary application users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Mistral Codestral 25.01 22b Coding Model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LlamaV-o1 - Visual Reasoning 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LLMs - numbers of parameters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ChatGPT Tasks - schedule tasks or reminders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AGI ROBOTS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Metagene.ai - Detect Bio Threats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Microsoft "Core AI Platform and Tools"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Sony Economical Text-to-Image Model 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OpenAI's Economic Blueprint 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OpenAI Re-enters Robotics Development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5"/>
          <p:cNvSpPr txBox="1"/>
          <p:nvPr/>
        </p:nvSpPr>
        <p:spPr>
          <a:xfrm>
            <a:off x="2838900" y="143675"/>
            <a:ext cx="2775000" cy="8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4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AI Updates</a:t>
            </a:r>
            <a:endParaRPr sz="34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January 17</a:t>
            </a:r>
            <a:r>
              <a:rPr lang="en" sz="22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, 2024</a:t>
            </a:r>
            <a:endParaRPr sz="22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5"/>
          <p:cNvSpPr txBox="1"/>
          <p:nvPr/>
        </p:nvSpPr>
        <p:spPr>
          <a:xfrm>
            <a:off x="4620152" y="1190821"/>
            <a:ext cx="4420200" cy="3386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ReaderLM-v2 - HTML to markdown or JSON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Andrew Ng - PMs to write software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Sakana.ai Transformer Squared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MatterGen - Generate Inorganic Materials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Google Titans - Memorize at Test Time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NDEA (François Chollet &amp; Mike Knoop)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Luma AI Ray 2 Video Generation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AI for Education - Great Results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2025 - Year of Agents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Step-2 LLM from StepFun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El Capitan supercomputer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Crowd-sourced "Arena" Leaderboard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Jobs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5868525" y="436175"/>
            <a:ext cx="2963400" cy="295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2025 - year of AI Agents</a:t>
            </a:r>
            <a:endParaRPr sz="1800">
              <a:solidFill>
                <a:srgbClr val="1B1C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/>
        </p:nvSpPr>
        <p:spPr>
          <a:xfrm>
            <a:off x="6736325" y="52350"/>
            <a:ext cx="2356200" cy="526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Starting Elo rating = 1000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95% CI = Confidence Interval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https://en.wikipedia.org/wiki/Elo_rating_system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4"/>
          <p:cNvSpPr txBox="1"/>
          <p:nvPr/>
        </p:nvSpPr>
        <p:spPr>
          <a:xfrm>
            <a:off x="-38048" y="-108050"/>
            <a:ext cx="4151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Crowd-sourced "Arena" Leaderboard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0" y="157800"/>
            <a:ext cx="207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https://chat.lmsys.org/?leaderboard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4"/>
          <p:cNvSpPr txBox="1"/>
          <p:nvPr/>
        </p:nvSpPr>
        <p:spPr>
          <a:xfrm>
            <a:off x="134661" y="614219"/>
            <a:ext cx="1399800" cy="20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English-only queries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4"/>
          <p:cNvSpPr txBox="1"/>
          <p:nvPr/>
        </p:nvSpPr>
        <p:spPr>
          <a:xfrm>
            <a:off x="5061974" y="65625"/>
            <a:ext cx="1605600" cy="526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Total #models: 192.    </a:t>
            </a:r>
            <a:endParaRPr sz="1100">
              <a:solidFill>
                <a:srgbClr val="1F2937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Total #votes: 2,541,965.</a:t>
            </a:r>
            <a:endParaRPr sz="1100">
              <a:solidFill>
                <a:srgbClr val="1F2937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Last updated: 2025-01-15</a:t>
            </a:r>
            <a:endParaRPr sz="11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4"/>
          <p:cNvSpPr txBox="1"/>
          <p:nvPr/>
        </p:nvSpPr>
        <p:spPr>
          <a:xfrm>
            <a:off x="4709864" y="615259"/>
            <a:ext cx="552300" cy="20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Coding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4"/>
          <p:cNvSpPr txBox="1"/>
          <p:nvPr/>
        </p:nvSpPr>
        <p:spPr>
          <a:xfrm flipH="1">
            <a:off x="622171" y="3491068"/>
            <a:ext cx="194400" cy="141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latin typeface="Calibri"/>
                <a:ea typeface="Calibri"/>
                <a:cs typeface="Calibri"/>
                <a:sym typeface="Calibri"/>
              </a:rPr>
              <a:t>x.ai</a:t>
            </a:r>
            <a:endParaRPr sz="800">
              <a:solidFill>
                <a:srgbClr val="1F293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4"/>
          <p:cNvSpPr txBox="1"/>
          <p:nvPr/>
        </p:nvSpPr>
        <p:spPr>
          <a:xfrm>
            <a:off x="372576" y="2305496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4"/>
          <p:cNvSpPr/>
          <p:nvPr/>
        </p:nvSpPr>
        <p:spPr>
          <a:xfrm>
            <a:off x="666871" y="1182174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4"/>
          <p:cNvSpPr/>
          <p:nvPr/>
        </p:nvSpPr>
        <p:spPr>
          <a:xfrm>
            <a:off x="674234" y="1569987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4"/>
          <p:cNvSpPr/>
          <p:nvPr/>
        </p:nvSpPr>
        <p:spPr>
          <a:xfrm>
            <a:off x="666875" y="3681452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4"/>
          <p:cNvSpPr/>
          <p:nvPr/>
        </p:nvSpPr>
        <p:spPr>
          <a:xfrm>
            <a:off x="685211" y="4580167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4"/>
          <p:cNvSpPr/>
          <p:nvPr/>
        </p:nvSpPr>
        <p:spPr>
          <a:xfrm>
            <a:off x="676500" y="4374567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4"/>
          <p:cNvSpPr/>
          <p:nvPr/>
        </p:nvSpPr>
        <p:spPr>
          <a:xfrm>
            <a:off x="656685" y="3114965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4"/>
          <p:cNvSpPr txBox="1"/>
          <p:nvPr/>
        </p:nvSpPr>
        <p:spPr>
          <a:xfrm>
            <a:off x="4651403" y="2727009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4"/>
          <p:cNvSpPr/>
          <p:nvPr/>
        </p:nvSpPr>
        <p:spPr>
          <a:xfrm>
            <a:off x="4962712" y="3126306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4"/>
          <p:cNvSpPr/>
          <p:nvPr/>
        </p:nvSpPr>
        <p:spPr>
          <a:xfrm>
            <a:off x="4953937" y="3529706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4"/>
          <p:cNvSpPr/>
          <p:nvPr/>
        </p:nvSpPr>
        <p:spPr>
          <a:xfrm>
            <a:off x="4943677" y="2732524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4"/>
          <p:cNvSpPr/>
          <p:nvPr/>
        </p:nvSpPr>
        <p:spPr>
          <a:xfrm>
            <a:off x="4946466" y="1191545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4"/>
          <p:cNvSpPr/>
          <p:nvPr/>
        </p:nvSpPr>
        <p:spPr>
          <a:xfrm>
            <a:off x="4953954" y="2353031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4"/>
          <p:cNvSpPr/>
          <p:nvPr/>
        </p:nvSpPr>
        <p:spPr>
          <a:xfrm>
            <a:off x="4936541" y="4298184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4"/>
          <p:cNvSpPr/>
          <p:nvPr/>
        </p:nvSpPr>
        <p:spPr>
          <a:xfrm>
            <a:off x="4943029" y="3914672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4"/>
          <p:cNvSpPr/>
          <p:nvPr/>
        </p:nvSpPr>
        <p:spPr>
          <a:xfrm>
            <a:off x="4960419" y="2547089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4"/>
          <p:cNvSpPr/>
          <p:nvPr/>
        </p:nvSpPr>
        <p:spPr>
          <a:xfrm>
            <a:off x="674078" y="4148564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4"/>
          <p:cNvSpPr/>
          <p:nvPr/>
        </p:nvSpPr>
        <p:spPr>
          <a:xfrm>
            <a:off x="4953929" y="2173945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4"/>
          <p:cNvSpPr/>
          <p:nvPr/>
        </p:nvSpPr>
        <p:spPr>
          <a:xfrm>
            <a:off x="4952308" y="4485652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4"/>
          <p:cNvSpPr txBox="1"/>
          <p:nvPr/>
        </p:nvSpPr>
        <p:spPr>
          <a:xfrm>
            <a:off x="519323" y="3319774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4"/>
          <p:cNvSpPr/>
          <p:nvPr/>
        </p:nvSpPr>
        <p:spPr>
          <a:xfrm>
            <a:off x="677323" y="4803161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4"/>
          <p:cNvSpPr txBox="1"/>
          <p:nvPr/>
        </p:nvSpPr>
        <p:spPr>
          <a:xfrm>
            <a:off x="4786247" y="3320626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4"/>
          <p:cNvSpPr txBox="1"/>
          <p:nvPr/>
        </p:nvSpPr>
        <p:spPr>
          <a:xfrm>
            <a:off x="519329" y="2905649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4"/>
          <p:cNvSpPr txBox="1"/>
          <p:nvPr/>
        </p:nvSpPr>
        <p:spPr>
          <a:xfrm>
            <a:off x="4668803" y="4485639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4"/>
          <p:cNvSpPr txBox="1"/>
          <p:nvPr/>
        </p:nvSpPr>
        <p:spPr>
          <a:xfrm>
            <a:off x="372576" y="4370755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4"/>
          <p:cNvSpPr/>
          <p:nvPr/>
        </p:nvSpPr>
        <p:spPr>
          <a:xfrm>
            <a:off x="675587" y="1752300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4"/>
          <p:cNvSpPr/>
          <p:nvPr/>
        </p:nvSpPr>
        <p:spPr>
          <a:xfrm>
            <a:off x="675584" y="2737831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4"/>
          <p:cNvSpPr/>
          <p:nvPr/>
        </p:nvSpPr>
        <p:spPr>
          <a:xfrm>
            <a:off x="674232" y="3877703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665524" y="1370259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4"/>
          <p:cNvSpPr/>
          <p:nvPr/>
        </p:nvSpPr>
        <p:spPr>
          <a:xfrm>
            <a:off x="4955127" y="1973147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4"/>
          <p:cNvSpPr/>
          <p:nvPr/>
        </p:nvSpPr>
        <p:spPr>
          <a:xfrm>
            <a:off x="4946352" y="1380663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4"/>
          <p:cNvSpPr/>
          <p:nvPr/>
        </p:nvSpPr>
        <p:spPr>
          <a:xfrm>
            <a:off x="4946352" y="1571663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4"/>
          <p:cNvSpPr/>
          <p:nvPr/>
        </p:nvSpPr>
        <p:spPr>
          <a:xfrm>
            <a:off x="4946352" y="1772314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4"/>
          <p:cNvSpPr/>
          <p:nvPr/>
        </p:nvSpPr>
        <p:spPr>
          <a:xfrm>
            <a:off x="4943032" y="4104118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4"/>
          <p:cNvSpPr/>
          <p:nvPr/>
        </p:nvSpPr>
        <p:spPr>
          <a:xfrm>
            <a:off x="4953930" y="4867181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4"/>
          <p:cNvSpPr/>
          <p:nvPr/>
        </p:nvSpPr>
        <p:spPr>
          <a:xfrm>
            <a:off x="675587" y="2131266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4"/>
          <p:cNvSpPr/>
          <p:nvPr/>
        </p:nvSpPr>
        <p:spPr>
          <a:xfrm>
            <a:off x="674221" y="2334595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0" name="Google Shape;200;p24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041" y="869975"/>
            <a:ext cx="3017251" cy="416422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01" name="Google Shape;201;p24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8015" y="873540"/>
            <a:ext cx="3017251" cy="416422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2" name="Google Shape;202;p24"/>
          <p:cNvSpPr/>
          <p:nvPr/>
        </p:nvSpPr>
        <p:spPr>
          <a:xfrm>
            <a:off x="674234" y="1968393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4"/>
          <p:cNvSpPr txBox="1"/>
          <p:nvPr/>
        </p:nvSpPr>
        <p:spPr>
          <a:xfrm>
            <a:off x="4651403" y="3700203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4"/>
          <p:cNvSpPr/>
          <p:nvPr/>
        </p:nvSpPr>
        <p:spPr>
          <a:xfrm>
            <a:off x="4943677" y="3705718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4"/>
          <p:cNvSpPr txBox="1"/>
          <p:nvPr/>
        </p:nvSpPr>
        <p:spPr>
          <a:xfrm>
            <a:off x="4786397" y="2929500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4"/>
          <p:cNvSpPr txBox="1"/>
          <p:nvPr/>
        </p:nvSpPr>
        <p:spPr>
          <a:xfrm>
            <a:off x="518422" y="2536815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/>
        </p:nvSpPr>
        <p:spPr>
          <a:xfrm>
            <a:off x="72300" y="76200"/>
            <a:ext cx="38670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Jobs - in demand and pay well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5"/>
          <p:cNvSpPr txBox="1"/>
          <p:nvPr/>
        </p:nvSpPr>
        <p:spPr>
          <a:xfrm>
            <a:off x="112175" y="575975"/>
            <a:ext cx="4414800" cy="387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https://trueup.io/job-trend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https://www.coursera.org/articles/artificial-intelligence-salary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p25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7698" y="730650"/>
            <a:ext cx="4312225" cy="1927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6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5238" y="1203525"/>
            <a:ext cx="1570556" cy="1570556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6"/>
          <p:cNvSpPr txBox="1"/>
          <p:nvPr/>
        </p:nvSpPr>
        <p:spPr>
          <a:xfrm>
            <a:off x="-25625" y="-14775"/>
            <a:ext cx="3355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About the Speaker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6"/>
          <p:cNvSpPr txBox="1"/>
          <p:nvPr/>
        </p:nvSpPr>
        <p:spPr>
          <a:xfrm>
            <a:off x="3330175" y="878750"/>
            <a:ext cx="5621700" cy="3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Lev Selector, Ph.D.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40+ years of software engineering, data science, and building teams (hiring, training, and managing)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Ph.D. in mathematical modeling and computer simulations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Interests: 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Generative AI, Using LLM with your data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AI for Local Private Data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Cloud architecture, fin-tech, application security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Find/connect: Linkedin, GitHub, YouTube, Google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p26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2341" y="3664175"/>
            <a:ext cx="858450" cy="311906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6"/>
          <p:cNvSpPr txBox="1"/>
          <p:nvPr/>
        </p:nvSpPr>
        <p:spPr>
          <a:xfrm>
            <a:off x="683777" y="4005903"/>
            <a:ext cx="1391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https://eais.ai</a:t>
            </a: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6"/>
          <p:cNvSpPr txBox="1"/>
          <p:nvPr/>
        </p:nvSpPr>
        <p:spPr>
          <a:xfrm>
            <a:off x="307603" y="4360974"/>
            <a:ext cx="2094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Enterprise AI Systems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/>
        </p:nvSpPr>
        <p:spPr>
          <a:xfrm>
            <a:off x="2151375" y="1533150"/>
            <a:ext cx="4632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" sz="70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70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55075" y="-23450"/>
            <a:ext cx="44667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MiniMax-01 - 4M tokens Context Length 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6"/>
          <p:cNvSpPr txBox="1"/>
          <p:nvPr/>
        </p:nvSpPr>
        <p:spPr>
          <a:xfrm>
            <a:off x="55075" y="382400"/>
            <a:ext cx="3305100" cy="2635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MiniMax-01 - open source, 4M Context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https://arxiv.org/abs/2501.08313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https://github.com/MiniMax-AI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https://huggingface.co/MiniMaxAI/MiniMax-Text-01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https://www.minimaxi.com/en/news/minimax-01-series-2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https://www.hailuo.ai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try the chat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456B parameters, Mixture of Experts (MoE),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 experts, 45.9B activated for each token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 length 4M tokens during inference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Source, can download or use via API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API Pricing (in/out per 1m) : $0.2 / $1.1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Matches the performance of GPT-4o and Claude-3.5-Sonnet while x32 longer context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MiniMax-VL-01  - vision model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MiniMax is located in Shanghai, China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8075" y="1389675"/>
            <a:ext cx="5703823" cy="3737574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5900" y="65969"/>
            <a:ext cx="2817300" cy="64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75" y="3152900"/>
            <a:ext cx="2419001" cy="19179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55075" y="-23450"/>
            <a:ext cx="33429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 - 1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6634075" y="1914225"/>
            <a:ext cx="2432700" cy="849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AI agents may soon surpass people as primary application users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https://www.zdnet.com/article/ai-agents-may-soon-surpass-people-as-primary-application-users/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by Joe McKendrick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4600075" y="134475"/>
            <a:ext cx="4466700" cy="757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AI Agents with Memory (Mervin Praison)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https://www.youtube.com/watch?v=1hVfVxvPnnQ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https://github.com/MervinPraison/PraisonAI/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https://docs.praison.ai/concepts/memory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https://mer.vin/2025/01/ai-agents-with-memory/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55075" y="2468875"/>
            <a:ext cx="4466700" cy="2604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amazing, but unsettling future of technology ...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(Fireship - the code report) - </a:t>
            </a: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https://www.youtube.com/watch?v=v4H2fTgHGuc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rise of AI, reasoning models like Open AI o3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agents - LLMs which can access and analyze data - and take action.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Rise of robots (Tesla's Optimus and Nvidia's army of robots, ...).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 job market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Growing demand for programmers who can use AI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Brain chips - first installed in real humans in 2024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Apple Vision Pro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Quantum computing, Willow chip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of Rust in the military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Slowdown in the development of new JavaScript Frameworks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Cryptocurrencies - Bitcoin is at $100,000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Growing anti-Cloud movement among many businesses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36175" y="885750"/>
            <a:ext cx="1351471" cy="757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27374" y="1719150"/>
            <a:ext cx="742675" cy="7426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11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23875" y="2694600"/>
            <a:ext cx="1351474" cy="1351474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7" name="Google Shape;87;p17"/>
          <p:cNvSpPr txBox="1"/>
          <p:nvPr/>
        </p:nvSpPr>
        <p:spPr>
          <a:xfrm>
            <a:off x="55075" y="302950"/>
            <a:ext cx="4466700" cy="1865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Sky-T1-32B-Preview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an open source reasoning model 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UC BERKELEY (team NovaSky)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model </a:t>
            </a: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matches or exceeds an earlier version of OpenAI's o1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several benchmarks, particularly excelling in math and coding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challenges competes with earlier versions of OpenAI’s o1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Sky-T1 is a fine-tuned version of Alibaba’s Qwen2.5-32-Instruct, with training data generated using the open-source reasoning model QwQ-32B-Preview.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took just </a:t>
            </a: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19 hours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8 H100 GPUs, 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cost was around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$450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6131550" y="4124025"/>
            <a:ext cx="3011400" cy="1003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Mistral Codestral 25.01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2"/>
              </a:rPr>
              <a:t>https://docs.mistral.ai/capabilities/code_generation/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3"/>
              </a:rPr>
              <a:t>https://mistral.ai/news/codestral-2501/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latest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4"/>
              </a:rPr>
              <a:t>https://ollama.com/library/codestral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SOTA coding model, 80+ languages, 256K context length, fast response, 22b params (also Codestral Mamba 7.3b)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1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89012" y="3448728"/>
            <a:ext cx="1498640" cy="644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/>
        </p:nvSpPr>
        <p:spPr>
          <a:xfrm>
            <a:off x="55075" y="-23450"/>
            <a:ext cx="33429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 - 2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55075" y="302950"/>
            <a:ext cx="4466700" cy="1496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LlamaV-o1 - Visual Reasoning 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https://github.com/mbzuai-oryx/LlamaV-o1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https://arxiv.org/abs/2501.06186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Mohamed bin Zayed University of Artificial Intelligence, UAE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LlamaV-o1 uses step-by-step reasoning for general visual question answering, mathematical and scientific reasoning, handling language hallucinations and visual illusions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fine-tuned from  Llama-3.2-11B-Vision-Instruct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69925" y="101100"/>
            <a:ext cx="696501" cy="106790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7" name="Google Shape;97;p18"/>
          <p:cNvSpPr txBox="1"/>
          <p:nvPr/>
        </p:nvSpPr>
        <p:spPr>
          <a:xfrm>
            <a:off x="55075" y="1839125"/>
            <a:ext cx="3196200" cy="2235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LLMs - numbers of parameters (estimates):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GPT-2 - 1.5b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GPT-3 - 175b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GPT-4 - 1,760b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GPT-4o - 200b+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 o1-mini    - 100b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 o1-preview - 300b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Gemini 1.5 Pro - over 200b+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Claude 3.5 Sonnet - 180b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Llama3 -  405b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Minimax-01 - 456b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DeepSeek V3 - 671B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5262725" y="118775"/>
            <a:ext cx="3789900" cy="1496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ChatGPT Tasks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schedule reminders and actions. Tell ChatGPT what you want and when. Simply type in your request, like "Remind me to buy groceries tomorrow at 10 AM" or "Give me a daily weather report every morning at 7 AM." ChatGPT will interpret your request and create a task accordingly. You can view and manage your tasks in a dedicated section in the profile menu. ChatGPT will send you push notifications via its website or app when a task is due.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4521775" y="2829075"/>
            <a:ext cx="4466700" cy="572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Humanoid Robot EngineAI's SE01 Walked Outside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https://www.youtube.com/watch?v=ZGtoXQw3Lo4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https://www.threads.net/@mr.sojib13/post/DEqq0XTtBTr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28721" y="3420550"/>
            <a:ext cx="2659754" cy="149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4521775" y="2415850"/>
            <a:ext cx="4466700" cy="387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NVIDIA CEO's Shocking Prediction: "AGI ROBOTS"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https://www.youtube.com/watch?v=UeXOOYYAiis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/>
        </p:nvSpPr>
        <p:spPr>
          <a:xfrm>
            <a:off x="55075" y="-23450"/>
            <a:ext cx="33429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 - 3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55075" y="302950"/>
            <a:ext cx="4466700" cy="1311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Metagene.ai - Detect Bio Threats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https://metagene.ai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https://www.youtube.com/watch?v=wAJ7WIszJrg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AI can be used for Bioweapon Development. A company "Prime Intellect" has developed an AI system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Metagene-1</a:t>
            </a:r>
            <a:r>
              <a:rPr lang="en" sz="12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 designed to detect and monitor biological threats in wastewater samples (identify emerging pathogens and anomalies in genetic data).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55075" y="1679250"/>
            <a:ext cx="4466700" cy="757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Microsoft</a:t>
            </a:r>
            <a:r>
              <a:rPr lang="en" sz="12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 formed a new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“Core AI Platform and Tools” division</a:t>
            </a:r>
            <a:r>
              <a:rPr lang="en" sz="12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br>
              <a:rPr lang="en" sz="12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(developer and AI teams)</a:t>
            </a:r>
            <a:endParaRPr sz="1200">
              <a:solidFill>
                <a:srgbClr val="1B1C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Microsoft open-sourced its Phi-4  14b LLM on Hugging Face under the MIT license</a:t>
            </a:r>
            <a:endParaRPr sz="1200">
              <a:solidFill>
                <a:srgbClr val="1B1C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4611425" y="302950"/>
            <a:ext cx="4466700" cy="2235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OpenAI released their economic blueprint (policy proposals)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https://openai.com/global-affairs/openais-economic-blueprint/</a:t>
            </a:r>
            <a:endParaRPr sz="1200">
              <a:solidFill>
                <a:srgbClr val="1B1C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The blueprint emphasizes the importance of the US winning the race against China in AI development. </a:t>
            </a:r>
            <a:endParaRPr sz="1200">
              <a:solidFill>
                <a:srgbClr val="1B1C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It highlights the need for the U.S. to attract global funds that are waiting to be invested in AI projects. </a:t>
            </a:r>
            <a:endParaRPr sz="1200">
              <a:solidFill>
                <a:srgbClr val="1B1C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The blueprint suggests that AI companies should work closely with the government, particularly on matters of national security, to streamline regulations and ensure that AI is developed safely and responsibly. </a:t>
            </a:r>
            <a:endParaRPr sz="1200">
              <a:solidFill>
                <a:srgbClr val="1B1C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It also stresses the importance of investing in AI infrastructure, including energy and chips, to support the growing industry. </a:t>
            </a:r>
            <a:endParaRPr sz="1200">
              <a:solidFill>
                <a:srgbClr val="1B1C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4611425" y="2669775"/>
            <a:ext cx="4466700" cy="1865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OpenAI Re-enters Robotics Development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A former Meta employee is leading the project. The company is hiring engineers to build these robots, which will be designed to work in various real-world situations. </a:t>
            </a:r>
            <a:endParaRPr sz="1200">
              <a:solidFill>
                <a:srgbClr val="1B1C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OpenAI had a robotics team before, but it closed in 2020. This new effort suggests they believe controlling both the physical and digital sides of AI is key to achieving their goals.</a:t>
            </a:r>
            <a:endParaRPr sz="1200">
              <a:solidFill>
                <a:srgbClr val="1B1C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https://openai.com/index/learning-dexterity/</a:t>
            </a:r>
            <a:r>
              <a:rPr lang="en" sz="9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  - hand</a:t>
            </a:r>
            <a:endParaRPr sz="900">
              <a:solidFill>
                <a:srgbClr val="1B1C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https://openai.com/index/solving-rubiks-cube/</a:t>
            </a:r>
            <a:r>
              <a:rPr lang="en" sz="9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 - solving rubik's cube</a:t>
            </a:r>
            <a:endParaRPr sz="900">
              <a:solidFill>
                <a:srgbClr val="1B1C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https://x.com/kalinowski007/status/1877809579154948223</a:t>
            </a:r>
            <a:r>
              <a:rPr lang="en" sz="9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 - jobs</a:t>
            </a:r>
            <a:endParaRPr sz="900">
              <a:solidFill>
                <a:srgbClr val="1B1C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https://openai.com/careers/mechanical-product-engineer-robotics/</a:t>
            </a:r>
            <a:r>
              <a:rPr lang="en" sz="9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 - jobs</a:t>
            </a:r>
            <a:endParaRPr sz="900">
              <a:solidFill>
                <a:srgbClr val="1B1C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55075" y="2501450"/>
            <a:ext cx="4466700" cy="757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Sony Research economical text-to-image model 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1.16b parameters, budget less than $2K (x100 cost reduction)</a:t>
            </a:r>
            <a:endParaRPr sz="1200">
              <a:solidFill>
                <a:srgbClr val="1B1C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https://arxiv.org/abs/2407.15811</a:t>
            </a:r>
            <a:r>
              <a:rPr lang="en" sz="12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rgbClr val="1B1C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https://github.com/SonyResearch/micro_diffusion/tree/main</a:t>
            </a:r>
            <a:r>
              <a:rPr lang="en" sz="12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rgbClr val="1B1C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1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75" y="3323650"/>
            <a:ext cx="3527613" cy="1765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/>
        </p:nvSpPr>
        <p:spPr>
          <a:xfrm>
            <a:off x="55075" y="-23450"/>
            <a:ext cx="33429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 - 4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55075" y="349375"/>
            <a:ext cx="4466700" cy="1496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ReaderLM-v2 - HTML to markdown or JSON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1.5B parameter language model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converts raw HTML into markdown or JSON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parsing, transformation, and text extraction.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accurate,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 content (512K tokens in+out)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supports 29 languages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https://huggingface.co/jinaai/ReaderLM-v2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55075" y="1930000"/>
            <a:ext cx="4466700" cy="1126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Andrew Ng - writing software - what to build vs how to build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Writing software, especially prototypes, is becoming cheaper. This will lead to increased demand for people who can decide what to build. AI Product Management has a bright future! The demand for good AI Product Managers will be huge.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https://x.com/AndrewYNg/status/1879939058211971420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4629225" y="44575"/>
            <a:ext cx="4466700" cy="849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MatterGen - generate inorganic materials 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across the periodic table, stable, fine-tuned to fit property constraints.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https://www.microsoft.com/en-us/research/publication/mattergen-a-generative-model-for-inorganic-materials-design/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https://www.youtube.com/watch?v=yWXPV3bsC2c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88000" y="657925"/>
            <a:ext cx="1207925" cy="13608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2" name="Google Shape;122;p20"/>
          <p:cNvSpPr txBox="1"/>
          <p:nvPr/>
        </p:nvSpPr>
        <p:spPr>
          <a:xfrm>
            <a:off x="55075" y="3141325"/>
            <a:ext cx="4466700" cy="1865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Sakana.AI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new AI research company based in Tokyo, Japan.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were founded in 2023.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Their main focus is on developing new kinds of foundation models based on nature-inspired intelligence.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are known for project "AI Scientist"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paper: </a:t>
            </a: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Transformer</a:t>
            </a:r>
            <a:r>
              <a:rPr lang="en" sz="1200" b="1" baseline="30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:Self-adaptive LLMs</a:t>
            </a:r>
            <a:endParaRPr sz="12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https://sakana.ai/transformer-squared/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https://arxiv.org/abs/2501.06252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novel self-adaptation framework that adapts LLMs for unseen tasks in real-time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4175" y="3125700"/>
            <a:ext cx="2108725" cy="1865398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/>
        </p:nvSpPr>
        <p:spPr>
          <a:xfrm>
            <a:off x="55075" y="-23450"/>
            <a:ext cx="44667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 5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107425" y="364675"/>
            <a:ext cx="4466700" cy="4636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Titans: Learning to Memorize at Test Time</a:t>
            </a:r>
            <a:br>
              <a:rPr lang="en" sz="12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new research from Google</a:t>
            </a:r>
            <a:br>
              <a:rPr lang="en" sz="12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https://arxiv.org/pdf/2501.00663v1</a:t>
            </a:r>
            <a:r>
              <a:rPr lang="en" sz="12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 - paper</a:t>
            </a:r>
            <a:br>
              <a:rPr lang="en" sz="12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https://www.youtube.com/watch?v=x8jFFhCLDJY</a:t>
            </a:r>
            <a:r>
              <a:rPr lang="en" sz="12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 - video</a:t>
            </a:r>
            <a:endParaRPr sz="1200">
              <a:solidFill>
                <a:srgbClr val="1B1C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idea - improve attention mechanism in Transformers by giving models a more human-like memory</a:t>
            </a:r>
            <a:br>
              <a:rPr lang="en" sz="12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rgbClr val="1B1C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Current Transformer models have limited context windows due to quadratic cost, hindering their performance with longer sequences.</a:t>
            </a:r>
            <a:endParaRPr sz="1200">
              <a:solidFill>
                <a:srgbClr val="1B1C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Titans Solution: Inspired by the human brain, Titans introduces multiple memory modules (short-term, long-term, meta-memory) that work together, enabling the model to learn and memorize information at test time (inference time).</a:t>
            </a:r>
            <a:endParaRPr sz="1200">
              <a:solidFill>
                <a:srgbClr val="1B1C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Surprise Mechanism:  A core innovation is the "surprise mechanism," where the model prioritizes memorizing events that violate its expectations, similar to how humans remember unusual or surprising occurrences.</a:t>
            </a:r>
            <a:endParaRPr sz="1200">
              <a:solidFill>
                <a:srgbClr val="1B1C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Forgetting Mechanism: To manage memory and avoid over-memorization, Titans incorporates an adaptive forgetting mechanism that discards less important information over time.</a:t>
            </a:r>
            <a:endParaRPr sz="1200">
              <a:solidFill>
                <a:srgbClr val="1B1C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Memory Incorporation: The paper explores three ways to incorporate memory into the model: as a context (Mac), as a gate (Mac Mag), and as a layer, each with its own trade-offs.</a:t>
            </a:r>
            <a:endParaRPr sz="1200">
              <a:solidFill>
                <a:srgbClr val="1B1C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Performance: Titans outperforms current Transformer models, especially with long context windows ("needle in a haystack" test)</a:t>
            </a:r>
            <a:endParaRPr sz="1200">
              <a:solidFill>
                <a:srgbClr val="1B1C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4677300" y="364675"/>
            <a:ext cx="4466700" cy="2419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NDEA - new research lab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founders -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François Chollet &amp; Mike Knoop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https://ndea.com</a:t>
            </a:r>
            <a:endParaRPr sz="1200">
              <a:solidFill>
                <a:srgbClr val="1B1C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Ndea is building frontier AI systems that blend intuitive pattern recognition and formal reasoning into a unified architecture.</a:t>
            </a:r>
            <a:endParaRPr sz="1200">
              <a:solidFill>
                <a:srgbClr val="1B1C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Ndea's core strategy is to create AI that can learn and adapt with human-level efficiency.</a:t>
            </a:r>
            <a:endParaRPr sz="1200">
              <a:solidFill>
                <a:srgbClr val="1B1C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Ndea plans to build what they call a "factory for rapid scientific advancement," focusing on both known frontiers like drug discovery and unexplored territories.</a:t>
            </a:r>
            <a:endParaRPr sz="1200">
              <a:solidFill>
                <a:srgbClr val="1B1C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Chollet also recently launched the ARC Prize Foundation, a nonprofit that is developing benchmarks to evaluate human-level AI capabilities.</a:t>
            </a:r>
            <a:endParaRPr sz="1200">
              <a:solidFill>
                <a:srgbClr val="1B1C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825" y="2859375"/>
            <a:ext cx="2739368" cy="2054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/>
        </p:nvSpPr>
        <p:spPr>
          <a:xfrm>
            <a:off x="55075" y="-23450"/>
            <a:ext cx="44667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 6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2"/>
          <p:cNvSpPr txBox="1"/>
          <p:nvPr/>
        </p:nvSpPr>
        <p:spPr>
          <a:xfrm>
            <a:off x="107425" y="364675"/>
            <a:ext cx="4466700" cy="757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Luma AI Ray2 - video generative model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Ray2 creates realistic videos with natural and coherent motion</a:t>
            </a:r>
            <a:endParaRPr sz="1200">
              <a:solidFill>
                <a:srgbClr val="1B1C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http://lumalabs.ai/ray</a:t>
            </a:r>
            <a:r>
              <a:rPr lang="en" sz="12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rgbClr val="1B1C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https://x.com/LumaLabsAI/status/1879592852151558258</a:t>
            </a:r>
            <a:r>
              <a:rPr lang="en" sz="12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rgbClr val="1B1C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2"/>
          <p:cNvSpPr txBox="1"/>
          <p:nvPr/>
        </p:nvSpPr>
        <p:spPr>
          <a:xfrm>
            <a:off x="107425" y="1416525"/>
            <a:ext cx="4466700" cy="1126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AI for Education - Great Results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https://blogs.worldbank.org/en/education/From-chalkboards-to-chatbots-Transforming-learning-in-Nigeria</a:t>
            </a:r>
            <a:r>
              <a:rPr lang="en" sz="12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rgbClr val="1B1C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A new study in Nigeria: students using AI as an after-school tutor made learning gains equivalent to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two years</a:t>
            </a:r>
            <a:r>
              <a:rPr lang="en" sz="12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 of traditional education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 just six weeks</a:t>
            </a:r>
            <a:r>
              <a:rPr lang="en" sz="12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 !</a:t>
            </a:r>
            <a:endParaRPr sz="1200">
              <a:solidFill>
                <a:srgbClr val="1B1C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9325" y="1412475"/>
            <a:ext cx="2016999" cy="113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0" name="Google Shape;140;p22"/>
          <p:cNvSpPr txBox="1"/>
          <p:nvPr/>
        </p:nvSpPr>
        <p:spPr>
          <a:xfrm>
            <a:off x="107425" y="2803075"/>
            <a:ext cx="4466700" cy="2050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2025 is shaping up to be a pivotal year for AI agents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AI models have advanced significantly (better NLP, Enhanced Reasoning and Decision-Making, Greater Personalization, better Integration with Existing Systems)</a:t>
            </a:r>
            <a:endParaRPr sz="1200">
              <a:solidFill>
                <a:srgbClr val="1B1C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The tools and platforms for developing and deploying AI agents are becoming more user-friendly and accessible to businesses</a:t>
            </a:r>
            <a:endParaRPr sz="1200">
              <a:solidFill>
                <a:srgbClr val="1B1C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Businesses are increasingly looking for ways to automate processes, improve efficiency, and reduce costs. </a:t>
            </a:r>
            <a:endParaRPr sz="1200">
              <a:solidFill>
                <a:srgbClr val="1B1C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The focus is shifting from experimental AI agent projects to real-world deployments that solve specific business problems and deliver tangible value. </a:t>
            </a:r>
            <a:endParaRPr sz="1200">
              <a:solidFill>
                <a:srgbClr val="1B1C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4649325" y="2924725"/>
            <a:ext cx="4466700" cy="2050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Step-2 LLM from StepFun</a:t>
            </a:r>
            <a:r>
              <a:rPr lang="en" sz="12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https://www.stepfun.com</a:t>
            </a:r>
            <a:r>
              <a:rPr lang="en" sz="12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rgbClr val="1B1C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StepFun is a Chinese AI startup based in Shanghai. </a:t>
            </a:r>
            <a:endParaRPr sz="1200">
              <a:solidFill>
                <a:srgbClr val="1B1C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Developing LLMs and other AI models</a:t>
            </a:r>
            <a:endParaRPr sz="1200">
              <a:solidFill>
                <a:srgbClr val="1B1C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Step-2 - A trillion-parameter Mixture of Experts (MoE) language model that ranked 5th on Livebench, a global AI model benchmarking platform. </a:t>
            </a:r>
            <a:endParaRPr sz="1200">
              <a:solidFill>
                <a:srgbClr val="1B1C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This is notable as the first trillion-parameter MoE model from a Chinese company and a top performer in China.</a:t>
            </a:r>
            <a:endParaRPr sz="1200">
              <a:solidFill>
                <a:srgbClr val="1B1C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Step-1.5V: A powerful multimodal large model.</a:t>
            </a:r>
            <a:endParaRPr sz="1200">
              <a:solidFill>
                <a:srgbClr val="1B1C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Step-1V: An innovative image generation model.</a:t>
            </a:r>
            <a:endParaRPr sz="1200">
              <a:solidFill>
                <a:srgbClr val="1B1C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https://platform.stepfun.com</a:t>
            </a:r>
            <a:endParaRPr sz="1200">
              <a:solidFill>
                <a:srgbClr val="1B1C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22"/>
          <p:cNvPicPr preferRelativeResize="0"/>
          <p:nvPr/>
        </p:nvPicPr>
        <p:blipFill rotWithShape="1"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71149" y="1416526"/>
            <a:ext cx="1644875" cy="131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/>
        </p:nvSpPr>
        <p:spPr>
          <a:xfrm>
            <a:off x="55075" y="-23450"/>
            <a:ext cx="33429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Capitan supercomputer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55075" y="475225"/>
            <a:ext cx="4466700" cy="4389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Hewlett Packard Enterprise El Capitan Supercomputer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Sponsored by 	U.S. Department of Energy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https://en.wikipedia.org/wiki/El_Capitan_(supercomputer)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" sz="1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exascale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supercomputer, hosted at the Lawrence Livermore National Laboratory in Livermore, United States and becoming operational in 2024. It is based on the </a:t>
            </a:r>
            <a:r>
              <a:rPr lang="en" sz="1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Cray EX Shasta architecture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a combined 11,039,616 CPU and GPU cores consisting of 43,808 AMD 4th Gen EPYC 24C "Genoa" 24 core 1.8 GHz CPUs (1,051,392 cores) and 43,808 AMD Instinct MI300A GPUs (9,988,224 cores).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MI300A consists of 24 Zen4 based CPU cores and a CDNA3 based GPU integrated onto a single organic package, along with 128GB of HBM3 memory.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Blades are interconnected by an HPE Slingshot 64-port switch that provides 12.8 terabits/second of bandwidth.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Groups of blades are linked in a dragonfly topology with at most three hops between any two nodes.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Cabling is either optical or copper, customized to minimize cable length. Total cabling runs 145 km (90 mi).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Capitan uses an APU architecture, where the CPU and GPU share an internal on-chip coherent interconnect.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Capitan takes up 7,500 square feet of floor space, similar to two tennis courts.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made up of at least 87 compute racks, including the "Rabbit" NVM-Express fast storage arrays and compute nodes.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Capitan has a total of 11,136 nodes in liquid-cooled Cray EX racks, with four MI300A compute engines per node and a total of 44,544 devices across the system.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device has 128 GB of HBM3 main memory shared across the CPU and GPU chiplets, which runs at 5.2 GHz and delivers an aggregate 5.3 TB/sec of aggregate bandwidth into and out of the CPU and GPU chiplets.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6621" y="67750"/>
            <a:ext cx="2410826" cy="260467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50" name="Google Shape;15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6625" y="2728225"/>
            <a:ext cx="4211350" cy="23583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1" name="Google Shape;151;p23"/>
          <p:cNvSpPr/>
          <p:nvPr/>
        </p:nvSpPr>
        <p:spPr>
          <a:xfrm>
            <a:off x="5816425" y="1283688"/>
            <a:ext cx="172800" cy="172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2656</Words>
  <Application>Microsoft Macintosh PowerPoint</Application>
  <PresentationFormat>On-screen Show (16:9)</PresentationFormat>
  <Paragraphs>241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Lev Selector</cp:lastModifiedBy>
  <cp:revision>1</cp:revision>
  <dcterms:modified xsi:type="dcterms:W3CDTF">2025-01-17T14:18:59Z</dcterms:modified>
</cp:coreProperties>
</file>