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e3b457214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2e3b457214a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dd0a008ff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2dd0a008ffc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e3b457214a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2e3b457214a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e3c69944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2e3c69944a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e3cbcb3af6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2e3cbcb3af6_1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dcea13964c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2dcea13964c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3b7881e569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g33b7881e569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3bf17572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g33bf17572e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3bed641da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33bed641da9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dd092b5a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g2dd092b5a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e3cbcb3af6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g2e3cbcb3af6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e3b45721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2e3b457214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3bed641da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33bed641da9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d96479dbb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2d96479dbb5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dd2c1f7b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dd2c1f7b0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ccb384d9e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33ccb384d9e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hyperlink" Target="https://www.youtube.com/watch?v=6ze3kEj4IqU" TargetMode="External"/><Relationship Id="rId4" Type="http://schemas.openxmlformats.org/officeDocument/2006/relationships/hyperlink" Target="https://www.kickstarter.com/projects/polysoftservices/studio-driv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openxmlformats.org/officeDocument/2006/relationships/hyperlink" Target="https://www.scmp.com/tech/big-tech/article/3300594/chinas-fantastic-four-new-breed-entrepreneurs-reshaping-global-tech-landscape" TargetMode="External"/><Relationship Id="rId7"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hyperlink" Target="https://mistral.ai/en/news/mistral-ocr" TargetMode="External"/><Relationship Id="rId3" Type="http://schemas.openxmlformats.org/officeDocument/2006/relationships/hyperlink" Target="https://dynatomics.com/" TargetMode="External"/><Relationship Id="rId7" Type="http://schemas.openxmlformats.org/officeDocument/2006/relationships/image" Target="../media/image29.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hyperlink" Target="https://techcrunch.com/2025/03/06/google-co-founder-larry-page-reportedly-has-a-new-ai-startup/" TargetMode="External"/><Relationship Id="rId10" Type="http://schemas.openxmlformats.org/officeDocument/2006/relationships/image" Target="../media/image30.png"/><Relationship Id="rId4" Type="http://schemas.openxmlformats.org/officeDocument/2006/relationships/hyperlink" Target="https://www.kittyhawk.aero" TargetMode="External"/><Relationship Id="rId9" Type="http://schemas.openxmlformats.org/officeDocument/2006/relationships/hyperlink" Target="https://www.youtube.com/watch?v=6lRBm0KnzBI"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manus.im"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hyperlink" Target="https://www.youtube.com/watch?v=K27diMbCsuw"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Elo_rating_system" TargetMode="External"/><Relationship Id="rId7"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hyperlink" Target="https://lmarena.ai/?leaderboard" TargetMode="External"/><Relationship Id="rId4" Type="http://schemas.openxmlformats.org/officeDocument/2006/relationships/hyperlink" Target="https://chat.lmsys.org/?leaderboard"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eb.lmarena.ai/leaderboard"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8" Type="http://schemas.openxmlformats.org/officeDocument/2006/relationships/hyperlink" Target="https://news.crunchbase.com/startups/tech-layoffs/" TargetMode="External"/><Relationship Id="rId3" Type="http://schemas.openxmlformats.org/officeDocument/2006/relationships/hyperlink" Target="https://layoffs.fyi" TargetMode="External"/><Relationship Id="rId7"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fred.stlouisfed.org/series/IHLIDXUS" TargetMode="External"/><Relationship Id="rId5" Type="http://schemas.openxmlformats.org/officeDocument/2006/relationships/hyperlink" Target="https://blog.pragmaticengineer.com/software-engineer-jobs-five-year-low/" TargetMode="External"/><Relationship Id="rId10" Type="http://schemas.openxmlformats.org/officeDocument/2006/relationships/image" Target="../media/image37.png"/><Relationship Id="rId4" Type="http://schemas.openxmlformats.org/officeDocument/2006/relationships/hyperlink" Target="https://techcrunch.com/2025/02/13/tech-layoffs-2024-list/" TargetMode="External"/><Relationship Id="rId9" Type="http://schemas.openxmlformats.org/officeDocument/2006/relationships/hyperlink" Target="https://www.trueup.io/layoffs" TargetMode="External"/></Relationships>
</file>

<file path=ppt/slides/_rels/slide18.xml.rels><?xml version="1.0" encoding="UTF-8" standalone="yes"?>
<Relationships xmlns="http://schemas.openxmlformats.org/package/2006/relationships"><Relationship Id="rId13" Type="http://schemas.openxmlformats.org/officeDocument/2006/relationships/hyperlink" Target="https://medium.com" TargetMode="External"/><Relationship Id="rId18" Type="http://schemas.openxmlformats.org/officeDocument/2006/relationships/hyperlink" Target="https://developer.nvidia.com" TargetMode="External"/><Relationship Id="rId26" Type="http://schemas.openxmlformats.org/officeDocument/2006/relationships/hyperlink" Target="https://www.youtube.com/@airevolutionx" TargetMode="External"/><Relationship Id="rId39" Type="http://schemas.openxmlformats.org/officeDocument/2006/relationships/hyperlink" Target="https://www.youtube.com/@TwoMinutePapers" TargetMode="External"/><Relationship Id="rId21" Type="http://schemas.openxmlformats.org/officeDocument/2006/relationships/hyperlink" Target="https://www.listedai.co" TargetMode="External"/><Relationship Id="rId34" Type="http://schemas.openxmlformats.org/officeDocument/2006/relationships/hyperlink" Target="https://www.youtube.com/@LiamOttley" TargetMode="External"/><Relationship Id="rId42" Type="http://schemas.openxmlformats.org/officeDocument/2006/relationships/hyperlink" Target="https://www.youtube.com/@NoPriorsPodcast" TargetMode="External"/><Relationship Id="rId47" Type="http://schemas.openxmlformats.org/officeDocument/2006/relationships/hyperlink" Target="https://www.youtube.com/@sullyomarr" TargetMode="External"/><Relationship Id="rId50" Type="http://schemas.openxmlformats.org/officeDocument/2006/relationships/hyperlink" Target="https://www.youtube.com/@iamAImaster" TargetMode="External"/><Relationship Id="rId7" Type="http://schemas.openxmlformats.org/officeDocument/2006/relationships/hyperlink" Target="https://smol.ai" TargetMode="External"/><Relationship Id="rId2" Type="http://schemas.openxmlformats.org/officeDocument/2006/relationships/notesSlide" Target="../notesSlides/notesSlide18.xml"/><Relationship Id="rId16" Type="http://schemas.openxmlformats.org/officeDocument/2006/relationships/hyperlink" Target="https://daily.ai" TargetMode="External"/><Relationship Id="rId29" Type="http://schemas.openxmlformats.org/officeDocument/2006/relationships/hyperlink" Target="https://www.youtube.com/@TrelisResearch" TargetMode="External"/><Relationship Id="rId11" Type="http://schemas.openxmlformats.org/officeDocument/2006/relationships/hyperlink" Target="https://www.latent.space" TargetMode="External"/><Relationship Id="rId24" Type="http://schemas.openxmlformats.org/officeDocument/2006/relationships/hyperlink" Target="https://www.youtube.com/@AndrejKarpathy" TargetMode="External"/><Relationship Id="rId32" Type="http://schemas.openxmlformats.org/officeDocument/2006/relationships/hyperlink" Target="https://www.youtube.com/@code4AI" TargetMode="External"/><Relationship Id="rId37" Type="http://schemas.openxmlformats.org/officeDocument/2006/relationships/hyperlink" Target="https://www.youtube.com/@Web3nity" TargetMode="External"/><Relationship Id="rId40" Type="http://schemas.openxmlformats.org/officeDocument/2006/relationships/hyperlink" Target="https://www.youtube.com/@peterdiamandis" TargetMode="External"/><Relationship Id="rId45" Type="http://schemas.openxmlformats.org/officeDocument/2006/relationships/hyperlink" Target="https://www.youtube.com/@AICoffeeBreak" TargetMode="External"/><Relationship Id="rId5" Type="http://schemas.openxmlformats.org/officeDocument/2006/relationships/hyperlink" Target="https://tldr.tech/ai" TargetMode="External"/><Relationship Id="rId15" Type="http://schemas.openxmlformats.org/officeDocument/2006/relationships/hyperlink" Target="https://www.airesearchinsights.com" TargetMode="External"/><Relationship Id="rId23" Type="http://schemas.openxmlformats.org/officeDocument/2006/relationships/hyperlink" Target="https://www.youtube.com/@matthew_berman" TargetMode="External"/><Relationship Id="rId28" Type="http://schemas.openxmlformats.org/officeDocument/2006/relationships/hyperlink" Target="https://www.youtube.com/@MervinPraison" TargetMode="External"/><Relationship Id="rId36" Type="http://schemas.openxmlformats.org/officeDocument/2006/relationships/hyperlink" Target="https://www.youtube.com/@JuliaMcCoy" TargetMode="External"/><Relationship Id="rId49" Type="http://schemas.openxmlformats.org/officeDocument/2006/relationships/hyperlink" Target="https://www.youtube.com/@GoogleDevelopers" TargetMode="External"/><Relationship Id="rId10" Type="http://schemas.openxmlformats.org/officeDocument/2006/relationships/hyperlink" Target="https://www.therundown.ai" TargetMode="External"/><Relationship Id="rId19" Type="http://schemas.openxmlformats.org/officeDocument/2006/relationships/hyperlink" Target="https://www.analyticsvidhya.com" TargetMode="External"/><Relationship Id="rId31" Type="http://schemas.openxmlformats.org/officeDocument/2006/relationships/hyperlink" Target="https://www.youtube.com/@TheAiGrid" TargetMode="External"/><Relationship Id="rId44" Type="http://schemas.openxmlformats.org/officeDocument/2006/relationships/hyperlink" Target="https://www.youtube.com/@MattVidPro" TargetMode="External"/><Relationship Id="rId4" Type="http://schemas.openxmlformats.org/officeDocument/2006/relationships/hyperlink" Target="https://deeplearning.ai" TargetMode="External"/><Relationship Id="rId9" Type="http://schemas.openxmlformats.org/officeDocument/2006/relationships/hyperlink" Target="https://www.dailyzaps.com" TargetMode="External"/><Relationship Id="rId14" Type="http://schemas.openxmlformats.org/officeDocument/2006/relationships/hyperlink" Target="https://aisecret.us" TargetMode="External"/><Relationship Id="rId22" Type="http://schemas.openxmlformats.org/officeDocument/2006/relationships/hyperlink" Target="https://www.youtube.com/@Fireship" TargetMode="External"/><Relationship Id="rId27" Type="http://schemas.openxmlformats.org/officeDocument/2006/relationships/hyperlink" Target="https://www.youtube.com/@1littlecoder" TargetMode="External"/><Relationship Id="rId30" Type="http://schemas.openxmlformats.org/officeDocument/2006/relationships/hyperlink" Target="https://www.youtube.com/@WesRoth" TargetMode="External"/><Relationship Id="rId35" Type="http://schemas.openxmlformats.org/officeDocument/2006/relationships/hyperlink" Target="https://www.youtube.com/@Augmented_AI" TargetMode="External"/><Relationship Id="rId43" Type="http://schemas.openxmlformats.org/officeDocument/2006/relationships/hyperlink" Target="https://www.youtube.com/@KevinStratvert" TargetMode="External"/><Relationship Id="rId48" Type="http://schemas.openxmlformats.org/officeDocument/2006/relationships/hyperlink" Target="https://www.youtube.com/@DrOsbert" TargetMode="External"/><Relationship Id="rId8" Type="http://schemas.openxmlformats.org/officeDocument/2006/relationships/hyperlink" Target="https://www.forwardfuture.ai" TargetMode="External"/><Relationship Id="rId51" Type="http://schemas.openxmlformats.org/officeDocument/2006/relationships/image" Target="../media/image38.png"/><Relationship Id="rId3" Type="http://schemas.openxmlformats.org/officeDocument/2006/relationships/hyperlink" Target="https://www.deeplearning.ai/the-batch" TargetMode="External"/><Relationship Id="rId12" Type="http://schemas.openxmlformats.org/officeDocument/2006/relationships/hyperlink" Target="https://theaijournal.substack.com" TargetMode="External"/><Relationship Id="rId17" Type="http://schemas.openxmlformats.org/officeDocument/2006/relationships/hyperlink" Target="https://alphasignal.ai" TargetMode="External"/><Relationship Id="rId25" Type="http://schemas.openxmlformats.org/officeDocument/2006/relationships/hyperlink" Target="https://www.youtube.com/@SirajRaval" TargetMode="External"/><Relationship Id="rId33" Type="http://schemas.openxmlformats.org/officeDocument/2006/relationships/hyperlink" Target="https://www.youtube.com/@UseAI" TargetMode="External"/><Relationship Id="rId38" Type="http://schemas.openxmlformats.org/officeDocument/2006/relationships/hyperlink" Target="https://www.youtube.com/@intheworldofai" TargetMode="External"/><Relationship Id="rId46" Type="http://schemas.openxmlformats.org/officeDocument/2006/relationships/hyperlink" Target="https://www.youtube.com/@Analyticsvidhya" TargetMode="External"/><Relationship Id="rId20" Type="http://schemas.openxmlformats.org/officeDocument/2006/relationships/hyperlink" Target="https://www.diamandis.com/subscribe" TargetMode="External"/><Relationship Id="rId41" Type="http://schemas.openxmlformats.org/officeDocument/2006/relationships/hyperlink" Target="https://www.youtube.com/@AIDailyBrief" TargetMode="External"/><Relationship Id="rId1" Type="http://schemas.openxmlformats.org/officeDocument/2006/relationships/slideLayout" Target="../slideLayouts/slideLayout1.xml"/><Relationship Id="rId6" Type="http://schemas.openxmlformats.org/officeDocument/2006/relationships/hyperlink" Target="https://theaibreak.substack.co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8" Type="http://schemas.openxmlformats.org/officeDocument/2006/relationships/hyperlink" Target="https://ollama.com/library/qwq:32b-q4_K_M" TargetMode="External"/><Relationship Id="rId3" Type="http://schemas.openxmlformats.org/officeDocument/2006/relationships/hyperlink" Target="https://qwenlm.github.io/blog/qwq-32b" TargetMode="External"/><Relationship Id="rId7" Type="http://schemas.openxmlformats.org/officeDocument/2006/relationships/hyperlink" Target="https://chat.qwen.ai"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huggingface.co/spaces/Qwen/QwQ-32B-Demo" TargetMode="External"/><Relationship Id="rId5" Type="http://schemas.openxmlformats.org/officeDocument/2006/relationships/hyperlink" Target="https://modelscope.cn/models/Qwen/QwQ-32B" TargetMode="External"/><Relationship Id="rId10" Type="http://schemas.openxmlformats.org/officeDocument/2006/relationships/image" Target="../media/image4.png"/><Relationship Id="rId4" Type="http://schemas.openxmlformats.org/officeDocument/2006/relationships/hyperlink" Target="https://huggingface.co/Qwen/QwQ-32B" TargetMode="Externa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chat.inceptionlabs.ai" TargetMode="External"/><Relationship Id="rId7" Type="http://schemas.openxmlformats.org/officeDocument/2006/relationships/hyperlink" Target="https://www.youtube.com/watch?v=X1rD3NhlIc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machine-learning-made-simple.medium.com/is-the-mercury-llm-the-first-of-a-new-generation-of-llms-b64de1d36029" TargetMode="External"/><Relationship Id="rId5" Type="http://schemas.openxmlformats.org/officeDocument/2006/relationships/hyperlink" Target="https://x.com/ArtificialAnlys/status/1894932634322772372" TargetMode="External"/><Relationship Id="rId4" Type="http://schemas.openxmlformats.org/officeDocument/2006/relationships/hyperlink" Target="https://www.inceptionlabs.ai/news" TargetMode="Externa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www.ai21.com/jamba/" TargetMode="External"/><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openlm.ai/chatbot-arena/"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tomshardware.com/pc-components/gpus/nvidia-confirms-blackwell-ultra-and-vera-rubin-gpus-are-on-track-for-2025-and-2026-post-rubin-gpus-in-the-work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hyperlink" Target="https://www.tomshardware.com/pc-components/gpus/nvidia-rubin-revealed-as-blackwell-successor-powerful-vera-cpu-coming-too"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fastcompany.com/91286162/ai-chatbots-have-telltale-quirks-researchers-can-spot-them-with-97-accuracy"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devclass.com/2025/02/27/anthropic-previews-claude-code-agentic-coding-capable-but-costly/"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arxiv.org/abs/2502.18600" TargetMode="External"/><Relationship Id="rId3" Type="http://schemas.openxmlformats.org/officeDocument/2006/relationships/hyperlink" Target="https://cohere.com/blog/aya-vision" TargetMode="External"/><Relationship Id="rId7" Type="http://schemas.openxmlformats.org/officeDocument/2006/relationships/hyperlink" Target="https://simonwillison.net/2025/Feb/28/llm-schema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www.youtube.com/watch?v=ahTQiTt5vjc" TargetMode="External"/><Relationship Id="rId11" Type="http://schemas.openxmlformats.org/officeDocument/2006/relationships/hyperlink" Target="https://arxiv.org/abs/2502.20082" TargetMode="External"/><Relationship Id="rId5" Type="http://schemas.openxmlformats.org/officeDocument/2006/relationships/hyperlink" Target="https://www.sesame.com/research/crossing_the_uncanny_valley_of_voice#demo" TargetMode="External"/><Relationship Id="rId10" Type="http://schemas.openxmlformats.org/officeDocument/2006/relationships/image" Target="../media/image14.png"/><Relationship Id="rId4" Type="http://schemas.openxmlformats.org/officeDocument/2006/relationships/hyperlink" Target="https://github.com/bigai-nlco/TokenSwift" TargetMode="External"/><Relationship Id="rId9" Type="http://schemas.openxmlformats.org/officeDocument/2006/relationships/hyperlink" Target="https://www.youtube.com/watch?v=rYnisU10wu0"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openai.com/index/introducing-nextgenai/" TargetMode="External"/><Relationship Id="rId7"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techcrunch.com/2025/03/03/chinese-buyers-are-getting-nvidia-blackwell-chips-despite-u-s-export-controls/" TargetMode="External"/><Relationship Id="rId5" Type="http://schemas.openxmlformats.org/officeDocument/2006/relationships/image" Target="../media/image15.jpeg"/><Relationship Id="rId4" Type="http://schemas.openxmlformats.org/officeDocument/2006/relationships/hyperlink" Target="https://www.xda-developers.com/microsoft-killing-skyp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110352" y="959283"/>
            <a:ext cx="4420200" cy="180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Alibaba QwQ-32B</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Inception Labs - Mercury diffusion LLM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Jamba 1.6 from AI21 Labs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R2</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Blackwell Ultra &amp; Vera Rubin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Claude Code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Identify models from output with 97.1% accuracy</a:t>
            </a:r>
            <a:endParaRPr sz="1500" b="1">
              <a:solidFill>
                <a:srgbClr val="3C78D8"/>
              </a:solidFill>
              <a:latin typeface="Calibri"/>
              <a:ea typeface="Calibri"/>
              <a:cs typeface="Calibri"/>
              <a:sym typeface="Calibri"/>
            </a:endParaRPr>
          </a:p>
        </p:txBody>
      </p:sp>
      <p:sp>
        <p:nvSpPr>
          <p:cNvPr id="64" name="Google Shape;64;p15"/>
          <p:cNvSpPr txBox="1"/>
          <p:nvPr/>
        </p:nvSpPr>
        <p:spPr>
          <a:xfrm>
            <a:off x="3227125" y="8837"/>
            <a:ext cx="2775000" cy="880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i="0" u="none" strike="noStrike" cap="none">
                <a:solidFill>
                  <a:srgbClr val="3C78D8"/>
                </a:solidFill>
                <a:latin typeface="Calibri"/>
                <a:ea typeface="Calibri"/>
                <a:cs typeface="Calibri"/>
                <a:sym typeface="Calibri"/>
              </a:rPr>
              <a:t>AI Updates</a:t>
            </a:r>
            <a:endParaRPr sz="34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March 07</a:t>
            </a:r>
            <a:r>
              <a:rPr lang="en" sz="2200" b="1" i="0" u="none" strike="noStrike" cap="none">
                <a:solidFill>
                  <a:srgbClr val="3C78D8"/>
                </a:solidFill>
                <a:latin typeface="Calibri"/>
                <a:ea typeface="Calibri"/>
                <a:cs typeface="Calibri"/>
                <a:sym typeface="Calibri"/>
              </a:rPr>
              <a:t>, 202</a:t>
            </a:r>
            <a:r>
              <a:rPr lang="en" sz="2200" b="1">
                <a:solidFill>
                  <a:srgbClr val="3C78D8"/>
                </a:solidFill>
                <a:latin typeface="Calibri"/>
                <a:ea typeface="Calibri"/>
                <a:cs typeface="Calibri"/>
                <a:sym typeface="Calibri"/>
              </a:rPr>
              <a:t>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06752" y="3977331"/>
            <a:ext cx="4420200" cy="110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WebDev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Subscriptions</a:t>
            </a:r>
            <a:endParaRPr sz="1500" b="1">
              <a:solidFill>
                <a:srgbClr val="3C78D8"/>
              </a:solidFill>
              <a:latin typeface="Calibri"/>
              <a:ea typeface="Calibri"/>
              <a:cs typeface="Calibri"/>
              <a:sym typeface="Calibri"/>
            </a:endParaRPr>
          </a:p>
        </p:txBody>
      </p:sp>
      <p:sp>
        <p:nvSpPr>
          <p:cNvPr id="66" name="Google Shape;66;p15"/>
          <p:cNvSpPr txBox="1"/>
          <p:nvPr/>
        </p:nvSpPr>
        <p:spPr>
          <a:xfrm>
            <a:off x="110352" y="2827206"/>
            <a:ext cx="4420200" cy="2262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DeepMind - Project Astra</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Cohere Aya Vision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TokenSwift - fast generation of long sequences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LongRoPE2 Context Window Scaling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Dragon Copilot for Healthcare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Sesame CSM - Conversational Speech Model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Structured data extraction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Chain of Draft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Data Science Agent in Colab</a:t>
            </a:r>
            <a:endParaRPr sz="1500" b="1">
              <a:solidFill>
                <a:srgbClr val="3C78D8"/>
              </a:solidFill>
              <a:latin typeface="Calibri"/>
              <a:ea typeface="Calibri"/>
              <a:cs typeface="Calibri"/>
              <a:sym typeface="Calibri"/>
            </a:endParaRPr>
          </a:p>
        </p:txBody>
      </p:sp>
      <p:sp>
        <p:nvSpPr>
          <p:cNvPr id="67" name="Google Shape;67;p15"/>
          <p:cNvSpPr txBox="1"/>
          <p:nvPr/>
        </p:nvSpPr>
        <p:spPr>
          <a:xfrm>
            <a:off x="4606752" y="973091"/>
            <a:ext cx="4420200" cy="29553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TSMC $100 Bln building 3 plants in the US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NextGenAI - consortium of 15 research institutions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is shutting down Skype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Fast Growth of AI Companies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dominates the AI market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China buys Nvidia through other countries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Apple Studio 512GB</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Sutton and Barto win the Turing Award for RL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China Fantastic Four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Larry Page Dynatomics - AI designs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Mistral OCR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Manus AI Assistant</a:t>
            </a:r>
            <a:endParaRPr sz="1500" b="1">
              <a:solidFill>
                <a:srgbClr val="3C78D8"/>
              </a:solidFill>
              <a:latin typeface="Calibri"/>
              <a:ea typeface="Calibri"/>
              <a:cs typeface="Calibri"/>
              <a:sym typeface="Calibri"/>
            </a:endParaRPr>
          </a:p>
        </p:txBody>
      </p:sp>
      <p:pic>
        <p:nvPicPr>
          <p:cNvPr id="68" name="Google Shape;68;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116068" y="124275"/>
            <a:ext cx="1375955" cy="767975"/>
          </a:xfrm>
          <a:prstGeom prst="rect">
            <a:avLst/>
          </a:prstGeom>
          <a:noFill/>
          <a:ln>
            <a:noFill/>
          </a:ln>
        </p:spPr>
      </p:pic>
      <p:pic>
        <p:nvPicPr>
          <p:cNvPr id="69" name="Google Shape;69;p1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375625" y="167195"/>
            <a:ext cx="2204775" cy="682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p:nvPr/>
        </p:nvSpPr>
        <p:spPr>
          <a:xfrm>
            <a:off x="55075" y="52750"/>
            <a:ext cx="3700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Apple Studio 512GB</a:t>
            </a:r>
            <a:endParaRPr sz="2000" b="1">
              <a:solidFill>
                <a:schemeClr val="dk1"/>
              </a:solidFill>
              <a:latin typeface="Calibri"/>
              <a:ea typeface="Calibri"/>
              <a:cs typeface="Calibri"/>
              <a:sym typeface="Calibri"/>
            </a:endParaRPr>
          </a:p>
        </p:txBody>
      </p:sp>
      <p:sp>
        <p:nvSpPr>
          <p:cNvPr id="167" name="Google Shape;167;p24"/>
          <p:cNvSpPr txBox="1"/>
          <p:nvPr/>
        </p:nvSpPr>
        <p:spPr>
          <a:xfrm>
            <a:off x="55075" y="731275"/>
            <a:ext cx="42438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Apple announced several new products: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MacBook Air with M4 chip (and discontinue M2 &amp; M3)</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Mac Studio with the M4 Max and M3 Ultra chips, 512GB RAM !</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iPad Air with M3 chip</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base Ipad, with an A16 chip, doubling the starting storage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iPhone 16e</a:t>
            </a:r>
            <a:endParaRPr sz="1200">
              <a:solidFill>
                <a:schemeClr val="dk1"/>
              </a:solidFill>
              <a:latin typeface="Calibri"/>
              <a:ea typeface="Calibri"/>
              <a:cs typeface="Calibri"/>
              <a:sym typeface="Calibri"/>
            </a:endParaRPr>
          </a:p>
        </p:txBody>
      </p:sp>
      <p:pic>
        <p:nvPicPr>
          <p:cNvPr id="168" name="Google Shape;168;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377575" y="93500"/>
            <a:ext cx="4687650" cy="4956501"/>
          </a:xfrm>
          <a:prstGeom prst="rect">
            <a:avLst/>
          </a:prstGeom>
          <a:noFill/>
          <a:ln w="9525" cap="flat" cmpd="sng">
            <a:solidFill>
              <a:srgbClr val="FF0000"/>
            </a:solidFill>
            <a:prstDash val="solid"/>
            <a:round/>
            <a:headEnd type="none" w="sm" len="sm"/>
            <a:tailEnd type="none" w="sm" len="sm"/>
          </a:ln>
        </p:spPr>
      </p:pic>
      <p:sp>
        <p:nvSpPr>
          <p:cNvPr id="169" name="Google Shape;169;p24"/>
          <p:cNvSpPr txBox="1"/>
          <p:nvPr/>
        </p:nvSpPr>
        <p:spPr>
          <a:xfrm>
            <a:off x="55075" y="2008350"/>
            <a:ext cx="42438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PolySoft - affordable Mac storage expansion (x2 times cheaper):</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https://www.kickstarter.com/projects/polysoftservices/studio-drive</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https://www.youtube.com/watch?v=6ze3kEj4IqU</a:t>
            </a:r>
            <a:r>
              <a:rPr lang="en" sz="9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70" name="Google Shape;170;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249325" y="2573150"/>
            <a:ext cx="1855303" cy="23500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5"/>
          <p:cNvSpPr txBox="1"/>
          <p:nvPr/>
        </p:nvSpPr>
        <p:spPr>
          <a:xfrm>
            <a:off x="55075" y="52750"/>
            <a:ext cx="4970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Sutton and Barto win the Turing Award for RL</a:t>
            </a:r>
            <a:endParaRPr sz="2000" b="1">
              <a:solidFill>
                <a:schemeClr val="dk1"/>
              </a:solidFill>
              <a:latin typeface="Calibri"/>
              <a:ea typeface="Calibri"/>
              <a:cs typeface="Calibri"/>
              <a:sym typeface="Calibri"/>
            </a:endParaRPr>
          </a:p>
        </p:txBody>
      </p:sp>
      <p:sp>
        <p:nvSpPr>
          <p:cNvPr id="176" name="Google Shape;176;p25"/>
          <p:cNvSpPr txBox="1"/>
          <p:nvPr/>
        </p:nvSpPr>
        <p:spPr>
          <a:xfrm>
            <a:off x="110500" y="476450"/>
            <a:ext cx="40920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Turing Award Goes to Pioneers of Reinforcement Learning</a:t>
            </a:r>
            <a:endParaRPr sz="1300">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Andrew Barto and Richard Sutton</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at the University of Massachusetts, Amherst</a:t>
            </a:r>
            <a:endParaRPr sz="1300">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"Reinforcement Learning: An Introduction" 1998 book</a:t>
            </a:r>
            <a:endParaRPr sz="1300" b="1">
              <a:solidFill>
                <a:srgbClr val="3C78D8"/>
              </a:solidFill>
              <a:latin typeface="Calibri"/>
              <a:ea typeface="Calibri"/>
              <a:cs typeface="Calibri"/>
              <a:sym typeface="Calibri"/>
            </a:endParaRPr>
          </a:p>
        </p:txBody>
      </p:sp>
      <p:pic>
        <p:nvPicPr>
          <p:cNvPr id="177" name="Google Shape;177;p2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10500" y="1347650"/>
            <a:ext cx="1821249" cy="1351483"/>
          </a:xfrm>
          <a:prstGeom prst="rect">
            <a:avLst/>
          </a:prstGeom>
          <a:noFill/>
          <a:ln w="9525" cap="flat" cmpd="sng">
            <a:solidFill>
              <a:srgbClr val="FF0000"/>
            </a:solidFill>
            <a:prstDash val="solid"/>
            <a:round/>
            <a:headEnd type="none" w="sm" len="sm"/>
            <a:tailEnd type="none" w="sm" len="sm"/>
          </a:ln>
        </p:spPr>
      </p:pic>
      <p:pic>
        <p:nvPicPr>
          <p:cNvPr id="178" name="Google Shape;178;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405601" y="1392450"/>
            <a:ext cx="1418800" cy="1856250"/>
          </a:xfrm>
          <a:prstGeom prst="rect">
            <a:avLst/>
          </a:prstGeom>
          <a:noFill/>
          <a:ln w="9525" cap="flat" cmpd="sng">
            <a:solidFill>
              <a:srgbClr val="FF0000"/>
            </a:solidFill>
            <a:prstDash val="solid"/>
            <a:round/>
            <a:headEnd type="none" w="sm" len="sm"/>
            <a:tailEnd type="none" w="sm" len="sm"/>
          </a:ln>
        </p:spPr>
      </p:pic>
      <p:sp>
        <p:nvSpPr>
          <p:cNvPr id="179" name="Google Shape;179;p25"/>
          <p:cNvSpPr txBox="1"/>
          <p:nvPr/>
        </p:nvSpPr>
        <p:spPr>
          <a:xfrm>
            <a:off x="4939400" y="259950"/>
            <a:ext cx="40920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SzPts val="1200"/>
              <a:buFont typeface="Calibri"/>
              <a:buChar char="●"/>
            </a:pPr>
            <a:r>
              <a:rPr lang="en" sz="1200" b="1">
                <a:solidFill>
                  <a:srgbClr val="3C78D8"/>
                </a:solidFill>
                <a:latin typeface="Calibri"/>
                <a:ea typeface="Calibri"/>
                <a:cs typeface="Calibri"/>
                <a:sym typeface="Calibri"/>
              </a:rPr>
              <a:t>"Reinforcement Learning: An Introduction" by Richard S. Sutton and Andrew G. Barto (1998)</a:t>
            </a:r>
            <a:r>
              <a:rPr lang="en" sz="1200">
                <a:latin typeface="Calibri"/>
                <a:ea typeface="Calibri"/>
                <a:cs typeface="Calibri"/>
                <a:sym typeface="Calibri"/>
              </a:rPr>
              <a:t> is a foundational textbook that presents RL as a unified field within machine learning and artificial intelligence. </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RL - </a:t>
            </a:r>
            <a:r>
              <a:rPr lang="en" sz="1200" b="1">
                <a:solidFill>
                  <a:srgbClr val="3C78D8"/>
                </a:solidFill>
                <a:latin typeface="Calibri"/>
                <a:ea typeface="Calibri"/>
                <a:cs typeface="Calibri"/>
                <a:sym typeface="Calibri"/>
              </a:rPr>
              <a:t>learning from interaction rather than from provided examples</a:t>
            </a:r>
            <a:r>
              <a:rPr lang="en" sz="1200">
                <a:latin typeface="Calibri"/>
                <a:ea typeface="Calibri"/>
                <a:cs typeface="Calibri"/>
                <a:sym typeface="Calibri"/>
              </a:rPr>
              <a:t>. RL vs supervised and unsupervised learning</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RL - problem and solutions. How agents can </a:t>
            </a:r>
            <a:r>
              <a:rPr lang="en" sz="1200" b="1">
                <a:solidFill>
                  <a:srgbClr val="6AA84F"/>
                </a:solidFill>
                <a:latin typeface="Calibri"/>
                <a:ea typeface="Calibri"/>
                <a:cs typeface="Calibri"/>
                <a:sym typeface="Calibri"/>
              </a:rPr>
              <a:t>learn optimal behavior through trial and error with delayed rewards</a:t>
            </a:r>
            <a:endParaRPr sz="1200" b="1">
              <a:solidFill>
                <a:srgbClr val="6AA84F"/>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How an agent can learn from interaction to achieve a goal.</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6AA84F"/>
                </a:solidFill>
                <a:latin typeface="Calibri"/>
                <a:ea typeface="Calibri"/>
                <a:cs typeface="Calibri"/>
                <a:sym typeface="Calibri"/>
              </a:rPr>
              <a:t>Markov decision processes</a:t>
            </a:r>
            <a:r>
              <a:rPr lang="en" sz="1200">
                <a:latin typeface="Calibri"/>
                <a:ea typeface="Calibri"/>
                <a:cs typeface="Calibri"/>
                <a:sym typeface="Calibri"/>
              </a:rPr>
              <a:t> as the formal framework for modeling sequential decision-making problems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Dynamic programming methods for </a:t>
            </a:r>
            <a:r>
              <a:rPr lang="en" sz="1200" b="1">
                <a:solidFill>
                  <a:srgbClr val="6AA84F"/>
                </a:solidFill>
                <a:latin typeface="Calibri"/>
                <a:ea typeface="Calibri"/>
                <a:cs typeface="Calibri"/>
                <a:sym typeface="Calibri"/>
              </a:rPr>
              <a:t>computing optimal policies</a:t>
            </a:r>
            <a:r>
              <a:rPr lang="en" sz="1200">
                <a:latin typeface="Calibri"/>
                <a:ea typeface="Calibri"/>
                <a:cs typeface="Calibri"/>
                <a:sym typeface="Calibri"/>
              </a:rPr>
              <a:t> when a model of the environment is available</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6AA84F"/>
                </a:solidFill>
                <a:latin typeface="Calibri"/>
                <a:ea typeface="Calibri"/>
                <a:cs typeface="Calibri"/>
                <a:sym typeface="Calibri"/>
              </a:rPr>
              <a:t>Monte Carlo methods</a:t>
            </a:r>
            <a:r>
              <a:rPr lang="en" sz="1200">
                <a:latin typeface="Calibri"/>
                <a:ea typeface="Calibri"/>
                <a:cs typeface="Calibri"/>
                <a:sym typeface="Calibri"/>
              </a:rPr>
              <a:t> that learn directly from experience without requiring a model</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6AA84F"/>
                </a:solidFill>
                <a:latin typeface="Calibri"/>
                <a:ea typeface="Calibri"/>
                <a:cs typeface="Calibri"/>
                <a:sym typeface="Calibri"/>
              </a:rPr>
              <a:t>Temporal-difference learning</a:t>
            </a:r>
            <a:r>
              <a:rPr lang="en" sz="1200">
                <a:latin typeface="Calibri"/>
                <a:ea typeface="Calibri"/>
                <a:cs typeface="Calibri"/>
                <a:sym typeface="Calibri"/>
              </a:rPr>
              <a:t>, which combines ideas from dynamic programming and Monte Carlo methods</a:t>
            </a:r>
            <a:endParaRPr sz="1200">
              <a:latin typeface="Calibri"/>
              <a:ea typeface="Calibri"/>
              <a:cs typeface="Calibri"/>
              <a:sym typeface="Calibri"/>
            </a:endParaRPr>
          </a:p>
          <a:p>
            <a:pPr marL="228600" lvl="0" indent="-133350" algn="l" rtl="0">
              <a:spcBef>
                <a:spcPts val="0"/>
              </a:spcBef>
              <a:spcAft>
                <a:spcPts val="0"/>
              </a:spcAft>
              <a:buClr>
                <a:srgbClr val="6AA84F"/>
              </a:buClr>
              <a:buSzPts val="1200"/>
              <a:buFont typeface="Calibri"/>
              <a:buChar char="●"/>
            </a:pPr>
            <a:r>
              <a:rPr lang="en" sz="1200" b="1">
                <a:solidFill>
                  <a:srgbClr val="6AA84F"/>
                </a:solidFill>
                <a:latin typeface="Calibri"/>
                <a:ea typeface="Calibri"/>
                <a:cs typeface="Calibri"/>
                <a:sym typeface="Calibri"/>
              </a:rPr>
              <a:t>Function approximation techniques to handle large state spaces</a:t>
            </a:r>
            <a:endParaRPr sz="1200" b="1">
              <a:solidFill>
                <a:srgbClr val="6AA84F"/>
              </a:solidFill>
              <a:latin typeface="Calibri"/>
              <a:ea typeface="Calibri"/>
              <a:cs typeface="Calibri"/>
              <a:sym typeface="Calibri"/>
            </a:endParaRPr>
          </a:p>
          <a:p>
            <a:pPr marL="228600" lvl="0" indent="-133350" algn="l" rtl="0">
              <a:spcBef>
                <a:spcPts val="0"/>
              </a:spcBef>
              <a:spcAft>
                <a:spcPts val="0"/>
              </a:spcAft>
              <a:buClr>
                <a:srgbClr val="6AA84F"/>
              </a:buClr>
              <a:buSzPts val="1200"/>
              <a:buFont typeface="Calibri"/>
              <a:buChar char="●"/>
            </a:pPr>
            <a:r>
              <a:rPr lang="en" sz="1200" b="1">
                <a:solidFill>
                  <a:srgbClr val="6AA84F"/>
                </a:solidFill>
                <a:latin typeface="Calibri"/>
                <a:ea typeface="Calibri"/>
                <a:cs typeface="Calibri"/>
                <a:sym typeface="Calibri"/>
              </a:rPr>
              <a:t>Policy gradient methods for directly optimizing policies</a:t>
            </a:r>
            <a:endParaRPr sz="1200" b="1">
              <a:solidFill>
                <a:srgbClr val="6AA84F"/>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6AA84F"/>
                </a:solidFill>
                <a:latin typeface="Calibri"/>
                <a:ea typeface="Calibri"/>
                <a:cs typeface="Calibri"/>
                <a:sym typeface="Calibri"/>
              </a:rPr>
              <a:t>The exploration-exploitation dilemma</a:t>
            </a:r>
            <a:r>
              <a:rPr lang="en" sz="1200">
                <a:latin typeface="Calibri"/>
                <a:ea typeface="Calibri"/>
                <a:cs typeface="Calibri"/>
                <a:sym typeface="Calibri"/>
              </a:rPr>
              <a:t> in reinforcement learning</a:t>
            </a:r>
            <a:endParaRPr sz="1200">
              <a:latin typeface="Calibri"/>
              <a:ea typeface="Calibri"/>
              <a:cs typeface="Calibri"/>
              <a:sym typeface="Calibri"/>
            </a:endParaRPr>
          </a:p>
        </p:txBody>
      </p:sp>
      <p:pic>
        <p:nvPicPr>
          <p:cNvPr id="180" name="Google Shape;180;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10500" y="2795225"/>
            <a:ext cx="1821250" cy="2269275"/>
          </a:xfrm>
          <a:prstGeom prst="rect">
            <a:avLst/>
          </a:prstGeom>
          <a:noFill/>
          <a:ln>
            <a:noFill/>
          </a:ln>
        </p:spPr>
      </p:pic>
      <p:sp>
        <p:nvSpPr>
          <p:cNvPr id="181" name="Google Shape;181;p25"/>
          <p:cNvSpPr txBox="1"/>
          <p:nvPr/>
        </p:nvSpPr>
        <p:spPr>
          <a:xfrm>
            <a:off x="4763100" y="4676600"/>
            <a:ext cx="30468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latin typeface="Calibri"/>
                <a:ea typeface="Calibri"/>
                <a:cs typeface="Calibri"/>
                <a:sym typeface="Calibri"/>
              </a:rPr>
              <a:t>Positive reinforcement "good puppy" training:</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rewarding desired behaviors</a:t>
            </a:r>
            <a:endParaRPr sz="1200">
              <a:latin typeface="Calibri"/>
              <a:ea typeface="Calibri"/>
              <a:cs typeface="Calibri"/>
              <a:sym typeface="Calibri"/>
            </a:endParaRPr>
          </a:p>
        </p:txBody>
      </p:sp>
      <p:pic>
        <p:nvPicPr>
          <p:cNvPr id="182" name="Google Shape;182;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456648" y="3741964"/>
            <a:ext cx="1257228" cy="13514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p:nvPr/>
        </p:nvSpPr>
        <p:spPr>
          <a:xfrm>
            <a:off x="55075" y="52750"/>
            <a:ext cx="3700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China Fantastic Four</a:t>
            </a:r>
            <a:endParaRPr sz="2000" b="1">
              <a:solidFill>
                <a:schemeClr val="dk1"/>
              </a:solidFill>
              <a:latin typeface="Calibri"/>
              <a:ea typeface="Calibri"/>
              <a:cs typeface="Calibri"/>
              <a:sym typeface="Calibri"/>
            </a:endParaRPr>
          </a:p>
        </p:txBody>
      </p:sp>
      <p:sp>
        <p:nvSpPr>
          <p:cNvPr id="188" name="Google Shape;188;p26"/>
          <p:cNvSpPr txBox="1"/>
          <p:nvPr/>
        </p:nvSpPr>
        <p:spPr>
          <a:xfrm>
            <a:off x="2559850" y="121975"/>
            <a:ext cx="65013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New generation of Chinese entrepreneurs - start-up founders known as the “Fantastic Four”</a:t>
            </a:r>
            <a:endParaRPr sz="1300">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https://www.scmp.com/tech/big-tech/article/3300594/chinas-fantastic-four-new-breed-entrepreneurs-reshaping-global-tech-landscape</a:t>
            </a:r>
            <a:endParaRPr sz="900">
              <a:solidFill>
                <a:schemeClr val="dk1"/>
              </a:solidFill>
              <a:latin typeface="Calibri"/>
              <a:ea typeface="Calibri"/>
              <a:cs typeface="Calibri"/>
              <a:sym typeface="Calibri"/>
            </a:endParaRPr>
          </a:p>
        </p:txBody>
      </p:sp>
      <p:pic>
        <p:nvPicPr>
          <p:cNvPr id="189" name="Google Shape;189;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90950" y="574375"/>
            <a:ext cx="3561926" cy="2211675"/>
          </a:xfrm>
          <a:prstGeom prst="rect">
            <a:avLst/>
          </a:prstGeom>
          <a:noFill/>
          <a:ln w="9525" cap="flat" cmpd="sng">
            <a:solidFill>
              <a:srgbClr val="FF0000"/>
            </a:solidFill>
            <a:prstDash val="solid"/>
            <a:round/>
            <a:headEnd type="none" w="sm" len="sm"/>
            <a:tailEnd type="none" w="sm" len="sm"/>
          </a:ln>
        </p:spPr>
      </p:pic>
      <p:pic>
        <p:nvPicPr>
          <p:cNvPr id="190" name="Google Shape;190;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5074" y="2899309"/>
            <a:ext cx="3597799" cy="2167066"/>
          </a:xfrm>
          <a:prstGeom prst="rect">
            <a:avLst/>
          </a:prstGeom>
          <a:noFill/>
          <a:ln w="9525" cap="flat" cmpd="sng">
            <a:solidFill>
              <a:srgbClr val="FF0000"/>
            </a:solidFill>
            <a:prstDash val="solid"/>
            <a:round/>
            <a:headEnd type="none" w="sm" len="sm"/>
            <a:tailEnd type="none" w="sm" len="sm"/>
          </a:ln>
        </p:spPr>
      </p:pic>
      <p:pic>
        <p:nvPicPr>
          <p:cNvPr id="191" name="Google Shape;191;p2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998096" y="574375"/>
            <a:ext cx="3818494" cy="2211675"/>
          </a:xfrm>
          <a:prstGeom prst="rect">
            <a:avLst/>
          </a:prstGeom>
          <a:noFill/>
          <a:ln w="9525" cap="flat" cmpd="sng">
            <a:solidFill>
              <a:srgbClr val="FF0000"/>
            </a:solidFill>
            <a:prstDash val="solid"/>
            <a:round/>
            <a:headEnd type="none" w="sm" len="sm"/>
            <a:tailEnd type="none" w="sm" len="sm"/>
          </a:ln>
        </p:spPr>
      </p:pic>
      <p:pic>
        <p:nvPicPr>
          <p:cNvPr id="192" name="Google Shape;192;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991620" y="2899300"/>
            <a:ext cx="3166800" cy="21670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7"/>
          <p:cNvSpPr txBox="1"/>
          <p:nvPr/>
        </p:nvSpPr>
        <p:spPr>
          <a:xfrm>
            <a:off x="55075" y="52750"/>
            <a:ext cx="3700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a:solidFill>
                <a:schemeClr val="dk1"/>
              </a:solidFill>
              <a:latin typeface="Calibri"/>
              <a:ea typeface="Calibri"/>
              <a:cs typeface="Calibri"/>
              <a:sym typeface="Calibri"/>
            </a:endParaRPr>
          </a:p>
        </p:txBody>
      </p:sp>
      <p:sp>
        <p:nvSpPr>
          <p:cNvPr id="198" name="Google Shape;198;p27"/>
          <p:cNvSpPr txBox="1"/>
          <p:nvPr/>
        </p:nvSpPr>
        <p:spPr>
          <a:xfrm>
            <a:off x="55075" y="518900"/>
            <a:ext cx="4353300" cy="169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Larry Page Dynatomics AI designs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Google co-founder </a:t>
            </a:r>
            <a:r>
              <a:rPr lang="en" sz="1300" b="1">
                <a:solidFill>
                  <a:srgbClr val="FF0000"/>
                </a:solidFill>
                <a:latin typeface="Calibri"/>
                <a:ea typeface="Calibri"/>
                <a:cs typeface="Calibri"/>
                <a:sym typeface="Calibri"/>
              </a:rPr>
              <a:t>Larry Page</a:t>
            </a:r>
            <a:r>
              <a:rPr lang="en" sz="1300">
                <a:latin typeface="Calibri"/>
                <a:ea typeface="Calibri"/>
                <a:cs typeface="Calibri"/>
                <a:sym typeface="Calibri"/>
              </a:rPr>
              <a:t> is building a new company called Dynatomics - </a:t>
            </a:r>
            <a:r>
              <a:rPr lang="en" sz="1300" u="sng">
                <a:solidFill>
                  <a:schemeClr val="hlink"/>
                </a:solidFill>
                <a:latin typeface="Calibri"/>
                <a:ea typeface="Calibri"/>
                <a:cs typeface="Calibri"/>
                <a:sym typeface="Calibri"/>
                <a:hlinkClick r:id="rId3"/>
              </a:rPr>
              <a:t>https://dynatomics.com</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The goal is to use AI to </a:t>
            </a:r>
            <a:r>
              <a:rPr lang="en" sz="1300">
                <a:solidFill>
                  <a:schemeClr val="dk1"/>
                </a:solidFill>
                <a:latin typeface="Calibri"/>
                <a:ea typeface="Calibri"/>
                <a:cs typeface="Calibri"/>
                <a:sym typeface="Calibri"/>
              </a:rPr>
              <a:t>create “highly optimized” designs for objects and then have a factory build them. The company is run by </a:t>
            </a:r>
            <a:r>
              <a:rPr lang="en" sz="1300" b="1">
                <a:solidFill>
                  <a:srgbClr val="FF0000"/>
                </a:solidFill>
                <a:latin typeface="Calibri"/>
                <a:ea typeface="Calibri"/>
                <a:cs typeface="Calibri"/>
                <a:sym typeface="Calibri"/>
              </a:rPr>
              <a:t>Chris Anderson</a:t>
            </a:r>
            <a:r>
              <a:rPr lang="en" sz="1300">
                <a:solidFill>
                  <a:schemeClr val="dk1"/>
                </a:solidFill>
                <a:latin typeface="Calibri"/>
                <a:ea typeface="Calibri"/>
                <a:cs typeface="Calibri"/>
                <a:sym typeface="Calibri"/>
              </a:rPr>
              <a:t>, previously the CTO of Page-backed electric airplane startup </a:t>
            </a:r>
            <a:r>
              <a:rPr lang="en" sz="1300" b="1">
                <a:solidFill>
                  <a:srgbClr val="3C78D8"/>
                </a:solidFill>
                <a:latin typeface="Calibri"/>
                <a:ea typeface="Calibri"/>
                <a:cs typeface="Calibri"/>
                <a:sym typeface="Calibri"/>
              </a:rPr>
              <a:t>Kittyhawk</a:t>
            </a:r>
            <a:r>
              <a:rPr lang="en" sz="1300">
                <a:solidFill>
                  <a:schemeClr val="dk1"/>
                </a:solidFill>
                <a:latin typeface="Calibri"/>
                <a:ea typeface="Calibri"/>
                <a:cs typeface="Calibri"/>
                <a:sym typeface="Calibri"/>
              </a:rPr>
              <a:t> ( </a:t>
            </a:r>
            <a:r>
              <a:rPr lang="en" sz="1300" u="sng">
                <a:solidFill>
                  <a:schemeClr val="hlink"/>
                </a:solidFill>
                <a:latin typeface="Calibri"/>
                <a:ea typeface="Calibri"/>
                <a:cs typeface="Calibri"/>
                <a:sym typeface="Calibri"/>
                <a:hlinkClick r:id="rId4"/>
              </a:rPr>
              <a:t>https://www.kittyhawk.aero</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5"/>
              </a:rPr>
              <a:t>https://techcrunch.com/2025/03/06/google-co-founder-larry-page-reportedly-has-a-new-ai-startup/</a:t>
            </a:r>
            <a:r>
              <a:rPr lang="en" sz="900">
                <a:latin typeface="Calibri"/>
                <a:ea typeface="Calibri"/>
                <a:cs typeface="Calibri"/>
                <a:sym typeface="Calibri"/>
              </a:rPr>
              <a:t> </a:t>
            </a:r>
            <a:endParaRPr sz="900">
              <a:latin typeface="Calibri"/>
              <a:ea typeface="Calibri"/>
              <a:cs typeface="Calibri"/>
              <a:sym typeface="Calibri"/>
            </a:endParaRPr>
          </a:p>
        </p:txBody>
      </p:sp>
      <p:pic>
        <p:nvPicPr>
          <p:cNvPr id="199" name="Google Shape;199;p27"/>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490225" y="518900"/>
            <a:ext cx="1306550" cy="1373500"/>
          </a:xfrm>
          <a:prstGeom prst="rect">
            <a:avLst/>
          </a:prstGeom>
          <a:noFill/>
          <a:ln w="9525" cap="flat" cmpd="sng">
            <a:solidFill>
              <a:srgbClr val="FF0000"/>
            </a:solidFill>
            <a:prstDash val="solid"/>
            <a:round/>
            <a:headEnd type="none" w="sm" len="sm"/>
            <a:tailEnd type="none" w="sm" len="sm"/>
          </a:ln>
        </p:spPr>
      </p:pic>
      <p:pic>
        <p:nvPicPr>
          <p:cNvPr id="200" name="Google Shape;200;p2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833400" y="518900"/>
            <a:ext cx="1373500" cy="1373500"/>
          </a:xfrm>
          <a:prstGeom prst="rect">
            <a:avLst/>
          </a:prstGeom>
          <a:noFill/>
          <a:ln w="9525" cap="flat" cmpd="sng">
            <a:solidFill>
              <a:srgbClr val="FF0000"/>
            </a:solidFill>
            <a:prstDash val="solid"/>
            <a:round/>
            <a:headEnd type="none" w="sm" len="sm"/>
            <a:tailEnd type="none" w="sm" len="sm"/>
          </a:ln>
        </p:spPr>
      </p:pic>
      <p:sp>
        <p:nvSpPr>
          <p:cNvPr id="201" name="Google Shape;201;p27"/>
          <p:cNvSpPr txBox="1"/>
          <p:nvPr/>
        </p:nvSpPr>
        <p:spPr>
          <a:xfrm>
            <a:off x="55075" y="2383350"/>
            <a:ext cx="43533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Mistral OCR</a:t>
            </a:r>
            <a:r>
              <a:rPr lang="en" sz="1300">
                <a:latin typeface="Calibri"/>
                <a:ea typeface="Calibri"/>
                <a:cs typeface="Calibri"/>
                <a:sym typeface="Calibri"/>
              </a:rPr>
              <a:t> AI model converts documents into markdown</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document as input prompt, markdown document as output</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AI comprehends documents (images, PDFs)</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Extracts content (text, tables, formulas, images) into a markdown document</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It is multilingual and multimodal</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It is very fast</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Currently only available as self-hosting option to selected organizations dealing with highly sensitive or classified information</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8"/>
              </a:rPr>
              <a:t>https://mistral.ai/en/news/mistral-ocr</a:t>
            </a:r>
            <a:r>
              <a:rPr lang="en" sz="1300">
                <a:latin typeface="Calibri"/>
                <a:ea typeface="Calibri"/>
                <a:cs typeface="Calibri"/>
                <a:sym typeface="Calibri"/>
              </a:rPr>
              <a:t> </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9"/>
              </a:rPr>
              <a:t>https://www.youtube.com/watch?v=6lRBm0KnzBI</a:t>
            </a:r>
            <a:r>
              <a:rPr lang="en" sz="1300">
                <a:latin typeface="Calibri"/>
                <a:ea typeface="Calibri"/>
                <a:cs typeface="Calibri"/>
                <a:sym typeface="Calibri"/>
              </a:rPr>
              <a:t> - demo</a:t>
            </a:r>
            <a:endParaRPr sz="1300">
              <a:latin typeface="Calibri"/>
              <a:ea typeface="Calibri"/>
              <a:cs typeface="Calibri"/>
              <a:sym typeface="Calibri"/>
            </a:endParaRPr>
          </a:p>
        </p:txBody>
      </p:sp>
      <p:pic>
        <p:nvPicPr>
          <p:cNvPr id="202" name="Google Shape;202;p27"/>
          <p:cNvPicPr preferRelativeResize="0"/>
          <p:nvPr/>
        </p:nvPicPr>
        <p:blipFill>
          <a:blip r:embed="rId10">
            <a:alphaModFix/>
          </a:blip>
          <a:stretch>
            <a:fillRect/>
          </a:stretch>
        </p:blipFill>
        <p:spPr>
          <a:xfrm>
            <a:off x="4560775" y="2449975"/>
            <a:ext cx="2857500" cy="1600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8"/>
          <p:cNvSpPr txBox="1"/>
          <p:nvPr/>
        </p:nvSpPr>
        <p:spPr>
          <a:xfrm>
            <a:off x="55075" y="52750"/>
            <a:ext cx="2293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Manus AI Assistant</a:t>
            </a:r>
            <a:endParaRPr sz="2000" b="1">
              <a:solidFill>
                <a:schemeClr val="dk1"/>
              </a:solidFill>
              <a:latin typeface="Calibri"/>
              <a:ea typeface="Calibri"/>
              <a:cs typeface="Calibri"/>
              <a:sym typeface="Calibri"/>
            </a:endParaRPr>
          </a:p>
        </p:txBody>
      </p:sp>
      <p:sp>
        <p:nvSpPr>
          <p:cNvPr id="208" name="Google Shape;208;p28"/>
          <p:cNvSpPr txBox="1"/>
          <p:nvPr/>
        </p:nvSpPr>
        <p:spPr>
          <a:xfrm>
            <a:off x="55075" y="442700"/>
            <a:ext cx="4353300" cy="234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Manus AI Assistant</a:t>
            </a:r>
            <a:endParaRPr sz="1300" b="1">
              <a:solidFill>
                <a:srgbClr val="FF0000"/>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Manus = </a:t>
            </a:r>
            <a:r>
              <a:rPr lang="en" sz="1200">
                <a:solidFill>
                  <a:schemeClr val="dk1"/>
                </a:solidFill>
                <a:latin typeface="Calibri"/>
                <a:ea typeface="Calibri"/>
                <a:cs typeface="Calibri"/>
                <a:sym typeface="Calibri"/>
              </a:rPr>
              <a:t>"hand" (</a:t>
            </a:r>
            <a:r>
              <a:rPr lang="en" sz="1200">
                <a:latin typeface="Calibri"/>
                <a:ea typeface="Calibri"/>
                <a:cs typeface="Calibri"/>
                <a:sym typeface="Calibri"/>
              </a:rPr>
              <a:t>Latin word)</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a general AI agent as your assistant</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resume screening and property research, accessing its own independent computer instance, web browsing, coding, and creating visuals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handle tasks on sites like Upwork and Fiverr.</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outperformed leading general-purpose assistants like ChatGPT and Gemini on the GAIA benchmark (General AI Assistant)</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Currently operates on an invite-only basis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Planning to open-source later this year.</a:t>
            </a:r>
            <a:endParaRPr sz="1200">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https://manus.im</a:t>
            </a:r>
            <a:endParaRPr sz="900">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https://www.youtube.com/watch?v=K27diMbCsuw</a:t>
            </a:r>
            <a:r>
              <a:rPr lang="en" sz="900">
                <a:latin typeface="Calibri"/>
                <a:ea typeface="Calibri"/>
                <a:cs typeface="Calibri"/>
                <a:sym typeface="Calibri"/>
              </a:rPr>
              <a:t> - video</a:t>
            </a:r>
            <a:endParaRPr sz="900">
              <a:latin typeface="Calibri"/>
              <a:ea typeface="Calibri"/>
              <a:cs typeface="Calibri"/>
              <a:sym typeface="Calibri"/>
            </a:endParaRPr>
          </a:p>
        </p:txBody>
      </p:sp>
      <p:pic>
        <p:nvPicPr>
          <p:cNvPr id="209" name="Google Shape;209;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60775" y="518900"/>
            <a:ext cx="4430825" cy="2853752"/>
          </a:xfrm>
          <a:prstGeom prst="rect">
            <a:avLst/>
          </a:prstGeom>
          <a:noFill/>
          <a:ln w="9525" cap="flat" cmpd="sng">
            <a:solidFill>
              <a:srgbClr val="FF0000"/>
            </a:solidFill>
            <a:prstDash val="solid"/>
            <a:round/>
            <a:headEnd type="none" w="sm" len="sm"/>
            <a:tailEnd type="none" w="sm" len="sm"/>
          </a:ln>
        </p:spPr>
      </p:pic>
      <p:pic>
        <p:nvPicPr>
          <p:cNvPr id="210" name="Google Shape;210;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00303" y="2933600"/>
            <a:ext cx="3694525" cy="20114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9"/>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https://en.wikipedia.org/wiki/Elo_rating_system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16" name="Google Shape;216;p29"/>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17" name="Google Shape;217;p29"/>
          <p:cNvSpPr txBox="1"/>
          <p:nvPr/>
        </p:nvSpPr>
        <p:spPr>
          <a:xfrm>
            <a:off x="1917800" y="282725"/>
            <a:ext cx="2178300" cy="4926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https://chat.lmsys.org/?leaderboard</a:t>
            </a:r>
            <a:endParaRPr sz="1000">
              <a:solidFill>
                <a:schemeClr val="dk1"/>
              </a:solidFill>
              <a:latin typeface="Calibri"/>
              <a:ea typeface="Calibri"/>
              <a:cs typeface="Calibri"/>
              <a:sym typeface="Calibri"/>
            </a:endParaRPr>
          </a:p>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https://lmarena.ai/?leaderboard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18" name="Google Shape;218;p29"/>
          <p:cNvSpPr txBox="1"/>
          <p:nvPr/>
        </p:nvSpPr>
        <p:spPr>
          <a:xfrm>
            <a:off x="1346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19" name="Google Shape;219;p29"/>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211</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2,736,442</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2025-03-02</a:t>
            </a:r>
            <a:endParaRPr sz="1100">
              <a:solidFill>
                <a:srgbClr val="1F2937"/>
              </a:solidFill>
              <a:highlight>
                <a:schemeClr val="lt1"/>
              </a:highlight>
              <a:latin typeface="Calibri"/>
              <a:ea typeface="Calibri"/>
              <a:cs typeface="Calibri"/>
              <a:sym typeface="Calibri"/>
            </a:endParaRPr>
          </a:p>
        </p:txBody>
      </p:sp>
      <p:sp>
        <p:nvSpPr>
          <p:cNvPr id="220" name="Google Shape;220;p29"/>
          <p:cNvSpPr txBox="1"/>
          <p:nvPr/>
        </p:nvSpPr>
        <p:spPr>
          <a:xfrm>
            <a:off x="47098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21" name="Google Shape;221;p29"/>
          <p:cNvSpPr txBox="1"/>
          <p:nvPr/>
        </p:nvSpPr>
        <p:spPr>
          <a:xfrm>
            <a:off x="400546" y="204529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2" name="Google Shape;222;p29"/>
          <p:cNvSpPr/>
          <p:nvPr/>
        </p:nvSpPr>
        <p:spPr>
          <a:xfrm>
            <a:off x="685786" y="165795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3" name="Google Shape;223;p29"/>
          <p:cNvSpPr/>
          <p:nvPr/>
        </p:nvSpPr>
        <p:spPr>
          <a:xfrm>
            <a:off x="683354" y="146591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4" name="Google Shape;224;p29"/>
          <p:cNvSpPr txBox="1"/>
          <p:nvPr/>
        </p:nvSpPr>
        <p:spPr>
          <a:xfrm>
            <a:off x="4873223" y="413922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5" name="Google Shape;225;p29"/>
          <p:cNvSpPr/>
          <p:nvPr/>
        </p:nvSpPr>
        <p:spPr>
          <a:xfrm>
            <a:off x="5034713" y="224992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6" name="Google Shape;226;p29"/>
          <p:cNvSpPr/>
          <p:nvPr/>
        </p:nvSpPr>
        <p:spPr>
          <a:xfrm>
            <a:off x="5037201" y="280993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7" name="Google Shape;227;p29"/>
          <p:cNvSpPr/>
          <p:nvPr/>
        </p:nvSpPr>
        <p:spPr>
          <a:xfrm>
            <a:off x="5027999" y="146925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8" name="Google Shape;228;p29"/>
          <p:cNvSpPr txBox="1"/>
          <p:nvPr/>
        </p:nvSpPr>
        <p:spPr>
          <a:xfrm>
            <a:off x="539037" y="336769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9" name="Google Shape;229;p29"/>
          <p:cNvSpPr/>
          <p:nvPr/>
        </p:nvSpPr>
        <p:spPr>
          <a:xfrm>
            <a:off x="684707" y="185248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0" name="Google Shape;230;p29"/>
          <p:cNvSpPr/>
          <p:nvPr/>
        </p:nvSpPr>
        <p:spPr>
          <a:xfrm>
            <a:off x="701279" y="356482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1" name="Google Shape;231;p29"/>
          <p:cNvSpPr/>
          <p:nvPr/>
        </p:nvSpPr>
        <p:spPr>
          <a:xfrm>
            <a:off x="692322" y="242878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2" name="Google Shape;232;p29"/>
          <p:cNvSpPr/>
          <p:nvPr/>
        </p:nvSpPr>
        <p:spPr>
          <a:xfrm>
            <a:off x="5036124" y="318201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3" name="Google Shape;233;p29"/>
          <p:cNvSpPr/>
          <p:nvPr/>
        </p:nvSpPr>
        <p:spPr>
          <a:xfrm>
            <a:off x="5036136" y="184817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 name="Google Shape;234;p29"/>
          <p:cNvSpPr/>
          <p:nvPr/>
        </p:nvSpPr>
        <p:spPr>
          <a:xfrm>
            <a:off x="5037196" y="338479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5" name="Google Shape;235;p29"/>
          <p:cNvSpPr/>
          <p:nvPr/>
        </p:nvSpPr>
        <p:spPr>
          <a:xfrm>
            <a:off x="687355" y="300220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6" name="Google Shape;236;p29"/>
          <p:cNvSpPr/>
          <p:nvPr/>
        </p:nvSpPr>
        <p:spPr>
          <a:xfrm>
            <a:off x="703088" y="204703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7" name="Google Shape;237;p29"/>
          <p:cNvSpPr/>
          <p:nvPr/>
        </p:nvSpPr>
        <p:spPr>
          <a:xfrm>
            <a:off x="689215" y="223002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8" name="Google Shape;238;p29"/>
          <p:cNvSpPr txBox="1"/>
          <p:nvPr/>
        </p:nvSpPr>
        <p:spPr>
          <a:xfrm>
            <a:off x="4868499" y="451324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39" name="Google Shape;239;p29"/>
          <p:cNvSpPr txBox="1"/>
          <p:nvPr/>
        </p:nvSpPr>
        <p:spPr>
          <a:xfrm>
            <a:off x="544286" y="374445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0" name="Google Shape;240;p29"/>
          <p:cNvSpPr/>
          <p:nvPr/>
        </p:nvSpPr>
        <p:spPr>
          <a:xfrm>
            <a:off x="693649" y="432908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1" name="Google Shape;241;p29"/>
          <p:cNvSpPr txBox="1"/>
          <p:nvPr/>
        </p:nvSpPr>
        <p:spPr>
          <a:xfrm>
            <a:off x="545178" y="280197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2" name="Google Shape;242;p29"/>
          <p:cNvSpPr/>
          <p:nvPr/>
        </p:nvSpPr>
        <p:spPr>
          <a:xfrm>
            <a:off x="709565" y="318954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3" name="Google Shape;243;p29"/>
          <p:cNvSpPr txBox="1"/>
          <p:nvPr/>
        </p:nvSpPr>
        <p:spPr>
          <a:xfrm>
            <a:off x="4738622" y="165436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4" name="Google Shape;244;p29"/>
          <p:cNvSpPr/>
          <p:nvPr/>
        </p:nvSpPr>
        <p:spPr>
          <a:xfrm>
            <a:off x="5035518" y="165988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5" name="Google Shape;245;p29"/>
          <p:cNvSpPr/>
          <p:nvPr/>
        </p:nvSpPr>
        <p:spPr>
          <a:xfrm>
            <a:off x="5036124" y="203979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6" name="Google Shape;246;p29"/>
          <p:cNvSpPr txBox="1"/>
          <p:nvPr/>
        </p:nvSpPr>
        <p:spPr>
          <a:xfrm>
            <a:off x="4875235" y="356070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7" name="Google Shape;247;p29"/>
          <p:cNvSpPr txBox="1"/>
          <p:nvPr/>
        </p:nvSpPr>
        <p:spPr>
          <a:xfrm>
            <a:off x="4733079" y="432004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8" name="Google Shape;248;p29"/>
          <p:cNvSpPr/>
          <p:nvPr/>
        </p:nvSpPr>
        <p:spPr>
          <a:xfrm>
            <a:off x="693663" y="452078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9" name="Google Shape;249;p29"/>
          <p:cNvSpPr txBox="1"/>
          <p:nvPr/>
        </p:nvSpPr>
        <p:spPr>
          <a:xfrm>
            <a:off x="544272" y="487345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0" name="Google Shape;250;p29"/>
          <p:cNvSpPr/>
          <p:nvPr/>
        </p:nvSpPr>
        <p:spPr>
          <a:xfrm>
            <a:off x="5036121" y="261244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1" name="Google Shape;251;p29"/>
          <p:cNvSpPr txBox="1"/>
          <p:nvPr/>
        </p:nvSpPr>
        <p:spPr>
          <a:xfrm>
            <a:off x="408684" y="318622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2" name="Google Shape;252;p29"/>
          <p:cNvSpPr/>
          <p:nvPr/>
        </p:nvSpPr>
        <p:spPr>
          <a:xfrm>
            <a:off x="5035954" y="393687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3" name="Google Shape;253;p29"/>
          <p:cNvSpPr txBox="1"/>
          <p:nvPr/>
        </p:nvSpPr>
        <p:spPr>
          <a:xfrm flipH="1">
            <a:off x="631077" y="110252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54" name="Google Shape;254;p29"/>
          <p:cNvSpPr txBox="1"/>
          <p:nvPr/>
        </p:nvSpPr>
        <p:spPr>
          <a:xfrm>
            <a:off x="538122" y="468889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5" name="Google Shape;255;p29"/>
          <p:cNvSpPr txBox="1"/>
          <p:nvPr/>
        </p:nvSpPr>
        <p:spPr>
          <a:xfrm flipH="1">
            <a:off x="4966603" y="126918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56" name="Google Shape;256;p29"/>
          <p:cNvSpPr/>
          <p:nvPr/>
        </p:nvSpPr>
        <p:spPr>
          <a:xfrm>
            <a:off x="5031375" y="433490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7" name="Google Shape;257;p29"/>
          <p:cNvSpPr txBox="1"/>
          <p:nvPr/>
        </p:nvSpPr>
        <p:spPr>
          <a:xfrm>
            <a:off x="4869574" y="490769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8" name="Google Shape;258;p29"/>
          <p:cNvSpPr/>
          <p:nvPr/>
        </p:nvSpPr>
        <p:spPr>
          <a:xfrm>
            <a:off x="692322" y="261672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9" name="Google Shape;259;p29"/>
          <p:cNvSpPr txBox="1"/>
          <p:nvPr/>
        </p:nvSpPr>
        <p:spPr>
          <a:xfrm>
            <a:off x="545181" y="392879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0" name="Google Shape;260;p29"/>
          <p:cNvSpPr/>
          <p:nvPr/>
        </p:nvSpPr>
        <p:spPr>
          <a:xfrm>
            <a:off x="5036121" y="299958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1" name="Google Shape;261;p29"/>
          <p:cNvSpPr/>
          <p:nvPr/>
        </p:nvSpPr>
        <p:spPr>
          <a:xfrm>
            <a:off x="5035888" y="242683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2" name="Google Shape;262;p29"/>
          <p:cNvSpPr/>
          <p:nvPr/>
        </p:nvSpPr>
        <p:spPr>
          <a:xfrm>
            <a:off x="693813" y="413660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3" name="Google Shape;263;p29"/>
          <p:cNvSpPr/>
          <p:nvPr/>
        </p:nvSpPr>
        <p:spPr>
          <a:xfrm>
            <a:off x="5035888" y="375557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64" name="Google Shape;264;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854172" y="858825"/>
            <a:ext cx="3270569" cy="4205900"/>
          </a:xfrm>
          <a:prstGeom prst="rect">
            <a:avLst/>
          </a:prstGeom>
          <a:noFill/>
          <a:ln w="9525" cap="flat" cmpd="sng">
            <a:solidFill>
              <a:srgbClr val="FF0000"/>
            </a:solidFill>
            <a:prstDash val="solid"/>
            <a:round/>
            <a:headEnd type="none" w="sm" len="sm"/>
            <a:tailEnd type="none" w="sm" len="sm"/>
          </a:ln>
        </p:spPr>
      </p:pic>
      <p:pic>
        <p:nvPicPr>
          <p:cNvPr id="265" name="Google Shape;265;p2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186776" y="858825"/>
            <a:ext cx="3270574" cy="4205920"/>
          </a:xfrm>
          <a:prstGeom prst="rect">
            <a:avLst/>
          </a:prstGeom>
          <a:noFill/>
          <a:ln w="9525" cap="flat" cmpd="sng">
            <a:solidFill>
              <a:srgbClr val="FF0000"/>
            </a:solidFill>
            <a:prstDash val="solid"/>
            <a:round/>
            <a:headEnd type="none" w="sm" len="sm"/>
            <a:tailEnd type="none" w="sm" len="sm"/>
          </a:ln>
        </p:spPr>
      </p:pic>
      <p:sp>
        <p:nvSpPr>
          <p:cNvPr id="266" name="Google Shape;266;p29"/>
          <p:cNvSpPr/>
          <p:nvPr/>
        </p:nvSpPr>
        <p:spPr>
          <a:xfrm>
            <a:off x="684707" y="128555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7" name="Google Shape;267;p29"/>
          <p:cNvSpPr/>
          <p:nvPr/>
        </p:nvSpPr>
        <p:spPr>
          <a:xfrm>
            <a:off x="5036123" y="108161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8" name="Google Shape;268;p29"/>
          <p:cNvSpPr txBox="1"/>
          <p:nvPr/>
        </p:nvSpPr>
        <p:spPr>
          <a:xfrm>
            <a:off x="4733079" y="469432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9" name="Google Shape;269;p29"/>
          <p:cNvSpPr/>
          <p:nvPr/>
        </p:nvSpPr>
        <p:spPr>
          <a:xfrm>
            <a:off x="5031375" y="470918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0"/>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WebDev Arena Leaderboard</a:t>
            </a:r>
            <a:endParaRPr sz="2000" b="1" i="0" u="none" strike="noStrike" cap="none">
              <a:solidFill>
                <a:srgbClr val="000000"/>
              </a:solidFill>
              <a:latin typeface="Calibri"/>
              <a:ea typeface="Calibri"/>
              <a:cs typeface="Calibri"/>
              <a:sym typeface="Calibri"/>
            </a:endParaRPr>
          </a:p>
        </p:txBody>
      </p:sp>
      <p:sp>
        <p:nvSpPr>
          <p:cNvPr id="275" name="Google Shape;275;p30"/>
          <p:cNvSpPr txBox="1"/>
          <p:nvPr/>
        </p:nvSpPr>
        <p:spPr>
          <a:xfrm>
            <a:off x="1917800" y="282725"/>
            <a:ext cx="2178300" cy="3387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https://web.lmarena.ai/leaderboard</a:t>
            </a:r>
            <a:r>
              <a:rPr lang="en" sz="1000">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pic>
        <p:nvPicPr>
          <p:cNvPr id="276" name="Google Shape;276;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543613" y="818250"/>
            <a:ext cx="6056786" cy="42172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1"/>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Jobs </a:t>
            </a:r>
            <a:endParaRPr sz="2000" b="1" i="0" u="none" strike="noStrike" cap="none">
              <a:solidFill>
                <a:srgbClr val="000000"/>
              </a:solidFill>
              <a:latin typeface="Calibri"/>
              <a:ea typeface="Calibri"/>
              <a:cs typeface="Calibri"/>
              <a:sym typeface="Calibri"/>
            </a:endParaRPr>
          </a:p>
        </p:txBody>
      </p:sp>
      <p:sp>
        <p:nvSpPr>
          <p:cNvPr id="282" name="Google Shape;282;p31"/>
          <p:cNvSpPr txBox="1"/>
          <p:nvPr/>
        </p:nvSpPr>
        <p:spPr>
          <a:xfrm>
            <a:off x="970200" y="77700"/>
            <a:ext cx="3831900" cy="923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200" b="0" i="0" u="none" strike="noStrike" cap="none">
                <a:solidFill>
                  <a:srgbClr val="0F0F0F"/>
                </a:solidFill>
                <a:latin typeface="Calibri"/>
                <a:ea typeface="Calibri"/>
                <a:cs typeface="Calibri"/>
                <a:sym typeface="Calibri"/>
              </a:rPr>
              <a:t>Layoffs, Jobs:</a:t>
            </a:r>
            <a:endParaRPr sz="1200" b="0" i="0" u="none" strike="noStrike" cap="none">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b="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r>
              <a:rPr lang="en" sz="900" b="0" i="0" u="none" strike="noStrike" cap="none">
                <a:solidFill>
                  <a:srgbClr val="0F0F0F"/>
                </a:solidFill>
                <a:latin typeface="Calibri"/>
                <a:ea typeface="Calibri"/>
                <a:cs typeface="Calibri"/>
                <a:sym typeface="Calibri"/>
              </a:rPr>
              <a:t> </a:t>
            </a:r>
            <a:endParaRPr sz="900" b="0" i="0" u="none" strike="noStrike" cap="none">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https://techcrunch.com/2025/02/13/tech-layoffs-2024-list/</a:t>
            </a:r>
            <a:endParaRPr sz="900">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https://blog.pragmaticengineer.com/software-engineer-jobs-five-year-low/</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Clr>
                <a:srgbClr val="0F0F0F"/>
              </a:buClr>
              <a:buSzPts val="900"/>
              <a:buFont typeface="Calibri"/>
              <a:buChar char="●"/>
            </a:pPr>
            <a:r>
              <a:rPr lang="en" sz="900" u="sng">
                <a:solidFill>
                  <a:schemeClr val="hlink"/>
                </a:solidFill>
                <a:latin typeface="Calibri"/>
                <a:ea typeface="Calibri"/>
                <a:cs typeface="Calibri"/>
                <a:sym typeface="Calibri"/>
                <a:hlinkClick r:id="rId6"/>
              </a:rPr>
              <a:t>https://fred.stlouisfed.org/series/IHLIDXUS</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p:txBody>
      </p:sp>
      <p:pic>
        <p:nvPicPr>
          <p:cNvPr id="283" name="Google Shape;283;p3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923450" y="77700"/>
            <a:ext cx="4151700" cy="1916168"/>
          </a:xfrm>
          <a:prstGeom prst="rect">
            <a:avLst/>
          </a:prstGeom>
          <a:noFill/>
          <a:ln w="9525" cap="flat" cmpd="sng">
            <a:solidFill>
              <a:srgbClr val="FF0000"/>
            </a:solidFill>
            <a:prstDash val="solid"/>
            <a:round/>
            <a:headEnd type="none" w="sm" len="sm"/>
            <a:tailEnd type="none" w="sm" len="sm"/>
          </a:ln>
        </p:spPr>
      </p:pic>
      <p:sp>
        <p:nvSpPr>
          <p:cNvPr id="284" name="Google Shape;284;p31"/>
          <p:cNvSpPr txBox="1"/>
          <p:nvPr/>
        </p:nvSpPr>
        <p:spPr>
          <a:xfrm>
            <a:off x="121850" y="1374075"/>
            <a:ext cx="23238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200">
              <a:solidFill>
                <a:srgbClr val="0F0F0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200">
              <a:solidFill>
                <a:srgbClr val="0F0F0F"/>
              </a:solidFill>
              <a:latin typeface="Calibri"/>
              <a:ea typeface="Calibri"/>
              <a:cs typeface="Calibri"/>
              <a:sym typeface="Calibri"/>
            </a:endParaRPr>
          </a:p>
        </p:txBody>
      </p:sp>
      <p:sp>
        <p:nvSpPr>
          <p:cNvPr id="285" name="Google Shape;285;p31"/>
          <p:cNvSpPr txBox="1"/>
          <p:nvPr/>
        </p:nvSpPr>
        <p:spPr>
          <a:xfrm>
            <a:off x="295050" y="981463"/>
            <a:ext cx="29505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800"/>
              </a:spcAft>
              <a:buNone/>
            </a:pPr>
            <a:endParaRPr sz="1500">
              <a:solidFill>
                <a:srgbClr val="4F4F4F"/>
              </a:solidFill>
              <a:highlight>
                <a:srgbClr val="FFFFFF"/>
              </a:highlight>
            </a:endParaRPr>
          </a:p>
        </p:txBody>
      </p:sp>
      <p:sp>
        <p:nvSpPr>
          <p:cNvPr id="286" name="Google Shape;286;p31"/>
          <p:cNvSpPr txBox="1"/>
          <p:nvPr/>
        </p:nvSpPr>
        <p:spPr>
          <a:xfrm>
            <a:off x="121850" y="1249000"/>
            <a:ext cx="4221900" cy="214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57150" lvl="0" indent="0" algn="l" rtl="0">
              <a:spcBef>
                <a:spcPts val="0"/>
              </a:spcBef>
              <a:spcAft>
                <a:spcPts val="0"/>
              </a:spcAft>
              <a:buNone/>
            </a:pPr>
            <a:r>
              <a:rPr lang="en" sz="1200">
                <a:solidFill>
                  <a:srgbClr val="0F0F0F"/>
                </a:solidFill>
                <a:latin typeface="Calibri"/>
                <a:ea typeface="Calibri"/>
                <a:cs typeface="Calibri"/>
                <a:sym typeface="Calibri"/>
              </a:rPr>
              <a:t>The latest layoffs across US tech companies</a:t>
            </a:r>
            <a:endParaRPr sz="1200">
              <a:solidFill>
                <a:srgbClr val="0F0F0F"/>
              </a:solidFill>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8"/>
              </a:rPr>
              <a:t>https://news.crunchbase.com/startups/tech-layoffs/</a:t>
            </a:r>
            <a:endParaRPr sz="900">
              <a:solidFill>
                <a:schemeClr val="dk1"/>
              </a:solidFill>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9"/>
              </a:rPr>
              <a:t>https://www.trueup.io/layoffs</a:t>
            </a:r>
            <a:endParaRPr sz="9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rgbClr val="0F0F0F"/>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0F0F0F"/>
                </a:solidFill>
                <a:latin typeface="Calibri"/>
                <a:ea typeface="Calibri"/>
                <a:cs typeface="Calibri"/>
                <a:sym typeface="Calibri"/>
              </a:rPr>
              <a:t>in 2025: so far 34,803 workers (167 layoffs, 535 people per day).</a:t>
            </a:r>
            <a:br>
              <a:rPr lang="en" sz="1200">
                <a:solidFill>
                  <a:srgbClr val="0F0F0F"/>
                </a:solidFill>
                <a:latin typeface="Calibri"/>
                <a:ea typeface="Calibri"/>
                <a:cs typeface="Calibri"/>
                <a:sym typeface="Calibri"/>
              </a:rPr>
            </a:br>
            <a:r>
              <a:rPr lang="en" sz="1200">
                <a:solidFill>
                  <a:schemeClr val="dk1"/>
                </a:solidFill>
                <a:latin typeface="Calibri"/>
                <a:ea typeface="Calibri"/>
                <a:cs typeface="Calibri"/>
                <a:sym typeface="Calibri"/>
              </a:rPr>
              <a:t>for week ending Feb. 28, 2025: at least 6,071, including:</a:t>
            </a:r>
            <a:endParaRPr sz="1200">
              <a:solidFill>
                <a:schemeClr val="dk1"/>
              </a:solidFill>
              <a:latin typeface="Calibri"/>
              <a:ea typeface="Calibri"/>
              <a:cs typeface="Calibri"/>
              <a:sym typeface="Calibri"/>
            </a:endParaRPr>
          </a:p>
          <a:p>
            <a:pPr marL="457200" lvl="0" indent="0" algn="l" rtl="0">
              <a:spcBef>
                <a:spcPts val="0"/>
              </a:spcBef>
              <a:spcAft>
                <a:spcPts val="0"/>
              </a:spcAft>
              <a:buClr>
                <a:schemeClr val="dk1"/>
              </a:buClr>
              <a:buSzPts val="1300"/>
              <a:buFont typeface="Arial"/>
              <a:buNone/>
            </a:pPr>
            <a:r>
              <a:rPr lang="en" sz="1200">
                <a:solidFill>
                  <a:srgbClr val="0F0F0F"/>
                </a:solidFill>
                <a:latin typeface="Calibri"/>
                <a:ea typeface="Calibri"/>
                <a:cs typeface="Calibri"/>
                <a:sym typeface="Calibri"/>
              </a:rPr>
              <a:t>Autodesk - 1,350 people</a:t>
            </a:r>
            <a:endParaRPr sz="1200">
              <a:solidFill>
                <a:srgbClr val="0F0F0F"/>
              </a:solidFill>
              <a:latin typeface="Calibri"/>
              <a:ea typeface="Calibri"/>
              <a:cs typeface="Calibri"/>
              <a:sym typeface="Calibri"/>
            </a:endParaRPr>
          </a:p>
          <a:p>
            <a:pPr marL="457200" lvl="0" indent="0" algn="l" rtl="0">
              <a:spcBef>
                <a:spcPts val="0"/>
              </a:spcBef>
              <a:spcAft>
                <a:spcPts val="0"/>
              </a:spcAft>
              <a:buClr>
                <a:schemeClr val="dk1"/>
              </a:buClr>
              <a:buSzPts val="1300"/>
              <a:buFont typeface="Arial"/>
              <a:buNone/>
            </a:pPr>
            <a:r>
              <a:rPr lang="en" sz="1200">
                <a:solidFill>
                  <a:srgbClr val="0F0F0F"/>
                </a:solidFill>
                <a:latin typeface="Calibri"/>
                <a:ea typeface="Calibri"/>
                <a:cs typeface="Calibri"/>
                <a:sym typeface="Calibri"/>
              </a:rPr>
              <a:t>Hewlett-Packard - 2,000 people</a:t>
            </a:r>
            <a:endParaRPr sz="1200">
              <a:solidFill>
                <a:srgbClr val="0F0F0F"/>
              </a:solidFill>
              <a:latin typeface="Calibri"/>
              <a:ea typeface="Calibri"/>
              <a:cs typeface="Calibri"/>
              <a:sym typeface="Calibri"/>
            </a:endParaRPr>
          </a:p>
          <a:p>
            <a:pPr marL="457200" lvl="0" indent="0" algn="l" rtl="0">
              <a:spcBef>
                <a:spcPts val="0"/>
              </a:spcBef>
              <a:spcAft>
                <a:spcPts val="0"/>
              </a:spcAft>
              <a:buClr>
                <a:schemeClr val="dk1"/>
              </a:buClr>
              <a:buSzPts val="1300"/>
              <a:buFont typeface="Arial"/>
              <a:buNone/>
            </a:pPr>
            <a:r>
              <a:rPr lang="en" sz="1200">
                <a:solidFill>
                  <a:srgbClr val="0F0F0F"/>
                </a:solidFill>
                <a:latin typeface="Calibri"/>
                <a:ea typeface="Calibri"/>
                <a:cs typeface="Calibri"/>
                <a:sym typeface="Calibri"/>
              </a:rPr>
              <a:t>Onsemi - 2,400 people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2024: At least 95,667 workers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2023: More than 191,000 workers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2022: More than 93,000 workers</a:t>
            </a:r>
            <a:endParaRPr sz="1200">
              <a:solidFill>
                <a:schemeClr val="dk1"/>
              </a:solidFill>
              <a:latin typeface="Calibri"/>
              <a:ea typeface="Calibri"/>
              <a:cs typeface="Calibri"/>
              <a:sym typeface="Calibri"/>
            </a:endParaRPr>
          </a:p>
        </p:txBody>
      </p:sp>
      <p:pic>
        <p:nvPicPr>
          <p:cNvPr id="287" name="Google Shape;287;p31"/>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505350" y="2301326"/>
            <a:ext cx="4569798" cy="25797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2"/>
          <p:cNvSpPr txBox="1"/>
          <p:nvPr/>
        </p:nvSpPr>
        <p:spPr>
          <a:xfrm>
            <a:off x="55075" y="52750"/>
            <a:ext cx="182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Subscriptions</a:t>
            </a:r>
            <a:endParaRPr sz="2000" b="1">
              <a:solidFill>
                <a:schemeClr val="dk1"/>
              </a:solidFill>
              <a:latin typeface="Calibri"/>
              <a:ea typeface="Calibri"/>
              <a:cs typeface="Calibri"/>
              <a:sym typeface="Calibri"/>
            </a:endParaRPr>
          </a:p>
        </p:txBody>
      </p:sp>
      <p:sp>
        <p:nvSpPr>
          <p:cNvPr id="293" name="Google Shape;293;p32"/>
          <p:cNvSpPr txBox="1"/>
          <p:nvPr/>
        </p:nvSpPr>
        <p:spPr>
          <a:xfrm>
            <a:off x="152400" y="477763"/>
            <a:ext cx="2058300" cy="17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000">
                <a:solidFill>
                  <a:schemeClr val="dk1"/>
                </a:solidFill>
                <a:latin typeface="Calibri"/>
                <a:ea typeface="Calibri"/>
                <a:cs typeface="Calibri"/>
                <a:sym typeface="Calibri"/>
              </a:rPr>
              <a:t>Google Discover feed on Google.com</a:t>
            </a:r>
            <a:endParaRPr sz="900">
              <a:solidFill>
                <a:schemeClr val="dk1"/>
              </a:solidFill>
              <a:latin typeface="Calibri"/>
              <a:ea typeface="Calibri"/>
              <a:cs typeface="Calibri"/>
              <a:sym typeface="Calibri"/>
            </a:endParaRPr>
          </a:p>
        </p:txBody>
      </p:sp>
      <p:sp>
        <p:nvSpPr>
          <p:cNvPr id="294" name="Google Shape;294;p32"/>
          <p:cNvSpPr txBox="1"/>
          <p:nvPr/>
        </p:nvSpPr>
        <p:spPr>
          <a:xfrm>
            <a:off x="5724250" y="1917650"/>
            <a:ext cx="3325500" cy="312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Email subscriptions:</a:t>
            </a:r>
            <a:endParaRPr sz="1200" b="1">
              <a:solidFill>
                <a:srgbClr val="FF0000"/>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The Batch - </a:t>
            </a:r>
            <a:r>
              <a:rPr lang="en" sz="1000" u="sng">
                <a:solidFill>
                  <a:schemeClr val="hlink"/>
                </a:solidFill>
                <a:latin typeface="Calibri"/>
                <a:ea typeface="Calibri"/>
                <a:cs typeface="Calibri"/>
                <a:sym typeface="Calibri"/>
                <a:hlinkClick r:id="rId3"/>
              </a:rPr>
              <a:t>https://www.deeplearning.ai/the-batch</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4"/>
              </a:rPr>
              <a:t>https://DeepLearning.AI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TLDR AI - </a:t>
            </a:r>
            <a:r>
              <a:rPr lang="en" sz="1000" u="sng">
                <a:solidFill>
                  <a:schemeClr val="hlink"/>
                </a:solidFill>
                <a:latin typeface="Calibri"/>
                <a:ea typeface="Calibri"/>
                <a:cs typeface="Calibri"/>
                <a:sym typeface="Calibri"/>
                <a:hlinkClick r:id="rId5"/>
              </a:rPr>
              <a:t>https://tldr.tech/ai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The AI Break - </a:t>
            </a:r>
            <a:r>
              <a:rPr lang="en" sz="1000" u="sng">
                <a:solidFill>
                  <a:schemeClr val="hlink"/>
                </a:solidFill>
                <a:latin typeface="Calibri"/>
                <a:ea typeface="Calibri"/>
                <a:cs typeface="Calibri"/>
                <a:sym typeface="Calibri"/>
                <a:hlinkClick r:id="rId6"/>
              </a:rPr>
              <a:t>https://theaibreak.substack.com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News - </a:t>
            </a:r>
            <a:r>
              <a:rPr lang="en" sz="1000" u="sng">
                <a:solidFill>
                  <a:schemeClr val="hlink"/>
                </a:solidFill>
                <a:latin typeface="Calibri"/>
                <a:ea typeface="Calibri"/>
                <a:cs typeface="Calibri"/>
                <a:sym typeface="Calibri"/>
                <a:hlinkClick r:id="rId7"/>
              </a:rPr>
              <a:t>https://smol.ai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Forward Future - </a:t>
            </a:r>
            <a:r>
              <a:rPr lang="en" sz="1000" u="sng">
                <a:solidFill>
                  <a:schemeClr val="hlink"/>
                </a:solidFill>
                <a:latin typeface="Calibri"/>
                <a:ea typeface="Calibri"/>
                <a:cs typeface="Calibri"/>
                <a:sym typeface="Calibri"/>
                <a:hlinkClick r:id="rId8"/>
              </a:rPr>
              <a:t>https://www.forwardfuture.ai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Daily Zaps - </a:t>
            </a:r>
            <a:r>
              <a:rPr lang="en" sz="1000" u="sng">
                <a:solidFill>
                  <a:schemeClr val="hlink"/>
                </a:solidFill>
                <a:latin typeface="Calibri"/>
                <a:ea typeface="Calibri"/>
                <a:cs typeface="Calibri"/>
                <a:sym typeface="Calibri"/>
                <a:hlinkClick r:id="rId9"/>
              </a:rPr>
              <a:t>https://www.dailyzaps.com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The Rundown AI - </a:t>
            </a:r>
            <a:r>
              <a:rPr lang="en" sz="1000" u="sng">
                <a:solidFill>
                  <a:schemeClr val="hlink"/>
                </a:solidFill>
                <a:latin typeface="Calibri"/>
                <a:ea typeface="Calibri"/>
                <a:cs typeface="Calibri"/>
                <a:sym typeface="Calibri"/>
                <a:hlinkClick r:id="rId10"/>
              </a:rPr>
              <a:t>https://www.therundown.ai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Latent Space - </a:t>
            </a:r>
            <a:r>
              <a:rPr lang="en" sz="1000" u="sng">
                <a:solidFill>
                  <a:schemeClr val="hlink"/>
                </a:solidFill>
                <a:latin typeface="Calibri"/>
                <a:ea typeface="Calibri"/>
                <a:cs typeface="Calibri"/>
                <a:sym typeface="Calibri"/>
                <a:hlinkClick r:id="rId11"/>
              </a:rPr>
              <a:t>https://www.latent.space</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The AI Journal - </a:t>
            </a:r>
            <a:r>
              <a:rPr lang="en" sz="1000" u="sng">
                <a:solidFill>
                  <a:schemeClr val="hlink"/>
                </a:solidFill>
                <a:latin typeface="Calibri"/>
                <a:ea typeface="Calibri"/>
                <a:cs typeface="Calibri"/>
                <a:sym typeface="Calibri"/>
                <a:hlinkClick r:id="rId12"/>
              </a:rPr>
              <a:t>https://theaijournal.substack.com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Medium Daily Digest - </a:t>
            </a:r>
            <a:r>
              <a:rPr lang="en" sz="1000" u="sng">
                <a:solidFill>
                  <a:schemeClr val="hlink"/>
                </a:solidFill>
                <a:latin typeface="Calibri"/>
                <a:ea typeface="Calibri"/>
                <a:cs typeface="Calibri"/>
                <a:sym typeface="Calibri"/>
                <a:hlinkClick r:id="rId13"/>
              </a:rPr>
              <a:t>https://medium.com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Secret - </a:t>
            </a:r>
            <a:r>
              <a:rPr lang="en" sz="1000" u="sng">
                <a:solidFill>
                  <a:schemeClr val="hlink"/>
                </a:solidFill>
                <a:latin typeface="Calibri"/>
                <a:ea typeface="Calibri"/>
                <a:cs typeface="Calibri"/>
                <a:sym typeface="Calibri"/>
                <a:hlinkClick r:id="rId14"/>
              </a:rPr>
              <a:t>https://aisecret.us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Marktechpost AI - </a:t>
            </a:r>
            <a:r>
              <a:rPr lang="en" sz="1000" u="sng">
                <a:solidFill>
                  <a:schemeClr val="hlink"/>
                </a:solidFill>
                <a:latin typeface="Calibri"/>
                <a:ea typeface="Calibri"/>
                <a:cs typeface="Calibri"/>
                <a:sym typeface="Calibri"/>
                <a:hlinkClick r:id="rId15"/>
              </a:rPr>
              <a:t>https://www.airesearchinsights.com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Daily AI - </a:t>
            </a:r>
            <a:r>
              <a:rPr lang="en" sz="1000" u="sng">
                <a:solidFill>
                  <a:schemeClr val="hlink"/>
                </a:solidFill>
                <a:latin typeface="Calibri"/>
                <a:ea typeface="Calibri"/>
                <a:cs typeface="Calibri"/>
                <a:sym typeface="Calibri"/>
                <a:hlinkClick r:id="rId16"/>
              </a:rPr>
              <a:t>https://daily.ai</a:t>
            </a:r>
            <a:r>
              <a:rPr lang="en" sz="1000">
                <a:solidFill>
                  <a:schemeClr val="dk1"/>
                </a:solidFill>
                <a:latin typeface="Calibri"/>
                <a:ea typeface="Calibri"/>
                <a:cs typeface="Calibri"/>
                <a:sym typeface="Calibri"/>
              </a:rPr>
              <a:t> - platform for many newsletters</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AlphaSignal - </a:t>
            </a:r>
            <a:r>
              <a:rPr lang="en" sz="1000" u="sng">
                <a:solidFill>
                  <a:schemeClr val="hlink"/>
                </a:solidFill>
                <a:latin typeface="Calibri"/>
                <a:ea typeface="Calibri"/>
                <a:cs typeface="Calibri"/>
                <a:sym typeface="Calibri"/>
                <a:hlinkClick r:id="rId17"/>
              </a:rPr>
              <a:t>https://alphasignal.ai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Nvidia Developer Relations - </a:t>
            </a:r>
            <a:r>
              <a:rPr lang="en" sz="1000" u="sng">
                <a:solidFill>
                  <a:schemeClr val="hlink"/>
                </a:solidFill>
                <a:latin typeface="Calibri"/>
                <a:ea typeface="Calibri"/>
                <a:cs typeface="Calibri"/>
                <a:sym typeface="Calibri"/>
                <a:hlinkClick r:id="rId18"/>
              </a:rPr>
              <a:t>https://developer.nvidia.com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Analytics Vidhya - </a:t>
            </a:r>
            <a:r>
              <a:rPr lang="en" sz="1000" u="sng">
                <a:solidFill>
                  <a:schemeClr val="hlink"/>
                </a:solidFill>
                <a:latin typeface="Calibri"/>
                <a:ea typeface="Calibri"/>
                <a:cs typeface="Calibri"/>
                <a:sym typeface="Calibri"/>
                <a:hlinkClick r:id="rId19"/>
              </a:rPr>
              <a:t>https://www.analyticsvidhya.com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Peter Diamandis - </a:t>
            </a:r>
            <a:r>
              <a:rPr lang="en" sz="1000" u="sng">
                <a:solidFill>
                  <a:schemeClr val="hlink"/>
                </a:solidFill>
                <a:latin typeface="Calibri"/>
                <a:ea typeface="Calibri"/>
                <a:cs typeface="Calibri"/>
                <a:sym typeface="Calibri"/>
                <a:hlinkClick r:id="rId20"/>
              </a:rPr>
              <a:t>https://www.diamandis.com/subscribe</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ListedAI - </a:t>
            </a:r>
            <a:r>
              <a:rPr lang="en" sz="1000" u="sng">
                <a:solidFill>
                  <a:schemeClr val="hlink"/>
                </a:solidFill>
                <a:latin typeface="Calibri"/>
                <a:ea typeface="Calibri"/>
                <a:cs typeface="Calibri"/>
                <a:sym typeface="Calibri"/>
                <a:hlinkClick r:id="rId21"/>
              </a:rPr>
              <a:t>https://www.listedai.co</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295" name="Google Shape;295;p32"/>
          <p:cNvSpPr txBox="1"/>
          <p:nvPr/>
        </p:nvSpPr>
        <p:spPr>
          <a:xfrm>
            <a:off x="2685650" y="824750"/>
            <a:ext cx="2780100" cy="422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Youtube subscriptions</a:t>
            </a:r>
            <a:endParaRPr sz="1200" b="1">
              <a:solidFill>
                <a:srgbClr val="FF0000"/>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2"/>
              </a:rPr>
              <a:t>https://www.youtube.com/@Fireship</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3"/>
              </a:rPr>
              <a:t>https://www.youtube.com/@matthew_berman</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4"/>
              </a:rPr>
              <a:t>https://www.youtube.com/@AndrejKarpathy</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5"/>
              </a:rPr>
              <a:t>https://www.youtube.com/@SirajRaval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6"/>
              </a:rPr>
              <a:t>https://www.youtube.com/@airevolutionx</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7"/>
              </a:rPr>
              <a:t>https://www.youtube.com/@1littlecoder</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8"/>
              </a:rPr>
              <a:t>https://www.youtube.com/@MervinPraison</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9"/>
              </a:rPr>
              <a:t>https://www.youtube.com/@TrelisResearch</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0"/>
              </a:rPr>
              <a:t>https://www.youtube.com/@WesRoth</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1"/>
              </a:rPr>
              <a:t>https://www.youtube.com/@TheAiGrid</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2"/>
              </a:rPr>
              <a:t>https://www.youtube.com/@code4AI</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3"/>
              </a:rPr>
              <a:t>https://www.youtube.com/@UseAI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4"/>
              </a:rPr>
              <a:t>https://www.youtube.com/@LiamOttley</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5"/>
              </a:rPr>
              <a:t>https://www.youtube.com/@Augmented_AI</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6"/>
              </a:rPr>
              <a:t>https://www.youtube.com/@JuliaMcCoy</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7"/>
              </a:rPr>
              <a:t>https://www.youtube.com/@Web3nity</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8"/>
              </a:rPr>
              <a:t>https://www.youtube.com/@intheworldofai</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9"/>
              </a:rPr>
              <a:t>https://www.youtube.com/@TwoMinutePapers</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0"/>
              </a:rPr>
              <a:t>https://www.youtube.com/@peterdiamandis</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1"/>
              </a:rPr>
              <a:t>https://www.youtube.com/@AIDailyBrief</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2"/>
              </a:rPr>
              <a:t>https://www.youtube.com/@NoPriorsPodcast</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3"/>
              </a:rPr>
              <a:t>https://www.youtube.com/@KevinStratvert</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4"/>
              </a:rPr>
              <a:t>https://www.youtube.com/@MattVidPro</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5"/>
              </a:rPr>
              <a:t>https://www.youtube.com/@AICoffeeBreak</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6"/>
              </a:rPr>
              <a:t>https://www.youtube.com/@Analyticsvidhya</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7"/>
              </a:rPr>
              <a:t>https://www.youtube.com/@sullyomarr</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8"/>
              </a:rPr>
              <a:t>https://www.youtube.com/@DrOsbert</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9"/>
              </a:rPr>
              <a:t>https://www.youtube.com/@GoogleDevelopers</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0"/>
              </a:rPr>
              <a:t>https://www.youtube.com/@iamAImaster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96" name="Google Shape;296;p32"/>
          <p:cNvPicPr preferRelativeResize="0"/>
          <p:nvPr/>
        </p:nvPicPr>
        <p:blipFill>
          <a:blip r:embed="rId51" cstate="email">
            <a:alphaModFix/>
            <a:extLst>
              <a:ext uri="{28A0092B-C50C-407E-A947-70E740481C1C}">
                <a14:useLocalDpi xmlns:a14="http://schemas.microsoft.com/office/drawing/2010/main"/>
              </a:ext>
            </a:extLst>
          </a:blip>
          <a:stretch>
            <a:fillRect/>
          </a:stretch>
        </p:blipFill>
        <p:spPr>
          <a:xfrm>
            <a:off x="152400" y="748863"/>
            <a:ext cx="2241453" cy="42870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pic>
        <p:nvPicPr>
          <p:cNvPr id="301" name="Google Shape;301;p3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02" name="Google Shape;302;p33"/>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03" name="Google Shape;303;p33"/>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04" name="Google Shape;304;p3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05" name="Google Shape;305;p33"/>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06" name="Google Shape;306;p33"/>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p:nvPr/>
        </p:nvSpPr>
        <p:spPr>
          <a:xfrm>
            <a:off x="55075" y="52750"/>
            <a:ext cx="194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Alibaba QwQ-32B</a:t>
            </a:r>
            <a:endParaRPr sz="2000" b="1">
              <a:solidFill>
                <a:schemeClr val="dk1"/>
              </a:solidFill>
              <a:latin typeface="Calibri"/>
              <a:ea typeface="Calibri"/>
              <a:cs typeface="Calibri"/>
              <a:sym typeface="Calibri"/>
            </a:endParaRPr>
          </a:p>
        </p:txBody>
      </p:sp>
      <p:sp>
        <p:nvSpPr>
          <p:cNvPr id="75" name="Google Shape;75;p16"/>
          <p:cNvSpPr txBox="1"/>
          <p:nvPr/>
        </p:nvSpPr>
        <p:spPr>
          <a:xfrm>
            <a:off x="131275" y="554200"/>
            <a:ext cx="43788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QwQ-32B - new reasoning model with only 32 Bln params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DeepSeek-R1 and OpenAI o1-mini</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Apache 2.0 license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rivals DeepSeek-R1, which is x20 times bigger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Priced at just $0.20 per 1 Mln in/out tokens, which is x10 times cheaper than R1 and o1-mini.</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Blog: </a:t>
            </a:r>
            <a:r>
              <a:rPr lang="en" sz="1200" u="sng">
                <a:solidFill>
                  <a:schemeClr val="hlink"/>
                </a:solidFill>
                <a:latin typeface="Calibri"/>
                <a:ea typeface="Calibri"/>
                <a:cs typeface="Calibri"/>
                <a:sym typeface="Calibri"/>
                <a:hlinkClick r:id="rId3"/>
              </a:rPr>
              <a:t>https://qwenlm.github.io/blog/qwq-32b</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HF: </a:t>
            </a:r>
            <a:r>
              <a:rPr lang="en" sz="1200" u="sng">
                <a:solidFill>
                  <a:schemeClr val="hlink"/>
                </a:solidFill>
                <a:latin typeface="Calibri"/>
                <a:ea typeface="Calibri"/>
                <a:cs typeface="Calibri"/>
                <a:sym typeface="Calibri"/>
                <a:hlinkClick r:id="rId4"/>
              </a:rPr>
              <a:t>https://huggingface.co/Qwen/QwQ-32B</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ModelScope:</a:t>
            </a:r>
            <a:r>
              <a:rPr lang="en" sz="1200" u="sng">
                <a:solidFill>
                  <a:schemeClr val="hlink"/>
                </a:solidFill>
                <a:latin typeface="Calibri"/>
                <a:ea typeface="Calibri"/>
                <a:cs typeface="Calibri"/>
                <a:sym typeface="Calibri"/>
                <a:hlinkClick r:id="rId5"/>
              </a:rPr>
              <a:t>https://modelscope.cn/models/Qwen/QwQ-32B</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Demo: </a:t>
            </a:r>
            <a:r>
              <a:rPr lang="en" sz="1200" u="sng">
                <a:solidFill>
                  <a:schemeClr val="hlink"/>
                </a:solidFill>
                <a:latin typeface="Calibri"/>
                <a:ea typeface="Calibri"/>
                <a:cs typeface="Calibri"/>
                <a:sym typeface="Calibri"/>
                <a:hlinkClick r:id="rId6"/>
              </a:rPr>
              <a:t>https://huggingface.co/spaces/Qwen/QwQ-32B-Demo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Qwen Chat: </a:t>
            </a:r>
            <a:r>
              <a:rPr lang="en" sz="1200" u="sng">
                <a:solidFill>
                  <a:schemeClr val="hlink"/>
                </a:solidFill>
                <a:latin typeface="Calibri"/>
                <a:ea typeface="Calibri"/>
                <a:cs typeface="Calibri"/>
                <a:sym typeface="Calibri"/>
                <a:hlinkClick r:id="rId7"/>
              </a:rPr>
              <a:t>https://chat.qwen.ai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Ollama: </a:t>
            </a:r>
            <a:r>
              <a:rPr lang="en" sz="1200" u="sng">
                <a:solidFill>
                  <a:schemeClr val="hlink"/>
                </a:solidFill>
                <a:latin typeface="Calibri"/>
                <a:ea typeface="Calibri"/>
                <a:cs typeface="Calibri"/>
                <a:sym typeface="Calibri"/>
                <a:hlinkClick r:id="rId8"/>
              </a:rPr>
              <a:t>https://ollama.com/library/qwq:32b-q4_K_M</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t>
            </a:r>
            <a:r>
              <a:rPr lang="en" sz="1200" b="1">
                <a:solidFill>
                  <a:srgbClr val="3C78D8"/>
                </a:solidFill>
                <a:latin typeface="Calibri"/>
                <a:ea typeface="Calibri"/>
                <a:cs typeface="Calibri"/>
                <a:sym typeface="Calibri"/>
              </a:rPr>
              <a:t>ollama run qwq:32b-q4_K_M     # 20GB file</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QwQ-32B is based on Qwen2.5-32B</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RL training can continuously improve the performance especially in math and coding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Continous scaling of RL can help a medium-size model achieve competitive performance against gigantic MoE model</a:t>
            </a:r>
            <a:endParaRPr sz="1200">
              <a:solidFill>
                <a:schemeClr val="dk1"/>
              </a:solidFill>
              <a:latin typeface="Calibri"/>
              <a:ea typeface="Calibri"/>
              <a:cs typeface="Calibri"/>
              <a:sym typeface="Calibri"/>
            </a:endParaRPr>
          </a:p>
        </p:txBody>
      </p:sp>
      <p:pic>
        <p:nvPicPr>
          <p:cNvPr id="76" name="Google Shape;76;p1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698275" y="152400"/>
            <a:ext cx="3355669" cy="4838699"/>
          </a:xfrm>
          <a:prstGeom prst="rect">
            <a:avLst/>
          </a:prstGeom>
          <a:noFill/>
          <a:ln w="9525" cap="flat" cmpd="sng">
            <a:solidFill>
              <a:srgbClr val="FF0000"/>
            </a:solidFill>
            <a:prstDash val="solid"/>
            <a:round/>
            <a:headEnd type="none" w="sm" len="sm"/>
            <a:tailEnd type="none" w="sm" len="sm"/>
          </a:ln>
        </p:spPr>
      </p:pic>
      <p:pic>
        <p:nvPicPr>
          <p:cNvPr id="77" name="Google Shape;77;p16"/>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17525" y="4031050"/>
            <a:ext cx="3445976" cy="9219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4"/>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55075" y="52750"/>
            <a:ext cx="4467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Inception Labs - Mercury diffusion LLM</a:t>
            </a:r>
            <a:endParaRPr sz="2000" b="1">
              <a:solidFill>
                <a:schemeClr val="dk1"/>
              </a:solidFill>
              <a:latin typeface="Calibri"/>
              <a:ea typeface="Calibri"/>
              <a:cs typeface="Calibri"/>
              <a:sym typeface="Calibri"/>
            </a:endParaRPr>
          </a:p>
        </p:txBody>
      </p:sp>
      <p:sp>
        <p:nvSpPr>
          <p:cNvPr id="83" name="Google Shape;83;p17"/>
          <p:cNvSpPr txBox="1"/>
          <p:nvPr/>
        </p:nvSpPr>
        <p:spPr>
          <a:xfrm>
            <a:off x="55075" y="426375"/>
            <a:ext cx="4512900" cy="431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Mercury - family of dLLMs (diffusion LLMs)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First successful application of diffusion </a:t>
            </a:r>
            <a:br>
              <a:rPr lang="en" sz="1200" b="1">
                <a:solidFill>
                  <a:srgbClr val="3C78D8"/>
                </a:solidFill>
                <a:latin typeface="Calibri"/>
                <a:ea typeface="Calibri"/>
                <a:cs typeface="Calibri"/>
                <a:sym typeface="Calibri"/>
              </a:rPr>
            </a:br>
            <a:r>
              <a:rPr lang="en" sz="1200" b="1">
                <a:solidFill>
                  <a:srgbClr val="3C78D8"/>
                </a:solidFill>
                <a:latin typeface="Calibri"/>
                <a:ea typeface="Calibri"/>
                <a:cs typeface="Calibri"/>
                <a:sym typeface="Calibri"/>
              </a:rPr>
              <a:t>to discrete data such as text and code</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Mercury is up to 10x faster than frontier speed-optimized LLMs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(over 1000 tokens/sec on NVIDIA H100s)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Mercury Coder - available to test in a playground</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https://chat.inceptionlabs.ai</a:t>
            </a:r>
            <a:endParaRPr sz="900">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https://www.inceptionlabs.ai</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https://www.inceptionlabs.ai/news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https://x.com/ArtificialAnlys/status/1894932634322772372</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https://machine-learning-made-simple.medium.com/is-the-mercury-llm-the-first-of-a-new-generation-of-llms-b64de1d36029</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https://www.youtube.com/watch?v=X1rD3NhlIcE</a:t>
            </a:r>
            <a:r>
              <a:rPr lang="en" sz="900">
                <a:solidFill>
                  <a:schemeClr val="dk1"/>
                </a:solidFill>
                <a:latin typeface="Calibri"/>
                <a:ea typeface="Calibri"/>
                <a:cs typeface="Calibri"/>
                <a:sym typeface="Calibri"/>
              </a:rPr>
              <a:t> - video</a:t>
            </a: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Current LLMs are autoregressive, meaning that they generate text left to right, one token at a time, sequentially. Diffusion models operate with a </a:t>
            </a:r>
            <a:r>
              <a:rPr lang="en" sz="1200" b="1">
                <a:solidFill>
                  <a:srgbClr val="FF0000"/>
                </a:solidFill>
                <a:latin typeface="Calibri"/>
                <a:ea typeface="Calibri"/>
                <a:cs typeface="Calibri"/>
                <a:sym typeface="Calibri"/>
              </a:rPr>
              <a:t>"coarse-to-fine" generation process, where the output is refined from pure noise over a few "denoising" steps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Diffusion models are not restricted to only considering previous output, they are better at reasoning and at structuring their responses. And because diffusion models can continually refine their outputs, they can correct mistakes and hallucinations.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these reasons, diffusion powers all of the most prominent AI solutions for video, image, and audio generation, including Sora, Midjourney, and Riffusion.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Diffusion models are usually relatively small (can run locally)</a:t>
            </a:r>
            <a:endParaRPr sz="1200">
              <a:solidFill>
                <a:schemeClr val="dk1"/>
              </a:solidFill>
              <a:latin typeface="Calibri"/>
              <a:ea typeface="Calibri"/>
              <a:cs typeface="Calibri"/>
              <a:sym typeface="Calibri"/>
            </a:endParaRPr>
          </a:p>
        </p:txBody>
      </p:sp>
      <p:pic>
        <p:nvPicPr>
          <p:cNvPr id="84" name="Google Shape;84;p1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43175" y="102300"/>
            <a:ext cx="4403502" cy="2447324"/>
          </a:xfrm>
          <a:prstGeom prst="rect">
            <a:avLst/>
          </a:prstGeom>
          <a:noFill/>
          <a:ln>
            <a:noFill/>
          </a:ln>
        </p:spPr>
      </p:pic>
      <p:sp>
        <p:nvSpPr>
          <p:cNvPr id="85" name="Google Shape;85;p17"/>
          <p:cNvSpPr txBox="1"/>
          <p:nvPr/>
        </p:nvSpPr>
        <p:spPr>
          <a:xfrm>
            <a:off x="4643225" y="4546250"/>
            <a:ext cx="44034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Inception Labs</a:t>
            </a:r>
            <a:r>
              <a:rPr lang="en" sz="1200">
                <a:solidFill>
                  <a:schemeClr val="dk1"/>
                </a:solidFill>
                <a:latin typeface="Calibri"/>
                <a:ea typeface="Calibri"/>
                <a:cs typeface="Calibri"/>
                <a:sym typeface="Calibri"/>
              </a:rPr>
              <a:t>, Palo Alto, CA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founded by professors from Stanford, UCLA, and Cornell</a:t>
            </a:r>
            <a:endParaRPr sz="1200">
              <a:solidFill>
                <a:schemeClr val="dk1"/>
              </a:solidFill>
              <a:latin typeface="Calibri"/>
              <a:ea typeface="Calibri"/>
              <a:cs typeface="Calibri"/>
              <a:sym typeface="Calibri"/>
            </a:endParaRPr>
          </a:p>
        </p:txBody>
      </p:sp>
      <p:pic>
        <p:nvPicPr>
          <p:cNvPr id="86" name="Google Shape;86;p1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43225" y="2606175"/>
            <a:ext cx="4403502" cy="188352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p:nvPr/>
        </p:nvSpPr>
        <p:spPr>
          <a:xfrm>
            <a:off x="55075" y="52750"/>
            <a:ext cx="2938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Jamba 1.6 from AI21 Labs</a:t>
            </a:r>
            <a:endParaRPr sz="2000" b="1">
              <a:solidFill>
                <a:schemeClr val="dk1"/>
              </a:solidFill>
              <a:latin typeface="Calibri"/>
              <a:ea typeface="Calibri"/>
              <a:cs typeface="Calibri"/>
              <a:sym typeface="Calibri"/>
            </a:endParaRPr>
          </a:p>
        </p:txBody>
      </p:sp>
      <p:sp>
        <p:nvSpPr>
          <p:cNvPr id="92" name="Google Shape;92;p18"/>
          <p:cNvSpPr txBox="1"/>
          <p:nvPr/>
        </p:nvSpPr>
        <p:spPr>
          <a:xfrm>
            <a:off x="55075" y="442700"/>
            <a:ext cx="4641000" cy="95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Jamba 1.6 from AI21 Labs - </a:t>
            </a:r>
            <a:r>
              <a:rPr lang="en" sz="1200" u="sng">
                <a:solidFill>
                  <a:schemeClr val="hlink"/>
                </a:solidFill>
                <a:latin typeface="Calibri"/>
                <a:ea typeface="Calibri"/>
                <a:cs typeface="Calibri"/>
                <a:sym typeface="Calibri"/>
                <a:hlinkClick r:id="rId3"/>
              </a:rPr>
              <a:t>https://www.ai21.com/jamba/</a:t>
            </a:r>
            <a:r>
              <a:rPr lang="en" sz="1200">
                <a:latin typeface="Calibri"/>
                <a:ea typeface="Calibri"/>
                <a:cs typeface="Calibri"/>
                <a:sym typeface="Calibri"/>
              </a:rPr>
              <a:t> </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open model for private enterprise, outperfors Cohere, Mistral, Llama</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available on AI21 Studio and @Hugging Face</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256K context window</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3C78D8"/>
                </a:solidFill>
                <a:latin typeface="Calibri"/>
                <a:ea typeface="Calibri"/>
                <a:cs typeface="Calibri"/>
                <a:sym typeface="Calibri"/>
              </a:rPr>
              <a:t>Jamba 1.6 chat model</a:t>
            </a:r>
            <a:r>
              <a:rPr lang="en" sz="1200">
                <a:latin typeface="Calibri"/>
                <a:ea typeface="Calibri"/>
                <a:cs typeface="Calibri"/>
                <a:sym typeface="Calibri"/>
              </a:rPr>
              <a:t>: 398B total parameters (94B active)</a:t>
            </a:r>
            <a:endParaRPr sz="1200">
              <a:latin typeface="Calibri"/>
              <a:ea typeface="Calibri"/>
              <a:cs typeface="Calibri"/>
              <a:sym typeface="Calibri"/>
            </a:endParaRPr>
          </a:p>
        </p:txBody>
      </p:sp>
      <p:pic>
        <p:nvPicPr>
          <p:cNvPr id="93" name="Google Shape;93;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27400" y="3473100"/>
            <a:ext cx="4210950" cy="1608950"/>
          </a:xfrm>
          <a:prstGeom prst="rect">
            <a:avLst/>
          </a:prstGeom>
          <a:noFill/>
          <a:ln w="9525" cap="flat" cmpd="sng">
            <a:solidFill>
              <a:srgbClr val="FF0000"/>
            </a:solidFill>
            <a:prstDash val="solid"/>
            <a:round/>
            <a:headEnd type="none" w="sm" len="sm"/>
            <a:tailEnd type="none" w="sm" len="sm"/>
          </a:ln>
        </p:spPr>
      </p:pic>
      <p:pic>
        <p:nvPicPr>
          <p:cNvPr id="94" name="Google Shape;94;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827400" y="111050"/>
            <a:ext cx="4210950" cy="2366312"/>
          </a:xfrm>
          <a:prstGeom prst="rect">
            <a:avLst/>
          </a:prstGeom>
          <a:noFill/>
          <a:ln w="9525" cap="flat" cmpd="sng">
            <a:solidFill>
              <a:srgbClr val="FF0000"/>
            </a:solidFill>
            <a:prstDash val="solid"/>
            <a:round/>
            <a:headEnd type="none" w="sm" len="sm"/>
            <a:tailEnd type="none" w="sm" len="sm"/>
          </a:ln>
        </p:spPr>
      </p:pic>
      <p:sp>
        <p:nvSpPr>
          <p:cNvPr id="95" name="Google Shape;95;p18"/>
          <p:cNvSpPr txBox="1"/>
          <p:nvPr/>
        </p:nvSpPr>
        <p:spPr>
          <a:xfrm>
            <a:off x="55075" y="1493335"/>
            <a:ext cx="46410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latin typeface="Calibri"/>
                <a:ea typeface="Calibri"/>
                <a:cs typeface="Calibri"/>
                <a:sym typeface="Calibri"/>
              </a:rPr>
              <a:t>Mamba &amp; Jamba models:</a:t>
            </a:r>
            <a:endParaRPr sz="1200" b="1">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Mamba</a:t>
            </a:r>
            <a:r>
              <a:rPr lang="en" sz="1200">
                <a:latin typeface="Calibri"/>
                <a:ea typeface="Calibri"/>
                <a:cs typeface="Calibri"/>
                <a:sym typeface="Calibri"/>
              </a:rPr>
              <a:t> was developed by researchers from </a:t>
            </a:r>
            <a:r>
              <a:rPr lang="en" sz="1200" b="1">
                <a:solidFill>
                  <a:srgbClr val="3C78D8"/>
                </a:solidFill>
                <a:latin typeface="Calibri"/>
                <a:ea typeface="Calibri"/>
                <a:cs typeface="Calibri"/>
                <a:sym typeface="Calibri"/>
              </a:rPr>
              <a:t>Carnegie Mellon University and Princeton University</a:t>
            </a:r>
            <a:r>
              <a:rPr lang="en" sz="1200">
                <a:latin typeface="Calibri"/>
                <a:ea typeface="Calibri"/>
                <a:cs typeface="Calibri"/>
                <a:sym typeface="Calibri"/>
              </a:rPr>
              <a:t> (December 2023) as a new </a:t>
            </a:r>
            <a:r>
              <a:rPr lang="en" sz="1200" b="1">
                <a:solidFill>
                  <a:srgbClr val="3C78D8"/>
                </a:solidFill>
                <a:latin typeface="Calibri"/>
                <a:ea typeface="Calibri"/>
                <a:cs typeface="Calibri"/>
                <a:sym typeface="Calibri"/>
              </a:rPr>
              <a:t>state space model (SSM) architecture</a:t>
            </a:r>
            <a:r>
              <a:rPr lang="en" sz="1200">
                <a:latin typeface="Calibri"/>
                <a:ea typeface="Calibri"/>
                <a:cs typeface="Calibri"/>
                <a:sym typeface="Calibri"/>
              </a:rPr>
              <a:t> focused on efficient sequence modeling, particularly for </a:t>
            </a:r>
            <a:r>
              <a:rPr lang="en" sz="1200" b="1">
                <a:solidFill>
                  <a:srgbClr val="3C78D8"/>
                </a:solidFill>
                <a:latin typeface="Calibri"/>
                <a:ea typeface="Calibri"/>
                <a:cs typeface="Calibri"/>
                <a:sym typeface="Calibri"/>
              </a:rPr>
              <a:t>handling long sequences with linear complexity</a:t>
            </a:r>
            <a:r>
              <a:rPr lang="en" sz="1200">
                <a:latin typeface="Calibri"/>
                <a:ea typeface="Calibri"/>
                <a:cs typeface="Calibri"/>
                <a:sym typeface="Calibri"/>
              </a:rPr>
              <a:t>.</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Jamba</a:t>
            </a:r>
            <a:r>
              <a:rPr lang="en" sz="1200">
                <a:latin typeface="Calibri"/>
                <a:ea typeface="Calibri"/>
                <a:cs typeface="Calibri"/>
                <a:sym typeface="Calibri"/>
              </a:rPr>
              <a:t> is a </a:t>
            </a:r>
            <a:r>
              <a:rPr lang="en" sz="1200" b="1">
                <a:solidFill>
                  <a:srgbClr val="3C78D8"/>
                </a:solidFill>
                <a:latin typeface="Calibri"/>
                <a:ea typeface="Calibri"/>
                <a:cs typeface="Calibri"/>
                <a:sym typeface="Calibri"/>
              </a:rPr>
              <a:t>hybrid model</a:t>
            </a:r>
            <a:r>
              <a:rPr lang="en" sz="1200">
                <a:latin typeface="Calibri"/>
                <a:ea typeface="Calibri"/>
                <a:cs typeface="Calibri"/>
                <a:sym typeface="Calibri"/>
              </a:rPr>
              <a:t> developed by </a:t>
            </a:r>
            <a:r>
              <a:rPr lang="en" sz="1200" b="1">
                <a:solidFill>
                  <a:srgbClr val="FF0000"/>
                </a:solidFill>
                <a:latin typeface="Calibri"/>
                <a:ea typeface="Calibri"/>
                <a:cs typeface="Calibri"/>
                <a:sym typeface="Calibri"/>
              </a:rPr>
              <a:t>AI21 Labs in Israel</a:t>
            </a:r>
            <a:r>
              <a:rPr lang="en" sz="1200">
                <a:latin typeface="Calibri"/>
                <a:ea typeface="Calibri"/>
                <a:cs typeface="Calibri"/>
                <a:sym typeface="Calibri"/>
              </a:rPr>
              <a:t>, combining the </a:t>
            </a:r>
            <a:r>
              <a:rPr lang="en" sz="1200" b="1">
                <a:solidFill>
                  <a:srgbClr val="3C78D8"/>
                </a:solidFill>
                <a:latin typeface="Calibri"/>
                <a:ea typeface="Calibri"/>
                <a:cs typeface="Calibri"/>
                <a:sym typeface="Calibri"/>
              </a:rPr>
              <a:t>Transformer</a:t>
            </a:r>
            <a:r>
              <a:rPr lang="en" sz="1200">
                <a:latin typeface="Calibri"/>
                <a:ea typeface="Calibri"/>
                <a:cs typeface="Calibri"/>
                <a:sym typeface="Calibri"/>
              </a:rPr>
              <a:t> architecture with </a:t>
            </a:r>
            <a:r>
              <a:rPr lang="en" sz="1200" b="1">
                <a:solidFill>
                  <a:srgbClr val="3C78D8"/>
                </a:solidFill>
                <a:latin typeface="Calibri"/>
                <a:ea typeface="Calibri"/>
                <a:cs typeface="Calibri"/>
                <a:sym typeface="Calibri"/>
              </a:rPr>
              <a:t>Mamba's state space model (SSM)</a:t>
            </a:r>
            <a:r>
              <a:rPr lang="en" sz="1200">
                <a:latin typeface="Calibri"/>
                <a:ea typeface="Calibri"/>
                <a:cs typeface="Calibri"/>
                <a:sym typeface="Calibri"/>
              </a:rPr>
              <a:t> technology. It incorporates a </a:t>
            </a:r>
            <a:r>
              <a:rPr lang="en" sz="1200" b="1">
                <a:solidFill>
                  <a:srgbClr val="3C78D8"/>
                </a:solidFill>
                <a:latin typeface="Calibri"/>
                <a:ea typeface="Calibri"/>
                <a:cs typeface="Calibri"/>
                <a:sym typeface="Calibri"/>
              </a:rPr>
              <a:t>mixture-of-experts (MoE)</a:t>
            </a:r>
            <a:r>
              <a:rPr lang="en" sz="1200">
                <a:latin typeface="Calibri"/>
                <a:ea typeface="Calibri"/>
                <a:cs typeface="Calibri"/>
                <a:sym typeface="Calibri"/>
              </a:rPr>
              <a:t> module</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Jamba 1.5</a:t>
            </a:r>
            <a:r>
              <a:rPr lang="en" sz="1200">
                <a:latin typeface="Calibri"/>
                <a:ea typeface="Calibri"/>
                <a:cs typeface="Calibri"/>
                <a:sym typeface="Calibri"/>
              </a:rPr>
              <a:t> - released in July 2024 - long-context language capabilities, speed, efficiency, 398B params,  </a:t>
            </a:r>
            <a:r>
              <a:rPr lang="en" sz="1200" b="1">
                <a:solidFill>
                  <a:srgbClr val="3C78D8"/>
                </a:solidFill>
                <a:latin typeface="Calibri"/>
                <a:ea typeface="Calibri"/>
                <a:cs typeface="Calibri"/>
                <a:sym typeface="Calibri"/>
              </a:rPr>
              <a:t>comparable with Gemma-2-27B-it or Gemini-1.5-Flash - </a:t>
            </a:r>
            <a:r>
              <a:rPr lang="en" sz="1200" u="sng">
                <a:solidFill>
                  <a:schemeClr val="hlink"/>
                </a:solidFill>
                <a:latin typeface="Calibri"/>
                <a:ea typeface="Calibri"/>
                <a:cs typeface="Calibri"/>
                <a:sym typeface="Calibri"/>
                <a:hlinkClick r:id="rId6"/>
              </a:rPr>
              <a:t>https://openlm.ai/chatbot-arena/</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Jamba 1.6</a:t>
            </a:r>
            <a:r>
              <a:rPr lang="en" sz="1200">
                <a:latin typeface="Calibri"/>
                <a:ea typeface="Calibri"/>
                <a:cs typeface="Calibri"/>
                <a:sym typeface="Calibri"/>
              </a:rPr>
              <a:t> - released March 6, 2025 - latest improved version. It outperforms models from Mistral, Meta, and Cohere in several benchmarks</a:t>
            </a:r>
            <a:endParaRPr sz="1200">
              <a:latin typeface="Calibri"/>
              <a:ea typeface="Calibri"/>
              <a:cs typeface="Calibri"/>
              <a:sym typeface="Calibri"/>
            </a:endParaRPr>
          </a:p>
        </p:txBody>
      </p:sp>
      <p:pic>
        <p:nvPicPr>
          <p:cNvPr id="96" name="Google Shape;96;p1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827394" y="2564050"/>
            <a:ext cx="1463587" cy="822350"/>
          </a:xfrm>
          <a:prstGeom prst="rect">
            <a:avLst/>
          </a:prstGeom>
          <a:noFill/>
          <a:ln>
            <a:noFill/>
          </a:ln>
        </p:spPr>
      </p:pic>
      <p:sp>
        <p:nvSpPr>
          <p:cNvPr id="97" name="Google Shape;97;p18"/>
          <p:cNvSpPr txBox="1"/>
          <p:nvPr/>
        </p:nvSpPr>
        <p:spPr>
          <a:xfrm>
            <a:off x="55075" y="4390079"/>
            <a:ext cx="4641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AI21 Labs</a:t>
            </a:r>
            <a:r>
              <a:rPr lang="en" sz="1200">
                <a:latin typeface="Calibri"/>
                <a:ea typeface="Calibri"/>
                <a:cs typeface="Calibri"/>
                <a:sym typeface="Calibri"/>
              </a:rPr>
              <a:t> - startup, since 2017, Tel Aviv, Israel &amp; in New York, USA</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founded in Nov 2017 by Amnon Shashua, Yoav Shoham, Ori Goshen</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AI21 received $336 Mln in funding, valuation $1.4 Bln</a:t>
            </a:r>
            <a:endParaRPr sz="12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p:nvPr/>
        </p:nvSpPr>
        <p:spPr>
          <a:xfrm>
            <a:off x="55075" y="52750"/>
            <a:ext cx="182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DeepSeek R2</a:t>
            </a:r>
            <a:endParaRPr sz="2000" b="1">
              <a:solidFill>
                <a:schemeClr val="dk1"/>
              </a:solidFill>
              <a:latin typeface="Calibri"/>
              <a:ea typeface="Calibri"/>
              <a:cs typeface="Calibri"/>
              <a:sym typeface="Calibri"/>
            </a:endParaRPr>
          </a:p>
        </p:txBody>
      </p:sp>
      <p:sp>
        <p:nvSpPr>
          <p:cNvPr id="103" name="Google Shape;103;p19"/>
          <p:cNvSpPr txBox="1"/>
          <p:nvPr/>
        </p:nvSpPr>
        <p:spPr>
          <a:xfrm>
            <a:off x="1156675" y="1707500"/>
            <a:ext cx="3318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DeepSeek R2 - upcoming model</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Improved version of DeepSeek R1:</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Enhanced coding capabilities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More languages (multilingual)</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Generally superior logical reasoning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Cost-efficiency and accessibility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Likely multimodal (image, video) ?</a:t>
            </a:r>
            <a:endParaRPr sz="1200">
              <a:solidFill>
                <a:schemeClr val="dk1"/>
              </a:solidFill>
              <a:latin typeface="Calibri"/>
              <a:ea typeface="Calibri"/>
              <a:cs typeface="Calibri"/>
              <a:sym typeface="Calibri"/>
            </a:endParaRPr>
          </a:p>
        </p:txBody>
      </p:sp>
      <p:pic>
        <p:nvPicPr>
          <p:cNvPr id="104" name="Google Shape;104;p19"/>
          <p:cNvPicPr preferRelativeResize="0"/>
          <p:nvPr/>
        </p:nvPicPr>
        <p:blipFill>
          <a:blip r:embed="rId3">
            <a:alphaModFix/>
          </a:blip>
          <a:stretch>
            <a:fillRect/>
          </a:stretch>
        </p:blipFill>
        <p:spPr>
          <a:xfrm>
            <a:off x="5119975" y="1563050"/>
            <a:ext cx="2847975" cy="1600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p:nvPr/>
        </p:nvSpPr>
        <p:spPr>
          <a:xfrm>
            <a:off x="55075" y="52750"/>
            <a:ext cx="4467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Blackwell Ultra &amp; Vera Rubin</a:t>
            </a:r>
            <a:endParaRPr sz="2000" b="1">
              <a:solidFill>
                <a:schemeClr val="dk1"/>
              </a:solidFill>
              <a:latin typeface="Calibri"/>
              <a:ea typeface="Calibri"/>
              <a:cs typeface="Calibri"/>
              <a:sym typeface="Calibri"/>
            </a:endParaRPr>
          </a:p>
        </p:txBody>
      </p:sp>
      <p:sp>
        <p:nvSpPr>
          <p:cNvPr id="110" name="Google Shape;110;p20"/>
          <p:cNvSpPr txBox="1"/>
          <p:nvPr/>
        </p:nvSpPr>
        <p:spPr>
          <a:xfrm>
            <a:off x="55075" y="807375"/>
            <a:ext cx="5027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Nvidia confirms Blackwell Ultra in 2025 and Vera Rubin GPUs in 2026</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2025: Blackwell 300-series (Blackwell Ultra) GPUs for AI and HPC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2026: Vera Rubin - TSMC's 3nm process, HBM4 memory</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https://www.tomshardware.com/pc-components/gpus/nvidia-confirms-blackwell-ultra-and-vera-rubin-gpus-are-on-track-for-2025-and-2026-post-rubin-gpus-in-the-works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https://www.tomshardware.com/pc-components/gpus/nvidia-rubin-revealed-as-blackwell-successor-powerful-vera-cpu-coming-too</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11" name="Google Shape;111;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880300" y="1295400"/>
            <a:ext cx="2190800" cy="2190800"/>
          </a:xfrm>
          <a:prstGeom prst="rect">
            <a:avLst/>
          </a:prstGeom>
          <a:noFill/>
          <a:ln w="9525" cap="flat" cmpd="sng">
            <a:solidFill>
              <a:srgbClr val="FF0000"/>
            </a:solidFill>
            <a:prstDash val="solid"/>
            <a:round/>
            <a:headEnd type="none" w="sm" len="sm"/>
            <a:tailEnd type="none" w="sm" len="sm"/>
          </a:ln>
        </p:spPr>
      </p:pic>
      <p:sp>
        <p:nvSpPr>
          <p:cNvPr id="112" name="Google Shape;112;p20"/>
          <p:cNvSpPr txBox="1"/>
          <p:nvPr/>
        </p:nvSpPr>
        <p:spPr>
          <a:xfrm>
            <a:off x="6273375" y="3560425"/>
            <a:ext cx="15231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Vera Rubin</a:t>
            </a:r>
            <a:endParaRPr sz="1200">
              <a:solidFill>
                <a:schemeClr val="dk1"/>
              </a:solidFill>
              <a:latin typeface="Calibri"/>
              <a:ea typeface="Calibri"/>
              <a:cs typeface="Calibri"/>
              <a:sym typeface="Calibri"/>
            </a:endParaRPr>
          </a:p>
          <a:p>
            <a:pPr marL="0" lvl="0" indent="0" algn="ctr" rtl="0">
              <a:spcBef>
                <a:spcPts val="0"/>
              </a:spcBef>
              <a:spcAft>
                <a:spcPts val="0"/>
              </a:spcAft>
              <a:buNone/>
            </a:pPr>
            <a:r>
              <a:rPr lang="en" sz="1200">
                <a:solidFill>
                  <a:schemeClr val="dk1"/>
                </a:solidFill>
                <a:latin typeface="Calibri"/>
                <a:ea typeface="Calibri"/>
                <a:cs typeface="Calibri"/>
                <a:sym typeface="Calibri"/>
              </a:rPr>
              <a:t>American astronomer </a:t>
            </a:r>
            <a:endParaRPr sz="1200">
              <a:solidFill>
                <a:schemeClr val="dk1"/>
              </a:solidFill>
              <a:latin typeface="Calibri"/>
              <a:ea typeface="Calibri"/>
              <a:cs typeface="Calibri"/>
              <a:sym typeface="Calibri"/>
            </a:endParaRPr>
          </a:p>
          <a:p>
            <a:pPr marL="0" lvl="0" indent="0" algn="ctr" rtl="0">
              <a:spcBef>
                <a:spcPts val="0"/>
              </a:spcBef>
              <a:spcAft>
                <a:spcPts val="0"/>
              </a:spcAft>
              <a:buNone/>
            </a:pPr>
            <a:r>
              <a:rPr lang="en" sz="1200">
                <a:solidFill>
                  <a:schemeClr val="dk1"/>
                </a:solidFill>
                <a:latin typeface="Calibri"/>
                <a:ea typeface="Calibri"/>
                <a:cs typeface="Calibri"/>
                <a:sym typeface="Calibri"/>
              </a:rPr>
              <a:t>(1928-2016)</a:t>
            </a:r>
            <a:endParaRPr sz="1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p:nvPr/>
        </p:nvSpPr>
        <p:spPr>
          <a:xfrm>
            <a:off x="55075" y="52750"/>
            <a:ext cx="182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a:solidFill>
                <a:schemeClr val="dk1"/>
              </a:solidFill>
              <a:latin typeface="Calibri"/>
              <a:ea typeface="Calibri"/>
              <a:cs typeface="Calibri"/>
              <a:sym typeface="Calibri"/>
            </a:endParaRPr>
          </a:p>
        </p:txBody>
      </p:sp>
      <p:sp>
        <p:nvSpPr>
          <p:cNvPr id="118" name="Google Shape;118;p21"/>
          <p:cNvSpPr txBox="1"/>
          <p:nvPr/>
        </p:nvSpPr>
        <p:spPr>
          <a:xfrm>
            <a:off x="55075" y="1547750"/>
            <a:ext cx="4512900" cy="306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Identify models from output with 97.1% accuracy</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Mingjie Sun</a:t>
            </a:r>
            <a:r>
              <a:rPr lang="en" sz="1200">
                <a:solidFill>
                  <a:schemeClr val="dk1"/>
                </a:solidFill>
                <a:latin typeface="Calibri"/>
                <a:ea typeface="Calibri"/>
                <a:cs typeface="Calibri"/>
                <a:sym typeface="Calibri"/>
              </a:rPr>
              <a:t>, a researcher at Carnegie Mellon University, and his colleagues developed a machine learning model that analyzed the outputs of five popular LLMs, and was able to </a:t>
            </a:r>
            <a:r>
              <a:rPr lang="en" sz="1200" b="1">
                <a:solidFill>
                  <a:schemeClr val="dk1"/>
                </a:solidFill>
                <a:latin typeface="Calibri"/>
                <a:ea typeface="Calibri"/>
                <a:cs typeface="Calibri"/>
                <a:sym typeface="Calibri"/>
              </a:rPr>
              <a:t>distinguish between models with 97.1% accuracy</a:t>
            </a:r>
            <a:endParaRPr sz="1200" b="1">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ChatGPT’s GPT-4o model, for instance, tends to use “utilize” more than other models.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 is partial to saying “certainly.”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Google’s Gemini often prefaces its conclusions with the word “essentially,”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Anthropic’s Claude over-uses phrases like “according to” and “according to the text” when citing its sources.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xAI’s Grok stands out as more discursive and didactic, often reminding users to “remember” key points while guiding them through arguments with “not only” and “but also.”</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https://www.fastcompany.com/91286162/ai-chatbots-have-telltale-quirks-researchers-can-spot-them-with-97-accuracy</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19" name="Google Shape;119;p21"/>
          <p:cNvSpPr txBox="1"/>
          <p:nvPr/>
        </p:nvSpPr>
        <p:spPr>
          <a:xfrm>
            <a:off x="55075" y="470025"/>
            <a:ext cx="45129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Anthropic Claude Code</a:t>
            </a:r>
            <a:r>
              <a:rPr lang="en" sz="1200">
                <a:solidFill>
                  <a:schemeClr val="dk1"/>
                </a:solidFill>
                <a:latin typeface="Calibri"/>
                <a:ea typeface="Calibri"/>
                <a:cs typeface="Calibri"/>
                <a:sym typeface="Calibri"/>
              </a:rPr>
              <a:t> - agentic coding tool, in beta research preview  tasks including adding features and tests, creating pull requests, and generating documentation.</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https://devclass.com/2025/02/27/anthropic-previews-claude-code-agentic-coding-capable-but-costly/</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20" name="Google Shape;120;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53025" y="1547750"/>
            <a:ext cx="990801" cy="1321073"/>
          </a:xfrm>
          <a:prstGeom prst="rect">
            <a:avLst/>
          </a:prstGeom>
          <a:noFill/>
          <a:ln w="9525" cap="flat" cmpd="sng">
            <a:solidFill>
              <a:srgbClr val="FF0000"/>
            </a:solidFill>
            <a:prstDash val="solid"/>
            <a:round/>
            <a:headEnd type="none" w="sm" len="sm"/>
            <a:tailEnd type="none" w="sm" len="sm"/>
          </a:ln>
        </p:spPr>
      </p:pic>
      <p:pic>
        <p:nvPicPr>
          <p:cNvPr id="121" name="Google Shape;121;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53025" y="470025"/>
            <a:ext cx="1517143" cy="8496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p:nvPr/>
        </p:nvSpPr>
        <p:spPr>
          <a:xfrm>
            <a:off x="55075" y="52750"/>
            <a:ext cx="3700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27" name="Google Shape;127;p22"/>
          <p:cNvSpPr txBox="1"/>
          <p:nvPr/>
        </p:nvSpPr>
        <p:spPr>
          <a:xfrm>
            <a:off x="74725" y="524427"/>
            <a:ext cx="4385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Google DeepMind - Project Astra - develop a universal AI assistant </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Interacting through real-time AI voice and visual processing</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has begun integrating Astra’s capabilities into Gemini Live, with features like live video and screen sharing</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Rolling out to Gemini Advanced subscribers in March 2025</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Project Astra is accessible via Android and prototype smart glasses</a:t>
            </a:r>
            <a:endParaRPr sz="1200">
              <a:solidFill>
                <a:schemeClr val="dk1"/>
              </a:solidFill>
              <a:latin typeface="Calibri"/>
              <a:ea typeface="Calibri"/>
              <a:cs typeface="Calibri"/>
              <a:sym typeface="Calibri"/>
            </a:endParaRPr>
          </a:p>
        </p:txBody>
      </p:sp>
      <p:sp>
        <p:nvSpPr>
          <p:cNvPr id="128" name="Google Shape;128;p22"/>
          <p:cNvSpPr txBox="1"/>
          <p:nvPr/>
        </p:nvSpPr>
        <p:spPr>
          <a:xfrm>
            <a:off x="74725" y="1721473"/>
            <a:ext cx="43854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Cohere Aya Vision from open research arm of Cohere</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state-of-the-art vision model , 8B and 32B params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23 languages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text to image, image to text, visual question answering</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8B outperforms Qwen2.5-VL 7B and Llama-3.2 11B Vision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32B model outperforms Llama 3.2 90B Vision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weight, available on Kaggle and Hugginface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https://cohere.com/blog/aya-vision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29" name="Google Shape;129;p22"/>
          <p:cNvSpPr txBox="1"/>
          <p:nvPr/>
        </p:nvSpPr>
        <p:spPr>
          <a:xfrm>
            <a:off x="74725" y="3287815"/>
            <a:ext cx="4385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TokenSwift - accelerate generation of ultra-long sequences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up to 100K tokens, while maintaining quality, lossless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reducing computation time from hours to minutes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https://github.com/bigai-nlco/TokenSwift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30" name="Google Shape;130;p22"/>
          <p:cNvSpPr txBox="1"/>
          <p:nvPr/>
        </p:nvSpPr>
        <p:spPr>
          <a:xfrm>
            <a:off x="4646725" y="158850"/>
            <a:ext cx="4385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Microsoft Dragon Copilot - listen and create notes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system for healthcare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Multilanguage ambient listening and note creation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Natural language dictation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Clinical evidence summaries, referral letters, after visit summaries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goal to free clinicians from much of the administrative burden</a:t>
            </a:r>
            <a:endParaRPr sz="1200">
              <a:solidFill>
                <a:schemeClr val="dk1"/>
              </a:solidFill>
              <a:latin typeface="Calibri"/>
              <a:ea typeface="Calibri"/>
              <a:cs typeface="Calibri"/>
              <a:sym typeface="Calibri"/>
            </a:endParaRPr>
          </a:p>
        </p:txBody>
      </p:sp>
      <p:sp>
        <p:nvSpPr>
          <p:cNvPr id="131" name="Google Shape;131;p22"/>
          <p:cNvSpPr txBox="1"/>
          <p:nvPr/>
        </p:nvSpPr>
        <p:spPr>
          <a:xfrm>
            <a:off x="4646725" y="1339475"/>
            <a:ext cx="4385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Sesame CSM - Conversational Speech Model</a:t>
            </a:r>
            <a:endParaRPr sz="12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https://www.sesame.com/research/crossing_the_uncanny_valley_of_voice#demo</a:t>
            </a:r>
            <a:endParaRPr sz="9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https://www.youtube.com/watch?v=ahTQiTt5vjc</a:t>
            </a:r>
            <a:r>
              <a:rPr lang="en" sz="900">
                <a:solidFill>
                  <a:schemeClr val="dk1"/>
                </a:solidFill>
                <a:latin typeface="Calibri"/>
                <a:ea typeface="Calibri"/>
                <a:cs typeface="Calibri"/>
                <a:sym typeface="Calibri"/>
              </a:rPr>
              <a:t> - good demo </a:t>
            </a:r>
            <a:endParaRPr sz="900">
              <a:solidFill>
                <a:schemeClr val="dk1"/>
              </a:solidFill>
              <a:latin typeface="Calibri"/>
              <a:ea typeface="Calibri"/>
              <a:cs typeface="Calibri"/>
              <a:sym typeface="Calibri"/>
            </a:endParaRPr>
          </a:p>
        </p:txBody>
      </p:sp>
      <p:sp>
        <p:nvSpPr>
          <p:cNvPr id="132" name="Google Shape;132;p22"/>
          <p:cNvSpPr txBox="1"/>
          <p:nvPr/>
        </p:nvSpPr>
        <p:spPr>
          <a:xfrm>
            <a:off x="4672750" y="1880125"/>
            <a:ext cx="3119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Structured data extraction</a:t>
            </a:r>
            <a:r>
              <a:rPr lang="en" sz="1200">
                <a:solidFill>
                  <a:schemeClr val="dk1"/>
                </a:solidFill>
                <a:latin typeface="Calibri"/>
                <a:ea typeface="Calibri"/>
                <a:cs typeface="Calibri"/>
                <a:sym typeface="Calibri"/>
              </a:rPr>
              <a:t> from unstructured content using LLM schemas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900" u="sng">
                <a:solidFill>
                  <a:schemeClr val="hlink"/>
                </a:solidFill>
                <a:latin typeface="Calibri"/>
                <a:ea typeface="Calibri"/>
                <a:cs typeface="Calibri"/>
                <a:sym typeface="Calibri"/>
                <a:hlinkClick r:id="rId7"/>
              </a:rPr>
              <a:t>https://simonwillison.net/2025/Feb/28/llm-schemas/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33" name="Google Shape;133;p22"/>
          <p:cNvSpPr txBox="1"/>
          <p:nvPr/>
        </p:nvSpPr>
        <p:spPr>
          <a:xfrm>
            <a:off x="4680381" y="2523775"/>
            <a:ext cx="31197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Chain of Draft</a:t>
            </a:r>
            <a:r>
              <a:rPr lang="en" sz="1200">
                <a:solidFill>
                  <a:schemeClr val="dk1"/>
                </a:solidFill>
                <a:latin typeface="Calibri"/>
                <a:ea typeface="Calibri"/>
                <a:cs typeface="Calibri"/>
                <a:sym typeface="Calibri"/>
              </a:rPr>
              <a:t> - thinking faster by writing less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(prompting technique from Zoom researchers)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https://arxiv.org/abs/2502.18600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900" u="sng">
                <a:solidFill>
                  <a:schemeClr val="hlink"/>
                </a:solidFill>
                <a:latin typeface="Calibri"/>
                <a:ea typeface="Calibri"/>
                <a:cs typeface="Calibri"/>
                <a:sym typeface="Calibri"/>
                <a:hlinkClick r:id="rId9"/>
              </a:rPr>
              <a:t>https://www.youtube.com/watch?v=rYnisU10wu0</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34" name="Google Shape;134;p22"/>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7935257" y="2218983"/>
            <a:ext cx="1063525" cy="1400193"/>
          </a:xfrm>
          <a:prstGeom prst="rect">
            <a:avLst/>
          </a:prstGeom>
          <a:noFill/>
          <a:ln w="9525" cap="flat" cmpd="sng">
            <a:solidFill>
              <a:srgbClr val="FF0000"/>
            </a:solidFill>
            <a:prstDash val="solid"/>
            <a:round/>
            <a:headEnd type="none" w="sm" len="sm"/>
            <a:tailEnd type="none" w="sm" len="sm"/>
          </a:ln>
        </p:spPr>
      </p:pic>
      <p:sp>
        <p:nvSpPr>
          <p:cNvPr id="135" name="Google Shape;135;p22"/>
          <p:cNvSpPr txBox="1"/>
          <p:nvPr/>
        </p:nvSpPr>
        <p:spPr>
          <a:xfrm>
            <a:off x="4637853" y="3691150"/>
            <a:ext cx="4385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Data Science Agent in Colab </a:t>
            </a:r>
            <a:r>
              <a:rPr lang="en" sz="1200">
                <a:solidFill>
                  <a:schemeClr val="dk1"/>
                </a:solidFill>
                <a:latin typeface="Calibri"/>
                <a:ea typeface="Calibri"/>
                <a:cs typeface="Calibri"/>
                <a:sym typeface="Calibri"/>
              </a:rPr>
              <a:t>(free Jupyter in cloud)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Agent uses Gemini to generate your notebook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Upload your data file, describe your goals (e.g., "Visualize trends," "Build and optimize prediction model", “Fill-in missing values”, “Select the best statistical technique”) - and watch the Data Science Agent get to work</a:t>
            </a:r>
            <a:endParaRPr sz="1200">
              <a:solidFill>
                <a:schemeClr val="dk1"/>
              </a:solidFill>
              <a:latin typeface="Calibri"/>
              <a:ea typeface="Calibri"/>
              <a:cs typeface="Calibri"/>
              <a:sym typeface="Calibri"/>
            </a:endParaRPr>
          </a:p>
        </p:txBody>
      </p:sp>
      <p:sp>
        <p:nvSpPr>
          <p:cNvPr id="136" name="Google Shape;136;p22"/>
          <p:cNvSpPr txBox="1"/>
          <p:nvPr/>
        </p:nvSpPr>
        <p:spPr>
          <a:xfrm>
            <a:off x="74725" y="4179740"/>
            <a:ext cx="43854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Microsoft LongRoPE2: Near-Lossless LLM Context Window Scaling</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extends the effective context window of pre-trained LLMs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11"/>
              </a:rPr>
              <a:t>https://arxiv.org/abs/2502.20082</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p:nvPr/>
        </p:nvSpPr>
        <p:spPr>
          <a:xfrm>
            <a:off x="55075" y="52750"/>
            <a:ext cx="3700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a:solidFill>
                <a:schemeClr val="dk1"/>
              </a:solidFill>
              <a:latin typeface="Calibri"/>
              <a:ea typeface="Calibri"/>
              <a:cs typeface="Calibri"/>
              <a:sym typeface="Calibri"/>
            </a:endParaRPr>
          </a:p>
        </p:txBody>
      </p:sp>
      <p:sp>
        <p:nvSpPr>
          <p:cNvPr id="142" name="Google Shape;142;p23"/>
          <p:cNvSpPr txBox="1"/>
          <p:nvPr/>
        </p:nvSpPr>
        <p:spPr>
          <a:xfrm>
            <a:off x="74725" y="456700"/>
            <a:ext cx="43854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TSMC $100 Bln building 3 plants in the US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TSMC announced a $100 billion investment to build three new semiconductor manufacturing plants in the U.S.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TSMC supplies 90% of the world’s most advanced chips to firms like Apple and Nvidia</a:t>
            </a:r>
            <a:endParaRPr sz="1200">
              <a:solidFill>
                <a:schemeClr val="dk1"/>
              </a:solidFill>
              <a:latin typeface="Calibri"/>
              <a:ea typeface="Calibri"/>
              <a:cs typeface="Calibri"/>
              <a:sym typeface="Calibri"/>
            </a:endParaRPr>
          </a:p>
        </p:txBody>
      </p:sp>
      <p:sp>
        <p:nvSpPr>
          <p:cNvPr id="143" name="Google Shape;143;p23"/>
          <p:cNvSpPr txBox="1"/>
          <p:nvPr/>
        </p:nvSpPr>
        <p:spPr>
          <a:xfrm>
            <a:off x="74725" y="1476250"/>
            <a:ext cx="43854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NextGenAI - consortium with 15 leading research institutions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using AI to accelerate research and transform education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https://openai.com/index/introducing-nextgenai/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44" name="Google Shape;144;p23"/>
          <p:cNvSpPr txBox="1"/>
          <p:nvPr/>
        </p:nvSpPr>
        <p:spPr>
          <a:xfrm>
            <a:off x="4831325" y="573213"/>
            <a:ext cx="31197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 is shutting down Skype</a:t>
            </a:r>
            <a:r>
              <a:rPr lang="en" sz="1200">
                <a:solidFill>
                  <a:schemeClr val="dk1"/>
                </a:solidFill>
                <a:latin typeface="Calibri"/>
                <a:ea typeface="Calibri"/>
                <a:cs typeface="Calibri"/>
                <a:sym typeface="Calibri"/>
              </a:rPr>
              <a:t> in May 2025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900" u="sng">
                <a:solidFill>
                  <a:schemeClr val="hlink"/>
                </a:solidFill>
                <a:latin typeface="Calibri"/>
                <a:ea typeface="Calibri"/>
                <a:cs typeface="Calibri"/>
                <a:sym typeface="Calibri"/>
                <a:hlinkClick r:id="rId4"/>
              </a:rPr>
              <a:t>https://www.xda-developers.com/microsoft-killing-skype/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45" name="Google Shape;145;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023650" y="235400"/>
            <a:ext cx="1063525" cy="1063525"/>
          </a:xfrm>
          <a:prstGeom prst="rect">
            <a:avLst/>
          </a:prstGeom>
          <a:noFill/>
          <a:ln>
            <a:noFill/>
          </a:ln>
        </p:spPr>
      </p:pic>
      <p:sp>
        <p:nvSpPr>
          <p:cNvPr id="146" name="Google Shape;146;p23"/>
          <p:cNvSpPr txBox="1"/>
          <p:nvPr/>
        </p:nvSpPr>
        <p:spPr>
          <a:xfrm>
            <a:off x="1724325" y="3927575"/>
            <a:ext cx="35379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China buys Nvidia through other countries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China getting latest Nvidia’s Blackwell chips through third-party traders located in other regions, like Malaysia, Taiwan, and Vietnam</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https://techcrunch.com/2025/03/03/chinese-buyers-are-getting-nvidia-blackwell-chips-despite-u-s-export-controls/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47" name="Google Shape;147;p23"/>
          <p:cNvSpPr txBox="1"/>
          <p:nvPr/>
        </p:nvSpPr>
        <p:spPr>
          <a:xfrm>
            <a:off x="8306568" y="4770664"/>
            <a:ext cx="5826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China</a:t>
            </a:r>
            <a:endParaRPr sz="900">
              <a:solidFill>
                <a:schemeClr val="dk1"/>
              </a:solidFill>
              <a:latin typeface="Calibri"/>
              <a:ea typeface="Calibri"/>
              <a:cs typeface="Calibri"/>
              <a:sym typeface="Calibri"/>
            </a:endParaRPr>
          </a:p>
        </p:txBody>
      </p:sp>
      <p:sp>
        <p:nvSpPr>
          <p:cNvPr id="148" name="Google Shape;148;p23"/>
          <p:cNvSpPr txBox="1"/>
          <p:nvPr/>
        </p:nvSpPr>
        <p:spPr>
          <a:xfrm>
            <a:off x="6849025" y="3864800"/>
            <a:ext cx="785400" cy="2031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Malaysia</a:t>
            </a:r>
            <a:endParaRPr sz="900">
              <a:solidFill>
                <a:schemeClr val="dk1"/>
              </a:solidFill>
              <a:latin typeface="Calibri"/>
              <a:ea typeface="Calibri"/>
              <a:cs typeface="Calibri"/>
              <a:sym typeface="Calibri"/>
            </a:endParaRPr>
          </a:p>
        </p:txBody>
      </p:sp>
      <p:sp>
        <p:nvSpPr>
          <p:cNvPr id="149" name="Google Shape;149;p23"/>
          <p:cNvSpPr txBox="1"/>
          <p:nvPr/>
        </p:nvSpPr>
        <p:spPr>
          <a:xfrm>
            <a:off x="6849025" y="4108770"/>
            <a:ext cx="785400" cy="2031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Taiwan</a:t>
            </a:r>
            <a:endParaRPr sz="900">
              <a:solidFill>
                <a:schemeClr val="dk1"/>
              </a:solidFill>
              <a:latin typeface="Calibri"/>
              <a:ea typeface="Calibri"/>
              <a:cs typeface="Calibri"/>
              <a:sym typeface="Calibri"/>
            </a:endParaRPr>
          </a:p>
        </p:txBody>
      </p:sp>
      <p:sp>
        <p:nvSpPr>
          <p:cNvPr id="150" name="Google Shape;150;p23"/>
          <p:cNvSpPr txBox="1"/>
          <p:nvPr/>
        </p:nvSpPr>
        <p:spPr>
          <a:xfrm>
            <a:off x="6849025" y="4581340"/>
            <a:ext cx="785400" cy="2031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Vietnam</a:t>
            </a:r>
            <a:endParaRPr sz="900">
              <a:solidFill>
                <a:schemeClr val="dk1"/>
              </a:solidFill>
              <a:latin typeface="Calibri"/>
              <a:ea typeface="Calibri"/>
              <a:cs typeface="Calibri"/>
              <a:sym typeface="Calibri"/>
            </a:endParaRPr>
          </a:p>
        </p:txBody>
      </p:sp>
      <p:sp>
        <p:nvSpPr>
          <p:cNvPr id="151" name="Google Shape;151;p23"/>
          <p:cNvSpPr txBox="1"/>
          <p:nvPr/>
        </p:nvSpPr>
        <p:spPr>
          <a:xfrm>
            <a:off x="6849025" y="4832829"/>
            <a:ext cx="785400" cy="2031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Singapore</a:t>
            </a:r>
            <a:endParaRPr sz="900">
              <a:solidFill>
                <a:schemeClr val="dk1"/>
              </a:solidFill>
              <a:latin typeface="Calibri"/>
              <a:ea typeface="Calibri"/>
              <a:cs typeface="Calibri"/>
              <a:sym typeface="Calibri"/>
            </a:endParaRPr>
          </a:p>
        </p:txBody>
      </p:sp>
      <p:sp>
        <p:nvSpPr>
          <p:cNvPr id="152" name="Google Shape;152;p23"/>
          <p:cNvSpPr/>
          <p:nvPr/>
        </p:nvSpPr>
        <p:spPr>
          <a:xfrm>
            <a:off x="6966356" y="4423106"/>
            <a:ext cx="68700" cy="54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 name="Google Shape;153;p23"/>
          <p:cNvSpPr/>
          <p:nvPr/>
        </p:nvSpPr>
        <p:spPr>
          <a:xfrm>
            <a:off x="7118756" y="4423106"/>
            <a:ext cx="68700" cy="54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4" name="Google Shape;154;p23"/>
          <p:cNvSpPr/>
          <p:nvPr/>
        </p:nvSpPr>
        <p:spPr>
          <a:xfrm>
            <a:off x="7271156" y="4423106"/>
            <a:ext cx="68700" cy="54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5" name="Google Shape;155;p23"/>
          <p:cNvSpPr/>
          <p:nvPr/>
        </p:nvSpPr>
        <p:spPr>
          <a:xfrm>
            <a:off x="7423556" y="4423106"/>
            <a:ext cx="68700" cy="54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6" name="Google Shape;156;p23"/>
          <p:cNvSpPr/>
          <p:nvPr/>
        </p:nvSpPr>
        <p:spPr>
          <a:xfrm>
            <a:off x="6256332" y="4285750"/>
            <a:ext cx="546600" cy="326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7" name="Google Shape;157;p23"/>
          <p:cNvSpPr/>
          <p:nvPr/>
        </p:nvSpPr>
        <p:spPr>
          <a:xfrm>
            <a:off x="7704132" y="4285750"/>
            <a:ext cx="546600" cy="326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8" name="Google Shape;158;p23"/>
          <p:cNvSpPr txBox="1"/>
          <p:nvPr/>
        </p:nvSpPr>
        <p:spPr>
          <a:xfrm>
            <a:off x="4600075" y="1355600"/>
            <a:ext cx="44871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Fast Growth of AI Companies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a:t>
            </a:r>
            <a:r>
              <a:rPr lang="en" sz="1200">
                <a:solidFill>
                  <a:schemeClr val="dk1"/>
                </a:solidFill>
                <a:latin typeface="Calibri"/>
                <a:ea typeface="Calibri"/>
                <a:cs typeface="Calibri"/>
                <a:sym typeface="Calibri"/>
              </a:rPr>
              <a:t> is set to close a deal that values the company at $300 billion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Anthropic</a:t>
            </a:r>
            <a:r>
              <a:rPr lang="en" sz="1200">
                <a:solidFill>
                  <a:schemeClr val="dk1"/>
                </a:solidFill>
                <a:latin typeface="Calibri"/>
                <a:ea typeface="Calibri"/>
                <a:cs typeface="Calibri"/>
                <a:sym typeface="Calibri"/>
              </a:rPr>
              <a:t> has raised $3.5 billion at $61.5 billion valuation, up from about $16 billion a little more than a year ago - more than tripling in a year. Expected to generate $2.2B in revenue in 2025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xAI</a:t>
            </a:r>
            <a:r>
              <a:rPr lang="en" sz="1200">
                <a:solidFill>
                  <a:schemeClr val="dk1"/>
                </a:solidFill>
                <a:latin typeface="Calibri"/>
                <a:ea typeface="Calibri"/>
                <a:cs typeface="Calibri"/>
                <a:sym typeface="Calibri"/>
              </a:rPr>
              <a:t> is in talks for a new financing round at $75 billion valuation, up from about $40 billion just two months ago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CoreWeave</a:t>
            </a:r>
            <a:r>
              <a:rPr lang="en" sz="1200">
                <a:solidFill>
                  <a:schemeClr val="dk1"/>
                </a:solidFill>
                <a:latin typeface="Calibri"/>
                <a:ea typeface="Calibri"/>
                <a:cs typeface="Calibri"/>
                <a:sym typeface="Calibri"/>
              </a:rPr>
              <a:t>, AI CLoud, has filed for an IPO, aiming for a valuation above $35 billion. The company’s revenue skyrocketed 700% in 2024 to $1.9 billion, driven by demand for AI computing power. CoreWeave acquires "</a:t>
            </a:r>
            <a:r>
              <a:rPr lang="en" sz="1200" b="1">
                <a:solidFill>
                  <a:srgbClr val="3C78D8"/>
                </a:solidFill>
                <a:latin typeface="Calibri"/>
                <a:ea typeface="Calibri"/>
                <a:cs typeface="Calibri"/>
                <a:sym typeface="Calibri"/>
              </a:rPr>
              <a:t>Weights &amp; Biases</a:t>
            </a:r>
            <a:r>
              <a:rPr lang="en" sz="1200">
                <a:solidFill>
                  <a:schemeClr val="dk1"/>
                </a:solidFill>
                <a:latin typeface="Calibri"/>
                <a:ea typeface="Calibri"/>
                <a:cs typeface="Calibri"/>
                <a:sym typeface="Calibri"/>
              </a:rPr>
              <a:t>" for $1.7 Billion</a:t>
            </a:r>
            <a:endParaRPr sz="1200">
              <a:solidFill>
                <a:schemeClr val="dk1"/>
              </a:solidFill>
              <a:latin typeface="Calibri"/>
              <a:ea typeface="Calibri"/>
              <a:cs typeface="Calibri"/>
              <a:sym typeface="Calibri"/>
            </a:endParaRPr>
          </a:p>
        </p:txBody>
      </p:sp>
      <p:sp>
        <p:nvSpPr>
          <p:cNvPr id="159" name="Google Shape;159;p23"/>
          <p:cNvSpPr txBox="1"/>
          <p:nvPr/>
        </p:nvSpPr>
        <p:spPr>
          <a:xfrm>
            <a:off x="74725" y="2126500"/>
            <a:ext cx="4385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NVIDIA dominates the AI market</a:t>
            </a:r>
            <a:r>
              <a:rPr lang="en" sz="1200">
                <a:solidFill>
                  <a:schemeClr val="dk1"/>
                </a:solidFill>
                <a:latin typeface="Calibri"/>
                <a:ea typeface="Calibri"/>
                <a:cs typeface="Calibri"/>
                <a:sym typeface="Calibri"/>
              </a:rPr>
              <a:t>, pulling in $31 billion in Q4</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from data center revenue with 70%+ margins.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Microsoft’s AI + CLoud made $3.25 billion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IBM followed with $2 billion mostly from consulting.</a:t>
            </a:r>
            <a:endParaRPr sz="1200">
              <a:solidFill>
                <a:schemeClr val="dk1"/>
              </a:solidFill>
              <a:latin typeface="Calibri"/>
              <a:ea typeface="Calibri"/>
              <a:cs typeface="Calibri"/>
              <a:sym typeface="Calibri"/>
            </a:endParaRPr>
          </a:p>
        </p:txBody>
      </p:sp>
      <p:pic>
        <p:nvPicPr>
          <p:cNvPr id="160" name="Google Shape;160;p2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8309198" y="4157648"/>
            <a:ext cx="582600" cy="582600"/>
          </a:xfrm>
          <a:prstGeom prst="rect">
            <a:avLst/>
          </a:prstGeom>
          <a:noFill/>
          <a:ln>
            <a:noFill/>
          </a:ln>
        </p:spPr>
      </p:pic>
      <p:pic>
        <p:nvPicPr>
          <p:cNvPr id="161" name="Google Shape;161;p23"/>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5608632" y="4245802"/>
            <a:ext cx="582600" cy="468713"/>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3239</Words>
  <Application>Microsoft Macintosh PowerPoint</Application>
  <PresentationFormat>On-screen Show (16:9)</PresentationFormat>
  <Paragraphs>341</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2025-03-07T20:00:32Z</dcterms:modified>
</cp:coreProperties>
</file>