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d776240bb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g2d776240bb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d7798148ab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d7798148ab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2320fd464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g32320fd464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d7a441221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0" name="Google Shape;180;g2d7a441221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d7932c31d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d7932c31d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a5078c951f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 name="Google Shape;199;g2a5078c951f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23bb80959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23bb80959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5078c951f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6" name="Google Shape;216;g2a5078c951f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a5078c951f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2a5078c951f_0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8" name="Google Shape;22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a4dada296e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2a4dada296e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d75751d1d0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2d75751d1d0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6" name="Google Shape;30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2b951b69f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22b951b69f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a4dada296e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2a4dada296e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a4dada296e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2a4dada296e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247fffb7b4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247fffb7b4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22ef40be12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22ef40be12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2327b6cad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2327b6cad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d78105fa93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d78105fa9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blogs.microsoft.com/on-the-issues/2025/01/03/the-golden-opportunity-for-american-ai/" TargetMode="External"/><Relationship Id="rId7" Type="http://schemas.openxmlformats.org/officeDocument/2006/relationships/hyperlink" Target="https://huggingface.co/collections/allenai/olmo-2-674117b93ab84e98afc72edc"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llenai.org/olmo" TargetMode="External"/><Relationship Id="rId5" Type="http://schemas.openxmlformats.org/officeDocument/2006/relationships/hyperlink" Target="https://x.com/sama/status/1875603249472139576" TargetMode="External"/><Relationship Id="rId10" Type="http://schemas.openxmlformats.org/officeDocument/2006/relationships/image" Target="../media/image22.png"/><Relationship Id="rId4" Type="http://schemas.openxmlformats.org/officeDocument/2006/relationships/hyperlink" Target="https://www.binance.com/en/square/post/01-05-2025-generative-ai-companies-secure-record-56-billion-in-2024-18522119411153" TargetMode="Externa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github.com/MervinPraison/PraisonAI/" TargetMode="External"/><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youtube.com/watch?v=kQo-YJl-Rl8" TargetMode="External"/><Relationship Id="rId5" Type="http://schemas.openxmlformats.org/officeDocument/2006/relationships/image" Target="../media/image23.png"/><Relationship Id="rId10" Type="http://schemas.openxmlformats.org/officeDocument/2006/relationships/image" Target="../media/image27.png"/><Relationship Id="rId4" Type="http://schemas.openxmlformats.org/officeDocument/2006/relationships/hyperlink" Target="https://mer.vin/2024/12/praisonai-workflows-example/" TargetMode="External"/><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8" Type="http://schemas.openxmlformats.org/officeDocument/2006/relationships/hyperlink" Target="https://venturebeat.com/ai/sambanova-challenges-openais-o1-model-with-llama-3-1-powered-demo-on-huggingface/" TargetMode="External"/><Relationship Id="rId3" Type="http://schemas.openxmlformats.org/officeDocument/2006/relationships/hyperlink" Target="https://x.com/PalisadeAI/status/1872666169515389245" TargetMode="External"/><Relationship Id="rId7" Type="http://schemas.openxmlformats.org/officeDocument/2006/relationships/hyperlink" Target="https://sambanova.ai/press/worlds-fastest-ai-platform" TargetMode="External"/><Relationship Id="rId12"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sambanova.ai/technology/sn40l-rdu-ai-chip" TargetMode="External"/><Relationship Id="rId11" Type="http://schemas.openxmlformats.org/officeDocument/2006/relationships/hyperlink" Target="https://www.dhs.gov/publication/dhs-generative-ai-public-sector-playbook" TargetMode="External"/><Relationship Id="rId5" Type="http://schemas.openxmlformats.org/officeDocument/2006/relationships/hyperlink" Target="https://sambanova.ai" TargetMode="External"/><Relationship Id="rId10" Type="http://schemas.openxmlformats.org/officeDocument/2006/relationships/hyperlink" Target="https://www.dhs.gov/sites/default/files/2025-01/25_0106_ocio_dhs-playbook-for-public-sector-generative-artificial-intelligence-deployment-508-signed.pdf" TargetMode="External"/><Relationship Id="rId4" Type="http://schemas.openxmlformats.org/officeDocument/2006/relationships/hyperlink" Target="https://www.youtube.com/watch?v=ks7U9Y2_xGw" TargetMode="External"/><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hyperlink" Target="https://github.com/microsoft/rStar" TargetMode="External"/><Relationship Id="rId3" Type="http://schemas.openxmlformats.org/officeDocument/2006/relationships/hyperlink" Target="https://x.com/_akhaliq/status/1877206745652592763" TargetMode="External"/><Relationship Id="rId7" Type="http://schemas.openxmlformats.org/officeDocument/2006/relationships/hyperlink" Target="https://www.youtube.com/watch?v=g_aZlBWnjPE"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github.com/zhentingqi/rStar" TargetMode="External"/><Relationship Id="rId5" Type="http://schemas.openxmlformats.org/officeDocument/2006/relationships/hyperlink" Target="https://arxiv.org/abs/2408.06195" TargetMode="External"/><Relationship Id="rId10" Type="http://schemas.openxmlformats.org/officeDocument/2006/relationships/image" Target="../media/image31.png"/><Relationship Id="rId4" Type="http://schemas.openxmlformats.org/officeDocument/2006/relationships/hyperlink" Target="https://huggingface.co/papers/2501.04519" TargetMode="External"/><Relationship Id="rId9" Type="http://schemas.openxmlformats.org/officeDocument/2006/relationships/image" Target="../media/image30.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krK5RQ_XUIA" TargetMode="External"/><Relationship Id="rId7"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collinpburns.com" TargetMode="External"/><Relationship Id="rId5" Type="http://schemas.openxmlformats.org/officeDocument/2006/relationships/image" Target="../media/image35.png"/><Relationship Id="rId4" Type="http://schemas.openxmlformats.org/officeDocument/2006/relationships/hyperlink" Target="https://cdn.openai.com/papers/weak-to-strong-generalization.pdf"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lesswrong.com/posts/KFFaKu27FNugCHFmh/by-default-capital-will-matter-more-than-ever-after-ag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hyperlink" Target="https://nosetgauge.substack.com/p/capital-agi-and-human-ambition"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wispr.ai" TargetMode="External"/><Relationship Id="rId13" Type="http://schemas.openxmlformats.org/officeDocument/2006/relationships/hyperlink" Target="https://www.lindy.ai" TargetMode="External"/><Relationship Id="rId18" Type="http://schemas.openxmlformats.org/officeDocument/2006/relationships/hyperlink" Target="https://www.personify.space" TargetMode="External"/><Relationship Id="rId3" Type="http://schemas.openxmlformats.org/officeDocument/2006/relationships/hyperlink" Target="https://a16z.com/apps-unwrapped/" TargetMode="External"/><Relationship Id="rId7" Type="http://schemas.openxmlformats.org/officeDocument/2006/relationships/hyperlink" Target="https://www.granola.ai" TargetMode="External"/><Relationship Id="rId12" Type="http://schemas.openxmlformats.org/officeDocument/2006/relationships/hyperlink" Target="https://cora.computer" TargetMode="External"/><Relationship Id="rId17" Type="http://schemas.openxmlformats.org/officeDocument/2006/relationships/hyperlink" Target="https://www.opus.pro/join-opus-clip-now" TargetMode="External"/><Relationship Id="rId2" Type="http://schemas.openxmlformats.org/officeDocument/2006/relationships/notesSlide" Target="../notesSlides/notesSlide17.xml"/><Relationship Id="rId16" Type="http://schemas.openxmlformats.org/officeDocument/2006/relationships/hyperlink" Target="https://www.argil.ai" TargetMode="External"/><Relationship Id="rId1" Type="http://schemas.openxmlformats.org/officeDocument/2006/relationships/slideLayout" Target="../slideLayouts/slideLayout1.xml"/><Relationship Id="rId6" Type="http://schemas.openxmlformats.org/officeDocument/2006/relationships/hyperlink" Target="https://chat.openai.com" TargetMode="External"/><Relationship Id="rId11" Type="http://schemas.openxmlformats.org/officeDocument/2006/relationships/hyperlink" Target="https://www.cubby.nyc" TargetMode="External"/><Relationship Id="rId5" Type="http://schemas.openxmlformats.org/officeDocument/2006/relationships/hyperlink" Target="https://www.anthropic.com" TargetMode="External"/><Relationship Id="rId15" Type="http://schemas.openxmlformats.org/officeDocument/2006/relationships/hyperlink" Target="https://www.heygen.com" TargetMode="External"/><Relationship Id="rId10" Type="http://schemas.openxmlformats.org/officeDocument/2006/relationships/hyperlink" Target="https://www.adobe.com" TargetMode="External"/><Relationship Id="rId19" Type="http://schemas.openxmlformats.org/officeDocument/2006/relationships/hyperlink" Target="https://www.captions.ai" TargetMode="External"/><Relationship Id="rId4" Type="http://schemas.openxmlformats.org/officeDocument/2006/relationships/hyperlink" Target="https://www.perplexity.ai" TargetMode="External"/><Relationship Id="rId9" Type="http://schemas.openxmlformats.org/officeDocument/2006/relationships/hyperlink" Target="https://www.gamma.app" TargetMode="External"/><Relationship Id="rId14" Type="http://schemas.openxmlformats.org/officeDocument/2006/relationships/hyperlink" Target="https://www.delphi.ai" TargetMode="External"/></Relationships>
</file>

<file path=ppt/slides/_rels/slide18.xml.rels><?xml version="1.0" encoding="UTF-8" standalone="yes"?>
<Relationships xmlns="http://schemas.openxmlformats.org/package/2006/relationships"><Relationship Id="rId8" Type="http://schemas.openxmlformats.org/officeDocument/2006/relationships/hyperlink" Target="https://www.suno.ai" TargetMode="External"/><Relationship Id="rId13" Type="http://schemas.openxmlformats.org/officeDocument/2006/relationships/hyperlink" Target="https://my.rosebud.app" TargetMode="External"/><Relationship Id="rId18" Type="http://schemas.openxmlformats.org/officeDocument/2006/relationships/hyperlink" Target="https://particle.news" TargetMode="External"/><Relationship Id="rId3" Type="http://schemas.openxmlformats.org/officeDocument/2006/relationships/hyperlink" Target="https://www.cursor.so" TargetMode="External"/><Relationship Id="rId21" Type="http://schemas.openxmlformats.org/officeDocument/2006/relationships/hyperlink" Target="https://x.ai" TargetMode="External"/><Relationship Id="rId7" Type="http://schemas.openxmlformats.org/officeDocument/2006/relationships/hyperlink" Target="https://www.elevenlabs.io" TargetMode="External"/><Relationship Id="rId12" Type="http://schemas.openxmlformats.org/officeDocument/2006/relationships/hyperlink" Target="https://www.photoroom.com" TargetMode="External"/><Relationship Id="rId17" Type="http://schemas.openxmlformats.org/officeDocument/2006/relationships/hyperlink" Target="https://notebooklm.google" TargetMode="External"/><Relationship Id="rId2" Type="http://schemas.openxmlformats.org/officeDocument/2006/relationships/notesSlide" Target="../notesSlides/notesSlide18.xml"/><Relationship Id="rId16" Type="http://schemas.openxmlformats.org/officeDocument/2006/relationships/hyperlink" Target="https://www.talktoash.com" TargetMode="External"/><Relationship Id="rId20" Type="http://schemas.openxmlformats.org/officeDocument/2006/relationships/hyperlink" Target="https://www.meta.ai" TargetMode="External"/><Relationship Id="rId1" Type="http://schemas.openxmlformats.org/officeDocument/2006/relationships/slideLayout" Target="../slideLayouts/slideLayout1.xml"/><Relationship Id="rId6" Type="http://schemas.openxmlformats.org/officeDocument/2006/relationships/hyperlink" Target="https://www.codeium.com" TargetMode="External"/><Relationship Id="rId11" Type="http://schemas.openxmlformats.org/officeDocument/2006/relationships/hyperlink" Target="https://www.krea.ai" TargetMode="External"/><Relationship Id="rId5" Type="http://schemas.openxmlformats.org/officeDocument/2006/relationships/hyperlink" Target="https://huggingface.co/spaces/akhaliq/anychat" TargetMode="External"/><Relationship Id="rId15" Type="http://schemas.openxmlformats.org/officeDocument/2006/relationships/hyperlink" Target="https://www.ada.com" TargetMode="External"/><Relationship Id="rId10" Type="http://schemas.openxmlformats.org/officeDocument/2006/relationships/hyperlink" Target="https://www.runwayml.com" TargetMode="External"/><Relationship Id="rId19" Type="http://schemas.openxmlformats.org/officeDocument/2006/relationships/hyperlink" Target="https://remix.ai" TargetMode="External"/><Relationship Id="rId4" Type="http://schemas.openxmlformats.org/officeDocument/2006/relationships/hyperlink" Target="https://www.replit.com" TargetMode="External"/><Relationship Id="rId9" Type="http://schemas.openxmlformats.org/officeDocument/2006/relationships/hyperlink" Target="https://www.midjourney.com" TargetMode="External"/><Relationship Id="rId14" Type="http://schemas.openxmlformats.org/officeDocument/2006/relationships/hyperlink" Target="https://www.goodinside.com" TargetMode="External"/><Relationship Id="rId22" Type="http://schemas.openxmlformats.org/officeDocument/2006/relationships/hyperlink" Target="https://heycurio.com"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hyperlink" Target="https://chat.lmsys.org/?leaderboard"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jpeg"/><Relationship Id="rId3" Type="http://schemas.openxmlformats.org/officeDocument/2006/relationships/hyperlink" Target="https://www.decart.ai" TargetMode="External"/><Relationship Id="rId7"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5.png"/><Relationship Id="rId5" Type="http://schemas.openxmlformats.org/officeDocument/2006/relationships/hyperlink" Target="https://github.com/etched-ai/open-oasis" TargetMode="External"/><Relationship Id="rId10" Type="http://schemas.openxmlformats.org/officeDocument/2006/relationships/image" Target="../media/image4.png"/><Relationship Id="rId4" Type="http://schemas.openxmlformats.org/officeDocument/2006/relationships/hyperlink" Target="https://oasis-model.github.io" TargetMode="External"/><Relationship Id="rId9" Type="http://schemas.openxmlformats.org/officeDocument/2006/relationships/hyperlink" Target="https://www.etched.com" TargetMode="External"/></Relationships>
</file>

<file path=ppt/slides/_rels/slide20.xml.rels><?xml version="1.0" encoding="UTF-8" standalone="yes"?>
<Relationships xmlns="http://schemas.openxmlformats.org/package/2006/relationships"><Relationship Id="rId8" Type="http://schemas.openxmlformats.org/officeDocument/2006/relationships/hyperlink" Target="https://www.linkedin.com/pulse/linkedin-jobs-rise-2025-25-fastest-growing-us-linkedin-news-gryie/" TargetMode="External"/><Relationship Id="rId3" Type="http://schemas.openxmlformats.org/officeDocument/2006/relationships/hyperlink" Target="https://layoffs.fyi" TargetMode="External"/><Relationship Id="rId7" Type="http://schemas.openxmlformats.org/officeDocument/2006/relationships/hyperlink" Target="https://www.youtube.com/watch?v=Q6Uv5_Zl_J0"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reports.weforum.org/docs/WEF_Future_of_Jobs_Report_2025.pdf" TargetMode="External"/><Relationship Id="rId5" Type="http://schemas.openxmlformats.org/officeDocument/2006/relationships/hyperlink" Target="https://www.ndtv.com/offbeat/man-applies-to-1-000-jobs-using-ai-while-asleep-wakes-to-surprising-outcomes-7436736" TargetMode="External"/><Relationship Id="rId4" Type="http://schemas.openxmlformats.org/officeDocument/2006/relationships/hyperlink" Target="https://www.entrepreneur.com/business-news/wall-street-could-cut-200000-jobs-as-ai-takes-over-study/485359"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huggingface.co/deepseek-ai" TargetMode="External"/><Relationship Id="rId3" Type="http://schemas.openxmlformats.org/officeDocument/2006/relationships/hyperlink" Target="https://www.deepseek.com" TargetMode="External"/><Relationship Id="rId7" Type="http://schemas.openxmlformats.org/officeDocument/2006/relationships/hyperlink" Target="https://api-docs.deepseek.com/quick_start/pric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autogpt.net/new-chinese-ai-model-deepseek-r1-can-think-like-humans/" TargetMode="External"/><Relationship Id="rId5" Type="http://schemas.openxmlformats.org/officeDocument/2006/relationships/hyperlink" Target="https://medium.com/@kirill_86245/how-good-is-deepseek-r1-lite-preview-at-reasoning-403b582d24ca" TargetMode="External"/><Relationship Id="rId10" Type="http://schemas.openxmlformats.org/officeDocument/2006/relationships/image" Target="../media/image6.png"/><Relationship Id="rId4" Type="http://schemas.openxmlformats.org/officeDocument/2006/relationships/hyperlink" Target="https://api-docs.deepseek.com" TargetMode="External"/><Relationship Id="rId9" Type="http://schemas.openxmlformats.org/officeDocument/2006/relationships/hyperlink" Target="https://github.com/deepseek-a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opentools.ai/news/meet-deepseek-v3-chinas-cost-efficient-ai-challenger-to-open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www.linkedin.com/pulse/deepseek-v3-new-paradigm-open-source-ai-elias-hasnat-lztuc/" TargetMode="External"/><Relationship Id="rId4" Type="http://schemas.openxmlformats.org/officeDocument/2006/relationships/hyperlink" Target="https://medium.com/@mirzasamaddanat/deepseek-v3-the-next-generation-of-open-source-large-language-models-0532c06fa5ec"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www.youtube.com/watch?v=zkSCDZVRNms" TargetMode="External"/><Relationship Id="rId7" Type="http://schemas.openxmlformats.org/officeDocument/2006/relationships/hyperlink" Target="https://huggingface.co/datasets/cfahlgren1/react-code-instructions"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deepseek-artifacts.vercel.app/" TargetMode="External"/><Relationship Id="rId5" Type="http://schemas.openxmlformats.org/officeDocument/2006/relationships/hyperlink" Target="https://www.youtube.com/watch?v=cO6drWl3FAg" TargetMode="External"/><Relationship Id="rId10" Type="http://schemas.openxmlformats.org/officeDocument/2006/relationships/image" Target="../media/image7.png"/><Relationship Id="rId4" Type="http://schemas.openxmlformats.org/officeDocument/2006/relationships/hyperlink" Target="https://github.com/warmshao/browser-use-webui" TargetMode="External"/><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watch?v=EWTWS1nghY0"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Nz0HqOFtlB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hyperlink" Target="https://arxiv.org/abs/2412.17256"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www.youtube.com/watch?v=XASnBeNKg6A" TargetMode="External"/><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hyperlink" Target="https://www.youtube.com/watch?v=fjO9GPh_vJI" TargetMode="External"/><Relationship Id="rId10" Type="http://schemas.openxmlformats.org/officeDocument/2006/relationships/image" Target="../media/image16.png"/><Relationship Id="rId4" Type="http://schemas.openxmlformats.org/officeDocument/2006/relationships/hyperlink" Target="https://www.youtube.com/watch?v=Iq1JeXKYg5k" TargetMode="External"/><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1343221"/>
            <a:ext cx="44202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Decart.ai Oasis - video game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Etched.ai chip Sohu</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R1</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 low costs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V3 computer use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Deepseek Artifacts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 QwQ 32B Reasoning model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B-STAR Self-improvement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Jensen Huang Keynote at CES 2025</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GB10 &amp; Project "DIGITS"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to spend $80 Bln on data centers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GenAI Companies Secured $56 Billion in 2024</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Sam Altman tweet about Impending Singularity</a:t>
            </a:r>
            <a:endParaRPr sz="1600" b="1">
              <a:solidFill>
                <a:srgbClr val="3C78D8"/>
              </a:solidFill>
              <a:latin typeface="Calibri"/>
              <a:ea typeface="Calibri"/>
              <a:cs typeface="Calibri"/>
              <a:sym typeface="Calibri"/>
            </a:endParaRPr>
          </a:p>
        </p:txBody>
      </p:sp>
      <p:sp>
        <p:nvSpPr>
          <p:cNvPr id="64" name="Google Shape;64;p15"/>
          <p:cNvSpPr txBox="1"/>
          <p:nvPr/>
        </p:nvSpPr>
        <p:spPr>
          <a:xfrm>
            <a:off x="2838900" y="143675"/>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January 10</a:t>
            </a:r>
            <a:r>
              <a:rPr lang="en" sz="2200" b="1" i="0" u="none" strike="noStrike" cap="none">
                <a:solidFill>
                  <a:srgbClr val="3C78D8"/>
                </a:solidFill>
                <a:latin typeface="Calibri"/>
                <a:ea typeface="Calibri"/>
                <a:cs typeface="Calibri"/>
                <a:sym typeface="Calibri"/>
              </a:rPr>
              <a:t>, 2024</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20152" y="1343221"/>
            <a:ext cx="44202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OLMo 2 open models 7B &amp; 13B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PraisonAI Agents Framework</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Patrick Shyu (TechLead) - State of Tech 2025</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model find ways to circumvent rules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DHS Releases AI Guide for Government Use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SambaNova - World's Fastest AI Inference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Microsoft's rStar-Math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Compute Use, Claude Apps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 Weak to Strong Generalization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Capital will matter even more after AGI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A16z Apps Unwrapped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related jobs</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49" name="Google Shape;149;p24"/>
          <p:cNvSpPr txBox="1"/>
          <p:nvPr/>
        </p:nvSpPr>
        <p:spPr>
          <a:xfrm>
            <a:off x="55075" y="427700"/>
            <a:ext cx="4454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Microsoft</a:t>
            </a:r>
            <a:r>
              <a:rPr lang="en" sz="1200">
                <a:solidFill>
                  <a:schemeClr val="dk1"/>
                </a:solidFill>
                <a:latin typeface="Calibri"/>
                <a:ea typeface="Calibri"/>
                <a:cs typeface="Calibri"/>
                <a:sym typeface="Calibri"/>
              </a:rPr>
              <a:t> is on track to invest approximately </a:t>
            </a:r>
            <a:r>
              <a:rPr lang="en" sz="1200" b="1">
                <a:solidFill>
                  <a:srgbClr val="FF0000"/>
                </a:solidFill>
                <a:latin typeface="Calibri"/>
                <a:ea typeface="Calibri"/>
                <a:cs typeface="Calibri"/>
                <a:sym typeface="Calibri"/>
              </a:rPr>
              <a:t>$80 Billion in 2025</a:t>
            </a:r>
            <a:r>
              <a:rPr lang="en" sz="1200">
                <a:solidFill>
                  <a:schemeClr val="dk1"/>
                </a:solidFill>
                <a:latin typeface="Calibri"/>
                <a:ea typeface="Calibri"/>
                <a:cs typeface="Calibri"/>
                <a:sym typeface="Calibri"/>
              </a:rPr>
              <a:t> to build out AI-enabled datacenters </a:t>
            </a:r>
            <a:r>
              <a:rPr lang="en" sz="1200" b="1">
                <a:solidFill>
                  <a:srgbClr val="FF0000"/>
                </a:solidFill>
                <a:latin typeface="Calibri"/>
                <a:ea typeface="Calibri"/>
                <a:cs typeface="Calibri"/>
                <a:sym typeface="Calibri"/>
              </a:rPr>
              <a:t>to train AI models and deploy AI </a:t>
            </a:r>
            <a:r>
              <a:rPr lang="en" sz="1200">
                <a:solidFill>
                  <a:schemeClr val="dk1"/>
                </a:solidFill>
                <a:latin typeface="Calibri"/>
                <a:ea typeface="Calibri"/>
                <a:cs typeface="Calibri"/>
                <a:sym typeface="Calibri"/>
              </a:rPr>
              <a:t>and cloud-based applications around the world. </a:t>
            </a:r>
            <a:r>
              <a:rPr lang="en" sz="1200" b="1">
                <a:solidFill>
                  <a:srgbClr val="3C78D8"/>
                </a:solidFill>
                <a:latin typeface="Calibri"/>
                <a:ea typeface="Calibri"/>
                <a:cs typeface="Calibri"/>
                <a:sym typeface="Calibri"/>
              </a:rPr>
              <a:t>More than half of this total investment will be in the US.</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https://blogs.microsoft.com/on-the-issues/2025/01/03/the-golden-opportunity-for-american-ai/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0" name="Google Shape;150;p24"/>
          <p:cNvSpPr txBox="1"/>
          <p:nvPr/>
        </p:nvSpPr>
        <p:spPr>
          <a:xfrm>
            <a:off x="55075" y="1634450"/>
            <a:ext cx="4454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Generative AI Companies Secure Record $56 Billion in 2024</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was raised globally from venture capital, spanning 885 deals.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is a 192% increase compared to 2023, when $29.1 billion was invested across 691 deals.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https://www.binance.com/en/square/post/01-05-2025-generative-ai-companies-secure-record-56-billion-in-2024-18522119411153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51" name="Google Shape;151;p24"/>
          <p:cNvSpPr txBox="1"/>
          <p:nvPr/>
        </p:nvSpPr>
        <p:spPr>
          <a:xfrm>
            <a:off x="55075" y="2841200"/>
            <a:ext cx="44547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Sam Altman tweeted about Impending Singularity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OpenAI's CEO, Sam Altman, hinted that humanity may be near a point where AI advances become uncontrollable.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His cryptic tweet fueled speculation, especially after OpenAI's new model showed significant improvements in math, reasoning, and coding. </a:t>
            </a:r>
            <a:r>
              <a:rPr lang="en" sz="1200">
                <a:solidFill>
                  <a:srgbClr val="FF0000"/>
                </a:solidFill>
                <a:latin typeface="Calibri"/>
                <a:ea typeface="Calibri"/>
                <a:cs typeface="Calibri"/>
                <a:sym typeface="Calibri"/>
              </a:rPr>
              <a:t> </a:t>
            </a:r>
            <a:r>
              <a:rPr lang="en" sz="1100" u="sng">
                <a:solidFill>
                  <a:schemeClr val="hlink"/>
                </a:solidFill>
                <a:hlinkClick r:id="rId5"/>
              </a:rPr>
              <a:t>https://x.com/sama/status/1875603249472139576</a:t>
            </a:r>
            <a:endParaRPr sz="1200">
              <a:solidFill>
                <a:srgbClr val="FF0000"/>
              </a:solidFill>
              <a:latin typeface="Calibri"/>
              <a:ea typeface="Calibri"/>
              <a:cs typeface="Calibri"/>
              <a:sym typeface="Calibri"/>
            </a:endParaRPr>
          </a:p>
        </p:txBody>
      </p:sp>
      <p:sp>
        <p:nvSpPr>
          <p:cNvPr id="152" name="Google Shape;152;p24"/>
          <p:cNvSpPr txBox="1"/>
          <p:nvPr/>
        </p:nvSpPr>
        <p:spPr>
          <a:xfrm>
            <a:off x="4690975" y="88659"/>
            <a:ext cx="4367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OLMo 2</a:t>
            </a:r>
            <a:r>
              <a:rPr lang="en" sz="1200">
                <a:solidFill>
                  <a:schemeClr val="dk1"/>
                </a:solidFill>
                <a:latin typeface="Calibri"/>
                <a:ea typeface="Calibri"/>
                <a:cs typeface="Calibri"/>
                <a:sym typeface="Calibri"/>
              </a:rPr>
              <a:t> from </a:t>
            </a:r>
            <a:r>
              <a:rPr lang="en" sz="1200" b="1">
                <a:solidFill>
                  <a:srgbClr val="FF0000"/>
                </a:solidFill>
                <a:latin typeface="Calibri"/>
                <a:ea typeface="Calibri"/>
                <a:cs typeface="Calibri"/>
                <a:sym typeface="Calibri"/>
              </a:rPr>
              <a:t>The Allen Institute for AI </a:t>
            </a:r>
            <a:r>
              <a:rPr lang="en"/>
              <a:t>- </a:t>
            </a:r>
            <a:r>
              <a:rPr lang="en" sz="1200" u="sng">
                <a:solidFill>
                  <a:schemeClr val="hlink"/>
                </a:solidFill>
                <a:latin typeface="Calibri"/>
                <a:ea typeface="Calibri"/>
                <a:cs typeface="Calibri"/>
                <a:sym typeface="Calibri"/>
                <a:hlinkClick r:id="rId6"/>
              </a:rPr>
              <a:t>https://allenai.org/olmo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7B &amp; 13B models, fully-open LLMs developed start-to-finish with open and accessible training data, open-source training code, reproducible training recipes, transparent evaluations, intermediate checkpoints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13b matches or exceeds Qwen 2.5 7b, LLama 3.1 8b, Gemma2 9b and is only slightly behind Qwen 2.5 14b.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November - released, Jan 3, 2025 - released the fix.</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https://huggingface.co/collections/allenai/olmo-2-674117b93ab84e98afc72edc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53" name="Google Shape;153;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712275" y="1682800"/>
            <a:ext cx="1346100" cy="701175"/>
          </a:xfrm>
          <a:prstGeom prst="rect">
            <a:avLst/>
          </a:prstGeom>
          <a:noFill/>
          <a:ln>
            <a:noFill/>
          </a:ln>
        </p:spPr>
      </p:pic>
      <p:pic>
        <p:nvPicPr>
          <p:cNvPr id="154" name="Google Shape;154;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323950" y="3508243"/>
            <a:ext cx="1626625" cy="1471182"/>
          </a:xfrm>
          <a:prstGeom prst="rect">
            <a:avLst/>
          </a:prstGeom>
          <a:noFill/>
          <a:ln w="9525" cap="flat" cmpd="sng">
            <a:solidFill>
              <a:srgbClr val="FF0000"/>
            </a:solidFill>
            <a:prstDash val="solid"/>
            <a:round/>
            <a:headEnd type="none" w="sm" len="sm"/>
            <a:tailEnd type="none" w="sm" len="sm"/>
          </a:ln>
        </p:spPr>
      </p:pic>
      <p:pic>
        <p:nvPicPr>
          <p:cNvPr id="155" name="Google Shape;155;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85975" y="1750475"/>
            <a:ext cx="2920119" cy="1642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5"/>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61" name="Google Shape;161;p25"/>
          <p:cNvSpPr txBox="1"/>
          <p:nvPr/>
        </p:nvSpPr>
        <p:spPr>
          <a:xfrm>
            <a:off x="55075" y="427700"/>
            <a:ext cx="5364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PraisonAI - an AI Agents Framework with Self Reflection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created by </a:t>
            </a:r>
            <a:r>
              <a:rPr lang="en" sz="1200" b="1">
                <a:solidFill>
                  <a:srgbClr val="FF0000"/>
                </a:solidFill>
                <a:latin typeface="Calibri"/>
                <a:ea typeface="Calibri"/>
                <a:cs typeface="Calibri"/>
                <a:sym typeface="Calibri"/>
              </a:rPr>
              <a:t>Mervin Praison</a:t>
            </a:r>
            <a:r>
              <a:rPr lang="en" sz="1200">
                <a:solidFill>
                  <a:schemeClr val="dk1"/>
                </a:solidFill>
                <a:latin typeface="Calibri"/>
                <a:ea typeface="Calibri"/>
                <a:cs typeface="Calibri"/>
                <a:sym typeface="Calibri"/>
              </a:rPr>
              <a:t>, open source (GitHub)</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PraisonAI</a:t>
            </a:r>
            <a:r>
              <a:rPr lang="en" sz="1200">
                <a:solidFill>
                  <a:schemeClr val="dk1"/>
                </a:solidFill>
                <a:latin typeface="Calibri"/>
                <a:ea typeface="Calibri"/>
                <a:cs typeface="Calibri"/>
                <a:sym typeface="Calibri"/>
              </a:rPr>
              <a:t> application combines Agents, AutoGen, and CrewAI into a low-code solution for building and managing multi-agent LLM systems, focusing on simplicity, customisation, and efficient human–agent collaboration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Running AI agents in an uncontrolled manner is not effective. It is better to use workflows</a:t>
            </a:r>
            <a:endParaRPr sz="1200">
              <a:solidFill>
                <a:srgbClr val="131313"/>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https://github.com/MervinPraison/PraisonAI/</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https://mer.vin/2024/12/praisonai-workflows-example/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62" name="Google Shape;162;p2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532700" y="427700"/>
            <a:ext cx="1533550" cy="1562675"/>
          </a:xfrm>
          <a:prstGeom prst="rect">
            <a:avLst/>
          </a:prstGeom>
          <a:noFill/>
          <a:ln w="9525" cap="flat" cmpd="sng">
            <a:solidFill>
              <a:srgbClr val="FF0000"/>
            </a:solidFill>
            <a:prstDash val="solid"/>
            <a:round/>
            <a:headEnd type="none" w="sm" len="sm"/>
            <a:tailEnd type="none" w="sm" len="sm"/>
          </a:ln>
        </p:spPr>
      </p:pic>
      <p:sp>
        <p:nvSpPr>
          <p:cNvPr id="163" name="Google Shape;163;p25"/>
          <p:cNvSpPr txBox="1"/>
          <p:nvPr/>
        </p:nvSpPr>
        <p:spPr>
          <a:xfrm>
            <a:off x="55075" y="2157150"/>
            <a:ext cx="5364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Patrick Shyu (TechLead) - State of Tech 2025: Coding is Dead, H-1B's, Bitcoin</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6"/>
              </a:rPr>
              <a:t>https://www.youtube.com/watch?v=kQo-YJl-Rl8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main idea of the video is that the focus on </a:t>
            </a:r>
            <a:r>
              <a:rPr lang="en" sz="1200" b="1">
                <a:solidFill>
                  <a:srgbClr val="3C78D8"/>
                </a:solidFill>
                <a:latin typeface="Calibri"/>
                <a:ea typeface="Calibri"/>
                <a:cs typeface="Calibri"/>
                <a:sym typeface="Calibri"/>
              </a:rPr>
              <a:t>STEM (Science, Technology, Engineering, and Mathematics) and coding</a:t>
            </a:r>
            <a:r>
              <a:rPr lang="en" sz="1200">
                <a:solidFill>
                  <a:schemeClr val="dk1"/>
                </a:solidFill>
                <a:latin typeface="Calibri"/>
                <a:ea typeface="Calibri"/>
                <a:cs typeface="Calibri"/>
                <a:sym typeface="Calibri"/>
              </a:rPr>
              <a:t> is not the path to success for most Americans because other countries have surpassed the US in STEM fields.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is becoming a cheap commodity outsourced to AI, cheap H1B workers, and other countries. American education system is failing. Tech industry's high valuations are not justified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Patrick recommends to focus on media (empathy, media, influence, global advertising) and digital assets (buy Bitcoin)</a:t>
            </a:r>
            <a:endParaRPr sz="1200" b="1">
              <a:solidFill>
                <a:srgbClr val="FF0000"/>
              </a:solidFill>
              <a:latin typeface="Calibri"/>
              <a:ea typeface="Calibri"/>
              <a:cs typeface="Calibri"/>
              <a:sym typeface="Calibri"/>
            </a:endParaRPr>
          </a:p>
        </p:txBody>
      </p:sp>
      <p:pic>
        <p:nvPicPr>
          <p:cNvPr id="164" name="Google Shape;164;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532696" y="2157150"/>
            <a:ext cx="2427975" cy="1686749"/>
          </a:xfrm>
          <a:prstGeom prst="rect">
            <a:avLst/>
          </a:prstGeom>
          <a:noFill/>
          <a:ln w="9525" cap="flat" cmpd="sng">
            <a:solidFill>
              <a:srgbClr val="FF0000"/>
            </a:solidFill>
            <a:prstDash val="solid"/>
            <a:round/>
            <a:headEnd type="none" w="sm" len="sm"/>
            <a:tailEnd type="none" w="sm" len="sm"/>
          </a:ln>
        </p:spPr>
      </p:pic>
      <p:pic>
        <p:nvPicPr>
          <p:cNvPr id="165" name="Google Shape;165;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085815" y="4071098"/>
            <a:ext cx="1672423" cy="939049"/>
          </a:xfrm>
          <a:prstGeom prst="rect">
            <a:avLst/>
          </a:prstGeom>
          <a:noFill/>
          <a:ln w="9525" cap="flat" cmpd="sng">
            <a:solidFill>
              <a:srgbClr val="FF0000"/>
            </a:solidFill>
            <a:prstDash val="solid"/>
            <a:round/>
            <a:headEnd type="none" w="sm" len="sm"/>
            <a:tailEnd type="none" w="sm" len="sm"/>
          </a:ln>
        </p:spPr>
      </p:pic>
      <p:pic>
        <p:nvPicPr>
          <p:cNvPr id="166" name="Google Shape;166;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193640" y="4071100"/>
            <a:ext cx="1672408" cy="939049"/>
          </a:xfrm>
          <a:prstGeom prst="rect">
            <a:avLst/>
          </a:prstGeom>
          <a:noFill/>
          <a:ln w="9525" cap="flat" cmpd="sng">
            <a:solidFill>
              <a:srgbClr val="FF0000"/>
            </a:solidFill>
            <a:prstDash val="solid"/>
            <a:round/>
            <a:headEnd type="none" w="sm" len="sm"/>
            <a:tailEnd type="none" w="sm" len="sm"/>
          </a:ln>
        </p:spPr>
      </p:pic>
      <p:pic>
        <p:nvPicPr>
          <p:cNvPr id="167" name="Google Shape;167;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3937736" y="4071100"/>
            <a:ext cx="1399297" cy="9390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73" name="Google Shape;173;p26"/>
          <p:cNvSpPr txBox="1"/>
          <p:nvPr/>
        </p:nvSpPr>
        <p:spPr>
          <a:xfrm>
            <a:off x="55075" y="427700"/>
            <a:ext cx="44547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AI model find ways to circumvent rules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Palisade Research</a:t>
            </a:r>
            <a:r>
              <a:rPr lang="en" sz="1200">
                <a:solidFill>
                  <a:schemeClr val="dk1"/>
                </a:solidFill>
                <a:latin typeface="Calibri"/>
                <a:ea typeface="Calibri"/>
                <a:cs typeface="Calibri"/>
                <a:sym typeface="Calibri"/>
              </a:rPr>
              <a:t> demonstrated that </a:t>
            </a:r>
            <a:r>
              <a:rPr lang="en" sz="1200" b="1">
                <a:solidFill>
                  <a:srgbClr val="FF0000"/>
                </a:solidFill>
                <a:latin typeface="Calibri"/>
                <a:ea typeface="Calibri"/>
                <a:cs typeface="Calibri"/>
                <a:sym typeface="Calibri"/>
              </a:rPr>
              <a:t>o1-preview model </a:t>
            </a:r>
            <a:r>
              <a:rPr lang="en" sz="1200">
                <a:solidFill>
                  <a:schemeClr val="dk1"/>
                </a:solidFill>
                <a:latin typeface="Calibri"/>
                <a:ea typeface="Calibri"/>
                <a:cs typeface="Calibri"/>
                <a:sym typeface="Calibri"/>
              </a:rPr>
              <a:t>was able to manipulate the game files to force a win against a powerful chess engine, even without any explicit instructions or "adversarial prompting" to do so.</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https://x.com/PalisadeAI/status/1872666169515389245</a:t>
            </a:r>
            <a:r>
              <a:rPr lang="en" sz="1000">
                <a:solidFill>
                  <a:schemeClr val="dk1"/>
                </a:solidFill>
                <a:latin typeface="Calibri"/>
                <a:ea typeface="Calibri"/>
                <a:cs typeface="Calibri"/>
                <a:sym typeface="Calibri"/>
              </a:rPr>
              <a:t> - tweet</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https://www.youtube.com/watch?v=ks7U9Y2_xGw</a:t>
            </a:r>
            <a:r>
              <a:rPr lang="en" sz="1000">
                <a:solidFill>
                  <a:schemeClr val="dk1"/>
                </a:solidFill>
                <a:latin typeface="Calibri"/>
                <a:ea typeface="Calibri"/>
                <a:cs typeface="Calibri"/>
                <a:sym typeface="Calibri"/>
              </a:rPr>
              <a:t> - video</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behavior </a:t>
            </a:r>
            <a:r>
              <a:rPr lang="en" sz="1200" b="1">
                <a:solidFill>
                  <a:srgbClr val="3C78D8"/>
                </a:solidFill>
                <a:latin typeface="Calibri"/>
                <a:ea typeface="Calibri"/>
                <a:cs typeface="Calibri"/>
                <a:sym typeface="Calibri"/>
              </a:rPr>
              <a:t>raises concerns about the safety and alignment of advanced AI systems</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AI models may find ways to circumvent rules and regulations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researchers are exploring ways to mitigate these risks, including interpretability research and reinforcement learning techniques that incorporate human values.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However, aligning AI systems with human goals and values remains a significant challenge, particularly as these systems become more sophisticated and autonomous.</a:t>
            </a:r>
            <a:endParaRPr sz="1200">
              <a:solidFill>
                <a:schemeClr val="dk1"/>
              </a:solidFill>
              <a:latin typeface="Calibri"/>
              <a:ea typeface="Calibri"/>
              <a:cs typeface="Calibri"/>
              <a:sym typeface="Calibri"/>
            </a:endParaRPr>
          </a:p>
        </p:txBody>
      </p:sp>
      <p:sp>
        <p:nvSpPr>
          <p:cNvPr id="174" name="Google Shape;174;p26"/>
          <p:cNvSpPr txBox="1"/>
          <p:nvPr/>
        </p:nvSpPr>
        <p:spPr>
          <a:xfrm>
            <a:off x="4689300" y="427700"/>
            <a:ext cx="4351200" cy="1742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SambaNova - World's Fastest AI Inference</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5"/>
              </a:rPr>
              <a:t>https://sambanova.ai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Free Llama 3.1, 3.2, &amp; 3.3 models</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SambaNova Cloud - x10 faster than GPU</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SambaNova Systems - SN40L Reconfigurable Dataflow Unit (RDU)</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https://sambanova.ai/technology/sn40l-rdu-ai-chip</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Tokens/sec: 130 for 405B ,        411 for 70B ,       1000 for 8B</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https://sambanova.ai/press/worlds-fastest-ai-platform</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a bit behind Cerebras in both speed and price</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https://venturebeat.com/ai/sambanova-challenges-openais-o1-model-with-llama-3-1-powered-demo-on-huggingface/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75" name="Google Shape;175;p2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89301" y="2261650"/>
            <a:ext cx="4351198" cy="2567997"/>
          </a:xfrm>
          <a:prstGeom prst="rect">
            <a:avLst/>
          </a:prstGeom>
          <a:noFill/>
          <a:ln w="9525" cap="flat" cmpd="sng">
            <a:solidFill>
              <a:srgbClr val="FF0000"/>
            </a:solidFill>
            <a:prstDash val="solid"/>
            <a:round/>
            <a:headEnd type="none" w="sm" len="sm"/>
            <a:tailEnd type="none" w="sm" len="sm"/>
          </a:ln>
        </p:spPr>
      </p:pic>
      <p:sp>
        <p:nvSpPr>
          <p:cNvPr id="176" name="Google Shape;176;p26"/>
          <p:cNvSpPr txBox="1"/>
          <p:nvPr/>
        </p:nvSpPr>
        <p:spPr>
          <a:xfrm>
            <a:off x="55075" y="3464550"/>
            <a:ext cx="4454700" cy="135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DHS Releases AI Guide for Government Use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DHS = Department of Homeland Security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DHS also created an AI team, studied chemical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nuclear threats using AI,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and listed all government AI uses.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https://www.dhs.gov/sites/default/files/2025-01/25_0106_ocio_dhs-playbook-for-public-sector-generative-artificial-intelligence-deployment-508-signed.pdf</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1"/>
              </a:rPr>
              <a:t>https://www.dhs.gov/publication/dhs-generative-ai-public-sector-playbook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77" name="Google Shape;177;p26"/>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3751566" y="3536416"/>
            <a:ext cx="662250" cy="6622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p:nvPr/>
        </p:nvSpPr>
        <p:spPr>
          <a:xfrm>
            <a:off x="55075" y="52750"/>
            <a:ext cx="3501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rStar-Math</a:t>
            </a:r>
            <a:endParaRPr sz="2000" b="1">
              <a:solidFill>
                <a:schemeClr val="dk1"/>
              </a:solidFill>
              <a:latin typeface="Calibri"/>
              <a:ea typeface="Calibri"/>
              <a:cs typeface="Calibri"/>
              <a:sym typeface="Calibri"/>
            </a:endParaRPr>
          </a:p>
        </p:txBody>
      </p:sp>
      <p:sp>
        <p:nvSpPr>
          <p:cNvPr id="183" name="Google Shape;183;p27"/>
          <p:cNvSpPr txBox="1"/>
          <p:nvPr/>
        </p:nvSpPr>
        <p:spPr>
          <a:xfrm>
            <a:off x="55075" y="443400"/>
            <a:ext cx="3897000" cy="1896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rStar-Math</a:t>
            </a:r>
            <a:r>
              <a:rPr lang="en" sz="1200">
                <a:solidFill>
                  <a:schemeClr val="dk1"/>
                </a:solidFill>
                <a:latin typeface="Calibri"/>
                <a:ea typeface="Calibri"/>
                <a:cs typeface="Calibri"/>
                <a:sym typeface="Calibri"/>
              </a:rPr>
              <a:t> - Small LLMs Can Master Math Reasoning with Self-Evolved Deep Thinking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on-par with o1-mini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rStar = Self-play muTuAl Reasoning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Tested using 5 small models: Phi3-mini-3.8b, Llama2-7b, Mistral-7b, Llama3-8b, Llama3-8b-Instruct.</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https://x.com/_akhaliq/status/1877206745652592763</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https://huggingface.co/papers/2501.04519</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https://arxiv.org/abs/2408.06195</a:t>
            </a:r>
            <a:r>
              <a:rPr lang="en" sz="1000">
                <a:solidFill>
                  <a:schemeClr val="dk1"/>
                </a:solidFill>
                <a:latin typeface="Calibri"/>
                <a:ea typeface="Calibri"/>
                <a:cs typeface="Calibri"/>
                <a:sym typeface="Calibri"/>
              </a:rPr>
              <a:t> (Microsoft Research, Asia)</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https://github.com/zhentingqi/rStar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https://www.youtube.com/watch?v=g_aZlBWnjPE</a:t>
            </a:r>
            <a:r>
              <a:rPr lang="en" sz="1000">
                <a:solidFill>
                  <a:schemeClr val="dk1"/>
                </a:solidFill>
                <a:latin typeface="Calibri"/>
                <a:ea typeface="Calibri"/>
                <a:cs typeface="Calibri"/>
                <a:sym typeface="Calibri"/>
              </a:rPr>
              <a:t> - video</a:t>
            </a:r>
            <a:endParaRPr sz="1000">
              <a:solidFill>
                <a:schemeClr val="dk1"/>
              </a:solidFill>
              <a:latin typeface="Calibri"/>
              <a:ea typeface="Calibri"/>
              <a:cs typeface="Calibri"/>
              <a:sym typeface="Calibri"/>
            </a:endParaRPr>
          </a:p>
        </p:txBody>
      </p:sp>
      <p:sp>
        <p:nvSpPr>
          <p:cNvPr id="184" name="Google Shape;184;p27"/>
          <p:cNvSpPr txBox="1"/>
          <p:nvPr/>
        </p:nvSpPr>
        <p:spPr>
          <a:xfrm>
            <a:off x="4101225" y="126025"/>
            <a:ext cx="4954800" cy="482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rStar-Math - demonstrates that small language models (SLMs) can rival or even surpass the math reasoning capability of OpenAI o1, without distillation from superior models.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rStar-Math achieves this by exercising "deep thinking" through Monte Carlo Tree Search (MCTS)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math policy SLM performs test-time search guided by an SLM-based process reward model.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rStar-Math introduces three innovations to tackle the challenges in training the two SLMs: </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 a novel code-augmented CoT data sythesis method, which performs extensive MCTS rollouts to generate step-by-step verified reasoning trajectories used to train the policy SLM; </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 a novel process reward model training method that avoids naive step-level score annotation, yielding a more effective process preference model (PPM); </a:t>
            </a:r>
            <a:endParaRPr sz="1200">
              <a:solidFill>
                <a:schemeClr val="dk1"/>
              </a:solidFill>
              <a:latin typeface="Calibri"/>
              <a:ea typeface="Calibri"/>
              <a:cs typeface="Calibri"/>
              <a:sym typeface="Calibri"/>
            </a:endParaRPr>
          </a:p>
          <a:p>
            <a:pPr marL="34290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(3) a self-evolution recipe in which the policy SLM and PPM are built from scratch and iteratively evolved to improve reasoning capabilities.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Through 4 rounds of self-evolution with millions of synthesized solutions for 747k math problems, rStar-Math boosts SLMs' math reasoning to state-of-the-art levels.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 the MATH benchmark, it improves Qwen2.5-Math-7B from 58.8% to 90.0% and Phi3-mini-3.8B from 41.4% to 86.4%, surpassing o1-preview by +4.5% and +0.9%. On the USA Math Olympiad (AIME), rStar-Math solves an average of 53.3% (8/15) of problems, ranking among the top 20% the brightest high school math students. Code and data will be available at </a:t>
            </a:r>
            <a:r>
              <a:rPr lang="en" sz="1200" u="sng">
                <a:solidFill>
                  <a:schemeClr val="hlink"/>
                </a:solidFill>
                <a:latin typeface="Calibri"/>
                <a:ea typeface="Calibri"/>
                <a:cs typeface="Calibri"/>
                <a:sym typeface="Calibri"/>
                <a:hlinkClick r:id="rId8"/>
              </a:rPr>
              <a:t>https://github.com/microsoft/rStar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5" name="Google Shape;185;p27"/>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903" y="2505051"/>
            <a:ext cx="3994327" cy="776238"/>
          </a:xfrm>
          <a:prstGeom prst="rect">
            <a:avLst/>
          </a:prstGeom>
          <a:noFill/>
          <a:ln w="9525" cap="flat" cmpd="sng">
            <a:solidFill>
              <a:srgbClr val="FF0000"/>
            </a:solidFill>
            <a:prstDash val="solid"/>
            <a:round/>
            <a:headEnd type="none" w="sm" len="sm"/>
            <a:tailEnd type="none" w="sm" len="sm"/>
          </a:ln>
        </p:spPr>
      </p:pic>
      <p:pic>
        <p:nvPicPr>
          <p:cNvPr id="186" name="Google Shape;186;p2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5075" y="3422618"/>
            <a:ext cx="3985152" cy="163843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Compute Use, Claude Apps</a:t>
            </a:r>
            <a:endParaRPr sz="2000" b="1">
              <a:solidFill>
                <a:schemeClr val="dk1"/>
              </a:solidFill>
              <a:latin typeface="Calibri"/>
              <a:ea typeface="Calibri"/>
              <a:cs typeface="Calibri"/>
              <a:sym typeface="Calibri"/>
            </a:endParaRPr>
          </a:p>
        </p:txBody>
      </p:sp>
      <p:sp>
        <p:nvSpPr>
          <p:cNvPr id="192" name="Google Shape;192;p28"/>
          <p:cNvSpPr txBox="1"/>
          <p:nvPr/>
        </p:nvSpPr>
        <p:spPr>
          <a:xfrm>
            <a:off x="55075" y="427700"/>
            <a:ext cx="4454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Claude computer use</a:t>
            </a:r>
            <a:r>
              <a:rPr lang="en" sz="1200">
                <a:solidFill>
                  <a:schemeClr val="dk1"/>
                </a:solidFill>
                <a:latin typeface="Calibri"/>
                <a:ea typeface="Calibri"/>
                <a:cs typeface="Calibri"/>
                <a:sym typeface="Calibri"/>
              </a:rPr>
              <a:t> - available via API (Dec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developers can direct Claude to use computers the way people do—by looking at a screen, moving a cursor, clicking buttons, and typing text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3.5 Sonnet is the first frontier AI model to offer computer use in public beta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still experimental—at times cumbersome and error-prone. We're releasing computer use early for feedback from developers, and expect the capability to improve rapidly over time.</a:t>
            </a:r>
            <a:endParaRPr sz="1200">
              <a:solidFill>
                <a:schemeClr val="dk1"/>
              </a:solidFill>
              <a:latin typeface="Calibri"/>
              <a:ea typeface="Calibri"/>
              <a:cs typeface="Calibri"/>
              <a:sym typeface="Calibri"/>
            </a:endParaRPr>
          </a:p>
        </p:txBody>
      </p:sp>
      <p:pic>
        <p:nvPicPr>
          <p:cNvPr id="193" name="Google Shape;193;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231225" y="118675"/>
            <a:ext cx="2794099" cy="1784975"/>
          </a:xfrm>
          <a:prstGeom prst="rect">
            <a:avLst/>
          </a:prstGeom>
          <a:noFill/>
          <a:ln w="9525" cap="flat" cmpd="sng">
            <a:solidFill>
              <a:srgbClr val="FF0000"/>
            </a:solidFill>
            <a:prstDash val="solid"/>
            <a:round/>
            <a:headEnd type="none" w="sm" len="sm"/>
            <a:tailEnd type="none" w="sm" len="sm"/>
          </a:ln>
        </p:spPr>
      </p:pic>
      <p:pic>
        <p:nvPicPr>
          <p:cNvPr id="194" name="Google Shape;194;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31225" y="2041896"/>
            <a:ext cx="2794100" cy="1330227"/>
          </a:xfrm>
          <a:prstGeom prst="rect">
            <a:avLst/>
          </a:prstGeom>
          <a:noFill/>
          <a:ln w="9525" cap="flat" cmpd="sng">
            <a:solidFill>
              <a:srgbClr val="FF0000"/>
            </a:solidFill>
            <a:prstDash val="solid"/>
            <a:round/>
            <a:headEnd type="none" w="sm" len="sm"/>
            <a:tailEnd type="none" w="sm" len="sm"/>
          </a:ln>
        </p:spPr>
      </p:pic>
      <p:pic>
        <p:nvPicPr>
          <p:cNvPr id="195" name="Google Shape;195;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956650" y="2157150"/>
            <a:ext cx="2352525" cy="1349100"/>
          </a:xfrm>
          <a:prstGeom prst="rect">
            <a:avLst/>
          </a:prstGeom>
          <a:noFill/>
          <a:ln w="9525" cap="flat" cmpd="sng">
            <a:solidFill>
              <a:srgbClr val="FF0000"/>
            </a:solidFill>
            <a:prstDash val="solid"/>
            <a:round/>
            <a:headEnd type="none" w="sm" len="sm"/>
            <a:tailEnd type="none" w="sm" len="sm"/>
          </a:ln>
        </p:spPr>
      </p:pic>
      <p:sp>
        <p:nvSpPr>
          <p:cNvPr id="196" name="Google Shape;196;p28"/>
          <p:cNvSpPr txBox="1"/>
          <p:nvPr/>
        </p:nvSpPr>
        <p:spPr>
          <a:xfrm>
            <a:off x="55075" y="3654125"/>
            <a:ext cx="44547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Seeks $2 Billion Funding at $60 Billion Valuation</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This valuation is x66 times its projected revenue.</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9"/>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 Weak to Strong Generalization</a:t>
            </a:r>
            <a:endParaRPr sz="2000" b="1">
              <a:solidFill>
                <a:schemeClr val="dk1"/>
              </a:solidFill>
              <a:latin typeface="Calibri"/>
              <a:ea typeface="Calibri"/>
              <a:cs typeface="Calibri"/>
              <a:sym typeface="Calibri"/>
            </a:endParaRPr>
          </a:p>
        </p:txBody>
      </p:sp>
      <p:sp>
        <p:nvSpPr>
          <p:cNvPr id="202" name="Google Shape;202;p29"/>
          <p:cNvSpPr txBox="1"/>
          <p:nvPr/>
        </p:nvSpPr>
        <p:spPr>
          <a:xfrm>
            <a:off x="55075" y="427700"/>
            <a:ext cx="45771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 Weak to Strong Generalization: Eliciting Strong Capabilities with Weak Supervision - </a:t>
            </a:r>
            <a:r>
              <a:rPr lang="en" sz="1000" u="sng">
                <a:solidFill>
                  <a:schemeClr val="hlink"/>
                </a:solidFill>
                <a:latin typeface="Calibri"/>
                <a:ea typeface="Calibri"/>
                <a:cs typeface="Calibri"/>
                <a:sym typeface="Calibri"/>
                <a:hlinkClick r:id="rId3"/>
              </a:rPr>
              <a:t>https://www.youtube.com/watch?v=krK5RQ_XUIA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speaker, a member of the </a:t>
            </a:r>
            <a:r>
              <a:rPr lang="en" sz="1200" b="1">
                <a:solidFill>
                  <a:srgbClr val="3C78D8"/>
                </a:solidFill>
                <a:latin typeface="Calibri"/>
                <a:ea typeface="Calibri"/>
                <a:cs typeface="Calibri"/>
                <a:sym typeface="Calibri"/>
              </a:rPr>
              <a:t>former OpenAI team</a:t>
            </a:r>
            <a:r>
              <a:rPr lang="en" sz="1200">
                <a:solidFill>
                  <a:schemeClr val="dk1"/>
                </a:solidFill>
                <a:latin typeface="Calibri"/>
                <a:ea typeface="Calibri"/>
                <a:cs typeface="Calibri"/>
                <a:sym typeface="Calibri"/>
              </a:rPr>
              <a:t>, discusses their research on </a:t>
            </a:r>
            <a:r>
              <a:rPr lang="en" sz="1200" b="1">
                <a:solidFill>
                  <a:srgbClr val="3C78D8"/>
                </a:solidFill>
                <a:latin typeface="Calibri"/>
                <a:ea typeface="Calibri"/>
                <a:cs typeface="Calibri"/>
                <a:sym typeface="Calibri"/>
              </a:rPr>
              <a:t>weak-to-strong generalization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concept refers to the ability to align powerful AI models using weaker models, such as </a:t>
            </a:r>
            <a:r>
              <a:rPr lang="en" sz="1200" b="1">
                <a:solidFill>
                  <a:srgbClr val="3C78D8"/>
                </a:solidFill>
                <a:latin typeface="Calibri"/>
                <a:ea typeface="Calibri"/>
                <a:cs typeface="Calibri"/>
                <a:sym typeface="Calibri"/>
              </a:rPr>
              <a:t>using GPT-2 to supervise GPT-4</a:t>
            </a:r>
            <a:r>
              <a:rPr lang="en" sz="1200">
                <a:solidFill>
                  <a:schemeClr val="dk1"/>
                </a:solidFill>
                <a:latin typeface="Calibri"/>
                <a:ea typeface="Calibri"/>
                <a:cs typeface="Calibri"/>
                <a:sym typeface="Calibri"/>
              </a:rPr>
              <a:t>. This tuning is called "</a:t>
            </a:r>
            <a:r>
              <a:rPr lang="en" sz="1200" b="1">
                <a:solidFill>
                  <a:srgbClr val="FF0000"/>
                </a:solidFill>
                <a:latin typeface="Calibri"/>
                <a:ea typeface="Calibri"/>
                <a:cs typeface="Calibri"/>
                <a:sym typeface="Calibri"/>
              </a:rPr>
              <a:t>weak-to-strong generalization</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research is needed.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Original paper (2023): </a:t>
            </a:r>
            <a:r>
              <a:rPr lang="en" sz="900" u="sng">
                <a:solidFill>
                  <a:schemeClr val="hlink"/>
                </a:solidFill>
                <a:latin typeface="Calibri"/>
                <a:ea typeface="Calibri"/>
                <a:cs typeface="Calibri"/>
                <a:sym typeface="Calibri"/>
                <a:hlinkClick r:id="rId4"/>
              </a:rPr>
              <a:t>h</a:t>
            </a:r>
            <a:r>
              <a:rPr lang="en" sz="900" u="sng">
                <a:solidFill>
                  <a:schemeClr val="hlink"/>
                </a:solidFill>
                <a:latin typeface="Calibri"/>
                <a:ea typeface="Calibri"/>
                <a:cs typeface="Calibri"/>
                <a:sym typeface="Calibri"/>
                <a:hlinkClick r:id="rId4"/>
              </a:rPr>
              <a:t>ttps://cdn.openai.com/papers/weak-to-strong-generalization.pdf</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3" name="Google Shape;20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11100" y="176146"/>
            <a:ext cx="4324325" cy="1481475"/>
          </a:xfrm>
          <a:prstGeom prst="rect">
            <a:avLst/>
          </a:prstGeom>
          <a:noFill/>
          <a:ln>
            <a:noFill/>
          </a:ln>
        </p:spPr>
      </p:pic>
      <p:sp>
        <p:nvSpPr>
          <p:cNvPr id="204" name="Google Shape;204;p29"/>
          <p:cNvSpPr txBox="1"/>
          <p:nvPr/>
        </p:nvSpPr>
        <p:spPr>
          <a:xfrm>
            <a:off x="4711100" y="1730850"/>
            <a:ext cx="4324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Authors: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Collin Burns - Anthropic - </a:t>
            </a:r>
            <a:r>
              <a:rPr lang="en" sz="1200" u="sng">
                <a:solidFill>
                  <a:schemeClr val="hlink"/>
                </a:solidFill>
                <a:latin typeface="Calibri"/>
                <a:ea typeface="Calibri"/>
                <a:cs typeface="Calibri"/>
                <a:sym typeface="Calibri"/>
                <a:hlinkClick r:id="rId6"/>
              </a:rPr>
              <a:t>https://collinpburns.com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Pavel Izmailov - Anthropic</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Jan Kirchner - Anthropic</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Bowen Baker: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Leo Gao: OpenAI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Leopold Aschenbrenner: -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Yining Chen: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Adrien Ecoffet: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Manas Joglekar: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Jan Leike: Anthropic</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chemeClr val="dk1"/>
                </a:solidFill>
                <a:latin typeface="Calibri"/>
                <a:ea typeface="Calibri"/>
                <a:cs typeface="Calibri"/>
                <a:sym typeface="Calibri"/>
              </a:rPr>
              <a:t>Ilya Sutskever</a:t>
            </a:r>
            <a:r>
              <a:rPr lang="en" sz="1200">
                <a:solidFill>
                  <a:schemeClr val="dk1"/>
                </a:solidFill>
                <a:latin typeface="Calibri"/>
                <a:ea typeface="Calibri"/>
                <a:cs typeface="Calibri"/>
                <a:sym typeface="Calibri"/>
              </a:rPr>
              <a:t>: Safe Superintelligence (SSI)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Jeffrey K Wu: Anthropic</a:t>
            </a:r>
            <a:endParaRPr sz="1200">
              <a:solidFill>
                <a:schemeClr val="dk1"/>
              </a:solidFill>
              <a:latin typeface="Calibri"/>
              <a:ea typeface="Calibri"/>
              <a:cs typeface="Calibri"/>
              <a:sym typeface="Calibri"/>
            </a:endParaRPr>
          </a:p>
        </p:txBody>
      </p:sp>
      <p:pic>
        <p:nvPicPr>
          <p:cNvPr id="205" name="Google Shape;205;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253825" y="2349950"/>
            <a:ext cx="1378350" cy="1296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0"/>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Capital will matter even more after AGI</a:t>
            </a:r>
            <a:endParaRPr sz="2000" b="1">
              <a:solidFill>
                <a:schemeClr val="dk1"/>
              </a:solidFill>
              <a:latin typeface="Calibri"/>
              <a:ea typeface="Calibri"/>
              <a:cs typeface="Calibri"/>
              <a:sym typeface="Calibri"/>
            </a:endParaRPr>
          </a:p>
        </p:txBody>
      </p:sp>
      <p:sp>
        <p:nvSpPr>
          <p:cNvPr id="211" name="Google Shape;211;p30"/>
          <p:cNvSpPr txBox="1"/>
          <p:nvPr/>
        </p:nvSpPr>
        <p:spPr>
          <a:xfrm>
            <a:off x="55075" y="427700"/>
            <a:ext cx="44547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discusses the potential societal and economic implications of achieving Artificial General Intelligence (AGI). It references a blog post by "Default Capital" which argues that, contrary to popular belief, money will become even more crucial in a post-AGI world.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https://www.lesswrong.com/posts/KFFaKu27FNugCHFmh/by-default-capital-will-matter-more-than-ever-after-agi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https://nosetgauge.substack.com/p/capital-agi-and-human-ambition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default, capital will matter more than ever after AGI</a:t>
            </a:r>
            <a:endParaRPr sz="1200">
              <a:solidFill>
                <a:schemeClr val="dk1"/>
              </a:solidFill>
              <a:latin typeface="Calibri"/>
              <a:ea typeface="Calibri"/>
              <a:cs typeface="Calibri"/>
              <a:sym typeface="Calibri"/>
            </a:endParaRPr>
          </a:p>
          <a:p>
            <a:pPr marL="457200" lvl="0" indent="0" algn="l" rtl="0">
              <a:spcBef>
                <a:spcPts val="0"/>
              </a:spcBef>
              <a:spcAft>
                <a:spcPts val="0"/>
              </a:spcAft>
              <a:buNone/>
            </a:pPr>
            <a:r>
              <a:rPr lang="en" sz="1200">
                <a:solidFill>
                  <a:schemeClr val="dk1"/>
                </a:solidFill>
                <a:latin typeface="Calibri"/>
                <a:ea typeface="Calibri"/>
                <a:cs typeface="Calibri"/>
                <a:sym typeface="Calibri"/>
              </a:rPr>
              <a:t>by L Rudolf L, 28th Dec 2024</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author of the blog post believes that AGI will make capital a more general substitute for labor, as AI can provide both mental and physical labor, making human labor less important. This could lead to a static society where current power imbalances are amplified and upward mobility is severely limited.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blog post also explores the potential impact of AGI on various sectors, including entrepreneurship, hard sciences, and politics. It suggests that AGI could make it harder for human entrepreneurs to succeed, as AI could be used to automate many of the tasks involved in starting and running a business.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video also touches on the psychological impact of AGI, discussing the potential for a loss of ambition and purpose in a world where AI can outperform humans in most tasks. It references the example of a wealthy entrepreneur who struggled to find meaning and purpose after achieving financial success.</a:t>
            </a:r>
            <a:endParaRPr sz="1200">
              <a:solidFill>
                <a:schemeClr val="dk1"/>
              </a:solidFill>
              <a:latin typeface="Calibri"/>
              <a:ea typeface="Calibri"/>
              <a:cs typeface="Calibri"/>
              <a:sym typeface="Calibri"/>
            </a:endParaRPr>
          </a:p>
        </p:txBody>
      </p:sp>
      <p:pic>
        <p:nvPicPr>
          <p:cNvPr id="212" name="Google Shape;212;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62175" y="152400"/>
            <a:ext cx="4329426" cy="3253094"/>
          </a:xfrm>
          <a:prstGeom prst="rect">
            <a:avLst/>
          </a:prstGeom>
          <a:noFill/>
          <a:ln>
            <a:noFill/>
          </a:ln>
        </p:spPr>
      </p:pic>
      <p:sp>
        <p:nvSpPr>
          <p:cNvPr id="213" name="Google Shape;213;p30"/>
          <p:cNvSpPr txBox="1"/>
          <p:nvPr/>
        </p:nvSpPr>
        <p:spPr>
          <a:xfrm>
            <a:off x="4635050" y="3701925"/>
            <a:ext cx="4329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capital will matter more than ever after AGI because it will become a more and more general substitute for labor. This means that if you have the capital, you can simply pay AI to produce the same value as a human would, and there will be less need to pay humans for their time to perform work</a:t>
            </a:r>
            <a:endParaRPr sz="1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1"/>
          <p:cNvSpPr txBox="1"/>
          <p:nvPr/>
        </p:nvSpPr>
        <p:spPr>
          <a:xfrm>
            <a:off x="55075" y="52750"/>
            <a:ext cx="3570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A16z Apps Unwrapped - 1</a:t>
            </a:r>
            <a:endParaRPr sz="2000" b="1">
              <a:solidFill>
                <a:schemeClr val="dk1"/>
              </a:solidFill>
              <a:latin typeface="Calibri"/>
              <a:ea typeface="Calibri"/>
              <a:cs typeface="Calibri"/>
              <a:sym typeface="Calibri"/>
            </a:endParaRPr>
          </a:p>
        </p:txBody>
      </p:sp>
      <p:sp>
        <p:nvSpPr>
          <p:cNvPr id="219" name="Google Shape;219;p31"/>
          <p:cNvSpPr txBox="1"/>
          <p:nvPr/>
        </p:nvSpPr>
        <p:spPr>
          <a:xfrm>
            <a:off x="370350" y="616775"/>
            <a:ext cx="84033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A16z Apps Unwrapped</a:t>
            </a:r>
            <a:r>
              <a:rPr lang="en" sz="1200">
                <a:solidFill>
                  <a:schemeClr val="dk1"/>
                </a:solidFill>
                <a:latin typeface="Calibri"/>
                <a:ea typeface="Calibri"/>
                <a:cs typeface="Calibri"/>
                <a:sym typeface="Calibri"/>
              </a:rPr>
              <a:t> - </a:t>
            </a: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https://a16z.com/apps-unwrapped/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A16z = Andreessen Horowitz  - a venture capital firm</a:t>
            </a:r>
            <a:endParaRPr sz="1200" b="1">
              <a:solidFill>
                <a:srgbClr val="3C78D8"/>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General Assistance: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Perplexity - AI-powered search engine and research assistant - </a:t>
            </a:r>
            <a:r>
              <a:rPr lang="en" sz="1200" u="sng">
                <a:solidFill>
                  <a:schemeClr val="hlink"/>
                </a:solidFill>
                <a:latin typeface="Calibri"/>
                <a:ea typeface="Calibri"/>
                <a:cs typeface="Calibri"/>
                <a:sym typeface="Calibri"/>
                <a:hlinkClick r:id="rId4"/>
              </a:rPr>
              <a:t>https://www.perplexity.ai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Claude (Anthropic) - General chatbot, great for projects and sharing work - </a:t>
            </a:r>
            <a:r>
              <a:rPr lang="en" sz="1200" u="sng">
                <a:solidFill>
                  <a:schemeClr val="hlink"/>
                </a:solidFill>
                <a:latin typeface="Calibri"/>
                <a:ea typeface="Calibri"/>
                <a:cs typeface="Calibri"/>
                <a:sym typeface="Calibri"/>
                <a:hlinkClick r:id="rId5"/>
              </a:rPr>
              <a:t>https://www.anthropic.com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ChatGPT - Check out Advanced Voice Mode to talk to AI - </a:t>
            </a:r>
            <a:r>
              <a:rPr lang="en" sz="1200" u="sng">
                <a:solidFill>
                  <a:schemeClr val="hlink"/>
                </a:solidFill>
                <a:latin typeface="Calibri"/>
                <a:ea typeface="Calibri"/>
                <a:cs typeface="Calibri"/>
                <a:sym typeface="Calibri"/>
                <a:hlinkClick r:id="rId6"/>
              </a:rPr>
              <a:t>https://chat.openai.com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Get Work Done: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Granola - AI notetaker that listens to your meetings and formats the transcript into notes - </a:t>
            </a:r>
            <a:r>
              <a:rPr lang="en" sz="1200" u="sng">
                <a:solidFill>
                  <a:schemeClr val="hlink"/>
                </a:solidFill>
                <a:latin typeface="Calibri"/>
                <a:ea typeface="Calibri"/>
                <a:cs typeface="Calibri"/>
                <a:sym typeface="Calibri"/>
                <a:hlinkClick r:id="rId7"/>
              </a:rPr>
              <a:t>https://www.granola.ai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Wispr Flow - AI voice dictation that turns your speech into text in any app - </a:t>
            </a:r>
            <a:r>
              <a:rPr lang="en" sz="1200" u="sng">
                <a:solidFill>
                  <a:schemeClr val="hlink"/>
                </a:solidFill>
                <a:latin typeface="Calibri"/>
                <a:ea typeface="Calibri"/>
                <a:cs typeface="Calibri"/>
                <a:sym typeface="Calibri"/>
                <a:hlinkClick r:id="rId8"/>
              </a:rPr>
              <a:t>https://www.wispr.ai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Gamma - Make decks, docs, and websites to present your ideas with AI - </a:t>
            </a:r>
            <a:r>
              <a:rPr lang="en" sz="1200" u="sng">
                <a:solidFill>
                  <a:schemeClr val="hlink"/>
                </a:solidFill>
                <a:latin typeface="Calibri"/>
                <a:ea typeface="Calibri"/>
                <a:cs typeface="Calibri"/>
                <a:sym typeface="Calibri"/>
                <a:hlinkClick r:id="rId9"/>
              </a:rPr>
              <a:t>https://www.gamma.app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Adobe - Summarize and chat with PDFs - </a:t>
            </a:r>
            <a:r>
              <a:rPr lang="en" sz="1200" u="sng">
                <a:solidFill>
                  <a:schemeClr val="hlink"/>
                </a:solidFill>
                <a:latin typeface="Calibri"/>
                <a:ea typeface="Calibri"/>
                <a:cs typeface="Calibri"/>
                <a:sym typeface="Calibri"/>
                <a:hlinkClick r:id="rId10"/>
              </a:rPr>
              <a:t>https://www.adobe.com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Cubby - AI workspace built for collaborative research - </a:t>
            </a:r>
            <a:r>
              <a:rPr lang="en" sz="1200" u="sng">
                <a:solidFill>
                  <a:schemeClr val="hlink"/>
                </a:solidFill>
                <a:latin typeface="Calibri"/>
                <a:ea typeface="Calibri"/>
                <a:cs typeface="Calibri"/>
                <a:sym typeface="Calibri"/>
                <a:hlinkClick r:id="rId11"/>
              </a:rPr>
              <a:t>https://www.cubby.nyc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Cora - AI email assistant that organizes your inbox and automates responses (Waitlist as of Dec 23 2024) - </a:t>
            </a:r>
            <a:r>
              <a:rPr lang="en" sz="1200" u="sng">
                <a:solidFill>
                  <a:schemeClr val="hlink"/>
                </a:solidFill>
                <a:latin typeface="Calibri"/>
                <a:ea typeface="Calibri"/>
                <a:cs typeface="Calibri"/>
                <a:sym typeface="Calibri"/>
                <a:hlinkClick r:id="rId12"/>
              </a:rPr>
              <a:t>https://cora.computer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Lindy - Build AI agents to automate your workflows - </a:t>
            </a:r>
            <a:r>
              <a:rPr lang="en" sz="1200" u="sng">
                <a:solidFill>
                  <a:schemeClr val="hlink"/>
                </a:solidFill>
                <a:latin typeface="Calibri"/>
                <a:ea typeface="Calibri"/>
                <a:cs typeface="Calibri"/>
                <a:sym typeface="Calibri"/>
                <a:hlinkClick r:id="rId13"/>
              </a:rPr>
              <a:t>https://www.lindy.ai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Build an Audience: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Delphi - AI text, voice, and video clones to chat with your audience - </a:t>
            </a:r>
            <a:r>
              <a:rPr lang="en" sz="1200" u="sng">
                <a:solidFill>
                  <a:schemeClr val="hlink"/>
                </a:solidFill>
                <a:latin typeface="Calibri"/>
                <a:ea typeface="Calibri"/>
                <a:cs typeface="Calibri"/>
                <a:sym typeface="Calibri"/>
                <a:hlinkClick r:id="rId14"/>
              </a:rPr>
              <a:t>https://www.delphi.ai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HeyGen - AI avatars to scale your content production or translate your videos - </a:t>
            </a:r>
            <a:r>
              <a:rPr lang="en" sz="1200" u="sng">
                <a:solidFill>
                  <a:schemeClr val="hlink"/>
                </a:solidFill>
                <a:latin typeface="Calibri"/>
                <a:ea typeface="Calibri"/>
                <a:cs typeface="Calibri"/>
                <a:sym typeface="Calibri"/>
                <a:hlinkClick r:id="rId15"/>
              </a:rPr>
              <a:t>https://www.heygen.com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Argil - AI avatars for social media videos - </a:t>
            </a:r>
            <a:r>
              <a:rPr lang="en" sz="1200" u="sng">
                <a:solidFill>
                  <a:schemeClr val="hlink"/>
                </a:solidFill>
                <a:latin typeface="Calibri"/>
                <a:ea typeface="Calibri"/>
                <a:cs typeface="Calibri"/>
                <a:sym typeface="Calibri"/>
                <a:hlinkClick r:id="rId16"/>
              </a:rPr>
              <a:t>https://www.argil.ai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Opus - Turn your long-form videos into short viral clips with AI - </a:t>
            </a:r>
            <a:r>
              <a:rPr lang="en" sz="1200" u="sng">
                <a:solidFill>
                  <a:schemeClr val="hlink"/>
                </a:solidFill>
                <a:latin typeface="Calibri"/>
                <a:ea typeface="Calibri"/>
                <a:cs typeface="Calibri"/>
                <a:sym typeface="Calibri"/>
                <a:hlinkClick r:id="rId17"/>
              </a:rPr>
              <a:t>https://www.opus.pro/join-opus-clip-now</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Persona - AI agent builder for creators (Doesn't look like product is ready for public) - </a:t>
            </a:r>
            <a:r>
              <a:rPr lang="en" sz="1200" u="sng">
                <a:solidFill>
                  <a:schemeClr val="hlink"/>
                </a:solidFill>
                <a:latin typeface="Calibri"/>
                <a:ea typeface="Calibri"/>
                <a:cs typeface="Calibri"/>
                <a:sym typeface="Calibri"/>
                <a:hlinkClick r:id="rId18"/>
              </a:rPr>
              <a:t>https://www.personify.space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Captions - AI avatars and video editing (e.g., auto-captions, correct eye contact) - </a:t>
            </a:r>
            <a:r>
              <a:rPr lang="en" sz="1200" u="sng">
                <a:solidFill>
                  <a:schemeClr val="hlink"/>
                </a:solidFill>
                <a:latin typeface="Calibri"/>
                <a:ea typeface="Calibri"/>
                <a:cs typeface="Calibri"/>
                <a:sym typeface="Calibri"/>
                <a:hlinkClick r:id="rId19"/>
              </a:rPr>
              <a:t>https://www.captions.ai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2"/>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A16z Apps Unwrapped - 2</a:t>
            </a:r>
            <a:endParaRPr sz="2000" b="1">
              <a:solidFill>
                <a:schemeClr val="dk1"/>
              </a:solidFill>
              <a:latin typeface="Calibri"/>
              <a:ea typeface="Calibri"/>
              <a:cs typeface="Calibri"/>
              <a:sym typeface="Calibri"/>
            </a:endParaRPr>
          </a:p>
        </p:txBody>
      </p:sp>
      <p:sp>
        <p:nvSpPr>
          <p:cNvPr id="225" name="Google Shape;225;p32"/>
          <p:cNvSpPr txBox="1"/>
          <p:nvPr/>
        </p:nvSpPr>
        <p:spPr>
          <a:xfrm>
            <a:off x="436075" y="486934"/>
            <a:ext cx="83046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Build a Product:</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Cursor - AI code editor that knows your codebase - </a:t>
            </a:r>
            <a:r>
              <a:rPr lang="en" sz="12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https://www.cursor.so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Replit - AI agents to make apps and sites from natural language - </a:t>
            </a:r>
            <a:r>
              <a:rPr lang="en" sz="12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https://www.replit.com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Anychat - Use any AI model in one place - </a:t>
            </a:r>
            <a:r>
              <a:rPr lang="en" sz="1200" u="sng">
                <a:solidFill>
                  <a:schemeClr val="accent5"/>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https://huggingface.co/spaces/akhaliq/anychat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Codeium - AI-powered autocomplete for your code - </a:t>
            </a:r>
            <a:r>
              <a:rPr lang="en" sz="12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https://www.codeium.com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Get Creative:</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ElevenLabs - Realistic AI voices - </a:t>
            </a:r>
            <a:r>
              <a:rPr lang="en" sz="1200" u="sng">
                <a:solidFill>
                  <a:schemeClr val="hlink"/>
                </a:solidFill>
                <a:latin typeface="Calibri"/>
                <a:ea typeface="Calibri"/>
                <a:cs typeface="Calibri"/>
                <a:sym typeface="Calibri"/>
                <a:hlinkClick r:id="rId7"/>
              </a:rPr>
              <a:t>https://www.elevenlabs.io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Suno, Udio - Create songs/music from text prompts - </a:t>
            </a:r>
            <a:r>
              <a:rPr lang="en" sz="1200" u="sng">
                <a:solidFill>
                  <a:schemeClr val="hlink"/>
                </a:solidFill>
                <a:latin typeface="Calibri"/>
                <a:ea typeface="Calibri"/>
                <a:cs typeface="Calibri"/>
                <a:sym typeface="Calibri"/>
                <a:hlinkClick r:id="rId8"/>
              </a:rPr>
              <a:t>https://www.suno.ai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Midjourney, Ideogram, Playground - AI image generation - </a:t>
            </a:r>
            <a:r>
              <a:rPr lang="en" sz="1200" u="sng">
                <a:solidFill>
                  <a:schemeClr val="hlink"/>
                </a:solidFill>
                <a:latin typeface="Calibri"/>
                <a:ea typeface="Calibri"/>
                <a:cs typeface="Calibri"/>
                <a:sym typeface="Calibri"/>
                <a:hlinkClick r:id="rId9"/>
              </a:rPr>
              <a:t>https://www.midjourney.com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Runway, Kling, Viggle - AI video generation - </a:t>
            </a:r>
            <a:r>
              <a:rPr lang="en" sz="1200" u="sng">
                <a:solidFill>
                  <a:schemeClr val="hlink"/>
                </a:solidFill>
                <a:latin typeface="Calibri"/>
                <a:ea typeface="Calibri"/>
                <a:cs typeface="Calibri"/>
                <a:sym typeface="Calibri"/>
                <a:hlinkClick r:id="rId10"/>
              </a:rPr>
              <a:t>https://www.runwayml.com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Krea - AI creative canvas to make and enhance images and video - </a:t>
            </a:r>
            <a:r>
              <a:rPr lang="en" sz="1200" u="sng">
                <a:solidFill>
                  <a:schemeClr val="hlink"/>
                </a:solidFill>
                <a:latin typeface="Calibri"/>
                <a:ea typeface="Calibri"/>
                <a:cs typeface="Calibri"/>
                <a:sym typeface="Calibri"/>
                <a:hlinkClick r:id="rId11"/>
              </a:rPr>
              <a:t>https://www.krea.ai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Photoroom - AI image editor, great for product photos and visuals - </a:t>
            </a:r>
            <a:r>
              <a:rPr lang="en" sz="1200" u="sng">
                <a:solidFill>
                  <a:schemeClr val="hlink"/>
                </a:solidFill>
                <a:latin typeface="Calibri"/>
                <a:ea typeface="Calibri"/>
                <a:cs typeface="Calibri"/>
                <a:sym typeface="Calibri"/>
                <a:hlinkClick r:id="rId12"/>
              </a:rPr>
              <a:t>https://www.photoroom.com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Learn or Grow:</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Rosebud - Interactive journal that uses AI to surface insights - </a:t>
            </a:r>
            <a:r>
              <a:rPr lang="en" sz="1200" u="sng">
                <a:solidFill>
                  <a:schemeClr val="hlink"/>
                </a:solidFill>
                <a:latin typeface="Calibri"/>
                <a:ea typeface="Calibri"/>
                <a:cs typeface="Calibri"/>
                <a:sym typeface="Calibri"/>
                <a:hlinkClick r:id="rId13"/>
              </a:rPr>
              <a:t>https://my.rosebud.app</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Good Inside - Parenting co-pilot with personalized support - </a:t>
            </a:r>
            <a:r>
              <a:rPr lang="en" sz="1200" u="sng">
                <a:solidFill>
                  <a:schemeClr val="hlink"/>
                </a:solidFill>
                <a:latin typeface="Calibri"/>
                <a:ea typeface="Calibri"/>
                <a:cs typeface="Calibri"/>
                <a:sym typeface="Calibri"/>
                <a:hlinkClick r:id="rId14"/>
              </a:rPr>
              <a:t>https://www.goodinside.com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Ada Health - Get an AI-powered assessment of medical symptoms - </a:t>
            </a:r>
            <a:r>
              <a:rPr lang="en" sz="1200" u="sng">
                <a:solidFill>
                  <a:schemeClr val="hlink"/>
                </a:solidFill>
                <a:latin typeface="Calibri"/>
                <a:ea typeface="Calibri"/>
                <a:cs typeface="Calibri"/>
                <a:sym typeface="Calibri"/>
                <a:hlinkClick r:id="rId15"/>
              </a:rPr>
              <a:t>https://www.ada.com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Ash - Personalized AI counselor/coach - </a:t>
            </a:r>
            <a:r>
              <a:rPr lang="en" sz="1200" u="sng">
                <a:solidFill>
                  <a:schemeClr val="hlink"/>
                </a:solidFill>
                <a:latin typeface="Calibri"/>
                <a:ea typeface="Calibri"/>
                <a:cs typeface="Calibri"/>
                <a:sym typeface="Calibri"/>
                <a:hlinkClick r:id="rId16"/>
              </a:rPr>
              <a:t>https://www.talktoash.com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NotebookLM - Turn any document into an AI podcast - </a:t>
            </a:r>
            <a:r>
              <a:rPr lang="en" sz="1200" u="sng">
                <a:solidFill>
                  <a:schemeClr val="hlink"/>
                </a:solidFill>
                <a:latin typeface="Calibri"/>
                <a:ea typeface="Calibri"/>
                <a:cs typeface="Calibri"/>
                <a:sym typeface="Calibri"/>
                <a:hlinkClick r:id="rId17"/>
              </a:rPr>
              <a:t>https://notebooklm.google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Particle - AI news app that combines multiple articles into summarized stories - </a:t>
            </a:r>
            <a:r>
              <a:rPr lang="en" sz="1200" u="sng">
                <a:solidFill>
                  <a:schemeClr val="hlink"/>
                </a:solidFill>
                <a:latin typeface="Calibri"/>
                <a:ea typeface="Calibri"/>
                <a:cs typeface="Calibri"/>
                <a:sym typeface="Calibri"/>
                <a:hlinkClick r:id="rId18"/>
              </a:rPr>
              <a:t>https://particle.news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Have Fun: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Remix - Social app for creating and sharing AI images and video - </a:t>
            </a:r>
            <a:r>
              <a:rPr lang="en" sz="1200" u="sng">
                <a:solidFill>
                  <a:schemeClr val="hlink"/>
                </a:solidFill>
                <a:latin typeface="Calibri"/>
                <a:ea typeface="Calibri"/>
                <a:cs typeface="Calibri"/>
                <a:sym typeface="Calibri"/>
                <a:hlinkClick r:id="rId19"/>
              </a:rPr>
              <a:t>https://remix.ai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Meta Imagine - Make AI images of yourself, family, and friends in Meta apps - </a:t>
            </a:r>
            <a:r>
              <a:rPr lang="en" sz="1200" u="sng">
                <a:solidFill>
                  <a:schemeClr val="hlink"/>
                </a:solidFill>
                <a:latin typeface="Calibri"/>
                <a:ea typeface="Calibri"/>
                <a:cs typeface="Calibri"/>
                <a:sym typeface="Calibri"/>
                <a:hlinkClick r:id="rId20"/>
              </a:rPr>
              <a:t>https://www.meta.ai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Grok - Chatbot from xAI - </a:t>
            </a:r>
            <a:r>
              <a:rPr lang="en" sz="1200" u="sng">
                <a:solidFill>
                  <a:schemeClr val="hlink"/>
                </a:solidFill>
                <a:latin typeface="Calibri"/>
                <a:ea typeface="Calibri"/>
                <a:cs typeface="Calibri"/>
                <a:sym typeface="Calibri"/>
                <a:hlinkClick r:id="rId21"/>
              </a:rPr>
              <a:t>https://x.ai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Curio - Toys for kids to talk to, powered by AI voices - </a:t>
            </a:r>
            <a:r>
              <a:rPr lang="en" sz="1200" u="sng">
                <a:solidFill>
                  <a:schemeClr val="hlink"/>
                </a:solidFill>
                <a:latin typeface="Calibri"/>
                <a:ea typeface="Calibri"/>
                <a:cs typeface="Calibri"/>
                <a:sym typeface="Calibri"/>
                <a:hlinkClick r:id="rId22"/>
              </a:rPr>
              <a:t>https://heycurio.com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1" name="Google Shape;231;p3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32" name="Google Shape;232;p3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33" name="Google Shape;233;p33"/>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34" name="Google Shape;234;p33"/>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189</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2,509,216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2025-01-05</a:t>
            </a:r>
            <a:endParaRPr sz="1100">
              <a:solidFill>
                <a:srgbClr val="1F2937"/>
              </a:solidFill>
              <a:highlight>
                <a:srgbClr val="FFFFFF"/>
              </a:highlight>
              <a:latin typeface="Calibri"/>
              <a:ea typeface="Calibri"/>
              <a:cs typeface="Calibri"/>
              <a:sym typeface="Calibri"/>
            </a:endParaRPr>
          </a:p>
        </p:txBody>
      </p:sp>
      <p:sp>
        <p:nvSpPr>
          <p:cNvPr id="235" name="Google Shape;235;p33"/>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36" name="Google Shape;236;p33"/>
          <p:cNvSpPr txBox="1"/>
          <p:nvPr/>
        </p:nvSpPr>
        <p:spPr>
          <a:xfrm flipH="1">
            <a:off x="590596" y="315738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37" name="Google Shape;237;p33"/>
          <p:cNvSpPr txBox="1"/>
          <p:nvPr/>
        </p:nvSpPr>
        <p:spPr>
          <a:xfrm>
            <a:off x="372576" y="22031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8" name="Google Shape;238;p33"/>
          <p:cNvSpPr/>
          <p:nvPr/>
        </p:nvSpPr>
        <p:spPr>
          <a:xfrm>
            <a:off x="666871" y="107986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3"/>
          <p:cNvSpPr/>
          <p:nvPr/>
        </p:nvSpPr>
        <p:spPr>
          <a:xfrm>
            <a:off x="666959" y="125587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3"/>
          <p:cNvSpPr/>
          <p:nvPr/>
        </p:nvSpPr>
        <p:spPr>
          <a:xfrm>
            <a:off x="656675" y="335144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3"/>
          <p:cNvSpPr/>
          <p:nvPr/>
        </p:nvSpPr>
        <p:spPr>
          <a:xfrm>
            <a:off x="659858" y="43171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3"/>
          <p:cNvSpPr/>
          <p:nvPr/>
        </p:nvSpPr>
        <p:spPr>
          <a:xfrm>
            <a:off x="659925" y="375330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3"/>
          <p:cNvSpPr/>
          <p:nvPr/>
        </p:nvSpPr>
        <p:spPr>
          <a:xfrm>
            <a:off x="659922" y="412745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3"/>
          <p:cNvSpPr/>
          <p:nvPr/>
        </p:nvSpPr>
        <p:spPr>
          <a:xfrm>
            <a:off x="656685" y="296914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3"/>
          <p:cNvSpPr txBox="1"/>
          <p:nvPr/>
        </p:nvSpPr>
        <p:spPr>
          <a:xfrm flipH="1">
            <a:off x="4888823" y="4892600"/>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6" name="Google Shape;246;p33"/>
          <p:cNvSpPr txBox="1"/>
          <p:nvPr/>
        </p:nvSpPr>
        <p:spPr>
          <a:xfrm>
            <a:off x="4668809" y="239610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7" name="Google Shape;247;p33"/>
          <p:cNvSpPr/>
          <p:nvPr/>
        </p:nvSpPr>
        <p:spPr>
          <a:xfrm>
            <a:off x="4962712" y="31785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3"/>
          <p:cNvSpPr/>
          <p:nvPr/>
        </p:nvSpPr>
        <p:spPr>
          <a:xfrm>
            <a:off x="4964962" y="335628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3"/>
          <p:cNvSpPr/>
          <p:nvPr/>
        </p:nvSpPr>
        <p:spPr>
          <a:xfrm>
            <a:off x="4961083" y="24016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3"/>
          <p:cNvSpPr/>
          <p:nvPr/>
        </p:nvSpPr>
        <p:spPr>
          <a:xfrm>
            <a:off x="4946466" y="106525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3"/>
          <p:cNvSpPr/>
          <p:nvPr/>
        </p:nvSpPr>
        <p:spPr>
          <a:xfrm>
            <a:off x="4953954" y="22093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3"/>
          <p:cNvSpPr/>
          <p:nvPr/>
        </p:nvSpPr>
        <p:spPr>
          <a:xfrm>
            <a:off x="4961073" y="392470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3"/>
          <p:cNvSpPr txBox="1"/>
          <p:nvPr/>
        </p:nvSpPr>
        <p:spPr>
          <a:xfrm>
            <a:off x="4668810" y="468917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4" name="Google Shape;254;p33"/>
          <p:cNvSpPr/>
          <p:nvPr/>
        </p:nvSpPr>
        <p:spPr>
          <a:xfrm>
            <a:off x="659926" y="450680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3"/>
          <p:cNvSpPr/>
          <p:nvPr/>
        </p:nvSpPr>
        <p:spPr>
          <a:xfrm>
            <a:off x="4962735" y="35485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3"/>
          <p:cNvSpPr/>
          <p:nvPr/>
        </p:nvSpPr>
        <p:spPr>
          <a:xfrm>
            <a:off x="4960419" y="260801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3"/>
          <p:cNvSpPr/>
          <p:nvPr/>
        </p:nvSpPr>
        <p:spPr>
          <a:xfrm>
            <a:off x="656672" y="393778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3"/>
          <p:cNvSpPr/>
          <p:nvPr/>
        </p:nvSpPr>
        <p:spPr>
          <a:xfrm>
            <a:off x="4953929" y="202154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3"/>
          <p:cNvSpPr/>
          <p:nvPr/>
        </p:nvSpPr>
        <p:spPr>
          <a:xfrm>
            <a:off x="4961083" y="412360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3"/>
          <p:cNvSpPr txBox="1"/>
          <p:nvPr/>
        </p:nvSpPr>
        <p:spPr>
          <a:xfrm>
            <a:off x="518623" y="256866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3"/>
          <p:cNvSpPr/>
          <p:nvPr/>
        </p:nvSpPr>
        <p:spPr>
          <a:xfrm>
            <a:off x="659917" y="470085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3"/>
          <p:cNvSpPr txBox="1"/>
          <p:nvPr/>
        </p:nvSpPr>
        <p:spPr>
          <a:xfrm>
            <a:off x="4810871" y="277456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3" name="Google Shape;263;p33"/>
          <p:cNvSpPr txBox="1"/>
          <p:nvPr/>
        </p:nvSpPr>
        <p:spPr>
          <a:xfrm>
            <a:off x="4653278" y="33537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4" name="Google Shape;264;p33"/>
          <p:cNvSpPr txBox="1"/>
          <p:nvPr/>
        </p:nvSpPr>
        <p:spPr>
          <a:xfrm>
            <a:off x="519329" y="27598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5" name="Google Shape;265;p33"/>
          <p:cNvSpPr txBox="1"/>
          <p:nvPr/>
        </p:nvSpPr>
        <p:spPr>
          <a:xfrm>
            <a:off x="4677578" y="412358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6" name="Google Shape;266;p33"/>
          <p:cNvSpPr txBox="1"/>
          <p:nvPr/>
        </p:nvSpPr>
        <p:spPr>
          <a:xfrm>
            <a:off x="356001" y="374949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7" name="Google Shape;267;p33"/>
          <p:cNvSpPr txBox="1"/>
          <p:nvPr/>
        </p:nvSpPr>
        <p:spPr>
          <a:xfrm>
            <a:off x="4810070" y="297489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8" name="Google Shape;268;p33"/>
          <p:cNvSpPr/>
          <p:nvPr/>
        </p:nvSpPr>
        <p:spPr>
          <a:xfrm>
            <a:off x="666884" y="145123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3"/>
          <p:cNvSpPr/>
          <p:nvPr/>
        </p:nvSpPr>
        <p:spPr>
          <a:xfrm>
            <a:off x="666884" y="16325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3"/>
          <p:cNvSpPr/>
          <p:nvPr/>
        </p:nvSpPr>
        <p:spPr>
          <a:xfrm>
            <a:off x="666884" y="18502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3"/>
          <p:cNvSpPr/>
          <p:nvPr/>
        </p:nvSpPr>
        <p:spPr>
          <a:xfrm>
            <a:off x="666884" y="23945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3"/>
          <p:cNvSpPr/>
          <p:nvPr/>
        </p:nvSpPr>
        <p:spPr>
          <a:xfrm>
            <a:off x="656677" y="356007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3"/>
          <p:cNvSpPr/>
          <p:nvPr/>
        </p:nvSpPr>
        <p:spPr>
          <a:xfrm>
            <a:off x="659927" y="489493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3"/>
          <p:cNvSpPr/>
          <p:nvPr/>
        </p:nvSpPr>
        <p:spPr>
          <a:xfrm>
            <a:off x="4946352" y="126123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3"/>
          <p:cNvSpPr/>
          <p:nvPr/>
        </p:nvSpPr>
        <p:spPr>
          <a:xfrm>
            <a:off x="4946352" y="144158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3"/>
          <p:cNvSpPr/>
          <p:nvPr/>
        </p:nvSpPr>
        <p:spPr>
          <a:xfrm>
            <a:off x="4946352" y="163258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3"/>
          <p:cNvSpPr/>
          <p:nvPr/>
        </p:nvSpPr>
        <p:spPr>
          <a:xfrm>
            <a:off x="4946352" y="183323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3"/>
          <p:cNvSpPr/>
          <p:nvPr/>
        </p:nvSpPr>
        <p:spPr>
          <a:xfrm>
            <a:off x="4963907" y="37399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9" name="Google Shape;279;p33"/>
          <p:cNvSpPr/>
          <p:nvPr/>
        </p:nvSpPr>
        <p:spPr>
          <a:xfrm>
            <a:off x="4955130" y="450198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80" name="Google Shape;280;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37678" y="851007"/>
            <a:ext cx="3189254" cy="4188301"/>
          </a:xfrm>
          <a:prstGeom prst="rect">
            <a:avLst/>
          </a:prstGeom>
          <a:noFill/>
          <a:ln w="9525" cap="flat" cmpd="sng">
            <a:solidFill>
              <a:srgbClr val="FF0000"/>
            </a:solidFill>
            <a:prstDash val="solid"/>
            <a:round/>
            <a:headEnd type="none" w="sm" len="sm"/>
            <a:tailEnd type="none" w="sm" len="sm"/>
          </a:ln>
        </p:spPr>
      </p:pic>
      <p:pic>
        <p:nvPicPr>
          <p:cNvPr id="281" name="Google Shape;281;p3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29267" y="841475"/>
            <a:ext cx="3189249" cy="4188317"/>
          </a:xfrm>
          <a:prstGeom prst="rect">
            <a:avLst/>
          </a:prstGeom>
          <a:noFill/>
          <a:ln w="9525" cap="flat" cmpd="sng">
            <a:solidFill>
              <a:srgbClr val="FF0000"/>
            </a:solidFill>
            <a:prstDash val="solid"/>
            <a:round/>
            <a:headEnd type="none" w="sm" len="sm"/>
            <a:tailEnd type="none" w="sm" len="sm"/>
          </a:ln>
        </p:spPr>
      </p:pic>
      <p:sp>
        <p:nvSpPr>
          <p:cNvPr id="282" name="Google Shape;282;p33"/>
          <p:cNvSpPr/>
          <p:nvPr/>
        </p:nvSpPr>
        <p:spPr>
          <a:xfrm>
            <a:off x="666884" y="202025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3" name="Google Shape;283;p33"/>
          <p:cNvSpPr/>
          <p:nvPr/>
        </p:nvSpPr>
        <p:spPr>
          <a:xfrm>
            <a:off x="674221" y="221488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3"/>
          <p:cNvSpPr/>
          <p:nvPr/>
        </p:nvSpPr>
        <p:spPr>
          <a:xfrm>
            <a:off x="4961083" y="46893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5" name="Google Shape;285;p33"/>
          <p:cNvSpPr txBox="1"/>
          <p:nvPr/>
        </p:nvSpPr>
        <p:spPr>
          <a:xfrm>
            <a:off x="4803646" y="42935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55075" y="52750"/>
            <a:ext cx="1688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Decart.ai</a:t>
            </a:r>
            <a:endParaRPr sz="2000" b="1">
              <a:solidFill>
                <a:schemeClr val="dk1"/>
              </a:solidFill>
              <a:latin typeface="Calibri"/>
              <a:ea typeface="Calibri"/>
              <a:cs typeface="Calibri"/>
              <a:sym typeface="Calibri"/>
            </a:endParaRPr>
          </a:p>
        </p:txBody>
      </p:sp>
      <p:sp>
        <p:nvSpPr>
          <p:cNvPr id="71" name="Google Shape;71;p16"/>
          <p:cNvSpPr txBox="1"/>
          <p:nvPr/>
        </p:nvSpPr>
        <p:spPr>
          <a:xfrm>
            <a:off x="55075" y="458075"/>
            <a:ext cx="33660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Decart.ai</a:t>
            </a:r>
            <a:r>
              <a:rPr lang="en" sz="1300">
                <a:solidFill>
                  <a:schemeClr val="dk1"/>
                </a:solidFill>
                <a:latin typeface="Calibri"/>
                <a:ea typeface="Calibri"/>
                <a:cs typeface="Calibri"/>
                <a:sym typeface="Calibri"/>
              </a:rPr>
              <a:t> , a California/Israeli startup, has released "</a:t>
            </a:r>
            <a:r>
              <a:rPr lang="en" sz="1300" b="1">
                <a:solidFill>
                  <a:srgbClr val="FF0000"/>
                </a:solidFill>
                <a:latin typeface="Calibri"/>
                <a:ea typeface="Calibri"/>
                <a:cs typeface="Calibri"/>
                <a:sym typeface="Calibri"/>
              </a:rPr>
              <a:t>Oasis</a:t>
            </a:r>
            <a:r>
              <a:rPr lang="en" sz="1300">
                <a:solidFill>
                  <a:schemeClr val="dk1"/>
                </a:solidFill>
                <a:latin typeface="Calibri"/>
                <a:ea typeface="Calibri"/>
                <a:cs typeface="Calibri"/>
                <a:sym typeface="Calibri"/>
              </a:rPr>
              <a:t>" - a real-time generative AI open-world video game (Oct 31, 2024)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https://www.decart.ai</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https://oasis-model.github.io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https://github.com/etched-ai/open-oasis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Oasis</a:t>
            </a:r>
            <a:r>
              <a:rPr lang="en" sz="1300">
                <a:solidFill>
                  <a:schemeClr val="dk1"/>
                </a:solidFill>
                <a:latin typeface="Calibri"/>
                <a:ea typeface="Calibri"/>
                <a:cs typeface="Calibri"/>
                <a:sym typeface="Calibri"/>
              </a:rPr>
              <a:t> can generate and render new content in real time, allowing  users to explore and interact with AI-generated worlds with no predefined paths or goals, shaping the story and the world around them</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Funding: Oct-24 $21M seed, Dec-24 - $32M at $500M valuation</a:t>
            </a:r>
            <a:endParaRPr sz="1300">
              <a:solidFill>
                <a:schemeClr val="dk1"/>
              </a:solidFill>
              <a:latin typeface="Calibri"/>
              <a:ea typeface="Calibri"/>
              <a:cs typeface="Calibri"/>
              <a:sym typeface="Calibri"/>
            </a:endParaRPr>
          </a:p>
        </p:txBody>
      </p:sp>
      <p:sp>
        <p:nvSpPr>
          <p:cNvPr id="72" name="Google Shape;72;p16"/>
          <p:cNvSpPr txBox="1"/>
          <p:nvPr/>
        </p:nvSpPr>
        <p:spPr>
          <a:xfrm>
            <a:off x="4792800" y="52750"/>
            <a:ext cx="2313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Dean Leitersdorf (CEO, Cofounder)</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elite Israeli intelligence unit 8200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doctoral studies in computer science at the Technion at age 23</a:t>
            </a:r>
            <a:endParaRPr sz="1200">
              <a:solidFill>
                <a:schemeClr val="dk1"/>
              </a:solidFill>
              <a:latin typeface="Calibri"/>
              <a:ea typeface="Calibri"/>
              <a:cs typeface="Calibri"/>
              <a:sym typeface="Calibri"/>
            </a:endParaRPr>
          </a:p>
        </p:txBody>
      </p:sp>
      <p:pic>
        <p:nvPicPr>
          <p:cNvPr id="73" name="Google Shape;73;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3493875"/>
            <a:ext cx="4460401" cy="1536625"/>
          </a:xfrm>
          <a:prstGeom prst="rect">
            <a:avLst/>
          </a:prstGeom>
          <a:noFill/>
          <a:ln>
            <a:noFill/>
          </a:ln>
        </p:spPr>
      </p:pic>
      <p:pic>
        <p:nvPicPr>
          <p:cNvPr id="74" name="Google Shape;74;p16"/>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479050" y="52750"/>
            <a:ext cx="1255775" cy="1300025"/>
          </a:xfrm>
          <a:prstGeom prst="rect">
            <a:avLst/>
          </a:prstGeom>
          <a:noFill/>
          <a:ln w="9525" cap="flat" cmpd="sng">
            <a:solidFill>
              <a:srgbClr val="FF0000"/>
            </a:solidFill>
            <a:prstDash val="solid"/>
            <a:round/>
            <a:headEnd type="none" w="sm" len="sm"/>
            <a:tailEnd type="none" w="sm" len="sm"/>
          </a:ln>
        </p:spPr>
      </p:pic>
      <p:sp>
        <p:nvSpPr>
          <p:cNvPr id="75" name="Google Shape;75;p16"/>
          <p:cNvSpPr txBox="1"/>
          <p:nvPr/>
        </p:nvSpPr>
        <p:spPr>
          <a:xfrm>
            <a:off x="5417175" y="856800"/>
            <a:ext cx="23130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Moshe Shalev (CPO</a:t>
            </a:r>
            <a:r>
              <a:rPr lang="en" sz="1200" b="1">
                <a:solidFill>
                  <a:srgbClr val="FF0000"/>
                </a:solidFill>
                <a:latin typeface="Calibri"/>
                <a:ea typeface="Calibri"/>
                <a:cs typeface="Calibri"/>
                <a:sym typeface="Calibri"/>
              </a:rPr>
              <a:t>, Cofounder</a:t>
            </a:r>
            <a:r>
              <a:rPr lang="en" sz="1300" b="1">
                <a:solidFill>
                  <a:srgbClr val="FF0000"/>
                </a:solidFill>
                <a:latin typeface="Calibri"/>
                <a:ea typeface="Calibri"/>
                <a:cs typeface="Calibri"/>
                <a:sym typeface="Calibri"/>
              </a:rPr>
              <a:t>)</a:t>
            </a:r>
            <a:endParaRPr sz="1300" b="1">
              <a:solidFill>
                <a:srgbClr val="FF0000"/>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Also served in Unit 8200</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from ultra-Orthodox family</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Joined the army at 23</a:t>
            </a:r>
            <a:endParaRPr sz="1300">
              <a:solidFill>
                <a:schemeClr val="dk1"/>
              </a:solidFill>
              <a:latin typeface="Calibri"/>
              <a:ea typeface="Calibri"/>
              <a:cs typeface="Calibri"/>
              <a:sym typeface="Calibri"/>
            </a:endParaRPr>
          </a:p>
        </p:txBody>
      </p:sp>
      <p:pic>
        <p:nvPicPr>
          <p:cNvPr id="76" name="Google Shape;76;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780300" y="52750"/>
            <a:ext cx="1255781" cy="1387050"/>
          </a:xfrm>
          <a:prstGeom prst="rect">
            <a:avLst/>
          </a:prstGeom>
          <a:noFill/>
          <a:ln w="9525" cap="flat" cmpd="sng">
            <a:solidFill>
              <a:srgbClr val="FF0000"/>
            </a:solidFill>
            <a:prstDash val="solid"/>
            <a:round/>
            <a:headEnd type="none" w="sm" len="sm"/>
            <a:tailEnd type="none" w="sm" len="sm"/>
          </a:ln>
        </p:spPr>
      </p:pic>
      <p:sp>
        <p:nvSpPr>
          <p:cNvPr id="77" name="Google Shape;77;p16"/>
          <p:cNvSpPr txBox="1"/>
          <p:nvPr/>
        </p:nvSpPr>
        <p:spPr>
          <a:xfrm>
            <a:off x="3493750" y="2189575"/>
            <a:ext cx="3771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Currently, </a:t>
            </a:r>
            <a:r>
              <a:rPr lang="en" sz="1300" b="1">
                <a:solidFill>
                  <a:srgbClr val="3C78D8"/>
                </a:solidFill>
                <a:latin typeface="Calibri"/>
                <a:ea typeface="Calibri"/>
                <a:cs typeface="Calibri"/>
                <a:sym typeface="Calibri"/>
              </a:rPr>
              <a:t>Oasis runs on NVIDIA H100 GPUs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But </a:t>
            </a:r>
            <a:r>
              <a:rPr lang="en" sz="1300" b="1">
                <a:solidFill>
                  <a:srgbClr val="FF0000"/>
                </a:solidFill>
                <a:latin typeface="Calibri"/>
                <a:ea typeface="Calibri"/>
                <a:cs typeface="Calibri"/>
                <a:sym typeface="Calibri"/>
              </a:rPr>
              <a:t>Decart</a:t>
            </a:r>
            <a:r>
              <a:rPr lang="en" sz="1300">
                <a:solidFill>
                  <a:schemeClr val="dk1"/>
                </a:solidFill>
                <a:latin typeface="Calibri"/>
                <a:ea typeface="Calibri"/>
                <a:cs typeface="Calibri"/>
                <a:sym typeface="Calibri"/>
              </a:rPr>
              <a:t> collaborates with </a:t>
            </a:r>
            <a:r>
              <a:rPr lang="en" sz="1300" b="1">
                <a:solidFill>
                  <a:srgbClr val="FF0000"/>
                </a:solidFill>
                <a:latin typeface="Calibri"/>
                <a:ea typeface="Calibri"/>
                <a:cs typeface="Calibri"/>
                <a:sym typeface="Calibri"/>
              </a:rPr>
              <a:t>Etched.ai</a:t>
            </a:r>
            <a:r>
              <a:rPr lang="en" sz="1300">
                <a:solidFill>
                  <a:schemeClr val="dk1"/>
                </a:solidFill>
                <a:latin typeface="Calibri"/>
                <a:ea typeface="Calibri"/>
                <a:cs typeface="Calibri"/>
                <a:sym typeface="Calibri"/>
              </a:rPr>
              <a:t> - developers of an AI inference cip </a:t>
            </a:r>
            <a:r>
              <a:rPr lang="en" sz="1300" b="1">
                <a:solidFill>
                  <a:srgbClr val="FF0000"/>
                </a:solidFill>
                <a:latin typeface="Calibri"/>
                <a:ea typeface="Calibri"/>
                <a:cs typeface="Calibri"/>
                <a:sym typeface="Calibri"/>
              </a:rPr>
              <a:t>Sohu</a:t>
            </a:r>
            <a:r>
              <a:rPr lang="en" sz="1300">
                <a:solidFill>
                  <a:schemeClr val="dk1"/>
                </a:solidFill>
                <a:latin typeface="Calibri"/>
                <a:ea typeface="Calibri"/>
                <a:cs typeface="Calibri"/>
                <a:sym typeface="Calibri"/>
              </a:rPr>
              <a:t>, that allows to run transformer models orders of magnitude faster and cheaper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(500,000 tokens/sec) - </a:t>
            </a:r>
            <a:r>
              <a:rPr lang="en" sz="1300" u="sng">
                <a:solidFill>
                  <a:schemeClr val="hlink"/>
                </a:solidFill>
                <a:latin typeface="Calibri"/>
                <a:ea typeface="Calibri"/>
                <a:cs typeface="Calibri"/>
                <a:sym typeface="Calibri"/>
                <a:hlinkClick r:id="rId9"/>
              </a:rPr>
              <a:t>https://www.etched.com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78" name="Google Shape;78;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345601" y="2182735"/>
            <a:ext cx="1759175" cy="2645851"/>
          </a:xfrm>
          <a:prstGeom prst="rect">
            <a:avLst/>
          </a:prstGeom>
          <a:noFill/>
          <a:ln w="9525" cap="flat" cmpd="sng">
            <a:solidFill>
              <a:srgbClr val="FF0000"/>
            </a:solidFill>
            <a:prstDash val="solid"/>
            <a:round/>
            <a:headEnd type="none" w="sm" len="sm"/>
            <a:tailEnd type="none" w="sm" len="sm"/>
          </a:ln>
        </p:spPr>
      </p:pic>
      <p:pic>
        <p:nvPicPr>
          <p:cNvPr id="79" name="Google Shape;79;p1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226575" y="3277777"/>
            <a:ext cx="2038176" cy="11464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p:nvPr/>
        </p:nvSpPr>
        <p:spPr>
          <a:xfrm>
            <a:off x="72300" y="76200"/>
            <a:ext cx="386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AI related jobs</a:t>
            </a:r>
            <a:endParaRPr sz="2000" b="1" i="0" u="none" strike="noStrike" cap="none">
              <a:solidFill>
                <a:srgbClr val="000000"/>
              </a:solidFill>
              <a:latin typeface="Calibri"/>
              <a:ea typeface="Calibri"/>
              <a:cs typeface="Calibri"/>
              <a:sym typeface="Calibri"/>
            </a:endParaRPr>
          </a:p>
        </p:txBody>
      </p:sp>
      <p:sp>
        <p:nvSpPr>
          <p:cNvPr id="291" name="Google Shape;291;p34"/>
          <p:cNvSpPr txBox="1"/>
          <p:nvPr/>
        </p:nvSpPr>
        <p:spPr>
          <a:xfrm>
            <a:off x="4103725" y="46938"/>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3"/>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92" name="Google Shape;292;p34"/>
          <p:cNvSpPr txBox="1"/>
          <p:nvPr/>
        </p:nvSpPr>
        <p:spPr>
          <a:xfrm>
            <a:off x="112175" y="575975"/>
            <a:ext cx="4414800" cy="288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AI Could Replace 200,000 Jobs on Wall Street</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A new report shows that company executives plan to cut 3% of their workforce in the next three to five years because of AI</a:t>
            </a:r>
            <a:endParaRPr sz="12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https://www.entrepreneur.com/business-news/wall-street-could-cut-200000-jobs-as-ai-takes-over-study/485359</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Man uses AI bot to apply to 1,000 Jobs and get 50 interviews in one month</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https://www.ndtv.com/offbeat/man-applies-to-1-000-jobs-using-ai-while-asleep-wakes-to-surprising-outcomes-7436736</a:t>
            </a:r>
            <a:endParaRPr sz="900">
              <a:latin typeface="Calibri"/>
              <a:ea typeface="Calibri"/>
              <a:cs typeface="Calibri"/>
              <a:sym typeface="Calibri"/>
            </a:endParaRPr>
          </a:p>
          <a:p>
            <a:pPr marL="0" lvl="0" indent="0" algn="l" rtl="0">
              <a:spcBef>
                <a:spcPts val="0"/>
              </a:spcBef>
              <a:spcAft>
                <a:spcPts val="0"/>
              </a:spcAft>
              <a:buNone/>
            </a:pP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Future of Jobs Report (World Economic Forum)</a:t>
            </a:r>
            <a:endParaRPr sz="12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https://reports.weforum.org/docs/WEF_Future_of_Jobs_Report_2025.pdf</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endParaRPr sz="900">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AI and Ghost Jobs: The Dynamics of the Tech Talent Market in 2025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(Ghost Jobs - not actively hiring for right now,  but expect to need in the future) - </a:t>
            </a:r>
            <a:r>
              <a:rPr lang="en" sz="900" u="sng">
                <a:solidFill>
                  <a:schemeClr val="hlink"/>
                </a:solidFill>
                <a:latin typeface="Calibri"/>
                <a:ea typeface="Calibri"/>
                <a:cs typeface="Calibri"/>
                <a:sym typeface="Calibri"/>
                <a:hlinkClick r:id="rId7"/>
              </a:rPr>
              <a:t>https://www.youtube.com/watch?v=Q6Uv5_Zl_J0</a:t>
            </a:r>
            <a:r>
              <a:rPr lang="en" sz="900">
                <a:latin typeface="Calibri"/>
                <a:ea typeface="Calibri"/>
                <a:cs typeface="Calibri"/>
                <a:sym typeface="Calibri"/>
              </a:rPr>
              <a:t> </a:t>
            </a:r>
            <a:endParaRPr sz="900">
              <a:latin typeface="Calibri"/>
              <a:ea typeface="Calibri"/>
              <a:cs typeface="Calibri"/>
              <a:sym typeface="Calibri"/>
            </a:endParaRPr>
          </a:p>
        </p:txBody>
      </p:sp>
      <p:sp>
        <p:nvSpPr>
          <p:cNvPr id="293" name="Google Shape;293;p34"/>
          <p:cNvSpPr txBox="1"/>
          <p:nvPr/>
        </p:nvSpPr>
        <p:spPr>
          <a:xfrm>
            <a:off x="6270650" y="76200"/>
            <a:ext cx="2801700" cy="485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b="1">
                <a:solidFill>
                  <a:srgbClr val="FF0000"/>
                </a:solidFill>
                <a:latin typeface="Calibri"/>
                <a:ea typeface="Calibri"/>
                <a:cs typeface="Calibri"/>
                <a:sym typeface="Calibri"/>
              </a:rPr>
              <a:t>25 fastest-growing jobs:</a:t>
            </a:r>
            <a:endParaRPr sz="11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https://www.linkedin.com/pulse/linkedin-jobs-rise-2025-25-fastest-growing-us-linkedin-news-gryie/</a:t>
            </a:r>
            <a:endParaRPr sz="10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800">
              <a:latin typeface="Calibri"/>
              <a:ea typeface="Calibri"/>
              <a:cs typeface="Calibri"/>
              <a:sym typeface="Calibri"/>
            </a:endParaRPr>
          </a:p>
          <a:p>
            <a:pPr marL="285750" lvl="0" indent="-127000" algn="l" rtl="0">
              <a:spcBef>
                <a:spcPts val="0"/>
              </a:spcBef>
              <a:spcAft>
                <a:spcPts val="0"/>
              </a:spcAft>
              <a:buClr>
                <a:srgbClr val="FF0000"/>
              </a:buClr>
              <a:buSzPts val="1100"/>
              <a:buFont typeface="Calibri"/>
              <a:buAutoNum type="arabicPeriod"/>
            </a:pPr>
            <a:r>
              <a:rPr lang="en" sz="1100" b="1">
                <a:solidFill>
                  <a:srgbClr val="FF0000"/>
                </a:solidFill>
                <a:latin typeface="Calibri"/>
                <a:ea typeface="Calibri"/>
                <a:cs typeface="Calibri"/>
                <a:sym typeface="Calibri"/>
              </a:rPr>
              <a:t>Artificial Intelligence Engineer</a:t>
            </a:r>
            <a:endParaRPr sz="1100" b="1">
              <a:solidFill>
                <a:srgbClr val="FF0000"/>
              </a:solidFill>
              <a:latin typeface="Calibri"/>
              <a:ea typeface="Calibri"/>
              <a:cs typeface="Calibri"/>
              <a:sym typeface="Calibri"/>
            </a:endParaRPr>
          </a:p>
          <a:p>
            <a:pPr marL="285750" lvl="0" indent="-127000" algn="l" rtl="0">
              <a:spcBef>
                <a:spcPts val="0"/>
              </a:spcBef>
              <a:spcAft>
                <a:spcPts val="0"/>
              </a:spcAft>
              <a:buClr>
                <a:srgbClr val="FF0000"/>
              </a:buClr>
              <a:buSzPts val="1100"/>
              <a:buFont typeface="Calibri"/>
              <a:buAutoNum type="arabicPeriod"/>
            </a:pPr>
            <a:r>
              <a:rPr lang="en" sz="1100" b="1">
                <a:solidFill>
                  <a:srgbClr val="FF0000"/>
                </a:solidFill>
                <a:latin typeface="Calibri"/>
                <a:ea typeface="Calibri"/>
                <a:cs typeface="Calibri"/>
                <a:sym typeface="Calibri"/>
              </a:rPr>
              <a:t>Artificial Intelligence Consultant</a:t>
            </a:r>
            <a:endParaRPr sz="1100" b="1">
              <a:solidFill>
                <a:srgbClr val="FF0000"/>
              </a:solidFill>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Physical Therapist</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Workforce Development Manager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Travel Advisor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Event Coordinator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Director of Development</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Outside Sales Representative</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Sustainability Specialist</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Security Guard</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Community Planner</a:t>
            </a:r>
            <a:endParaRPr sz="1100">
              <a:latin typeface="Calibri"/>
              <a:ea typeface="Calibri"/>
              <a:cs typeface="Calibri"/>
              <a:sym typeface="Calibri"/>
            </a:endParaRPr>
          </a:p>
          <a:p>
            <a:pPr marL="285750" lvl="0" indent="-127000" algn="l" rtl="0">
              <a:spcBef>
                <a:spcPts val="0"/>
              </a:spcBef>
              <a:spcAft>
                <a:spcPts val="0"/>
              </a:spcAft>
              <a:buClr>
                <a:srgbClr val="FF0000"/>
              </a:buClr>
              <a:buSzPts val="1100"/>
              <a:buFont typeface="Calibri"/>
              <a:buAutoNum type="arabicPeriod"/>
            </a:pPr>
            <a:r>
              <a:rPr lang="en" sz="1100" b="1">
                <a:solidFill>
                  <a:srgbClr val="FF0000"/>
                </a:solidFill>
                <a:latin typeface="Calibri"/>
                <a:ea typeface="Calibri"/>
                <a:cs typeface="Calibri"/>
                <a:sym typeface="Calibri"/>
              </a:rPr>
              <a:t>Artificial Intelligence Researcher</a:t>
            </a:r>
            <a:endParaRPr sz="1100" b="1">
              <a:solidFill>
                <a:srgbClr val="FF0000"/>
              </a:solidFill>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Treasury Manager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Land Agent</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Grants Consultant</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Director of Employer Relations</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Chief Growth Officer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Bridge Engineer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Private Equity Analyst</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Research Librarian</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Nuclear Engineer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Advanced Practice Provider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Chief Revenue Officer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Instrumentation and Control Engineer</a:t>
            </a:r>
            <a:endParaRPr sz="1100">
              <a:latin typeface="Calibri"/>
              <a:ea typeface="Calibri"/>
              <a:cs typeface="Calibri"/>
              <a:sym typeface="Calibri"/>
            </a:endParaRPr>
          </a:p>
          <a:p>
            <a:pPr marL="285750" lvl="0" indent="-127000" algn="l" rtl="0">
              <a:spcBef>
                <a:spcPts val="0"/>
              </a:spcBef>
              <a:spcAft>
                <a:spcPts val="0"/>
              </a:spcAft>
              <a:buSzPts val="1100"/>
              <a:buFont typeface="Calibri"/>
              <a:buAutoNum type="arabicPeriod"/>
            </a:pPr>
            <a:r>
              <a:rPr lang="en" sz="1100">
                <a:latin typeface="Calibri"/>
                <a:ea typeface="Calibri"/>
                <a:cs typeface="Calibri"/>
                <a:sym typeface="Calibri"/>
              </a:rPr>
              <a:t>Commissioning Manager</a:t>
            </a:r>
            <a:endParaRPr sz="11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pic>
        <p:nvPicPr>
          <p:cNvPr id="298" name="Google Shape;298;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99" name="Google Shape;299;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0" name="Google Shape;300;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01" name="Google Shape;301;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02" name="Google Shape;302;p35"/>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03" name="Google Shape;303;p35"/>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55075" y="52750"/>
            <a:ext cx="1688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R1</a:t>
            </a:r>
            <a:endParaRPr sz="2000" b="1">
              <a:solidFill>
                <a:schemeClr val="dk1"/>
              </a:solidFill>
              <a:latin typeface="Calibri"/>
              <a:ea typeface="Calibri"/>
              <a:cs typeface="Calibri"/>
              <a:sym typeface="Calibri"/>
            </a:endParaRPr>
          </a:p>
        </p:txBody>
      </p:sp>
      <p:sp>
        <p:nvSpPr>
          <p:cNvPr id="85" name="Google Shape;85;p17"/>
          <p:cNvSpPr txBox="1"/>
          <p:nvPr/>
        </p:nvSpPr>
        <p:spPr>
          <a:xfrm>
            <a:off x="55075" y="445150"/>
            <a:ext cx="44001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DeepSeek R1 is a large reasoning model (LRM) developed by the Chinese AI company DeepSeek.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R1 is designed to excel in logical thinking and problem-solving tasks, even surpassing OpenAI's models in some benchmarks (AIME, MATH).</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R1 shows its "thought process" in real-time, making it easier to understand how it arrives at answers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 Million Token Context Window (up to 1,500 pages)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DeepSeek plans to open-source the R1 model weights</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https://www.deepseek.com</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https://api-docs.deepseek.com</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https://medium.com/@kirill_86245/how-good-is-deepseek-r1-lite-preview-at-reasoning-403b582d24ca</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6"/>
              </a:rPr>
              <a:t>https://autogpt.net/new-chinese-ai-model-deepseek-r1-can-think-like-humans/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7"/>
              </a:rPr>
              <a:t>https://api-docs.deepseek.com/quick_start/pricing</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Pricing (in/out $ per 1M for in context length 64K, max output tokens 8K) - $0.14 / $0.28</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8"/>
              </a:rPr>
              <a:t>https://huggingface.co/deepseek-ai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9"/>
              </a:rPr>
              <a:t>https://github.com/deepseek-ai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86" name="Google Shape;86;p1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828500" y="52743"/>
            <a:ext cx="3240801" cy="685550"/>
          </a:xfrm>
          <a:prstGeom prst="rect">
            <a:avLst/>
          </a:prstGeom>
          <a:noFill/>
          <a:ln>
            <a:noFill/>
          </a:ln>
        </p:spPr>
      </p:pic>
      <p:sp>
        <p:nvSpPr>
          <p:cNvPr id="87" name="Google Shape;87;p17"/>
          <p:cNvSpPr txBox="1"/>
          <p:nvPr/>
        </p:nvSpPr>
        <p:spPr>
          <a:xfrm>
            <a:off x="4520400" y="1045450"/>
            <a:ext cx="45489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DeepSeek LLMs</a:t>
            </a:r>
            <a:r>
              <a:rPr lang="en" sz="1300">
                <a:solidFill>
                  <a:schemeClr val="dk1"/>
                </a:solidFill>
                <a:latin typeface="Calibri"/>
                <a:ea typeface="Calibri"/>
                <a:cs typeface="Calibri"/>
                <a:sym typeface="Calibri"/>
              </a:rPr>
              <a:t> - available in various sizes (7B, 67B, ...), base and chat variants, strong performance on standard benchmarks like MMLU and C-Eval, Available on Hugging Face</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DeepSeek R1</a:t>
            </a:r>
            <a:r>
              <a:rPr lang="en" sz="1300">
                <a:solidFill>
                  <a:schemeClr val="dk1"/>
                </a:solidFill>
                <a:latin typeface="Calibri"/>
                <a:ea typeface="Calibri"/>
                <a:cs typeface="Calibri"/>
                <a:sym typeface="Calibri"/>
              </a:rPr>
              <a:t> - specialized for logical thinking and problem-solving, 1 million token context window for extensive text analysis, provides a transparent view of its reasoning process, accessible via API, with model weights planned for open-source release</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DeepSeek V3</a:t>
            </a:r>
            <a:r>
              <a:rPr lang="en" sz="1300">
                <a:solidFill>
                  <a:schemeClr val="dk1"/>
                </a:solidFill>
                <a:latin typeface="Calibri"/>
                <a:ea typeface="Calibri"/>
                <a:cs typeface="Calibri"/>
                <a:sym typeface="Calibri"/>
              </a:rPr>
              <a:t> - 671B parameters, 128K context window, competitive with other leading LLMs, available on Hugging Face.</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DeepSeek MoE</a:t>
            </a:r>
            <a:r>
              <a:rPr lang="en" sz="1300">
                <a:solidFill>
                  <a:schemeClr val="dk1"/>
                </a:solidFill>
                <a:latin typeface="Calibri"/>
                <a:ea typeface="Calibri"/>
                <a:cs typeface="Calibri"/>
                <a:sym typeface="Calibri"/>
              </a:rPr>
              <a:t> - specialized expert modules for different tasks, improved efficiency and scalability, code on GitHub</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DeepSeek Coder</a:t>
            </a:r>
            <a:r>
              <a:rPr lang="en" sz="1300">
                <a:solidFill>
                  <a:schemeClr val="dk1"/>
                </a:solidFill>
                <a:latin typeface="Calibri"/>
                <a:ea typeface="Calibri"/>
                <a:cs typeface="Calibri"/>
                <a:sym typeface="Calibri"/>
              </a:rPr>
              <a:t> - different programming languages, different model sizes (1.3B, 5.7B, 6.7B, and 33B) and instruction-tuned variants, available on Hugging Face</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DeepSeek VL2</a:t>
            </a:r>
            <a:r>
              <a:rPr lang="en" sz="1300">
                <a:solidFill>
                  <a:schemeClr val="dk1"/>
                </a:solidFill>
                <a:latin typeface="Calibri"/>
                <a:ea typeface="Calibri"/>
                <a:cs typeface="Calibri"/>
                <a:sym typeface="Calibri"/>
              </a:rPr>
              <a:t> - combines vision and language understanding, image captioning and visual question answering, available on Hugging Face</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52750"/>
            <a:ext cx="3875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 low cost</a:t>
            </a:r>
            <a:endParaRPr sz="2000" b="1">
              <a:solidFill>
                <a:schemeClr val="dk1"/>
              </a:solidFill>
              <a:latin typeface="Calibri"/>
              <a:ea typeface="Calibri"/>
              <a:cs typeface="Calibri"/>
              <a:sym typeface="Calibri"/>
            </a:endParaRPr>
          </a:p>
        </p:txBody>
      </p:sp>
      <p:sp>
        <p:nvSpPr>
          <p:cNvPr id="93" name="Google Shape;93;p18"/>
          <p:cNvSpPr txBox="1"/>
          <p:nvPr/>
        </p:nvSpPr>
        <p:spPr>
          <a:xfrm>
            <a:off x="55075" y="427700"/>
            <a:ext cx="4467900" cy="462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3C78D8"/>
                </a:solidFill>
                <a:latin typeface="Calibri"/>
                <a:ea typeface="Calibri"/>
                <a:cs typeface="Calibri"/>
                <a:sym typeface="Calibri"/>
              </a:rPr>
              <a:t>Low cost of training:</a:t>
            </a:r>
            <a:endParaRPr sz="1300" b="1">
              <a:solidFill>
                <a:srgbClr val="3C78D8"/>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Deepseek V3 - </a:t>
            </a:r>
            <a:r>
              <a:rPr lang="en" sz="1300" b="1">
                <a:solidFill>
                  <a:srgbClr val="FF0000"/>
                </a:solidFill>
                <a:latin typeface="Calibri"/>
                <a:ea typeface="Calibri"/>
                <a:cs typeface="Calibri"/>
                <a:sym typeface="Calibri"/>
              </a:rPr>
              <a:t>$5.5 to $6 Million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Llama-3 - </a:t>
            </a:r>
            <a:r>
              <a:rPr lang="en" sz="1300" b="1">
                <a:solidFill>
                  <a:srgbClr val="FF0000"/>
                </a:solidFill>
                <a:latin typeface="Calibri"/>
                <a:ea typeface="Calibri"/>
                <a:cs typeface="Calibri"/>
                <a:sym typeface="Calibri"/>
              </a:rPr>
              <a:t>100s of Millions</a:t>
            </a:r>
            <a:endParaRPr sz="1300" b="1">
              <a:solidFill>
                <a:srgbClr val="FF0000"/>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GPT-4 - </a:t>
            </a:r>
            <a:r>
              <a:rPr lang="en" sz="1300" b="1">
                <a:solidFill>
                  <a:srgbClr val="FF0000"/>
                </a:solidFill>
                <a:latin typeface="Calibri"/>
                <a:ea typeface="Calibri"/>
                <a:cs typeface="Calibri"/>
                <a:sym typeface="Calibri"/>
              </a:rPr>
              <a:t>Billions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DeepSeek AI achieved this cost efficiency through a combination of strategic approaches: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MoE architecture, for instance, reduces the computational resources required for inference</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company also optimized its training process by minimizing communication bottlenecks and maximizing GPU utilization</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3C78D8"/>
                </a:solidFill>
                <a:latin typeface="Calibri"/>
                <a:ea typeface="Calibri"/>
                <a:cs typeface="Calibri"/>
                <a:sym typeface="Calibri"/>
              </a:rPr>
              <a:t>Low cost of hardware for training:</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 illustrate this efficiency, Llama-3 405B reportedly utilized 30.8 million GPU-hours, while DeepSeek-V3 achieved comparable or superior results with only 2.8 million GPU-hours. This represents an </a:t>
            </a:r>
            <a:r>
              <a:rPr lang="en" sz="1300" b="1">
                <a:solidFill>
                  <a:srgbClr val="FF0000"/>
                </a:solidFill>
                <a:latin typeface="Calibri"/>
                <a:ea typeface="Calibri"/>
                <a:cs typeface="Calibri"/>
                <a:sym typeface="Calibri"/>
              </a:rPr>
              <a:t>11-fold reduction in compute requirements</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DeepSeek AI has implemented knowledge distillation in its post-training enhancements to further improve the model's performance and efficiency</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Customizability: As an open-source model, it can be fine-tuned for specific use cases.</a:t>
            </a:r>
            <a:endParaRPr sz="1300">
              <a:solidFill>
                <a:schemeClr val="dk1"/>
              </a:solidFill>
              <a:latin typeface="Calibri"/>
              <a:ea typeface="Calibri"/>
              <a:cs typeface="Calibri"/>
              <a:sym typeface="Calibri"/>
            </a:endParaRPr>
          </a:p>
        </p:txBody>
      </p:sp>
      <p:sp>
        <p:nvSpPr>
          <p:cNvPr id="94" name="Google Shape;94;p18"/>
          <p:cNvSpPr txBox="1"/>
          <p:nvPr/>
        </p:nvSpPr>
        <p:spPr>
          <a:xfrm>
            <a:off x="4599175" y="698461"/>
            <a:ext cx="4467900" cy="114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DeepSeek-V3: A New Era in Open-Source AI</a:t>
            </a:r>
            <a:endParaRPr sz="1300" b="1">
              <a:solidFill>
                <a:srgbClr val="FF0000"/>
              </a:solidFill>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https://opentools.ai/news/meet-deepseek-v3-chinas-cost-efficient-ai-challenger-to-openai</a:t>
            </a:r>
            <a:endParaRPr sz="1000">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https://medium.com/@mirzasamaddanat/deepseek-v3-the-next-generation-of-open-source-large-language-models-0532c06fa5ec</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https://www.linkedin.com/pulse/deepseek-v3-new-paradigm-open-source-ai-elias-hasnat-lztuc/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5" name="Google Shape;95;p18"/>
          <p:cNvSpPr txBox="1"/>
          <p:nvPr/>
        </p:nvSpPr>
        <p:spPr>
          <a:xfrm>
            <a:off x="4599175" y="1921136"/>
            <a:ext cx="4467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Much Lower Usage Cost (comparing with GPT-4,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30x less for input tokens </a:t>
            </a:r>
            <a:endParaRPr sz="1300" b="1">
              <a:solidFill>
                <a:srgbClr val="3C78D8"/>
              </a:solidFill>
              <a:latin typeface="Calibri"/>
              <a:ea typeface="Calibri"/>
              <a:cs typeface="Calibri"/>
              <a:sym typeface="Calibri"/>
            </a:endParaRPr>
          </a:p>
          <a:p>
            <a:pPr marL="17145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60x less for output tokens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DeepSeek-V3 is narrowing the performance gap between open source and closed-source giants. It has state-of-the-art architecture with unparalleled cost efficiency</a:t>
            </a:r>
            <a:endParaRPr sz="1300">
              <a:solidFill>
                <a:schemeClr val="dk1"/>
              </a:solidFill>
              <a:latin typeface="Calibri"/>
              <a:ea typeface="Calibri"/>
              <a:cs typeface="Calibri"/>
              <a:sym typeface="Calibri"/>
            </a:endParaRPr>
          </a:p>
        </p:txBody>
      </p:sp>
      <p:sp>
        <p:nvSpPr>
          <p:cNvPr id="96" name="Google Shape;96;p18"/>
          <p:cNvSpPr txBox="1"/>
          <p:nvPr/>
        </p:nvSpPr>
        <p:spPr>
          <a:xfrm>
            <a:off x="4599175" y="3220611"/>
            <a:ext cx="44679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Model is compatible with standard devices, reducing barriers to entry for smaller organizations. Options: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Nvidia GPUs H200, H100, A100, etc.</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AMD GPUs like MI250X and newer models.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Huawei Ascend 910 and other</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System RAM: 512GB ... 1TB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CPU: multi-core CPU like Dual-socket Xeon servers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Fast NVMe SSD storage</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Network high-bandwidth, low-latency</a:t>
            </a:r>
            <a:endParaRPr sz="1300">
              <a:solidFill>
                <a:schemeClr val="dk1"/>
              </a:solidFill>
              <a:latin typeface="Calibri"/>
              <a:ea typeface="Calibri"/>
              <a:cs typeface="Calibri"/>
              <a:sym typeface="Calibri"/>
            </a:endParaRPr>
          </a:p>
        </p:txBody>
      </p:sp>
      <p:pic>
        <p:nvPicPr>
          <p:cNvPr id="97" name="Google Shape;97;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4125" y="52748"/>
            <a:ext cx="2335176" cy="493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55075" y="456350"/>
            <a:ext cx="44547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Deepseek V3 computer use</a:t>
            </a:r>
            <a:r>
              <a:rPr lang="en" sz="1300">
                <a:solidFill>
                  <a:schemeClr val="dk1"/>
                </a:solidFill>
                <a:latin typeface="Calibri"/>
                <a:ea typeface="Calibri"/>
                <a:cs typeface="Calibri"/>
                <a:sym typeface="Calibri"/>
              </a:rPr>
              <a:t> using Browser-Use WebUI:</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https://www.youtube.com/watch?v=zkSCDZVRNms</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https://github.com/warmshao/browser-use-webui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lvl="0" indent="-57150" algn="l" rtl="0">
              <a:spcBef>
                <a:spcPts val="0"/>
              </a:spcBef>
              <a:spcAft>
                <a:spcPts val="0"/>
              </a:spcAft>
              <a:buNone/>
            </a:pP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WebUI: is built on Gradio and supports a most of browser-use functionalities.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support for various LLMs (Gemini, OpenAI, Azure OpenAI, Anthropic, DeepSeek, Ollama etc.)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use your own browser with our tool, eliminating the need to re-login to sites or deal with other authentication challenges. </a:t>
            </a:r>
            <a:endParaRPr sz="1300">
              <a:solidFill>
                <a:schemeClr val="dk1"/>
              </a:solidFill>
              <a:latin typeface="Calibri"/>
              <a:ea typeface="Calibri"/>
              <a:cs typeface="Calibri"/>
              <a:sym typeface="Calibri"/>
            </a:endParaRPr>
          </a:p>
        </p:txBody>
      </p:sp>
      <p:sp>
        <p:nvSpPr>
          <p:cNvPr id="103" name="Google Shape;103;p19"/>
          <p:cNvSpPr txBox="1"/>
          <p:nvPr/>
        </p:nvSpPr>
        <p:spPr>
          <a:xfrm>
            <a:off x="4628575" y="913550"/>
            <a:ext cx="4454700" cy="83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Deepseek Artifacts</a:t>
            </a:r>
            <a:r>
              <a:rPr lang="en" sz="1300">
                <a:solidFill>
                  <a:schemeClr val="dk1"/>
                </a:solidFill>
                <a:latin typeface="Calibri"/>
                <a:ea typeface="Calibri"/>
                <a:cs typeface="Calibri"/>
                <a:sym typeface="Calibri"/>
              </a:rPr>
              <a:t> - free, open-source platform, and AI coder. Powered by DeepSeek V3. Generates apps in seconds!</a:t>
            </a:r>
            <a:endParaRPr sz="13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https://www.youtube.com/watch?v=cO6drWl3FAg</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https://deepseek-artifacts.vercel.app/</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https://huggingface.co/datasets/cfahlgren1/react-code-instructions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4" name="Google Shape;104;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459200" y="1865820"/>
            <a:ext cx="3624067" cy="3063200"/>
          </a:xfrm>
          <a:prstGeom prst="rect">
            <a:avLst/>
          </a:prstGeom>
          <a:noFill/>
          <a:ln w="9525" cap="flat" cmpd="sng">
            <a:solidFill>
              <a:srgbClr val="FF0000"/>
            </a:solidFill>
            <a:prstDash val="solid"/>
            <a:round/>
            <a:headEnd type="none" w="sm" len="sm"/>
            <a:tailEnd type="none" w="sm" len="sm"/>
          </a:ln>
        </p:spPr>
      </p:pic>
      <p:sp>
        <p:nvSpPr>
          <p:cNvPr id="105" name="Google Shape;105;p19"/>
          <p:cNvSpPr txBox="1"/>
          <p:nvPr/>
        </p:nvSpPr>
        <p:spPr>
          <a:xfrm>
            <a:off x="55075" y="52750"/>
            <a:ext cx="3875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 - Computer Use, Artifacts</a:t>
            </a:r>
            <a:endParaRPr sz="2000" b="1">
              <a:solidFill>
                <a:schemeClr val="dk1"/>
              </a:solidFill>
              <a:latin typeface="Calibri"/>
              <a:ea typeface="Calibri"/>
              <a:cs typeface="Calibri"/>
              <a:sym typeface="Calibri"/>
            </a:endParaRPr>
          </a:p>
        </p:txBody>
      </p:sp>
      <p:pic>
        <p:nvPicPr>
          <p:cNvPr id="106" name="Google Shape;106;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803825" y="2752950"/>
            <a:ext cx="3066339" cy="2162951"/>
          </a:xfrm>
          <a:prstGeom prst="rect">
            <a:avLst/>
          </a:prstGeom>
          <a:noFill/>
          <a:ln w="9525" cap="flat" cmpd="sng">
            <a:solidFill>
              <a:srgbClr val="FF0000"/>
            </a:solidFill>
            <a:prstDash val="solid"/>
            <a:round/>
            <a:headEnd type="none" w="sm" len="sm"/>
            <a:tailEnd type="none" w="sm" len="sm"/>
          </a:ln>
        </p:spPr>
      </p:pic>
      <p:pic>
        <p:nvPicPr>
          <p:cNvPr id="107" name="Google Shape;107;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734125" y="52748"/>
            <a:ext cx="2335176" cy="493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 QwQ 32B Reasoning model</a:t>
            </a:r>
            <a:endParaRPr sz="2000" b="1">
              <a:solidFill>
                <a:schemeClr val="dk1"/>
              </a:solidFill>
              <a:latin typeface="Calibri"/>
              <a:ea typeface="Calibri"/>
              <a:cs typeface="Calibri"/>
              <a:sym typeface="Calibri"/>
            </a:endParaRPr>
          </a:p>
        </p:txBody>
      </p:sp>
      <p:sp>
        <p:nvSpPr>
          <p:cNvPr id="113" name="Google Shape;113;p20"/>
          <p:cNvSpPr txBox="1"/>
          <p:nvPr/>
        </p:nvSpPr>
        <p:spPr>
          <a:xfrm>
            <a:off x="84100" y="1191700"/>
            <a:ext cx="4454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 QwQ 32B Preview - Reasoning model  from China</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Comparing Qwen QwQ 32B with OpenAI o1-preview (Nov 28, 24)</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https://www.youtube.com/watch?v=EWTWS1nghY0</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Qwen QwQ 32B is an experimental LLM from Alibaba</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focused on advanced reasoning tasks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Excels in Math, Reasoning, Coding.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Available on open platforms like Hugging Face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Note: Google and Meta are working on reasoning models - but hasn't released them yet</a:t>
            </a:r>
            <a:endParaRPr sz="1300">
              <a:solidFill>
                <a:schemeClr val="dk1"/>
              </a:solidFill>
              <a:latin typeface="Calibri"/>
              <a:ea typeface="Calibri"/>
              <a:cs typeface="Calibri"/>
              <a:sym typeface="Calibri"/>
            </a:endParaRPr>
          </a:p>
        </p:txBody>
      </p:sp>
      <p:pic>
        <p:nvPicPr>
          <p:cNvPr id="114" name="Google Shape;114;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15000" y="1347138"/>
            <a:ext cx="4454702" cy="244921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B-STAR Self-improvement </a:t>
            </a:r>
            <a:endParaRPr sz="2000" b="1">
              <a:solidFill>
                <a:schemeClr val="dk1"/>
              </a:solidFill>
              <a:latin typeface="Calibri"/>
              <a:ea typeface="Calibri"/>
              <a:cs typeface="Calibri"/>
              <a:sym typeface="Calibri"/>
            </a:endParaRPr>
          </a:p>
        </p:txBody>
      </p:sp>
      <p:sp>
        <p:nvSpPr>
          <p:cNvPr id="120" name="Google Shape;120;p21"/>
          <p:cNvSpPr txBox="1"/>
          <p:nvPr/>
        </p:nvSpPr>
        <p:spPr>
          <a:xfrm>
            <a:off x="55075" y="427700"/>
            <a:ext cx="4575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New B-STAR AI Is Breaking All The Rules Of Self-improvement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https://www.youtube.com/watch?v=Nz0HqOFtlBE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https://arxiv.org/abs/2412.17256</a:t>
            </a:r>
            <a:r>
              <a:rPr lang="en" sz="1200">
                <a:solidFill>
                  <a:schemeClr val="dk1"/>
                </a:solidFill>
                <a:latin typeface="Calibri"/>
                <a:ea typeface="Calibri"/>
                <a:cs typeface="Calibri"/>
                <a:sym typeface="Calibri"/>
              </a:rPr>
              <a:t> - paper (Hong Kong University)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B-STAR - a </a:t>
            </a:r>
            <a:r>
              <a:rPr lang="en" sz="1200" b="1">
                <a:solidFill>
                  <a:srgbClr val="3C78D8"/>
                </a:solidFill>
                <a:latin typeface="Calibri"/>
                <a:ea typeface="Calibri"/>
                <a:cs typeface="Calibri"/>
                <a:sym typeface="Calibri"/>
              </a:rPr>
              <a:t>self-improvement and continuous learning framework</a:t>
            </a:r>
            <a:r>
              <a:rPr lang="en" sz="1200">
                <a:solidFill>
                  <a:schemeClr val="dk1"/>
                </a:solidFill>
                <a:latin typeface="Calibri"/>
                <a:ea typeface="Calibri"/>
                <a:cs typeface="Calibri"/>
                <a:sym typeface="Calibri"/>
              </a:rPr>
              <a:t> that helps AI models learn by </a:t>
            </a:r>
            <a:r>
              <a:rPr lang="en" sz="1200" b="1">
                <a:solidFill>
                  <a:srgbClr val="6AA84F"/>
                </a:solidFill>
                <a:latin typeface="Calibri"/>
                <a:ea typeface="Calibri"/>
                <a:cs typeface="Calibri"/>
                <a:sym typeface="Calibri"/>
              </a:rPr>
              <a:t>balancing exploration and exploitation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B-STAR = </a:t>
            </a:r>
            <a:r>
              <a:rPr lang="en" sz="1200" b="1">
                <a:solidFill>
                  <a:srgbClr val="FF0000"/>
                </a:solidFill>
                <a:latin typeface="Calibri"/>
                <a:ea typeface="Calibri"/>
                <a:cs typeface="Calibri"/>
                <a:sym typeface="Calibri"/>
              </a:rPr>
              <a:t>B</a:t>
            </a:r>
            <a:r>
              <a:rPr lang="en" sz="1200">
                <a:solidFill>
                  <a:schemeClr val="dk1"/>
                </a:solidFill>
                <a:latin typeface="Calibri"/>
                <a:ea typeface="Calibri"/>
                <a:cs typeface="Calibri"/>
                <a:sym typeface="Calibri"/>
              </a:rPr>
              <a:t>alanced </a:t>
            </a:r>
            <a:r>
              <a:rPr lang="en" sz="1200" b="1">
                <a:solidFill>
                  <a:srgbClr val="FF0000"/>
                </a:solidFill>
                <a:latin typeface="Calibri"/>
                <a:ea typeface="Calibri"/>
                <a:cs typeface="Calibri"/>
                <a:sym typeface="Calibri"/>
              </a:rPr>
              <a:t>S</a:t>
            </a:r>
            <a:r>
              <a:rPr lang="en" sz="1200">
                <a:solidFill>
                  <a:schemeClr val="dk1"/>
                </a:solidFill>
                <a:latin typeface="Calibri"/>
                <a:ea typeface="Calibri"/>
                <a:cs typeface="Calibri"/>
                <a:sym typeface="Calibri"/>
              </a:rPr>
              <a:t>elf-</a:t>
            </a:r>
            <a:r>
              <a:rPr lang="en" sz="1200" b="1">
                <a:solidFill>
                  <a:srgbClr val="FF0000"/>
                </a:solidFill>
                <a:latin typeface="Calibri"/>
                <a:ea typeface="Calibri"/>
                <a:cs typeface="Calibri"/>
                <a:sym typeface="Calibri"/>
              </a:rPr>
              <a:t>Ta</a:t>
            </a:r>
            <a:r>
              <a:rPr lang="en" sz="1200">
                <a:solidFill>
                  <a:schemeClr val="dk1"/>
                </a:solidFill>
                <a:latin typeface="Calibri"/>
                <a:ea typeface="Calibri"/>
                <a:cs typeface="Calibri"/>
                <a:sym typeface="Calibri"/>
              </a:rPr>
              <a:t>ught </a:t>
            </a:r>
            <a:r>
              <a:rPr lang="en" sz="1200" b="1">
                <a:solidFill>
                  <a:srgbClr val="FF0000"/>
                </a:solidFill>
                <a:latin typeface="Calibri"/>
                <a:ea typeface="Calibri"/>
                <a:cs typeface="Calibri"/>
                <a:sym typeface="Calibri"/>
              </a:rPr>
              <a:t>R</a:t>
            </a:r>
            <a:r>
              <a:rPr lang="en" sz="1200">
                <a:solidFill>
                  <a:schemeClr val="dk1"/>
                </a:solidFill>
                <a:latin typeface="Calibri"/>
                <a:ea typeface="Calibri"/>
                <a:cs typeface="Calibri"/>
                <a:sym typeface="Calibri"/>
              </a:rPr>
              <a:t>easoning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method aims to address the limitations of current AI models that require massive amounts of human-generated data to learn.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B-STAR helps AI models learn and improve themselves by analyzing their own outputs, without relying on external data.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dynamically adjusts parameters like sampling temperature and reward thresholds to maintain a steady flow of high-quality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training data</a:t>
            </a:r>
            <a:endParaRPr sz="1200">
              <a:solidFill>
                <a:schemeClr val="dk1"/>
              </a:solidFill>
              <a:latin typeface="Calibri"/>
              <a:ea typeface="Calibri"/>
              <a:cs typeface="Calibri"/>
              <a:sym typeface="Calibri"/>
            </a:endParaRPr>
          </a:p>
        </p:txBody>
      </p:sp>
      <p:pic>
        <p:nvPicPr>
          <p:cNvPr id="121" name="Google Shape;121;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427847" y="2780175"/>
            <a:ext cx="5581305" cy="2247750"/>
          </a:xfrm>
          <a:prstGeom prst="rect">
            <a:avLst/>
          </a:prstGeom>
          <a:noFill/>
          <a:ln w="9525" cap="flat" cmpd="sng">
            <a:solidFill>
              <a:srgbClr val="FF0000"/>
            </a:solidFill>
            <a:prstDash val="solid"/>
            <a:round/>
            <a:headEnd type="none" w="sm" len="sm"/>
            <a:tailEnd type="none" w="sm" len="sm"/>
          </a:ln>
        </p:spPr>
      </p:pic>
      <p:sp>
        <p:nvSpPr>
          <p:cNvPr id="122" name="Google Shape;122;p21"/>
          <p:cNvSpPr txBox="1"/>
          <p:nvPr/>
        </p:nvSpPr>
        <p:spPr>
          <a:xfrm>
            <a:off x="4781475" y="52750"/>
            <a:ext cx="43035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B-STAR introduces a "balance score" to measure the effectiveness of this balance.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B-STAR reduces dependence on curated datasets for math, coding, and logic tasks - while boosting performance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adaptive method surpasses older approaches like STaR and RFT, offering continuous growth without human intervention or massive datasets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Potential applications in various fields, including robotics, creative writing, and design, emphasizing its ability to balance creativity and precision.</a:t>
            </a:r>
            <a:endParaRPr sz="1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Jensen Huang Keynote at CES 2025</a:t>
            </a:r>
            <a:endParaRPr sz="2000" b="1">
              <a:solidFill>
                <a:schemeClr val="dk1"/>
              </a:solidFill>
              <a:latin typeface="Calibri"/>
              <a:ea typeface="Calibri"/>
              <a:cs typeface="Calibri"/>
              <a:sym typeface="Calibri"/>
            </a:endParaRPr>
          </a:p>
        </p:txBody>
      </p:sp>
      <p:sp>
        <p:nvSpPr>
          <p:cNvPr id="128" name="Google Shape;128;p22"/>
          <p:cNvSpPr txBox="1"/>
          <p:nvPr/>
        </p:nvSpPr>
        <p:spPr>
          <a:xfrm>
            <a:off x="55075" y="427700"/>
            <a:ext cx="4454700" cy="325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CEO Jensen Huang Keynote</a:t>
            </a:r>
            <a:r>
              <a:rPr lang="en" sz="1200">
                <a:solidFill>
                  <a:schemeClr val="dk1"/>
                </a:solidFill>
                <a:latin typeface="Calibri"/>
                <a:ea typeface="Calibri"/>
                <a:cs typeface="Calibri"/>
                <a:sym typeface="Calibri"/>
              </a:rPr>
              <a:t> at CES 2025, Jan 6</a:t>
            </a:r>
            <a:endParaRPr sz="12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https://www.youtube.com/watch?v=XASnBeNKg6A</a:t>
            </a:r>
            <a:r>
              <a:rPr lang="en" sz="1000">
                <a:solidFill>
                  <a:schemeClr val="dk1"/>
                </a:solidFill>
                <a:latin typeface="Calibri"/>
                <a:ea typeface="Calibri"/>
                <a:cs typeface="Calibri"/>
                <a:sym typeface="Calibri"/>
              </a:rPr>
              <a:t> - full event</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https://www.youtube.com/watch?v=Iq1JeXKYg5k</a:t>
            </a:r>
            <a:r>
              <a:rPr lang="en" sz="1000">
                <a:solidFill>
                  <a:schemeClr val="dk1"/>
                </a:solidFill>
                <a:latin typeface="Calibri"/>
                <a:ea typeface="Calibri"/>
                <a:cs typeface="Calibri"/>
                <a:sym typeface="Calibri"/>
              </a:rPr>
              <a:t> - Dave2D </a:t>
            </a:r>
            <a:endParaRPr sz="1000">
              <a:solidFill>
                <a:schemeClr val="dk1"/>
              </a:solidFill>
              <a:latin typeface="Calibri"/>
              <a:ea typeface="Calibri"/>
              <a:cs typeface="Calibri"/>
              <a:sym typeface="Calibri"/>
            </a:endParaRPr>
          </a:p>
          <a:p>
            <a:pPr marL="457200" lvl="0" indent="-2921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https://www.youtube.com/watch?v=fjO9GPh_vJI</a:t>
            </a:r>
            <a:r>
              <a:rPr lang="en" sz="1000">
                <a:solidFill>
                  <a:schemeClr val="dk1"/>
                </a:solidFill>
                <a:latin typeface="Calibri"/>
                <a:ea typeface="Calibri"/>
                <a:cs typeface="Calibri"/>
                <a:sym typeface="Calibri"/>
              </a:rPr>
              <a:t> - 12min summary</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CES = Consumer Electronics Show</a:t>
            </a:r>
            <a:r>
              <a:rPr lang="en" sz="1200">
                <a:solidFill>
                  <a:schemeClr val="dk1"/>
                </a:solidFill>
                <a:latin typeface="Calibri"/>
                <a:ea typeface="Calibri"/>
                <a:cs typeface="Calibri"/>
                <a:sym typeface="Calibri"/>
              </a:rPr>
              <a:t> - an annual trade show organized by the Consumer Technology Association (CTA), Las Vegas, Nevada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GeForce RTX 50 Series GPUs - Blackwell architecture.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RTX5070 $549 (12GB memory, similar to 4090)</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RTX 5070 Ti  &amp; 5080 Ti 16GB, RTX 5090 Ti 32GB $1,999;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 new laptop GPU RTX 5070 also offers performance as previous 4090, but consumes x3 less battery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Drive Thor</a:t>
            </a:r>
            <a:r>
              <a:rPr lang="en" sz="1200">
                <a:solidFill>
                  <a:schemeClr val="dk1"/>
                </a:solidFill>
                <a:latin typeface="Calibri"/>
                <a:ea typeface="Calibri"/>
                <a:cs typeface="Calibri"/>
                <a:sym typeface="Calibri"/>
              </a:rPr>
              <a:t> - for autonomous driving. x20 times the processing power of its predecessor, Orin.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Project Digits</a:t>
            </a:r>
            <a:r>
              <a:rPr lang="en" sz="1200">
                <a:solidFill>
                  <a:schemeClr val="dk1"/>
                </a:solidFill>
                <a:latin typeface="Calibri"/>
                <a:ea typeface="Calibri"/>
                <a:cs typeface="Calibri"/>
                <a:sym typeface="Calibri"/>
              </a:rPr>
              <a:t> - AI supercomputer powered by the Grace-Blackwell Superchip, built in collaboration with MediaTek.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Cosmos</a:t>
            </a:r>
            <a:r>
              <a:rPr lang="en" sz="1200">
                <a:solidFill>
                  <a:schemeClr val="dk1"/>
                </a:solidFill>
                <a:latin typeface="Calibri"/>
                <a:ea typeface="Calibri"/>
                <a:cs typeface="Calibri"/>
                <a:sym typeface="Calibri"/>
              </a:rPr>
              <a:t> - suite of foundational models trained on 20 million hours of video to understand the physical world, including robotics and large language models</a:t>
            </a:r>
            <a:endParaRPr sz="1200">
              <a:solidFill>
                <a:schemeClr val="dk1"/>
              </a:solidFill>
              <a:latin typeface="Calibri"/>
              <a:ea typeface="Calibri"/>
              <a:cs typeface="Calibri"/>
              <a:sym typeface="Calibri"/>
            </a:endParaRPr>
          </a:p>
        </p:txBody>
      </p:sp>
      <p:pic>
        <p:nvPicPr>
          <p:cNvPr id="129" name="Google Shape;129;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182437" y="354225"/>
            <a:ext cx="2902512" cy="2179924"/>
          </a:xfrm>
          <a:prstGeom prst="rect">
            <a:avLst/>
          </a:prstGeom>
          <a:noFill/>
          <a:ln>
            <a:noFill/>
          </a:ln>
        </p:spPr>
      </p:pic>
      <p:pic>
        <p:nvPicPr>
          <p:cNvPr id="130" name="Google Shape;130;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56375" y="89300"/>
            <a:ext cx="1797298" cy="1186900"/>
          </a:xfrm>
          <a:prstGeom prst="rect">
            <a:avLst/>
          </a:prstGeom>
          <a:noFill/>
          <a:ln>
            <a:noFill/>
          </a:ln>
        </p:spPr>
      </p:pic>
      <p:pic>
        <p:nvPicPr>
          <p:cNvPr id="131" name="Google Shape;131;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753263" y="3216800"/>
            <a:ext cx="3331686" cy="1845875"/>
          </a:xfrm>
          <a:prstGeom prst="rect">
            <a:avLst/>
          </a:prstGeom>
          <a:noFill/>
          <a:ln>
            <a:noFill/>
          </a:ln>
        </p:spPr>
      </p:pic>
      <p:pic>
        <p:nvPicPr>
          <p:cNvPr id="132" name="Google Shape;132;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589731" y="3866100"/>
            <a:ext cx="3093669" cy="1186900"/>
          </a:xfrm>
          <a:prstGeom prst="rect">
            <a:avLst/>
          </a:prstGeom>
          <a:noFill/>
          <a:ln>
            <a:noFill/>
          </a:ln>
        </p:spPr>
      </p:pic>
      <p:pic>
        <p:nvPicPr>
          <p:cNvPr id="133" name="Google Shape;133;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61190" y="1445677"/>
            <a:ext cx="1569811" cy="1088482"/>
          </a:xfrm>
          <a:prstGeom prst="rect">
            <a:avLst/>
          </a:prstGeom>
          <a:noFill/>
          <a:ln>
            <a:noFill/>
          </a:ln>
        </p:spPr>
      </p:pic>
      <p:pic>
        <p:nvPicPr>
          <p:cNvPr id="134" name="Google Shape;134;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5075" y="3727050"/>
            <a:ext cx="2394107" cy="1316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3"/>
          <p:cNvSpPr txBox="1"/>
          <p:nvPr/>
        </p:nvSpPr>
        <p:spPr>
          <a:xfrm>
            <a:off x="55075" y="52750"/>
            <a:ext cx="4454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GB10 &amp; Project "DIGITS"</a:t>
            </a:r>
            <a:endParaRPr sz="2000" b="1">
              <a:solidFill>
                <a:schemeClr val="dk1"/>
              </a:solidFill>
              <a:latin typeface="Calibri"/>
              <a:ea typeface="Calibri"/>
              <a:cs typeface="Calibri"/>
              <a:sym typeface="Calibri"/>
            </a:endParaRPr>
          </a:p>
        </p:txBody>
      </p:sp>
      <p:sp>
        <p:nvSpPr>
          <p:cNvPr id="140" name="Google Shape;140;p23"/>
          <p:cNvSpPr txBox="1"/>
          <p:nvPr/>
        </p:nvSpPr>
        <p:spPr>
          <a:xfrm>
            <a:off x="55075" y="427700"/>
            <a:ext cx="44547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GB10 Superchip: NVIDIA Grace CPU + NVIDIA Blackwell GPU + 128 GB Unified memory + NVLink-C2C high-speed interconnect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Project DIGITS System: a personal AI workstation. Small palm-sized AI supercomputer that utilizes the GB10 Superchip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Performance: </a:t>
            </a:r>
            <a:r>
              <a:rPr lang="en" sz="1200" b="1">
                <a:solidFill>
                  <a:srgbClr val="FF0000"/>
                </a:solidFill>
                <a:latin typeface="Calibri"/>
                <a:ea typeface="Calibri"/>
                <a:cs typeface="Calibri"/>
                <a:sym typeface="Calibri"/>
              </a:rPr>
              <a:t>1 PFLOPS (1,000 TFLOPS) at FP4 precision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 performance numbers published for TF32, FP16, INT8</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4TB of NVMe SSD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Pre-installed NVIDIA's AI software stack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Price: $3,000</a:t>
            </a:r>
            <a:endParaRPr sz="1200" b="1">
              <a:solidFill>
                <a:srgbClr val="FF0000"/>
              </a:solidFill>
              <a:latin typeface="Calibri"/>
              <a:ea typeface="Calibri"/>
              <a:cs typeface="Calibri"/>
              <a:sym typeface="Calibri"/>
            </a:endParaRPr>
          </a:p>
        </p:txBody>
      </p:sp>
      <p:pic>
        <p:nvPicPr>
          <p:cNvPr id="141" name="Google Shape;141;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10449" y="52750"/>
            <a:ext cx="4078302" cy="2294050"/>
          </a:xfrm>
          <a:prstGeom prst="rect">
            <a:avLst/>
          </a:prstGeom>
          <a:noFill/>
          <a:ln w="9525" cap="flat" cmpd="sng">
            <a:solidFill>
              <a:srgbClr val="FF0000"/>
            </a:solidFill>
            <a:prstDash val="solid"/>
            <a:round/>
            <a:headEnd type="none" w="sm" len="sm"/>
            <a:tailEnd type="none" w="sm" len="sm"/>
          </a:ln>
        </p:spPr>
      </p:pic>
      <p:pic>
        <p:nvPicPr>
          <p:cNvPr id="142" name="Google Shape;142;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10450" y="2458750"/>
            <a:ext cx="4078300" cy="2294050"/>
          </a:xfrm>
          <a:prstGeom prst="rect">
            <a:avLst/>
          </a:prstGeom>
          <a:noFill/>
          <a:ln w="9525" cap="flat" cmpd="sng">
            <a:solidFill>
              <a:srgbClr val="FF0000"/>
            </a:solidFill>
            <a:prstDash val="solid"/>
            <a:round/>
            <a:headEnd type="none" w="sm" len="sm"/>
            <a:tailEnd type="none" w="sm" len="sm"/>
          </a:ln>
        </p:spPr>
      </p:pic>
      <p:sp>
        <p:nvSpPr>
          <p:cNvPr id="143" name="Google Shape;143;p23"/>
          <p:cNvSpPr txBox="1"/>
          <p:nvPr/>
        </p:nvSpPr>
        <p:spPr>
          <a:xfrm>
            <a:off x="55075" y="2156725"/>
            <a:ext cx="44547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Compare performance with Nvidia RTX 4090: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82.58 TFLOPS in FP32 precision,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661 TFLOPS in FP16 (with sparsity),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1,321 TOPS in INT8 (with sparsity)</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Compare performance with Nvidia RTX 5090 (estimated):</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105 TFLOPS in FP32</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1,676 TFLOPS in FP16</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3,352 TOPS in INT8</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PFLOPS = Peta Floating-point Operations Per Second (10</a:t>
            </a:r>
            <a:r>
              <a:rPr lang="en" sz="1200" baseline="30000">
                <a:solidFill>
                  <a:schemeClr val="dk1"/>
                </a:solidFill>
                <a:latin typeface="Calibri"/>
                <a:ea typeface="Calibri"/>
                <a:cs typeface="Calibri"/>
                <a:sym typeface="Calibri"/>
              </a:rPr>
              <a:t>15</a:t>
            </a:r>
            <a:r>
              <a:rPr lang="en" sz="1200">
                <a:solidFill>
                  <a:schemeClr val="dk1"/>
                </a:solidFill>
                <a:latin typeface="Calibri"/>
                <a:ea typeface="Calibri"/>
                <a:cs typeface="Calibri"/>
                <a:sym typeface="Calibri"/>
              </a:rPr>
              <a:t>)</a:t>
            </a:r>
            <a:endParaRPr sz="1200" baseline="300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TFLOPS = Tera FLOPS (10</a:t>
            </a:r>
            <a:r>
              <a:rPr lang="en" sz="1200" baseline="30000">
                <a:solidFill>
                  <a:schemeClr val="dk1"/>
                </a:solidFill>
                <a:latin typeface="Calibri"/>
                <a:ea typeface="Calibri"/>
                <a:cs typeface="Calibri"/>
                <a:sym typeface="Calibri"/>
              </a:rPr>
              <a:t>12</a:t>
            </a:r>
            <a:r>
              <a:rPr lang="en" sz="1200">
                <a:solidFill>
                  <a:schemeClr val="dk1"/>
                </a:solidFill>
                <a:latin typeface="Calibri"/>
                <a:ea typeface="Calibri"/>
                <a:cs typeface="Calibri"/>
                <a:sym typeface="Calibri"/>
              </a:rPr>
              <a:t>)</a:t>
            </a:r>
            <a:endParaRPr sz="1200" baseline="30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TOPS = Tera OPS</a:t>
            </a:r>
            <a:endParaRPr sz="1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4713</Words>
  <Application>Microsoft Macintosh PowerPoint</Application>
  <PresentationFormat>On-screen Show (16:9)</PresentationFormat>
  <Paragraphs>393</Paragraphs>
  <Slides>22</Slides>
  <Notes>22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2025-01-10T20:15:53Z</dcterms:modified>
</cp:coreProperties>
</file>