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9a388368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g359a388368b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59a388368b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359a388368b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560ba62ae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g3560ba62aed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560ba62ae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g3560ba62aed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05080adff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g305080adff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9a38836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g359a388368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599aa0b97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3599aa0b973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99aa0b9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g3599aa0b97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60ba62ae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g3560ba62aed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537a0213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35537a0213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560ba62aed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3560ba62aed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992d75d7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35992d75d78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huggingface.co/spaces/nvidia/parakeet-tdt-0.6b-v2" TargetMode="External"/><Relationship Id="rId3" Type="http://schemas.openxmlformats.org/officeDocument/2006/relationships/hyperlink" Target="https://huggingface.co/ServiceNow-AI/Apriel-Nemotron-15b-Thinker" TargetMode="External"/><Relationship Id="rId7" Type="http://schemas.openxmlformats.org/officeDocument/2006/relationships/hyperlink" Target="https://huggingface.co/nvidia/parakeet-tdt-0.6b-v2"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opentools.ai/news/apple-and-anthropic-join-forces-for-ai-powered-vibe-coding-revolution" TargetMode="External"/><Relationship Id="rId5" Type="http://schemas.openxmlformats.org/officeDocument/2006/relationships/hyperlink" Target="https://techcrunch.com/2025/05/02/apple-and-anthropic-reportedly-partner-to-build-an-ai-coding-platform/" TargetMode="Externa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hyperlink" Target="https://aws.amazon.com/blogs/aws/amazon-nova-premier-our-most-capable-model-for-complex-tasks-and-teacher-for-model-distillation/"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hyperlink" Target="https://github.com/asgeirtj/system_prompts_leaks/blob/main/claude-3.7-sonnet-full-system-message-humanreadable.md" TargetMode="External"/><Relationship Id="rId4" Type="http://schemas.openxmlformats.org/officeDocument/2006/relationships/hyperlink" Target="https://www.youtube.com/watch?v=hc9d9lylJg0"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huggingface.co/papers/2505.04588"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kaggle.com/whitepaper-agent-companion"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hyperlink" Target="https://www.instagram.com/billylee4648/reel/C-wZ8ZgptTB/" TargetMode="External"/><Relationship Id="rId3" Type="http://schemas.openxmlformats.org/officeDocument/2006/relationships/hyperlink" Target="https://www.instagram.com/julia_vineboo_wines/" TargetMode="External"/><Relationship Id="rId7" Type="http://schemas.openxmlformats.org/officeDocument/2006/relationships/hyperlink" Target="https://www.instagram.com/billylee4648/reel/C-e3L__NqUE/" TargetMode="External"/><Relationship Id="rId12"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www.tiktok.com/discover/julia-vineboo" TargetMode="External"/><Relationship Id="rId11" Type="http://schemas.openxmlformats.org/officeDocument/2006/relationships/image" Target="../media/image17.png"/><Relationship Id="rId5" Type="http://schemas.openxmlformats.org/officeDocument/2006/relationships/hyperlink" Target="https://www.youtube.com/watch?v=9uL9xcEa9EA" TargetMode="External"/><Relationship Id="rId10" Type="http://schemas.openxmlformats.org/officeDocument/2006/relationships/image" Target="../media/image16.png"/><Relationship Id="rId4" Type="http://schemas.openxmlformats.org/officeDocument/2006/relationships/hyperlink" Target="https://www.instagram.com/julia_vineboo_ai/" TargetMode="External"/><Relationship Id="rId9" Type="http://schemas.openxmlformats.org/officeDocument/2006/relationships/hyperlink" Target="https://www.pinterest.com/pin/495396027781920944/"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web.lmarena.ai/leaderboard" TargetMode="External"/><Relationship Id="rId13" Type="http://schemas.openxmlformats.org/officeDocument/2006/relationships/hyperlink" Target="https://www.vellum.ai/llm-leaderboard" TargetMode="External"/><Relationship Id="rId3" Type="http://schemas.openxmlformats.org/officeDocument/2006/relationships/hyperlink" Target="https://en.wikipedia.org/wiki/Elo_rating_system" TargetMode="External"/><Relationship Id="rId7" Type="http://schemas.openxmlformats.org/officeDocument/2006/relationships/hyperlink" Target="https://beta.lmarena.ai" TargetMode="External"/><Relationship Id="rId12" Type="http://schemas.openxmlformats.org/officeDocument/2006/relationships/hyperlink" Target="https://huggingface.co/open-llm-leaderboard" TargetMode="External"/><Relationship Id="rId2" Type="http://schemas.openxmlformats.org/officeDocument/2006/relationships/notesSlide" Target="../notesSlides/notesSlide15.xml"/><Relationship Id="rId16"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hyperlink" Target="https://openlm.ai/chatbot-arena/" TargetMode="External"/><Relationship Id="rId11" Type="http://schemas.openxmlformats.org/officeDocument/2006/relationships/hyperlink" Target="https://artificialanalysis.ai/leaderboards/models" TargetMode="External"/><Relationship Id="rId5" Type="http://schemas.openxmlformats.org/officeDocument/2006/relationships/hyperlink" Target="https://lmarena.ai/?leaderboard" TargetMode="External"/><Relationship Id="rId15" Type="http://schemas.openxmlformats.org/officeDocument/2006/relationships/image" Target="../media/image19.png"/><Relationship Id="rId10" Type="http://schemas.openxmlformats.org/officeDocument/2006/relationships/hyperlink" Target="https://www.stack-ai.com/llm-leaderboard" TargetMode="External"/><Relationship Id="rId4" Type="http://schemas.openxmlformats.org/officeDocument/2006/relationships/hyperlink" Target="https://chat.lmsys.org/?leaderboard" TargetMode="External"/><Relationship Id="rId9" Type="http://schemas.openxmlformats.org/officeDocument/2006/relationships/hyperlink" Target="https://llmworld.net/llm_leaderboards/" TargetMode="External"/><Relationship Id="rId14" Type="http://schemas.openxmlformats.org/officeDocument/2006/relationships/hyperlink" Target="https://virtualizationreview.com/articles/2025/04/29/ais-heavy-hitters-best-models-for-every-task.aspx"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layoffs.fyi"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hyperlink" Target="https://web.lmarena.ai/leaderboard" TargetMode="External"/><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www.youtube.com/watch?v=8kLn20ZYz8A" TargetMode="External"/><Relationship Id="rId5" Type="http://schemas.openxmlformats.org/officeDocument/2006/relationships/hyperlink" Target="https://www.youtube.com/watch?v=yPC6a83JDeQ" TargetMode="External"/><Relationship Id="rId4" Type="http://schemas.openxmlformats.org/officeDocument/2006/relationships/hyperlink" Target="https://lmarena.ai/?leaderboard" TargetMode="Externa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mistral.ai/news/mistral-medium-3"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39Z8ObQzO4Y"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s://scalingintelligence.stanford.edu/blogs/kernelbench/" TargetMode="External"/><Relationship Id="rId4" Type="http://schemas.openxmlformats.org/officeDocument/2006/relationships/hyperlink" Target="https://cognition.ai/blog/kevin-32b"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github.com/i-am-bee" TargetMode="External"/><Relationship Id="rId13" Type="http://schemas.openxmlformats.org/officeDocument/2006/relationships/image" Target="../media/image9.jpeg"/><Relationship Id="rId3" Type="http://schemas.openxmlformats.org/officeDocument/2006/relationships/hyperlink" Target="https://www.windowscentral.com/microsoft/satya-nadella-microsoft-ai-model-performance-is-doubling-every-6-months" TargetMode="External"/><Relationship Id="rId7" Type="http://schemas.openxmlformats.org/officeDocument/2006/relationships/hyperlink" Target="https://research.ibm.com/blog/multiagent-bee-ai" TargetMode="External"/><Relationship Id="rId12" Type="http://schemas.openxmlformats.org/officeDocument/2006/relationships/hyperlink" Target="https://www.pcmag.com/news/google-brings-native-ai-image-editing-to-the-gemini-app"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agentcommunicationprotocol.dev/introduction/welcome" TargetMode="External"/><Relationship Id="rId11" Type="http://schemas.openxmlformats.org/officeDocument/2006/relationships/hyperlink" Target="https://opentools.ai/news/apple-and-anthropic-join-forces-for-ai-powered-vibe-coding-revolution" TargetMode="External"/><Relationship Id="rId5" Type="http://schemas.openxmlformats.org/officeDocument/2006/relationships/hyperlink" Target="https://www.youtube.com/watch?v=Nzaq2S1EpLY" TargetMode="External"/><Relationship Id="rId10"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hyperlink" Target="https://www.linuxfoundation.org/blog/blog/introducing-the-open-governance-network-mode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www.theverge.com/openai/661303/openai-stays-nonprofit-sam-altman-employee-memo" TargetMode="External"/><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finance.yahoo.com/news/openai-reaches-agreement-buy-startup-000054157.html" TargetMode="External"/><Relationship Id="rId5" Type="http://schemas.openxmlformats.org/officeDocument/2006/relationships/hyperlink" Target="https://en.wikipedia.org/wiki/Fidji_Simo" TargetMode="External"/><Relationship Id="rId4" Type="http://schemas.openxmlformats.org/officeDocument/2006/relationships/hyperlink" Target="https://www.reuters.com/business/openai-remain-under-non-profit-control-change-restructuring-plans-2025-05-05/"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fastcompany.com/91327911/prompt-engineering-going-extinct"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hyperlink" Target="https://www.youtube.com/watch?v=hSQ5cjr-WjM" TargetMode="External"/><Relationship Id="rId4" Type="http://schemas.openxmlformats.org/officeDocument/2006/relationships/hyperlink" Target="https://thenewstack.io/what-is-semantic-caching/"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zed.dev/ai" TargetMode="External"/><Relationship Id="rId3" Type="http://schemas.openxmlformats.org/officeDocument/2006/relationships/hyperlink" Target="https://www.youtube.com/watch?v=4clyIcphEvU" TargetMode="External"/><Relationship Id="rId7" Type="http://schemas.openxmlformats.org/officeDocument/2006/relationships/hyperlink" Target="https://www.youtube.com/watch?v=d0rPK0dJn1A"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techpoint.africa/guide/cursor-vs-vscode-vibe-coding-review/" TargetMode="External"/><Relationship Id="rId11" Type="http://schemas.openxmlformats.org/officeDocument/2006/relationships/hyperlink" Target="https://www.bleepingcomputer.com/news/microsoft/microsoft-unveils-new-ai-agents-that-can-modify-windows-settings/" TargetMode="External"/><Relationship Id="rId5" Type="http://schemas.openxmlformats.org/officeDocument/2006/relationships/image" Target="../media/image14.png"/><Relationship Id="rId10" Type="http://schemas.openxmlformats.org/officeDocument/2006/relationships/hyperlink" Target="https://voideditor.com" TargetMode="External"/><Relationship Id="rId4" Type="http://schemas.openxmlformats.org/officeDocument/2006/relationships/image" Target="../media/image13.png"/><Relationship Id="rId9" Type="http://schemas.openxmlformats.org/officeDocument/2006/relationships/hyperlink" Target="https://www.tabbym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934297"/>
            <a:ext cx="4420200" cy="1634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Gemini 2.5 Pro I/O Edition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Mistral Medium 3</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Kevin-32B</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Microsoft's AI performance is doubling every 6 mo</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Apple Integrates Anthropic's Claude into Xcode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ACP (Agent Communication Protocol)</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Gemini image editing using prompts</a:t>
            </a:r>
            <a:endParaRPr sz="1500" b="1">
              <a:solidFill>
                <a:srgbClr val="3C78D8"/>
              </a:solidFill>
              <a:latin typeface="Calibri"/>
              <a:ea typeface="Calibri"/>
              <a:cs typeface="Calibri"/>
              <a:sym typeface="Calibri"/>
            </a:endParaRPr>
          </a:p>
        </p:txBody>
      </p:sp>
      <p:sp>
        <p:nvSpPr>
          <p:cNvPr id="64" name="Google Shape;64;p15"/>
          <p:cNvSpPr txBox="1"/>
          <p:nvPr/>
        </p:nvSpPr>
        <p:spPr>
          <a:xfrm>
            <a:off x="1244875" y="-23350"/>
            <a:ext cx="2072400" cy="818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endParaRPr sz="30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i="0" u="none" strike="noStrike" cap="none">
                <a:solidFill>
                  <a:srgbClr val="3C78D8"/>
                </a:solidFill>
                <a:latin typeface="Calibri"/>
                <a:ea typeface="Calibri"/>
                <a:cs typeface="Calibri"/>
                <a:sym typeface="Calibri"/>
              </a:rPr>
              <a:t>May 0</a:t>
            </a:r>
            <a:r>
              <a:rPr lang="en" sz="2200" b="1">
                <a:solidFill>
                  <a:srgbClr val="3C78D8"/>
                </a:solidFill>
                <a:latin typeface="Calibri"/>
                <a:ea typeface="Calibri"/>
                <a:cs typeface="Calibri"/>
                <a:sym typeface="Calibri"/>
              </a:rPr>
              <a:t>9</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078716"/>
            <a:ext cx="45024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Crowd-sourced "Arena" Leaderboard</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Jobs, Layoffs</a:t>
            </a:r>
            <a:endParaRPr sz="1500"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2707946"/>
            <a:ext cx="4420200" cy="2096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abandons plan to become a for-profit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Buys Startup Windsurf for $3 Bln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Prompt Engineering - from job to task</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Semantic Caching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$90/mo 'Max" plan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FutureHouse - 4 agents: Crow, Falcon, Owl, Phoenix</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Cursor vs VSCode for Vibe Coding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Zed, Tabby, Void Editors - open source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AI Agent helps change Windows Settings</a:t>
            </a:r>
            <a:endParaRPr sz="1500" b="1">
              <a:solidFill>
                <a:srgbClr val="3C78D8"/>
              </a:solidFill>
              <a:latin typeface="Calibri"/>
              <a:ea typeface="Calibri"/>
              <a:cs typeface="Calibri"/>
              <a:sym typeface="Calibri"/>
            </a:endParaRPr>
          </a:p>
        </p:txBody>
      </p:sp>
      <p:sp>
        <p:nvSpPr>
          <p:cNvPr id="67" name="Google Shape;67;p15"/>
          <p:cNvSpPr txBox="1"/>
          <p:nvPr/>
        </p:nvSpPr>
        <p:spPr>
          <a:xfrm>
            <a:off x="4576975" y="933312"/>
            <a:ext cx="4502400" cy="18654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Apriel Nemotron 15B - open source reasoning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NVIDIA Parakeet-TDT-0.6B-v2 Speech Recognition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Apple Xcode with Claude Sonnet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Amazon Nova Premier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Claude System Prompt - 24K tokens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ZeroSearch</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 Agents Companion Whitepaper</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Julia Vineboo AI</a:t>
            </a:r>
            <a:endParaRPr sz="1500" b="1">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4"/>
          <p:cNvSpPr txBox="1"/>
          <p:nvPr/>
        </p:nvSpPr>
        <p:spPr>
          <a:xfrm>
            <a:off x="55075" y="52750"/>
            <a:ext cx="2469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- 4</a:t>
            </a:r>
            <a:endParaRPr sz="2000" b="1" i="0" u="none" strike="noStrike" cap="none">
              <a:solidFill>
                <a:schemeClr val="dk1"/>
              </a:solidFill>
              <a:latin typeface="Calibri"/>
              <a:ea typeface="Calibri"/>
              <a:cs typeface="Calibri"/>
              <a:sym typeface="Calibri"/>
            </a:endParaRPr>
          </a:p>
        </p:txBody>
      </p:sp>
      <p:sp>
        <p:nvSpPr>
          <p:cNvPr id="145" name="Google Shape;145;p24"/>
          <p:cNvSpPr txBox="1"/>
          <p:nvPr/>
        </p:nvSpPr>
        <p:spPr>
          <a:xfrm>
            <a:off x="55075" y="413500"/>
            <a:ext cx="4452000" cy="1449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Apriel Nemotron 15B - open source reasoning</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by Nvidia and ServiceNow</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lower latency, lower inference costs, and agentic</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 enterprise AI agents and real-time workflow automation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Outperforms or matches QWQ-32b - while using 40% fewer tokens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Strong performance on both enterprise tasks (RAG, workflow automation) and academic benchmarks (math, logic, coding)</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https://huggingface.co/ServiceNow-AI/Apriel-Nemotron-15b-Thinker</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46" name="Google Shape;146;p2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48300" y="413500"/>
            <a:ext cx="990888" cy="1449900"/>
          </a:xfrm>
          <a:prstGeom prst="rect">
            <a:avLst/>
          </a:prstGeom>
          <a:noFill/>
          <a:ln>
            <a:noFill/>
          </a:ln>
        </p:spPr>
      </p:pic>
      <p:sp>
        <p:nvSpPr>
          <p:cNvPr id="147" name="Google Shape;147;p24"/>
          <p:cNvSpPr txBox="1"/>
          <p:nvPr/>
        </p:nvSpPr>
        <p:spPr>
          <a:xfrm>
            <a:off x="55075" y="3424100"/>
            <a:ext cx="44520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Apple Xcode with Claude Sonnet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write, fix, and test code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https://techcrunch.com/2025/05/02/apple-and-anthropic-reportedly-partner-to-build-an-ai-coding-platform/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https://opentools.ai/news/apple-and-anthropic-join-forces-for-ai-powered-vibe-coding-revolution</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48" name="Google Shape;148;p24"/>
          <p:cNvSpPr txBox="1"/>
          <p:nvPr/>
        </p:nvSpPr>
        <p:spPr>
          <a:xfrm>
            <a:off x="55075" y="1935275"/>
            <a:ext cx="4452000" cy="1403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NVIDIA Parakeet-TDT-0.6B-v2 Speech Recognition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very fast open-source speech recognition model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available on HuggingFace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transcribe an hour of audio in just one second (using Nvidia GPU)</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ranks at the top of Hugging Face's Open ASR Leaderboard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transcribe song to lyrics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https://huggingface.co/nvidia/parakeet-tdt-0.6b-v2</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https://huggingface.co/spaces/nvidia/parakeet-tdt-0.6b-v2</a:t>
            </a:r>
            <a:r>
              <a:rPr lang="en" sz="900">
                <a:solidFill>
                  <a:schemeClr val="dk1"/>
                </a:solidFill>
                <a:latin typeface="Calibri"/>
                <a:ea typeface="Calibri"/>
                <a:cs typeface="Calibri"/>
                <a:sym typeface="Calibri"/>
              </a:rPr>
              <a:t> - try</a:t>
            </a:r>
            <a:endParaRPr sz="9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5"/>
          <p:cNvSpPr txBox="1"/>
          <p:nvPr/>
        </p:nvSpPr>
        <p:spPr>
          <a:xfrm>
            <a:off x="55075" y="52750"/>
            <a:ext cx="2469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- 5</a:t>
            </a:r>
            <a:endParaRPr sz="2000" b="1" i="0" u="none" strike="noStrike" cap="none">
              <a:solidFill>
                <a:schemeClr val="dk1"/>
              </a:solidFill>
              <a:latin typeface="Calibri"/>
              <a:ea typeface="Calibri"/>
              <a:cs typeface="Calibri"/>
              <a:sym typeface="Calibri"/>
            </a:endParaRPr>
          </a:p>
        </p:txBody>
      </p:sp>
      <p:sp>
        <p:nvSpPr>
          <p:cNvPr id="154" name="Google Shape;154;p25"/>
          <p:cNvSpPr txBox="1"/>
          <p:nvPr/>
        </p:nvSpPr>
        <p:spPr>
          <a:xfrm>
            <a:off x="55075" y="414075"/>
            <a:ext cx="4452000" cy="2511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Amazon Nova Premier</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Amazon’s most advanced foundation "teacher" model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Context length 1 Mln tokens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complex tasks, multi-step planning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works with tools and data sources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fully multimodal (text, images, videos)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agentic workflows, RAG, function calling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Premier is behind Google’s Gemini 2.5 Pro on benchmarks, but does well on tests for knowledge retrieval and visual understanding - according to Amazon’s internal benchmarking.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Bedrock, Premier is priced at $2.50 in, 12.50 out per M tokens. This is similar to Gemini 2.5 Pro</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https://aws.amazon.com/blogs/aws/amazon-nova-premier-our-most-capable-model-for-complex-tasks-and-teacher-for-model-distillation/</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55" name="Google Shape;155;p25"/>
          <p:cNvSpPr txBox="1"/>
          <p:nvPr/>
        </p:nvSpPr>
        <p:spPr>
          <a:xfrm>
            <a:off x="55075" y="3022450"/>
            <a:ext cx="44520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Anthropic Claude System Prompt - 24K tokens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xxx</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4"/>
              </a:rPr>
              <a:t>https://www.youtube.com/watch?v=hc9d9lylJg0</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https://github.com/asgeirtj/system_prompts_leaks/blob/main/claude-3.7-sonnet-full-system-message-humanreadable.md</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6"/>
          <p:cNvSpPr txBox="1"/>
          <p:nvPr/>
        </p:nvSpPr>
        <p:spPr>
          <a:xfrm>
            <a:off x="55075" y="52750"/>
            <a:ext cx="2469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ZeroSearch</a:t>
            </a:r>
            <a:endParaRPr sz="2000" b="1" i="0" u="none" strike="noStrike" cap="none">
              <a:solidFill>
                <a:schemeClr val="dk1"/>
              </a:solidFill>
              <a:latin typeface="Calibri"/>
              <a:ea typeface="Calibri"/>
              <a:cs typeface="Calibri"/>
              <a:sym typeface="Calibri"/>
            </a:endParaRPr>
          </a:p>
        </p:txBody>
      </p:sp>
      <p:sp>
        <p:nvSpPr>
          <p:cNvPr id="161" name="Google Shape;161;p26"/>
          <p:cNvSpPr txBox="1"/>
          <p:nvPr/>
        </p:nvSpPr>
        <p:spPr>
          <a:xfrm>
            <a:off x="55075" y="698050"/>
            <a:ext cx="4452000" cy="334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ZeroSearch - Search Capability of LLMs without Searching</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Finding information without constantly using real search engines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Approach: </a:t>
            </a:r>
            <a:endParaRPr sz="1200">
              <a:solidFill>
                <a:schemeClr val="dk1"/>
              </a:solidFill>
              <a:latin typeface="Calibri"/>
              <a:ea typeface="Calibri"/>
              <a:cs typeface="Calibri"/>
              <a:sym typeface="Calibri"/>
            </a:endParaRPr>
          </a:p>
          <a:p>
            <a:pPr marL="342900" marR="0" lvl="1"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Train one AI to generate both good and not-so-good "fake search results" for questions; </a:t>
            </a:r>
            <a:endParaRPr sz="1200">
              <a:solidFill>
                <a:schemeClr val="dk1"/>
              </a:solidFill>
              <a:latin typeface="Calibri"/>
              <a:ea typeface="Calibri"/>
              <a:cs typeface="Calibri"/>
              <a:sym typeface="Calibri"/>
            </a:endParaRPr>
          </a:p>
          <a:p>
            <a:pPr marL="342900" marR="0" lvl="1"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Then use this as a training environment for another AI, teaching it to reason through information and find answers; </a:t>
            </a:r>
            <a:endParaRPr sz="1200">
              <a:solidFill>
                <a:schemeClr val="dk1"/>
              </a:solidFill>
              <a:latin typeface="Calibri"/>
              <a:ea typeface="Calibri"/>
              <a:cs typeface="Calibri"/>
              <a:sym typeface="Calibri"/>
            </a:endParaRPr>
          </a:p>
          <a:p>
            <a:pPr marL="342900" marR="0" lvl="1"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Gradually make this training harder by making the fake search results more challenging;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This helps the AI learn to be a good searcher without needing real search engines.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This works very well. Authors tried 3B, 7B, and 14B models. The resultant performance of the large (14B) model has matched or even exceeded what they'd get with real search engines.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This approach saves money and gives more control over the training process, while still helping AI get better at finding and using information to answer questions.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3"/>
              </a:rPr>
              <a:t>https://huggingface.co/papers/2505.04588</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7"/>
          <p:cNvSpPr txBox="1"/>
          <p:nvPr/>
        </p:nvSpPr>
        <p:spPr>
          <a:xfrm>
            <a:off x="55075" y="52750"/>
            <a:ext cx="4452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Google - Agents Companion Whitepaper</a:t>
            </a:r>
            <a:endParaRPr sz="2000" b="1" i="0" u="none" strike="noStrike" cap="none">
              <a:solidFill>
                <a:schemeClr val="dk1"/>
              </a:solidFill>
              <a:latin typeface="Calibri"/>
              <a:ea typeface="Calibri"/>
              <a:cs typeface="Calibri"/>
              <a:sym typeface="Calibri"/>
            </a:endParaRPr>
          </a:p>
        </p:txBody>
      </p:sp>
      <p:sp>
        <p:nvSpPr>
          <p:cNvPr id="167" name="Google Shape;167;p27"/>
          <p:cNvSpPr txBox="1"/>
          <p:nvPr/>
        </p:nvSpPr>
        <p:spPr>
          <a:xfrm>
            <a:off x="4601450" y="538475"/>
            <a:ext cx="4452000" cy="445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Agentic RAG (Retrieval-Augmented Generation):</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Evolution from static retrieval to dynamic, iterative reasoning</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Key improvements include context-aware query expansion , multi-step decomposition, adaptive source selection, and fact verification</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Designed for high-stakes domains like healthcare, legal compliance, and finance</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Agent Evaluation Framework:</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Three-dimensional approach: capability assessment, trajectory analysis, and final response evaluation</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Uses specialized benchmarks like AgentBench and PlanBench</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Emphasizes observability across both reasoning and execution layers</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Multi-Agent Architectures: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Specialized agents that collaborate through modular reasoning</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Benefits include fault tolerance and improved scalability</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Requires tracking coordination quality and system-level efficiency</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The paper also covers real-world implementations including Google's AgentSpace (an enterprise orchestration platform), NotebookLM Enterprise, and a detailed automotive AI case study featuring various design patterns like hierarchical orchestration and peer-to-peer handoffs.</a:t>
            </a:r>
            <a:endParaRPr sz="1200">
              <a:solidFill>
                <a:schemeClr val="dk1"/>
              </a:solidFill>
              <a:latin typeface="Calibri"/>
              <a:ea typeface="Calibri"/>
              <a:cs typeface="Calibri"/>
              <a:sym typeface="Calibri"/>
            </a:endParaRPr>
          </a:p>
        </p:txBody>
      </p:sp>
      <p:sp>
        <p:nvSpPr>
          <p:cNvPr id="168" name="Google Shape;168;p27"/>
          <p:cNvSpPr txBox="1"/>
          <p:nvPr/>
        </p:nvSpPr>
        <p:spPr>
          <a:xfrm>
            <a:off x="55075" y="538475"/>
            <a:ext cx="44520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Google Kaggle - Agents Companion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u="sng">
                <a:solidFill>
                  <a:schemeClr val="hlink"/>
                </a:solidFill>
                <a:latin typeface="Calibri"/>
                <a:ea typeface="Calibri"/>
                <a:cs typeface="Calibri"/>
                <a:sym typeface="Calibri"/>
                <a:hlinkClick r:id="rId3"/>
              </a:rPr>
              <a:t>https://www.kaggle.com/whitepaper-agent-companion</a:t>
            </a:r>
            <a:r>
              <a:rPr lang="en" sz="1200" b="1">
                <a:solidFill>
                  <a:srgbClr val="FF0000"/>
                </a:solidFill>
                <a:latin typeface="Calibri"/>
                <a:ea typeface="Calibri"/>
                <a:cs typeface="Calibri"/>
                <a:sym typeface="Calibri"/>
              </a:rPr>
              <a:t> </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Google has released the second installment in its Agents Companion series, a comprehensive 76-page technical whitepaper focused on operationalizing AI agent systems at scale. The paper builds on previous foundational concepts and emphasizes three main areas:</a:t>
            </a:r>
            <a:endParaRPr sz="1200">
              <a:solidFill>
                <a:schemeClr val="dk1"/>
              </a:solidFill>
              <a:latin typeface="Calibri"/>
              <a:ea typeface="Calibri"/>
              <a:cs typeface="Calibri"/>
              <a:sym typeface="Calibri"/>
            </a:endParaRPr>
          </a:p>
        </p:txBody>
      </p:sp>
      <p:sp>
        <p:nvSpPr>
          <p:cNvPr id="169" name="Google Shape;169;p27"/>
          <p:cNvSpPr txBox="1"/>
          <p:nvPr/>
        </p:nvSpPr>
        <p:spPr>
          <a:xfrm>
            <a:off x="55075" y="2207550"/>
            <a:ext cx="44520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Key Improvements in Agentic RAG:</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Context-Aware Query Expansion: </a:t>
            </a:r>
            <a:r>
              <a:rPr lang="en" sz="1200">
                <a:solidFill>
                  <a:srgbClr val="3C78D8"/>
                </a:solidFill>
                <a:latin typeface="Calibri"/>
                <a:ea typeface="Calibri"/>
                <a:cs typeface="Calibri"/>
                <a:sym typeface="Calibri"/>
              </a:rPr>
              <a:t>Agents reformulate search queries dynamically based on evolving task context</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Multi-Step Decomposition: </a:t>
            </a:r>
            <a:r>
              <a:rPr lang="en" sz="1200">
                <a:solidFill>
                  <a:srgbClr val="6AA84F"/>
                </a:solidFill>
                <a:latin typeface="Calibri"/>
                <a:ea typeface="Calibri"/>
                <a:cs typeface="Calibri"/>
                <a:sym typeface="Calibri"/>
              </a:rPr>
              <a:t>Complex queries are broken into logical subtasks, each addressed in sequence</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Adaptive Source Selection: </a:t>
            </a:r>
            <a:r>
              <a:rPr lang="en" sz="1200" b="1">
                <a:solidFill>
                  <a:srgbClr val="3C78D8"/>
                </a:solidFill>
                <a:latin typeface="Calibri"/>
                <a:ea typeface="Calibri"/>
                <a:cs typeface="Calibri"/>
                <a:sym typeface="Calibri"/>
              </a:rPr>
              <a:t>Instead of querying a fixed vector store, agents select optimal sources contextually</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Fact Verification: </a:t>
            </a:r>
            <a:r>
              <a:rPr lang="en" sz="1200">
                <a:solidFill>
                  <a:srgbClr val="6AA84F"/>
                </a:solidFill>
                <a:latin typeface="Calibri"/>
                <a:ea typeface="Calibri"/>
                <a:cs typeface="Calibri"/>
                <a:sym typeface="Calibri"/>
              </a:rPr>
              <a:t>Dedicated evaluator agents validate retrieved content for consistency and grounding before synthesis</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8"/>
          <p:cNvSpPr txBox="1"/>
          <p:nvPr/>
        </p:nvSpPr>
        <p:spPr>
          <a:xfrm>
            <a:off x="55075" y="52750"/>
            <a:ext cx="2469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Julia Vineboo AI</a:t>
            </a:r>
            <a:endParaRPr sz="2000" b="1" i="0" u="none" strike="noStrike" cap="none">
              <a:solidFill>
                <a:schemeClr val="dk1"/>
              </a:solidFill>
              <a:latin typeface="Calibri"/>
              <a:ea typeface="Calibri"/>
              <a:cs typeface="Calibri"/>
              <a:sym typeface="Calibri"/>
            </a:endParaRPr>
          </a:p>
        </p:txBody>
      </p:sp>
      <p:sp>
        <p:nvSpPr>
          <p:cNvPr id="175" name="Google Shape;175;p28"/>
          <p:cNvSpPr txBox="1"/>
          <p:nvPr/>
        </p:nvSpPr>
        <p:spPr>
          <a:xfrm>
            <a:off x="55075" y="475525"/>
            <a:ext cx="4020300" cy="2281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Julia Vineboo | Wine 🍷 | AI Wine Art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Amazing - painting brought to life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Julia Vineboo is a digital creator known for blending wine culture with AI-generated art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Mostly on Instagram under the handle @julia_vineboo_ai</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(187K followers)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Julia Vineboo is originally from Ukraine, Poland, and Spain</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https://www.instagram.com/julia_vineboo_wines/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https://www.instagram.com/julia_vineboo_ai/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https://www.youtube.com/watch?v=9uL9xcEa9EA</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https://www.tiktok.com/discover/julia-vineboo</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https://www.instagram.com/billylee4648/reel/C-e3L__NqUE/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https://www.instagram.com/billylee4648/reel/C-wZ8ZgptTB/</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9"/>
              </a:rPr>
              <a:t>https://www.pinterest.com/pin/495396027781920944/</a:t>
            </a:r>
            <a:r>
              <a:rPr lang="en" sz="900">
                <a:solidFill>
                  <a:schemeClr val="dk1"/>
                </a:solidFill>
                <a:latin typeface="Calibri"/>
                <a:ea typeface="Calibri"/>
                <a:cs typeface="Calibri"/>
                <a:sym typeface="Calibri"/>
              </a:rPr>
              <a:t> </a:t>
            </a:r>
            <a:endParaRPr sz="600">
              <a:solidFill>
                <a:schemeClr val="dk1"/>
              </a:solidFill>
              <a:latin typeface="Calibri"/>
              <a:ea typeface="Calibri"/>
              <a:cs typeface="Calibri"/>
              <a:sym typeface="Calibri"/>
            </a:endParaRPr>
          </a:p>
        </p:txBody>
      </p:sp>
      <p:pic>
        <p:nvPicPr>
          <p:cNvPr id="176" name="Google Shape;176;p28"/>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6658800" y="3071900"/>
            <a:ext cx="2421049" cy="2001126"/>
          </a:xfrm>
          <a:prstGeom prst="rect">
            <a:avLst/>
          </a:prstGeom>
          <a:noFill/>
          <a:ln>
            <a:noFill/>
          </a:ln>
        </p:spPr>
      </p:pic>
      <p:pic>
        <p:nvPicPr>
          <p:cNvPr id="177" name="Google Shape;177;p28"/>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6758173" y="153600"/>
            <a:ext cx="2252551" cy="2735248"/>
          </a:xfrm>
          <a:prstGeom prst="rect">
            <a:avLst/>
          </a:prstGeom>
          <a:noFill/>
          <a:ln w="9525" cap="flat" cmpd="sng">
            <a:solidFill>
              <a:srgbClr val="FF0000"/>
            </a:solidFill>
            <a:prstDash val="solid"/>
            <a:round/>
            <a:headEnd type="none" w="sm" len="sm"/>
            <a:tailEnd type="none" w="sm" len="sm"/>
          </a:ln>
        </p:spPr>
      </p:pic>
      <p:pic>
        <p:nvPicPr>
          <p:cNvPr id="178" name="Google Shape;178;p28"/>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4277463" y="224200"/>
            <a:ext cx="2278624" cy="278385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9"/>
          <p:cNvSpPr txBox="1"/>
          <p:nvPr/>
        </p:nvSpPr>
        <p:spPr>
          <a:xfrm>
            <a:off x="6736325" y="52350"/>
            <a:ext cx="2356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184" name="Google Shape;184;p29"/>
          <p:cNvSpPr txBox="1"/>
          <p:nvPr/>
        </p:nvSpPr>
        <p:spPr>
          <a:xfrm>
            <a:off x="38150" y="-45262"/>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185" name="Google Shape;185;p29"/>
          <p:cNvSpPr txBox="1"/>
          <p:nvPr/>
        </p:nvSpPr>
        <p:spPr>
          <a:xfrm>
            <a:off x="1783275" y="261020"/>
            <a:ext cx="2191800" cy="572700"/>
          </a:xfrm>
          <a:prstGeom prst="rect">
            <a:avLst/>
          </a:prstGeom>
          <a:noFill/>
          <a:ln>
            <a:noFill/>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4"/>
              </a:rPr>
              <a:t>https://chat.lmsys.org/?leaderboard</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5"/>
              </a:rPr>
              <a:t>https://lmarena.ai/?leaderboard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6"/>
              </a:rPr>
              <a:t>https://openlm.ai/chatbot-arena/</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7"/>
              </a:rPr>
              <a:t>https://beta.lmarena.ai</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186" name="Google Shape;186;p29"/>
          <p:cNvSpPr txBox="1"/>
          <p:nvPr/>
        </p:nvSpPr>
        <p:spPr>
          <a:xfrm>
            <a:off x="58461" y="6142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i="0" u="none" strike="noStrike" cap="none">
                <a:solidFill>
                  <a:srgbClr val="FF0000"/>
                </a:solidFill>
                <a:latin typeface="Calibri"/>
                <a:ea typeface="Calibri"/>
                <a:cs typeface="Calibri"/>
                <a:sym typeface="Calibri"/>
              </a:rPr>
              <a:t>English-only queries</a:t>
            </a:r>
            <a:endParaRPr sz="1200" b="0" i="0" u="none" strike="noStrike" cap="none">
              <a:solidFill>
                <a:schemeClr val="dk1"/>
              </a:solidFill>
              <a:latin typeface="Calibri"/>
              <a:ea typeface="Calibri"/>
              <a:cs typeface="Calibri"/>
              <a:sym typeface="Calibri"/>
            </a:endParaRPr>
          </a:p>
        </p:txBody>
      </p:sp>
      <p:sp>
        <p:nvSpPr>
          <p:cNvPr id="187" name="Google Shape;187;p29"/>
          <p:cNvSpPr txBox="1"/>
          <p:nvPr/>
        </p:nvSpPr>
        <p:spPr>
          <a:xfrm>
            <a:off x="5061974" y="58421"/>
            <a:ext cx="16056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233</a:t>
            </a:r>
            <a:endParaRPr sz="1100">
              <a:solidFill>
                <a:srgbClr val="1F2937"/>
              </a:solidFill>
              <a:highlight>
                <a:schemeClr val="lt1"/>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2,909,287</a:t>
            </a:r>
            <a:endParaRPr sz="1100">
              <a:solidFill>
                <a:srgbClr val="1F2937"/>
              </a:solidFill>
              <a:highlight>
                <a:schemeClr val="lt1"/>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2025-05-04</a:t>
            </a:r>
            <a:endParaRPr sz="1100" b="0" i="0" u="none" strike="noStrike" cap="none">
              <a:solidFill>
                <a:srgbClr val="1F2937"/>
              </a:solidFill>
              <a:highlight>
                <a:schemeClr val="lt1"/>
              </a:highlight>
              <a:latin typeface="Calibri"/>
              <a:ea typeface="Calibri"/>
              <a:cs typeface="Calibri"/>
              <a:sym typeface="Calibri"/>
            </a:endParaRPr>
          </a:p>
        </p:txBody>
      </p:sp>
      <p:sp>
        <p:nvSpPr>
          <p:cNvPr id="188" name="Google Shape;188;p29"/>
          <p:cNvSpPr txBox="1"/>
          <p:nvPr/>
        </p:nvSpPr>
        <p:spPr>
          <a:xfrm>
            <a:off x="4405064" y="615259"/>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i="0" u="none" strike="noStrike" cap="none">
                <a:solidFill>
                  <a:srgbClr val="FF0000"/>
                </a:solidFill>
                <a:latin typeface="Calibri"/>
                <a:ea typeface="Calibri"/>
                <a:cs typeface="Calibri"/>
                <a:sym typeface="Calibri"/>
              </a:rPr>
              <a:t>Coding</a:t>
            </a:r>
            <a:endParaRPr sz="1200" b="0" i="0" u="none" strike="noStrike" cap="none">
              <a:solidFill>
                <a:schemeClr val="dk1"/>
              </a:solidFill>
              <a:latin typeface="Calibri"/>
              <a:ea typeface="Calibri"/>
              <a:cs typeface="Calibri"/>
              <a:sym typeface="Calibri"/>
            </a:endParaRPr>
          </a:p>
        </p:txBody>
      </p:sp>
      <p:sp>
        <p:nvSpPr>
          <p:cNvPr id="189" name="Google Shape;189;p29"/>
          <p:cNvSpPr txBox="1"/>
          <p:nvPr/>
        </p:nvSpPr>
        <p:spPr>
          <a:xfrm>
            <a:off x="47284" y="224013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90" name="Google Shape;190;p29"/>
          <p:cNvSpPr/>
          <p:nvPr/>
        </p:nvSpPr>
        <p:spPr>
          <a:xfrm>
            <a:off x="344428" y="185768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29"/>
          <p:cNvSpPr/>
          <p:nvPr/>
        </p:nvSpPr>
        <p:spPr>
          <a:xfrm>
            <a:off x="3470304" y="3950151"/>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29"/>
          <p:cNvSpPr/>
          <p:nvPr/>
        </p:nvSpPr>
        <p:spPr>
          <a:xfrm>
            <a:off x="346124" y="338323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29"/>
          <p:cNvSpPr/>
          <p:nvPr/>
        </p:nvSpPr>
        <p:spPr>
          <a:xfrm>
            <a:off x="3468666" y="376972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29"/>
          <p:cNvSpPr/>
          <p:nvPr/>
        </p:nvSpPr>
        <p:spPr>
          <a:xfrm>
            <a:off x="3463871" y="205652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29"/>
          <p:cNvSpPr/>
          <p:nvPr/>
        </p:nvSpPr>
        <p:spPr>
          <a:xfrm>
            <a:off x="347525" y="452881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29"/>
          <p:cNvSpPr/>
          <p:nvPr/>
        </p:nvSpPr>
        <p:spPr>
          <a:xfrm>
            <a:off x="346116" y="414117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29"/>
          <p:cNvSpPr txBox="1"/>
          <p:nvPr/>
        </p:nvSpPr>
        <p:spPr>
          <a:xfrm>
            <a:off x="3161441" y="223398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98" name="Google Shape;198;p29"/>
          <p:cNvSpPr/>
          <p:nvPr/>
        </p:nvSpPr>
        <p:spPr>
          <a:xfrm>
            <a:off x="3461898" y="224527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29"/>
          <p:cNvSpPr/>
          <p:nvPr/>
        </p:nvSpPr>
        <p:spPr>
          <a:xfrm>
            <a:off x="3463883" y="338138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29"/>
          <p:cNvSpPr txBox="1"/>
          <p:nvPr/>
        </p:nvSpPr>
        <p:spPr>
          <a:xfrm>
            <a:off x="182725" y="395546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01" name="Google Shape;201;p29"/>
          <p:cNvSpPr txBox="1"/>
          <p:nvPr/>
        </p:nvSpPr>
        <p:spPr>
          <a:xfrm flipH="1">
            <a:off x="269652" y="1664257"/>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202" name="Google Shape;202;p29"/>
          <p:cNvSpPr txBox="1"/>
          <p:nvPr/>
        </p:nvSpPr>
        <p:spPr>
          <a:xfrm flipH="1">
            <a:off x="3392877" y="1477103"/>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203" name="Google Shape;203;p29"/>
          <p:cNvSpPr/>
          <p:nvPr/>
        </p:nvSpPr>
        <p:spPr>
          <a:xfrm>
            <a:off x="3463644" y="358221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29"/>
          <p:cNvSpPr/>
          <p:nvPr/>
        </p:nvSpPr>
        <p:spPr>
          <a:xfrm>
            <a:off x="347049" y="128818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29"/>
          <p:cNvSpPr/>
          <p:nvPr/>
        </p:nvSpPr>
        <p:spPr>
          <a:xfrm>
            <a:off x="206798" y="453320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29"/>
          <p:cNvSpPr/>
          <p:nvPr/>
        </p:nvSpPr>
        <p:spPr>
          <a:xfrm>
            <a:off x="347049" y="1100990"/>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29"/>
          <p:cNvSpPr/>
          <p:nvPr/>
        </p:nvSpPr>
        <p:spPr>
          <a:xfrm>
            <a:off x="3457995" y="167654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29"/>
          <p:cNvSpPr/>
          <p:nvPr/>
        </p:nvSpPr>
        <p:spPr>
          <a:xfrm>
            <a:off x="347049" y="148010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29"/>
          <p:cNvSpPr txBox="1"/>
          <p:nvPr/>
        </p:nvSpPr>
        <p:spPr>
          <a:xfrm>
            <a:off x="55681" y="261445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10" name="Google Shape;210;p29"/>
          <p:cNvSpPr/>
          <p:nvPr/>
        </p:nvSpPr>
        <p:spPr>
          <a:xfrm>
            <a:off x="346550" y="262285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29"/>
          <p:cNvSpPr/>
          <p:nvPr/>
        </p:nvSpPr>
        <p:spPr>
          <a:xfrm>
            <a:off x="346550" y="224737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29"/>
          <p:cNvSpPr/>
          <p:nvPr/>
        </p:nvSpPr>
        <p:spPr>
          <a:xfrm>
            <a:off x="3470291" y="433400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9"/>
          <p:cNvSpPr/>
          <p:nvPr/>
        </p:nvSpPr>
        <p:spPr>
          <a:xfrm>
            <a:off x="3461846" y="111119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29"/>
          <p:cNvSpPr txBox="1"/>
          <p:nvPr/>
        </p:nvSpPr>
        <p:spPr>
          <a:xfrm>
            <a:off x="6301950" y="1163375"/>
            <a:ext cx="2657400" cy="4803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Gemini-2.5-Pro-Exp-03.25      on 1st place</a:t>
            </a:r>
            <a:endParaRPr sz="1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Qwen3-235B      on 10..15 place</a:t>
            </a:r>
            <a:endParaRPr sz="1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000" b="0" i="0" u="none" strike="noStrike" cap="none">
                <a:solidFill>
                  <a:schemeClr val="dk1"/>
                </a:solidFill>
                <a:latin typeface="Calibri"/>
                <a:ea typeface="Calibri"/>
                <a:cs typeface="Calibri"/>
                <a:sym typeface="Calibri"/>
              </a:rPr>
              <a:t>Llama-4-Maverick is still       on </a:t>
            </a:r>
            <a:r>
              <a:rPr lang="en" sz="1000">
                <a:solidFill>
                  <a:schemeClr val="dk1"/>
                </a:solidFill>
                <a:latin typeface="Calibri"/>
                <a:ea typeface="Calibri"/>
                <a:cs typeface="Calibri"/>
                <a:sym typeface="Calibri"/>
              </a:rPr>
              <a:t>40th</a:t>
            </a:r>
            <a:r>
              <a:rPr lang="en" sz="1000" b="0" i="0" u="none" strike="noStrike" cap="none">
                <a:solidFill>
                  <a:schemeClr val="dk1"/>
                </a:solidFill>
                <a:latin typeface="Calibri"/>
                <a:ea typeface="Calibri"/>
                <a:cs typeface="Calibri"/>
                <a:sym typeface="Calibri"/>
              </a:rPr>
              <a:t> place</a:t>
            </a:r>
            <a:endParaRPr sz="1000" b="0" i="0" u="none" strike="noStrike" cap="none">
              <a:solidFill>
                <a:schemeClr val="dk1"/>
              </a:solidFill>
              <a:latin typeface="Calibri"/>
              <a:ea typeface="Calibri"/>
              <a:cs typeface="Calibri"/>
              <a:sym typeface="Calibri"/>
            </a:endParaRPr>
          </a:p>
        </p:txBody>
      </p:sp>
      <p:sp>
        <p:nvSpPr>
          <p:cNvPr id="215" name="Google Shape;215;p29"/>
          <p:cNvSpPr/>
          <p:nvPr/>
        </p:nvSpPr>
        <p:spPr>
          <a:xfrm>
            <a:off x="347049" y="204724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29"/>
          <p:cNvSpPr/>
          <p:nvPr/>
        </p:nvSpPr>
        <p:spPr>
          <a:xfrm>
            <a:off x="344412" y="301772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29"/>
          <p:cNvSpPr/>
          <p:nvPr/>
        </p:nvSpPr>
        <p:spPr>
          <a:xfrm>
            <a:off x="347524" y="435259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29"/>
          <p:cNvSpPr/>
          <p:nvPr/>
        </p:nvSpPr>
        <p:spPr>
          <a:xfrm>
            <a:off x="346124" y="470415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29"/>
          <p:cNvSpPr/>
          <p:nvPr/>
        </p:nvSpPr>
        <p:spPr>
          <a:xfrm>
            <a:off x="3461898" y="129179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29"/>
          <p:cNvSpPr/>
          <p:nvPr/>
        </p:nvSpPr>
        <p:spPr>
          <a:xfrm>
            <a:off x="3461846" y="1856428"/>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29"/>
          <p:cNvSpPr/>
          <p:nvPr/>
        </p:nvSpPr>
        <p:spPr>
          <a:xfrm>
            <a:off x="3468686" y="243329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29"/>
          <p:cNvSpPr/>
          <p:nvPr/>
        </p:nvSpPr>
        <p:spPr>
          <a:xfrm>
            <a:off x="3468666" y="414911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29"/>
          <p:cNvSpPr txBox="1"/>
          <p:nvPr/>
        </p:nvSpPr>
        <p:spPr>
          <a:xfrm>
            <a:off x="6301950" y="1781150"/>
            <a:ext cx="2657400" cy="22041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Web Leaderboard</a:t>
            </a:r>
            <a:br>
              <a:rPr lang="en" sz="1100">
                <a:solidFill>
                  <a:schemeClr val="dk1"/>
                </a:solidFill>
                <a:latin typeface="Calibri"/>
                <a:ea typeface="Calibri"/>
                <a:cs typeface="Calibri"/>
                <a:sym typeface="Calibri"/>
              </a:rPr>
            </a:br>
            <a:r>
              <a:rPr lang="en" sz="900" u="sng">
                <a:solidFill>
                  <a:schemeClr val="accent5"/>
                </a:solidFill>
                <a:latin typeface="Calibri"/>
                <a:ea typeface="Calibri"/>
                <a:cs typeface="Calibri"/>
                <a:sym typeface="Calibri"/>
                <a:hlinkClick r:id="rId8">
                  <a:extLst>
                    <a:ext uri="{A12FA001-AC4F-418D-AE19-62706E023703}">
                      <ahyp:hlinkClr xmlns:ahyp="http://schemas.microsoft.com/office/drawing/2018/hyperlinkcolor" val="tx"/>
                    </a:ext>
                  </a:extLst>
                </a:hlinkClick>
              </a:rPr>
              <a:t>https://web.lmarena.ai/leaderboard</a:t>
            </a:r>
            <a:r>
              <a:rPr lang="en" sz="9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LLM Leaderboard - by @LlmStats</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9"/>
              </a:rPr>
              <a:t>https://llmworld.net/llm_leaderboards/</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LLM Leaderboard - by StackAI</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0"/>
              </a:rPr>
              <a:t>https://www.stack-ai.com/llm-leaderboard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LLM Leaderboard - by Artificial Analysis</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1"/>
              </a:rPr>
              <a:t>https://artificialanalysis.ai/leaderboards/models</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Open LLM Leaderboard - by Hugging Face</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2"/>
              </a:rPr>
              <a:t>https://huggingface.co/open-llm-leaderboard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LLM Leaderboard - by Vellum</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3"/>
              </a:rPr>
              <a:t>https://www.vellum.ai/llm-leaderboard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Multiple Leaderboards:</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4"/>
              </a:rPr>
              <a:t>https://virtualizationreview.com/articles/2025/04/29/ais-heavy-hitters-best-models-for-every-task.aspx</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p:txBody>
      </p:sp>
      <p:sp>
        <p:nvSpPr>
          <p:cNvPr id="224" name="Google Shape;224;p29"/>
          <p:cNvSpPr/>
          <p:nvPr/>
        </p:nvSpPr>
        <p:spPr>
          <a:xfrm>
            <a:off x="346550" y="243037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29"/>
          <p:cNvSpPr/>
          <p:nvPr/>
        </p:nvSpPr>
        <p:spPr>
          <a:xfrm>
            <a:off x="346550" y="282050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29"/>
          <p:cNvSpPr txBox="1"/>
          <p:nvPr/>
        </p:nvSpPr>
        <p:spPr>
          <a:xfrm>
            <a:off x="55681" y="3754053"/>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27" name="Google Shape;227;p29"/>
          <p:cNvSpPr/>
          <p:nvPr/>
        </p:nvSpPr>
        <p:spPr>
          <a:xfrm>
            <a:off x="346550" y="376244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29"/>
          <p:cNvSpPr/>
          <p:nvPr/>
        </p:nvSpPr>
        <p:spPr>
          <a:xfrm>
            <a:off x="347525" y="357396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29"/>
          <p:cNvSpPr/>
          <p:nvPr/>
        </p:nvSpPr>
        <p:spPr>
          <a:xfrm>
            <a:off x="206798" y="357835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29"/>
          <p:cNvSpPr txBox="1"/>
          <p:nvPr/>
        </p:nvSpPr>
        <p:spPr>
          <a:xfrm>
            <a:off x="3173227" y="300178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31" name="Google Shape;231;p29"/>
          <p:cNvSpPr/>
          <p:nvPr/>
        </p:nvSpPr>
        <p:spPr>
          <a:xfrm>
            <a:off x="3464096" y="301017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29"/>
          <p:cNvSpPr/>
          <p:nvPr/>
        </p:nvSpPr>
        <p:spPr>
          <a:xfrm>
            <a:off x="3463644" y="319730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29"/>
          <p:cNvSpPr txBox="1"/>
          <p:nvPr/>
        </p:nvSpPr>
        <p:spPr>
          <a:xfrm>
            <a:off x="3295621" y="453073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pic>
        <p:nvPicPr>
          <p:cNvPr id="234" name="Google Shape;234;p29"/>
          <p:cNvPicPr preferRelativeResize="0"/>
          <p:nvPr/>
        </p:nvPicPr>
        <p:blipFill rotWithShape="1">
          <a:blip r:embed="rId15" cstate="email">
            <a:alphaModFix/>
            <a:extLst>
              <a:ext uri="{28A0092B-C50C-407E-A947-70E740481C1C}">
                <a14:useLocalDpi xmlns:a14="http://schemas.microsoft.com/office/drawing/2010/main"/>
              </a:ext>
            </a:extLst>
          </a:blip>
          <a:srcRect/>
          <a:stretch/>
        </p:blipFill>
        <p:spPr>
          <a:xfrm>
            <a:off x="3607100" y="858575"/>
            <a:ext cx="2300350" cy="4211451"/>
          </a:xfrm>
          <a:prstGeom prst="rect">
            <a:avLst/>
          </a:prstGeom>
          <a:noFill/>
          <a:ln w="9525" cap="flat" cmpd="sng">
            <a:solidFill>
              <a:srgbClr val="FF0000"/>
            </a:solidFill>
            <a:prstDash val="solid"/>
            <a:round/>
            <a:headEnd type="none" w="sm" len="sm"/>
            <a:tailEnd type="none" w="sm" len="sm"/>
          </a:ln>
        </p:spPr>
      </p:pic>
      <p:sp>
        <p:nvSpPr>
          <p:cNvPr id="235" name="Google Shape;235;p29"/>
          <p:cNvSpPr/>
          <p:nvPr/>
        </p:nvSpPr>
        <p:spPr>
          <a:xfrm>
            <a:off x="3468686" y="262548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29"/>
          <p:cNvSpPr txBox="1"/>
          <p:nvPr/>
        </p:nvSpPr>
        <p:spPr>
          <a:xfrm>
            <a:off x="3173227" y="2812971"/>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37" name="Google Shape;237;p29"/>
          <p:cNvSpPr/>
          <p:nvPr/>
        </p:nvSpPr>
        <p:spPr>
          <a:xfrm>
            <a:off x="3464096" y="282136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29"/>
          <p:cNvSpPr/>
          <p:nvPr/>
        </p:nvSpPr>
        <p:spPr>
          <a:xfrm>
            <a:off x="3470291" y="472296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29"/>
          <p:cNvSpPr/>
          <p:nvPr/>
        </p:nvSpPr>
        <p:spPr>
          <a:xfrm>
            <a:off x="3470291" y="490719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40" name="Google Shape;240;p29"/>
          <p:cNvPicPr preferRelativeResize="0"/>
          <p:nvPr/>
        </p:nvPicPr>
        <p:blipFill rotWithShape="1">
          <a:blip r:embed="rId16" cstate="email">
            <a:alphaModFix/>
            <a:extLst>
              <a:ext uri="{28A0092B-C50C-407E-A947-70E740481C1C}">
                <a14:useLocalDpi xmlns:a14="http://schemas.microsoft.com/office/drawing/2010/main"/>
              </a:ext>
            </a:extLst>
          </a:blip>
          <a:srcRect/>
          <a:stretch/>
        </p:blipFill>
        <p:spPr>
          <a:xfrm>
            <a:off x="497998" y="858575"/>
            <a:ext cx="2300350" cy="4211451"/>
          </a:xfrm>
          <a:prstGeom prst="rect">
            <a:avLst/>
          </a:prstGeom>
          <a:noFill/>
          <a:ln w="9525" cap="flat" cmpd="sng">
            <a:solidFill>
              <a:srgbClr val="FF0000"/>
            </a:solidFill>
            <a:prstDash val="solid"/>
            <a:round/>
            <a:headEnd type="none" w="sm" len="sm"/>
            <a:tailEnd type="none" w="sm" len="sm"/>
          </a:ln>
        </p:spPr>
      </p:pic>
      <p:sp>
        <p:nvSpPr>
          <p:cNvPr id="241" name="Google Shape;241;p29"/>
          <p:cNvSpPr/>
          <p:nvPr/>
        </p:nvSpPr>
        <p:spPr>
          <a:xfrm>
            <a:off x="346124" y="320238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29"/>
          <p:cNvSpPr txBox="1"/>
          <p:nvPr/>
        </p:nvSpPr>
        <p:spPr>
          <a:xfrm>
            <a:off x="55681" y="490045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43" name="Google Shape;243;p29"/>
          <p:cNvSpPr/>
          <p:nvPr/>
        </p:nvSpPr>
        <p:spPr>
          <a:xfrm>
            <a:off x="346550" y="490885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29"/>
          <p:cNvSpPr/>
          <p:nvPr/>
        </p:nvSpPr>
        <p:spPr>
          <a:xfrm>
            <a:off x="1387800" y="3730875"/>
            <a:ext cx="360600" cy="203100"/>
          </a:xfrm>
          <a:prstGeom prst="leftArrow">
            <a:avLst>
              <a:gd name="adj1" fmla="val 50000"/>
              <a:gd name="adj2" fmla="val 50000"/>
            </a:avLst>
          </a:prstGeom>
          <a:solidFill>
            <a:srgbClr val="93C47D"/>
          </a:solidFill>
          <a:ln w="952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93C47D"/>
              </a:solidFill>
            </a:endParaRPr>
          </a:p>
        </p:txBody>
      </p:sp>
      <p:sp>
        <p:nvSpPr>
          <p:cNvPr id="245" name="Google Shape;245;p29"/>
          <p:cNvSpPr/>
          <p:nvPr/>
        </p:nvSpPr>
        <p:spPr>
          <a:xfrm>
            <a:off x="4492413" y="2782525"/>
            <a:ext cx="360600" cy="203100"/>
          </a:xfrm>
          <a:prstGeom prst="leftArrow">
            <a:avLst>
              <a:gd name="adj1" fmla="val 50000"/>
              <a:gd name="adj2" fmla="val 50000"/>
            </a:avLst>
          </a:prstGeom>
          <a:solidFill>
            <a:srgbClr val="93C47D"/>
          </a:solidFill>
          <a:ln w="952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93C47D"/>
              </a:solidFill>
            </a:endParaRPr>
          </a:p>
        </p:txBody>
      </p:sp>
      <p:sp>
        <p:nvSpPr>
          <p:cNvPr id="246" name="Google Shape;246;p29"/>
          <p:cNvSpPr/>
          <p:nvPr/>
        </p:nvSpPr>
        <p:spPr>
          <a:xfrm>
            <a:off x="1845000" y="1063875"/>
            <a:ext cx="360600" cy="203100"/>
          </a:xfrm>
          <a:prstGeom prst="lef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93C47D"/>
              </a:solidFill>
            </a:endParaRPr>
          </a:p>
        </p:txBody>
      </p:sp>
      <p:sp>
        <p:nvSpPr>
          <p:cNvPr id="247" name="Google Shape;247;p29"/>
          <p:cNvSpPr/>
          <p:nvPr/>
        </p:nvSpPr>
        <p:spPr>
          <a:xfrm>
            <a:off x="4969200" y="1063875"/>
            <a:ext cx="360600" cy="203100"/>
          </a:xfrm>
          <a:prstGeom prst="lef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93C47D"/>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0"/>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253" name="Google Shape;253;p30"/>
          <p:cNvSpPr txBox="1"/>
          <p:nvPr/>
        </p:nvSpPr>
        <p:spPr>
          <a:xfrm>
            <a:off x="87850" y="410550"/>
            <a:ext cx="15630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sng" strike="noStrike" cap="none">
                <a:solidFill>
                  <a:schemeClr val="hlink"/>
                </a:solidFill>
                <a:latin typeface="Calibri"/>
                <a:ea typeface="Calibri"/>
                <a:cs typeface="Calibri"/>
                <a:sym typeface="Calibri"/>
                <a:hlinkClick r:id="rId3"/>
              </a:rPr>
              <a:t>https://layoffs.fyi</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sp>
        <p:nvSpPr>
          <p:cNvPr id="254" name="Google Shape;254;p30"/>
          <p:cNvSpPr txBox="1"/>
          <p:nvPr/>
        </p:nvSpPr>
        <p:spPr>
          <a:xfrm>
            <a:off x="1191125" y="3096125"/>
            <a:ext cx="2967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Calibri"/>
                <a:ea typeface="Calibri"/>
                <a:cs typeface="Calibri"/>
                <a:sym typeface="Calibri"/>
              </a:rPr>
              <a:t>Intel is responsible for 22K out of 23K in April</a:t>
            </a:r>
            <a:endParaRPr sz="1200" b="0" i="0" u="none" strike="noStrike" cap="none">
              <a:solidFill>
                <a:srgbClr val="000000"/>
              </a:solidFill>
              <a:latin typeface="Calibri"/>
              <a:ea typeface="Calibri"/>
              <a:cs typeface="Calibri"/>
              <a:sym typeface="Calibri"/>
            </a:endParaRPr>
          </a:p>
        </p:txBody>
      </p:sp>
      <p:pic>
        <p:nvPicPr>
          <p:cNvPr id="255" name="Google Shape;255;p30"/>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97088" y="742404"/>
            <a:ext cx="5155376" cy="2224975"/>
          </a:xfrm>
          <a:prstGeom prst="rect">
            <a:avLst/>
          </a:prstGeom>
          <a:noFill/>
          <a:ln w="9525" cap="flat" cmpd="sng">
            <a:solidFill>
              <a:srgbClr val="FF0000"/>
            </a:solidFill>
            <a:prstDash val="solid"/>
            <a:round/>
            <a:headEnd type="none" w="sm" len="sm"/>
            <a:tailEnd type="none" w="sm" len="sm"/>
          </a:ln>
        </p:spPr>
      </p:pic>
      <p:pic>
        <p:nvPicPr>
          <p:cNvPr id="256" name="Google Shape;256;p30"/>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5392374" y="205150"/>
            <a:ext cx="3673324" cy="31933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pic>
        <p:nvPicPr>
          <p:cNvPr id="261" name="Google Shape;261;p31"/>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262" name="Google Shape;262;p31"/>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63" name="Google Shape;263;p31"/>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64" name="Google Shape;264;p31"/>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265" name="Google Shape;265;p31"/>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66" name="Google Shape;266;p31"/>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2"/>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p:nvPr/>
        </p:nvSpPr>
        <p:spPr>
          <a:xfrm>
            <a:off x="55075" y="52750"/>
            <a:ext cx="2933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Gemini 2.5 Pro I/O Edition</a:t>
            </a:r>
            <a:endParaRPr sz="2000" b="1" i="0" u="none" strike="noStrike" cap="none">
              <a:solidFill>
                <a:schemeClr val="dk1"/>
              </a:solidFill>
              <a:latin typeface="Calibri"/>
              <a:ea typeface="Calibri"/>
              <a:cs typeface="Calibri"/>
              <a:sym typeface="Calibri"/>
            </a:endParaRPr>
          </a:p>
        </p:txBody>
      </p:sp>
      <p:sp>
        <p:nvSpPr>
          <p:cNvPr id="73" name="Google Shape;73;p16"/>
          <p:cNvSpPr txBox="1"/>
          <p:nvPr/>
        </p:nvSpPr>
        <p:spPr>
          <a:xfrm>
            <a:off x="81760" y="447520"/>
            <a:ext cx="55413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Gemini-2.5-Pro-Preview-05-06</a:t>
            </a:r>
            <a:br>
              <a:rPr lang="en" sz="1200" b="1">
                <a:solidFill>
                  <a:srgbClr val="FF0000"/>
                </a:solidFill>
                <a:latin typeface="Calibri"/>
                <a:ea typeface="Calibri"/>
                <a:cs typeface="Calibri"/>
                <a:sym typeface="Calibri"/>
              </a:rPr>
            </a:br>
            <a:r>
              <a:rPr lang="en" sz="1200" b="1">
                <a:solidFill>
                  <a:srgbClr val="FF0000"/>
                </a:solidFill>
                <a:latin typeface="Calibri"/>
                <a:ea typeface="Calibri"/>
                <a:cs typeface="Calibri"/>
                <a:sym typeface="Calibri"/>
              </a:rPr>
              <a:t>( for Google I/O event May 20-21)</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1st place on WebDev Arena leaderboard (frontend dev) and on LMSys Leaderboard</a:t>
            </a:r>
            <a:br>
              <a:rPr lang="en" sz="12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3"/>
              </a:rPr>
              <a:t>https://web.lmarena.ai/leaderboard</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4"/>
              </a:rPr>
              <a:t>https://lmarena.ai/?leaderboard</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5"/>
              </a:rPr>
              <a:t>https://www.youtube.com/watch?v=yPC6a83JDeQ</a:t>
            </a:r>
            <a:r>
              <a:rPr lang="en" sz="900">
                <a:solidFill>
                  <a:schemeClr val="dk1"/>
                </a:solidFill>
                <a:latin typeface="Calibri"/>
                <a:ea typeface="Calibri"/>
                <a:cs typeface="Calibri"/>
                <a:sym typeface="Calibri"/>
              </a:rPr>
              <a:t> - video demo</a:t>
            </a:r>
            <a:br>
              <a:rPr lang="en" sz="9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6"/>
              </a:rPr>
              <a:t>https://www.youtube.com/watch?v=8kLn20ZYz8A</a:t>
            </a:r>
            <a:r>
              <a:rPr lang="en" sz="900">
                <a:solidFill>
                  <a:schemeClr val="dk1"/>
                </a:solidFill>
                <a:latin typeface="Calibri"/>
                <a:ea typeface="Calibri"/>
                <a:cs typeface="Calibri"/>
                <a:sym typeface="Calibri"/>
              </a:rPr>
              <a:t> - Gemini is better than Claude Sonnet 3.7</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frontend and UI development, code transformation, editing, agentic workflows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video understanding (can re-build web app from a video demo)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available via studio and API</a:t>
            </a:r>
            <a:endParaRPr sz="1200">
              <a:solidFill>
                <a:schemeClr val="dk1"/>
              </a:solidFill>
              <a:latin typeface="Calibri"/>
              <a:ea typeface="Calibri"/>
              <a:cs typeface="Calibri"/>
              <a:sym typeface="Calibri"/>
            </a:endParaRPr>
          </a:p>
        </p:txBody>
      </p:sp>
      <p:pic>
        <p:nvPicPr>
          <p:cNvPr id="74" name="Google Shape;74;p1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715150" y="52750"/>
            <a:ext cx="3326426" cy="3670100"/>
          </a:xfrm>
          <a:prstGeom prst="rect">
            <a:avLst/>
          </a:prstGeom>
          <a:noFill/>
          <a:ln w="9525" cap="flat" cmpd="sng">
            <a:solidFill>
              <a:srgbClr val="FF0000"/>
            </a:solidFill>
            <a:prstDash val="solid"/>
            <a:round/>
            <a:headEnd type="none" w="sm" len="sm"/>
            <a:tailEnd type="none" w="sm" len="sm"/>
          </a:ln>
        </p:spPr>
      </p:pic>
      <p:pic>
        <p:nvPicPr>
          <p:cNvPr id="75" name="Google Shape;75;p16"/>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5867550" y="3799675"/>
            <a:ext cx="2987600" cy="1259500"/>
          </a:xfrm>
          <a:prstGeom prst="rect">
            <a:avLst/>
          </a:prstGeom>
          <a:noFill/>
          <a:ln w="9525" cap="flat" cmpd="sng">
            <a:solidFill>
              <a:srgbClr val="FF0000"/>
            </a:solidFill>
            <a:prstDash val="solid"/>
            <a:round/>
            <a:headEnd type="none" w="sm" len="sm"/>
            <a:tailEnd type="none" w="sm" len="sm"/>
          </a:ln>
        </p:spPr>
      </p:pic>
      <p:pic>
        <p:nvPicPr>
          <p:cNvPr id="76" name="Google Shape;76;p16"/>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354383" y="2205550"/>
            <a:ext cx="4937677" cy="27774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55075" y="52750"/>
            <a:ext cx="2933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Mistral Medium 3</a:t>
            </a:r>
            <a:endParaRPr sz="2000" b="1" i="0" u="none" strike="noStrike" cap="none">
              <a:solidFill>
                <a:schemeClr val="dk1"/>
              </a:solidFill>
              <a:latin typeface="Calibri"/>
              <a:ea typeface="Calibri"/>
              <a:cs typeface="Calibri"/>
              <a:sym typeface="Calibri"/>
            </a:endParaRPr>
          </a:p>
        </p:txBody>
      </p:sp>
      <p:sp>
        <p:nvSpPr>
          <p:cNvPr id="82" name="Google Shape;82;p17"/>
          <p:cNvSpPr txBox="1"/>
          <p:nvPr/>
        </p:nvSpPr>
        <p:spPr>
          <a:xfrm>
            <a:off x="81750" y="447525"/>
            <a:ext cx="42924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Mistral Medium 3 </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3"/>
              </a:rPr>
              <a:t>https://mistral.ai/news/mistral-medium-3</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was officially released on May 7, 2025</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at or above 90% of Claude Sonnet 3.7 on benchmarks, surpasses Llama 4 Maverick and Cohere Command A</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low cost ($0.4 in / $2 out per M token).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also be deployed on any cloud, or self-hosted (4 GPUs)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Available via Mistral La Plateforme, Amazon Sagemaker, and soon on IBM WatsonX, NVIDIA NIM, Azure AI Foundry, and Google Cloud Vertex</a:t>
            </a:r>
            <a:endParaRPr sz="1200">
              <a:solidFill>
                <a:schemeClr val="dk1"/>
              </a:solidFill>
              <a:latin typeface="Calibri"/>
              <a:ea typeface="Calibri"/>
              <a:cs typeface="Calibri"/>
              <a:sym typeface="Calibri"/>
            </a:endParaRPr>
          </a:p>
        </p:txBody>
      </p:sp>
      <p:pic>
        <p:nvPicPr>
          <p:cNvPr id="83" name="Google Shape;83;p1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44452" y="152400"/>
            <a:ext cx="4347151" cy="3543699"/>
          </a:xfrm>
          <a:prstGeom prst="rect">
            <a:avLst/>
          </a:prstGeom>
          <a:noFill/>
          <a:ln w="9525" cap="flat" cmpd="sng">
            <a:solidFill>
              <a:srgbClr val="FF0000"/>
            </a:solidFill>
            <a:prstDash val="solid"/>
            <a:round/>
            <a:headEnd type="none" w="sm" len="sm"/>
            <a:tailEnd type="none" w="sm" len="sm"/>
          </a:ln>
        </p:spPr>
      </p:pic>
      <p:pic>
        <p:nvPicPr>
          <p:cNvPr id="84" name="Google Shape;84;p1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81750" y="2381300"/>
            <a:ext cx="4339651" cy="259938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p:nvPr/>
        </p:nvSpPr>
        <p:spPr>
          <a:xfrm>
            <a:off x="55075" y="52750"/>
            <a:ext cx="1419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Kevin-32B</a:t>
            </a:r>
            <a:endParaRPr sz="2000" b="1" i="0" u="none" strike="noStrike" cap="none">
              <a:solidFill>
                <a:schemeClr val="dk1"/>
              </a:solidFill>
              <a:latin typeface="Calibri"/>
              <a:ea typeface="Calibri"/>
              <a:cs typeface="Calibri"/>
              <a:sym typeface="Calibri"/>
            </a:endParaRPr>
          </a:p>
        </p:txBody>
      </p:sp>
      <p:sp>
        <p:nvSpPr>
          <p:cNvPr id="90" name="Google Shape;90;p18"/>
          <p:cNvSpPr txBox="1"/>
          <p:nvPr/>
        </p:nvSpPr>
        <p:spPr>
          <a:xfrm>
            <a:off x="55075" y="413500"/>
            <a:ext cx="4452000" cy="371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Kevin-32B - open source coding model</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created by Cognition AI &amp; Stanford University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Kevin is a simpler, open-source alternative to Devin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Kevin stands for "K(ernel D)evin"</a:t>
            </a:r>
            <a:r>
              <a:rPr lang="en" sz="1200">
                <a:solidFill>
                  <a:schemeClr val="dk1"/>
                </a:solidFill>
                <a:latin typeface="Calibri"/>
                <a:ea typeface="Calibri"/>
                <a:cs typeface="Calibri"/>
                <a:sym typeface="Calibri"/>
              </a:rPr>
              <a:t> - designed for programming GPU CUDA kernels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Kevin is tuned on top of Qwen QwQ-32B model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Kevin uses modular agents to plan, research, code, organize.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Kevin can support other models (Cohere, Gemini-Pro) via API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Kevin workflow involves decomposing tasks, researching solutions, and producing code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https://www.youtube.com/watch?v=39Z8ObQzO4Y</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https://cognition.ai/blog/kevin-32b</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https://scalingintelligence.stanford.edu/blogs/kernelbench/</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Trained via multi-turn reinforcement learning (RL) to iteratively generate, compile, and refine CUDA kernels. It uses intermediate feedback on compilation errors and runtime performance. It uses efficient reward distribution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Multi-turn training enhances the model's problem-solving capability over single-turn approaches, particularly in more complex tasks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Kevin performs much better than competitors on KernelBench</a:t>
            </a:r>
            <a:endParaRPr sz="1200">
              <a:solidFill>
                <a:schemeClr val="dk1"/>
              </a:solidFill>
              <a:latin typeface="Calibri"/>
              <a:ea typeface="Calibri"/>
              <a:cs typeface="Calibri"/>
              <a:sym typeface="Calibri"/>
            </a:endParaRPr>
          </a:p>
        </p:txBody>
      </p:sp>
      <p:pic>
        <p:nvPicPr>
          <p:cNvPr id="91" name="Google Shape;91;p1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756200" y="1551900"/>
            <a:ext cx="4173276" cy="1669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p:nvPr/>
        </p:nvSpPr>
        <p:spPr>
          <a:xfrm>
            <a:off x="55075" y="52750"/>
            <a:ext cx="2469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- 1</a:t>
            </a:r>
            <a:endParaRPr sz="2000" b="1" i="0" u="none" strike="noStrike" cap="none">
              <a:solidFill>
                <a:schemeClr val="dk1"/>
              </a:solidFill>
              <a:latin typeface="Calibri"/>
              <a:ea typeface="Calibri"/>
              <a:cs typeface="Calibri"/>
              <a:sym typeface="Calibri"/>
            </a:endParaRPr>
          </a:p>
        </p:txBody>
      </p:sp>
      <p:sp>
        <p:nvSpPr>
          <p:cNvPr id="97" name="Google Shape;97;p19"/>
          <p:cNvSpPr txBox="1"/>
          <p:nvPr/>
        </p:nvSpPr>
        <p:spPr>
          <a:xfrm>
            <a:off x="55075" y="559300"/>
            <a:ext cx="4452000" cy="66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Microsoft's AI model performance is "doubling every 6 months"</a:t>
            </a:r>
            <a:r>
              <a:rPr lang="en" sz="1200">
                <a:solidFill>
                  <a:schemeClr val="dk1"/>
                </a:solidFill>
                <a:latin typeface="Calibri"/>
                <a:ea typeface="Calibri"/>
                <a:cs typeface="Calibri"/>
                <a:sym typeface="Calibri"/>
              </a:rPr>
              <a:t> - according to Satya Nadella</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https://www.windowscentral.com/microsoft/satya-nadella-microsoft-ai-model-performance-is-doubling-every-6-months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98" name="Google Shape;98;p1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939250" y="327438"/>
            <a:ext cx="1659237" cy="1128525"/>
          </a:xfrm>
          <a:prstGeom prst="rect">
            <a:avLst/>
          </a:prstGeom>
          <a:noFill/>
          <a:ln w="9525" cap="flat" cmpd="sng">
            <a:solidFill>
              <a:srgbClr val="FF0000"/>
            </a:solidFill>
            <a:prstDash val="solid"/>
            <a:round/>
            <a:headEnd type="none" w="sm" len="sm"/>
            <a:tailEnd type="none" w="sm" len="sm"/>
          </a:ln>
        </p:spPr>
      </p:pic>
      <p:sp>
        <p:nvSpPr>
          <p:cNvPr id="99" name="Google Shape;99;p19"/>
          <p:cNvSpPr txBox="1"/>
          <p:nvPr/>
        </p:nvSpPr>
        <p:spPr>
          <a:xfrm>
            <a:off x="55075" y="2276988"/>
            <a:ext cx="4452000" cy="158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ACP (Agent Communication Protocol)</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https://www.youtube.com/watch?v=Nzaq2S1EpLY</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https://agentcommunicationprotocol.dev/introduction/welcome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ACP was created by IBM Research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project is related to open-source BeeAI project</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https://research.ibm.com/blog/multiagent-bee-ai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https://github.com/i-am-bee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and to "Open Governance Networks" under the Linux Foundation</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9"/>
              </a:rPr>
              <a:t>https://www.linuxfoundation.org/blog/blog/introducing-the-open-governance-network-model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00" name="Google Shape;100;p19"/>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659475" y="2220750"/>
            <a:ext cx="1938998" cy="1090676"/>
          </a:xfrm>
          <a:prstGeom prst="rect">
            <a:avLst/>
          </a:prstGeom>
          <a:noFill/>
          <a:ln w="9525" cap="flat" cmpd="sng">
            <a:solidFill>
              <a:srgbClr val="FF0000"/>
            </a:solidFill>
            <a:prstDash val="solid"/>
            <a:round/>
            <a:headEnd type="none" w="sm" len="sm"/>
            <a:tailEnd type="none" w="sm" len="sm"/>
          </a:ln>
        </p:spPr>
      </p:pic>
      <p:sp>
        <p:nvSpPr>
          <p:cNvPr id="101" name="Google Shape;101;p19"/>
          <p:cNvSpPr txBox="1"/>
          <p:nvPr/>
        </p:nvSpPr>
        <p:spPr>
          <a:xfrm>
            <a:off x="4659475" y="3348350"/>
            <a:ext cx="7821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100">
                <a:solidFill>
                  <a:schemeClr val="dk1"/>
                </a:solidFill>
                <a:latin typeface="Calibri"/>
                <a:ea typeface="Calibri"/>
                <a:cs typeface="Calibri"/>
                <a:sym typeface="Calibri"/>
              </a:rPr>
              <a:t>Model Context Protocol</a:t>
            </a:r>
            <a:endParaRPr sz="1100">
              <a:solidFill>
                <a:schemeClr val="dk1"/>
              </a:solidFill>
              <a:latin typeface="Calibri"/>
              <a:ea typeface="Calibri"/>
              <a:cs typeface="Calibri"/>
              <a:sym typeface="Calibri"/>
            </a:endParaRPr>
          </a:p>
        </p:txBody>
      </p:sp>
      <p:sp>
        <p:nvSpPr>
          <p:cNvPr id="102" name="Google Shape;102;p19"/>
          <p:cNvSpPr txBox="1"/>
          <p:nvPr/>
        </p:nvSpPr>
        <p:spPr>
          <a:xfrm>
            <a:off x="5541150" y="3348350"/>
            <a:ext cx="10971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100">
                <a:solidFill>
                  <a:schemeClr val="dk1"/>
                </a:solidFill>
                <a:latin typeface="Calibri"/>
                <a:ea typeface="Calibri"/>
                <a:cs typeface="Calibri"/>
                <a:sym typeface="Calibri"/>
              </a:rPr>
              <a:t>Agent Communication Protocol</a:t>
            </a:r>
            <a:endParaRPr sz="1100">
              <a:solidFill>
                <a:schemeClr val="dk1"/>
              </a:solidFill>
              <a:latin typeface="Calibri"/>
              <a:ea typeface="Calibri"/>
              <a:cs typeface="Calibri"/>
              <a:sym typeface="Calibri"/>
            </a:endParaRPr>
          </a:p>
        </p:txBody>
      </p:sp>
      <p:sp>
        <p:nvSpPr>
          <p:cNvPr id="103" name="Google Shape;103;p19"/>
          <p:cNvSpPr txBox="1"/>
          <p:nvPr/>
        </p:nvSpPr>
        <p:spPr>
          <a:xfrm>
            <a:off x="55075" y="1489288"/>
            <a:ext cx="44520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Apple Integrates Anthropic's Claude Sonnet AI into Xcode</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1"/>
              </a:rPr>
              <a:t>https://opentools.ai/news/apple-and-anthropic-join-forces-for-ai-powered-vibe-coding-revolution</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04" name="Google Shape;104;p19"/>
          <p:cNvSpPr txBox="1"/>
          <p:nvPr/>
        </p:nvSpPr>
        <p:spPr>
          <a:xfrm>
            <a:off x="55075" y="4325275"/>
            <a:ext cx="4452000" cy="71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Google Gemini image editing using prompts</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upload and edit your images - change the background, replace objects, add elements</a:t>
            </a:r>
            <a:endParaRPr sz="1200">
              <a:solidFill>
                <a:schemeClr val="dk1"/>
              </a:solidFill>
              <a:latin typeface="Calibri"/>
              <a:ea typeface="Calibri"/>
              <a:cs typeface="Calibri"/>
              <a:sym typeface="Calibri"/>
            </a:endParaRPr>
          </a:p>
          <a:p>
            <a:pPr marL="171450" marR="0" lvl="0" indent="-95250" algn="l" rtl="0">
              <a:lnSpc>
                <a:spcPct val="100000"/>
              </a:lnSpc>
              <a:spcBef>
                <a:spcPts val="0"/>
              </a:spcBef>
              <a:spcAft>
                <a:spcPts val="0"/>
              </a:spcAft>
              <a:buClr>
                <a:schemeClr val="dk1"/>
              </a:buClr>
              <a:buSzPts val="600"/>
              <a:buFont typeface="Calibri"/>
              <a:buChar char="●"/>
            </a:pPr>
            <a:r>
              <a:rPr lang="en" sz="900" u="sng">
                <a:solidFill>
                  <a:schemeClr val="hlink"/>
                </a:solidFill>
                <a:latin typeface="Calibri"/>
                <a:ea typeface="Calibri"/>
                <a:cs typeface="Calibri"/>
                <a:sym typeface="Calibri"/>
                <a:hlinkClick r:id="rId12"/>
              </a:rPr>
              <a:t>https://www.pcmag.com/news/google-brings-native-ai-image-editing-to-the-gemini-app</a:t>
            </a:r>
            <a:r>
              <a:rPr lang="en" sz="900">
                <a:solidFill>
                  <a:schemeClr val="dk1"/>
                </a:solidFill>
                <a:latin typeface="Calibri"/>
                <a:ea typeface="Calibri"/>
                <a:cs typeface="Calibri"/>
                <a:sym typeface="Calibri"/>
              </a:rPr>
              <a:t> </a:t>
            </a:r>
            <a:endParaRPr sz="600">
              <a:solidFill>
                <a:schemeClr val="dk1"/>
              </a:solidFill>
              <a:latin typeface="Calibri"/>
              <a:ea typeface="Calibri"/>
              <a:cs typeface="Calibri"/>
              <a:sym typeface="Calibri"/>
            </a:endParaRPr>
          </a:p>
        </p:txBody>
      </p:sp>
      <p:pic>
        <p:nvPicPr>
          <p:cNvPr id="105" name="Google Shape;105;p19"/>
          <p:cNvPicPr preferRelativeResize="0"/>
          <p:nvPr/>
        </p:nvPicPr>
        <p:blipFill rotWithShape="1">
          <a:blip r:embed="rId13" cstate="email">
            <a:alphaModFix/>
            <a:extLst>
              <a:ext uri="{28A0092B-C50C-407E-A947-70E740481C1C}">
                <a14:useLocalDpi xmlns:a14="http://schemas.microsoft.com/office/drawing/2010/main"/>
              </a:ext>
            </a:extLst>
          </a:blip>
          <a:srcRect/>
          <a:stretch/>
        </p:blipFill>
        <p:spPr>
          <a:xfrm>
            <a:off x="4659475" y="4248950"/>
            <a:ext cx="2541800" cy="836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p:nvPr/>
        </p:nvSpPr>
        <p:spPr>
          <a:xfrm>
            <a:off x="145925" y="197675"/>
            <a:ext cx="4337700" cy="4863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200">
                <a:latin typeface="Calibri"/>
                <a:ea typeface="Calibri"/>
                <a:cs typeface="Calibri"/>
                <a:sym typeface="Calibri"/>
              </a:rPr>
              <a:t>About this Channel:</a:t>
            </a:r>
            <a:endParaRPr sz="2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We post our AI Updates</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Every Friday after 3pm EST</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It is usually 25-30 min long</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Links to slides are under the videos</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Subscribe to our YouTube channel to get notified when new videos are posted</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1800" b="1" i="0" u="sng" strike="noStrike" cap="none">
                <a:solidFill>
                  <a:schemeClr val="hlink"/>
                </a:solidFill>
                <a:latin typeface="Calibri"/>
                <a:ea typeface="Calibri"/>
                <a:cs typeface="Calibri"/>
                <a:sym typeface="Calibri"/>
                <a:hlinkClick r:id="rId3"/>
              </a:rPr>
              <a:t>https://www.youtube.com/@lev-selector</a:t>
            </a:r>
            <a:r>
              <a:rPr lang="en" sz="1800" b="1" i="0" u="none" strike="noStrike" cap="none">
                <a:solidFill>
                  <a:srgbClr val="000000"/>
                </a:solidFill>
                <a:latin typeface="Calibri"/>
                <a:ea typeface="Calibri"/>
                <a:cs typeface="Calibri"/>
                <a:sym typeface="Calibri"/>
              </a:rPr>
              <a:t> </a:t>
            </a:r>
            <a:endParaRPr sz="1800" b="1" i="0" u="none" strike="noStrike" cap="none">
              <a:solidFill>
                <a:srgbClr val="000000"/>
              </a:solidFill>
              <a:latin typeface="Calibri"/>
              <a:ea typeface="Calibri"/>
              <a:cs typeface="Calibri"/>
              <a:sym typeface="Calibri"/>
            </a:endParaRPr>
          </a:p>
        </p:txBody>
      </p:sp>
      <p:pic>
        <p:nvPicPr>
          <p:cNvPr id="111" name="Google Shape;111;p20"/>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596750" y="519975"/>
            <a:ext cx="4448501" cy="386450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p:nvPr/>
        </p:nvSpPr>
        <p:spPr>
          <a:xfrm>
            <a:off x="55075" y="52750"/>
            <a:ext cx="2469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OpenAI Updates</a:t>
            </a:r>
            <a:endParaRPr sz="2000" b="1" i="0" u="none" strike="noStrike" cap="none">
              <a:solidFill>
                <a:schemeClr val="dk1"/>
              </a:solidFill>
              <a:latin typeface="Calibri"/>
              <a:ea typeface="Calibri"/>
              <a:cs typeface="Calibri"/>
              <a:sym typeface="Calibri"/>
            </a:endParaRPr>
          </a:p>
        </p:txBody>
      </p:sp>
      <p:sp>
        <p:nvSpPr>
          <p:cNvPr id="117" name="Google Shape;117;p21"/>
          <p:cNvSpPr txBox="1"/>
          <p:nvPr/>
        </p:nvSpPr>
        <p:spPr>
          <a:xfrm>
            <a:off x="106275" y="720375"/>
            <a:ext cx="49623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9700" algn="l" rtl="0">
              <a:lnSpc>
                <a:spcPct val="100000"/>
              </a:lnSpc>
              <a:spcBef>
                <a:spcPts val="0"/>
              </a:spcBef>
              <a:spcAft>
                <a:spcPts val="0"/>
              </a:spcAft>
              <a:buClr>
                <a:srgbClr val="FF0000"/>
              </a:buClr>
              <a:buSzPts val="1300"/>
              <a:buFont typeface="Calibri"/>
              <a:buChar char="●"/>
            </a:pPr>
            <a:r>
              <a:rPr lang="en" sz="1300" b="1">
                <a:solidFill>
                  <a:srgbClr val="FF0000"/>
                </a:solidFill>
                <a:latin typeface="Calibri"/>
                <a:ea typeface="Calibri"/>
                <a:cs typeface="Calibri"/>
                <a:sym typeface="Calibri"/>
              </a:rPr>
              <a:t>OpenAI abandons plan to become a for-profit company</a:t>
            </a:r>
            <a:endParaRPr sz="1300" b="1">
              <a:solidFill>
                <a:srgbClr val="FF0000"/>
              </a:solidFill>
              <a:latin typeface="Calibri"/>
              <a:ea typeface="Calibri"/>
              <a:cs typeface="Calibri"/>
              <a:sym typeface="Calibri"/>
            </a:endParaRPr>
          </a:p>
          <a:p>
            <a:pPr marL="171450" marR="0" lvl="0" indent="-139700" algn="l" rtl="0">
              <a:lnSpc>
                <a:spcPct val="100000"/>
              </a:lnSpc>
              <a:spcBef>
                <a:spcPts val="0"/>
              </a:spcBef>
              <a:spcAft>
                <a:spcPts val="0"/>
              </a:spcAft>
              <a:buSzPts val="1300"/>
              <a:buFont typeface="Calibri"/>
              <a:buChar char="●"/>
            </a:pPr>
            <a:r>
              <a:rPr lang="en" sz="1300">
                <a:latin typeface="Calibri"/>
                <a:ea typeface="Calibri"/>
                <a:cs typeface="Calibri"/>
                <a:sym typeface="Calibri"/>
              </a:rPr>
              <a:t>The announcement follows a storm of criticism and legal challenges</a:t>
            </a:r>
            <a:endParaRPr sz="13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https://www.theverge.com/openai/661303/openai-stays-nonprofit-sam-altman-employee-memo</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https://www.reuters.com/business/openai-remain-under-non-profit-control-change-restructuring-plans-2025-05-05/</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300">
              <a:solidFill>
                <a:schemeClr val="dk1"/>
              </a:solidFill>
              <a:latin typeface="Calibri"/>
              <a:ea typeface="Calibri"/>
              <a:cs typeface="Calibri"/>
              <a:sym typeface="Calibri"/>
            </a:endParaRPr>
          </a:p>
          <a:p>
            <a:pPr marL="171450" marR="0" lvl="0" indent="-139700" algn="l" rtl="0">
              <a:lnSpc>
                <a:spcPct val="100000"/>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Sam Altman is still the CEO of OpenAI </a:t>
            </a:r>
            <a:endParaRPr sz="1300">
              <a:solidFill>
                <a:schemeClr val="dk1"/>
              </a:solidFill>
              <a:latin typeface="Calibri"/>
              <a:ea typeface="Calibri"/>
              <a:cs typeface="Calibri"/>
              <a:sym typeface="Calibri"/>
            </a:endParaRPr>
          </a:p>
          <a:p>
            <a:pPr marL="171450" marR="0" lvl="0" indent="-139700" algn="l" rtl="0">
              <a:lnSpc>
                <a:spcPct val="100000"/>
              </a:lnSpc>
              <a:spcBef>
                <a:spcPts val="0"/>
              </a:spcBef>
              <a:spcAft>
                <a:spcPts val="0"/>
              </a:spcAft>
              <a:buClr>
                <a:schemeClr val="dk1"/>
              </a:buClr>
              <a:buSzPts val="1300"/>
              <a:buFont typeface="Calibri"/>
              <a:buChar char="●"/>
            </a:pPr>
            <a:r>
              <a:rPr lang="en" sz="1300" b="1">
                <a:solidFill>
                  <a:srgbClr val="3C78D8"/>
                </a:solidFill>
                <a:latin typeface="Calibri"/>
                <a:ea typeface="Calibri"/>
                <a:cs typeface="Calibri"/>
                <a:sym typeface="Calibri"/>
              </a:rPr>
              <a:t>Fidji Simo is a new CEO of Applications at OpenAI</a:t>
            </a:r>
            <a:r>
              <a:rPr lang="en" sz="1300">
                <a:solidFill>
                  <a:schemeClr val="dk1"/>
                </a:solidFill>
                <a:latin typeface="Calibri"/>
                <a:ea typeface="Calibri"/>
                <a:cs typeface="Calibri"/>
                <a:sym typeface="Calibri"/>
              </a:rPr>
              <a:t>, reports to Sam</a:t>
            </a:r>
            <a:br>
              <a:rPr lang="en" sz="1300">
                <a:solidFill>
                  <a:schemeClr val="dk1"/>
                </a:solidFill>
                <a:latin typeface="Calibri"/>
                <a:ea typeface="Calibri"/>
                <a:cs typeface="Calibri"/>
                <a:sym typeface="Calibri"/>
              </a:rPr>
            </a:br>
            <a:r>
              <a:rPr lang="en" sz="1300" u="sng">
                <a:solidFill>
                  <a:schemeClr val="hlink"/>
                </a:solidFill>
                <a:latin typeface="Calibri"/>
                <a:ea typeface="Calibri"/>
                <a:cs typeface="Calibri"/>
                <a:sym typeface="Calibri"/>
                <a:hlinkClick r:id="rId5"/>
              </a:rPr>
              <a:t>https://en.wikipedia.org/wiki/Fidji_Simo</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300">
              <a:solidFill>
                <a:schemeClr val="dk1"/>
              </a:solidFill>
              <a:latin typeface="Calibri"/>
              <a:ea typeface="Calibri"/>
              <a:cs typeface="Calibri"/>
              <a:sym typeface="Calibri"/>
            </a:endParaRPr>
          </a:p>
          <a:p>
            <a:pPr marL="171450" marR="0" lvl="0" indent="-139700" algn="l" rtl="0">
              <a:lnSpc>
                <a:spcPct val="100000"/>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OpenAI Forecasts $12.7B Revenue in 2025 (was $3.7B in 2024)</a:t>
            </a:r>
            <a:endParaRPr sz="1300">
              <a:solidFill>
                <a:schemeClr val="dk1"/>
              </a:solidFill>
              <a:latin typeface="Calibri"/>
              <a:ea typeface="Calibri"/>
              <a:cs typeface="Calibri"/>
              <a:sym typeface="Calibri"/>
            </a:endParaRPr>
          </a:p>
          <a:p>
            <a:pPr marL="171450" marR="0" lvl="0" indent="-139700" algn="l" rtl="0">
              <a:lnSpc>
                <a:spcPct val="100000"/>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OpenAI received $40B Funding at $300 B valuation</a:t>
            </a:r>
            <a:endParaRPr sz="1300">
              <a:solidFill>
                <a:schemeClr val="dk1"/>
              </a:solidFill>
              <a:latin typeface="Calibri"/>
              <a:ea typeface="Calibri"/>
              <a:cs typeface="Calibri"/>
              <a:sym typeface="Calibri"/>
            </a:endParaRPr>
          </a:p>
        </p:txBody>
      </p:sp>
      <p:sp>
        <p:nvSpPr>
          <p:cNvPr id="118" name="Google Shape;118;p21"/>
          <p:cNvSpPr txBox="1"/>
          <p:nvPr/>
        </p:nvSpPr>
        <p:spPr>
          <a:xfrm>
            <a:off x="106275" y="4195950"/>
            <a:ext cx="4962300" cy="557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9700" algn="l" rtl="0">
              <a:lnSpc>
                <a:spcPct val="100000"/>
              </a:lnSpc>
              <a:spcBef>
                <a:spcPts val="0"/>
              </a:spcBef>
              <a:spcAft>
                <a:spcPts val="0"/>
              </a:spcAft>
              <a:buSzPts val="1300"/>
              <a:buFont typeface="Calibri"/>
              <a:buChar char="●"/>
            </a:pPr>
            <a:r>
              <a:rPr lang="en" sz="1300" b="1">
                <a:solidFill>
                  <a:srgbClr val="FF0000"/>
                </a:solidFill>
                <a:latin typeface="Calibri"/>
                <a:ea typeface="Calibri"/>
                <a:cs typeface="Calibri"/>
                <a:sym typeface="Calibri"/>
              </a:rPr>
              <a:t>OpenAI Reaches Agreement to Buy Startup Windsurf for $3 Bln</a:t>
            </a:r>
            <a:endParaRPr sz="1300">
              <a:latin typeface="Calibri"/>
              <a:ea typeface="Calibri"/>
              <a:cs typeface="Calibri"/>
              <a:sym typeface="Calibri"/>
            </a:endParaRPr>
          </a:p>
          <a:p>
            <a:pPr marL="171450" marR="0" lvl="0" indent="-139700" algn="l" rtl="0">
              <a:lnSpc>
                <a:spcPct val="100000"/>
              </a:lnSpc>
              <a:spcBef>
                <a:spcPts val="0"/>
              </a:spcBef>
              <a:spcAft>
                <a:spcPts val="0"/>
              </a:spcAft>
              <a:buSzPts val="1300"/>
              <a:buFont typeface="Calibri"/>
              <a:buChar char="●"/>
            </a:pPr>
            <a:r>
              <a:rPr lang="en" sz="1300">
                <a:latin typeface="Calibri"/>
                <a:ea typeface="Calibri"/>
                <a:cs typeface="Calibri"/>
                <a:sym typeface="Calibri"/>
              </a:rPr>
              <a:t>The deal has not yet closed</a:t>
            </a:r>
            <a:endParaRPr sz="13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6"/>
              </a:rPr>
              <a:t>https://finance.yahoo.com/news/openai-reaches-agreement-buy-startup-000054157.html</a:t>
            </a:r>
            <a:r>
              <a:rPr lang="en" sz="900">
                <a:latin typeface="Calibri"/>
                <a:ea typeface="Calibri"/>
                <a:cs typeface="Calibri"/>
                <a:sym typeface="Calibri"/>
              </a:rPr>
              <a:t> </a:t>
            </a:r>
            <a:endParaRPr sz="900">
              <a:latin typeface="Calibri"/>
              <a:ea typeface="Calibri"/>
              <a:cs typeface="Calibri"/>
              <a:sym typeface="Calibri"/>
            </a:endParaRPr>
          </a:p>
        </p:txBody>
      </p:sp>
      <p:pic>
        <p:nvPicPr>
          <p:cNvPr id="119" name="Google Shape;119;p21"/>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304800" y="3883275"/>
            <a:ext cx="1799349" cy="1069875"/>
          </a:xfrm>
          <a:prstGeom prst="rect">
            <a:avLst/>
          </a:prstGeom>
          <a:noFill/>
          <a:ln w="9525" cap="flat" cmpd="sng">
            <a:solidFill>
              <a:srgbClr val="FF0000"/>
            </a:solidFill>
            <a:prstDash val="solid"/>
            <a:round/>
            <a:headEnd type="none" w="sm" len="sm"/>
            <a:tailEnd type="none" w="sm" len="sm"/>
          </a:ln>
        </p:spPr>
      </p:pic>
      <p:pic>
        <p:nvPicPr>
          <p:cNvPr id="120" name="Google Shape;120;p21"/>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304798" y="965878"/>
            <a:ext cx="1799350" cy="178407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p:nvPr/>
        </p:nvSpPr>
        <p:spPr>
          <a:xfrm>
            <a:off x="55075" y="52750"/>
            <a:ext cx="2469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- 2</a:t>
            </a:r>
            <a:endParaRPr sz="2000" b="1" i="0" u="none" strike="noStrike" cap="none">
              <a:solidFill>
                <a:schemeClr val="dk1"/>
              </a:solidFill>
              <a:latin typeface="Calibri"/>
              <a:ea typeface="Calibri"/>
              <a:cs typeface="Calibri"/>
              <a:sym typeface="Calibri"/>
            </a:endParaRPr>
          </a:p>
        </p:txBody>
      </p:sp>
      <p:sp>
        <p:nvSpPr>
          <p:cNvPr id="126" name="Google Shape;126;p22"/>
          <p:cNvSpPr txBox="1"/>
          <p:nvPr/>
        </p:nvSpPr>
        <p:spPr>
          <a:xfrm>
            <a:off x="55075" y="719600"/>
            <a:ext cx="44520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1">
                <a:solidFill>
                  <a:srgbClr val="FF0000"/>
                </a:solidFill>
                <a:latin typeface="Calibri"/>
                <a:ea typeface="Calibri"/>
                <a:cs typeface="Calibri"/>
                <a:sym typeface="Calibri"/>
              </a:rPr>
              <a:t>Prompt Engineering - from job to task</a:t>
            </a:r>
            <a:endParaRPr sz="12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3"/>
              </a:rPr>
              <a:t>https://www.fastcompany.com/91327911/prompt-engineering-going-extinct</a:t>
            </a:r>
            <a:r>
              <a:rPr lang="en" sz="900">
                <a:latin typeface="Calibri"/>
                <a:ea typeface="Calibri"/>
                <a:cs typeface="Calibri"/>
                <a:sym typeface="Calibri"/>
              </a:rPr>
              <a:t> </a:t>
            </a:r>
            <a:endParaRPr sz="900">
              <a:latin typeface="Calibri"/>
              <a:ea typeface="Calibri"/>
              <a:cs typeface="Calibri"/>
              <a:sym typeface="Calibri"/>
            </a:endParaRPr>
          </a:p>
        </p:txBody>
      </p:sp>
      <p:sp>
        <p:nvSpPr>
          <p:cNvPr id="127" name="Google Shape;127;p22"/>
          <p:cNvSpPr txBox="1"/>
          <p:nvPr/>
        </p:nvSpPr>
        <p:spPr>
          <a:xfrm>
            <a:off x="55075" y="1192175"/>
            <a:ext cx="44520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Semantic Caching</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eliminate redundant LLM queries and improve AI agent performance</a:t>
            </a:r>
            <a:endParaRPr sz="12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https://thenewstack.io/what-is-semantic-caching/</a:t>
            </a:r>
            <a:r>
              <a:rPr lang="en" sz="900">
                <a:latin typeface="Calibri"/>
                <a:ea typeface="Calibri"/>
                <a:cs typeface="Calibri"/>
                <a:sym typeface="Calibri"/>
              </a:rPr>
              <a:t> </a:t>
            </a:r>
            <a:endParaRPr sz="900">
              <a:latin typeface="Calibri"/>
              <a:ea typeface="Calibri"/>
              <a:cs typeface="Calibri"/>
              <a:sym typeface="Calibri"/>
            </a:endParaRPr>
          </a:p>
        </p:txBody>
      </p:sp>
      <p:sp>
        <p:nvSpPr>
          <p:cNvPr id="128" name="Google Shape;128;p22"/>
          <p:cNvSpPr txBox="1"/>
          <p:nvPr/>
        </p:nvSpPr>
        <p:spPr>
          <a:xfrm>
            <a:off x="55075" y="1861300"/>
            <a:ext cx="44520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Anthropic $90/mo 'Max" plan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Amazingly good</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900" u="sng">
                <a:solidFill>
                  <a:schemeClr val="hlink"/>
                </a:solidFill>
                <a:latin typeface="Calibri"/>
                <a:ea typeface="Calibri"/>
                <a:cs typeface="Calibri"/>
                <a:sym typeface="Calibri"/>
                <a:hlinkClick r:id="rId5"/>
              </a:rPr>
              <a:t>https://www.youtube.com/watch?v=hSQ5cjr-WjM</a:t>
            </a:r>
            <a:r>
              <a:rPr lang="en" sz="1200">
                <a:latin typeface="Calibri"/>
                <a:ea typeface="Calibri"/>
                <a:cs typeface="Calibri"/>
                <a:sym typeface="Calibri"/>
              </a:rPr>
              <a:t> </a:t>
            </a:r>
            <a:endParaRPr sz="12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p:nvPr/>
        </p:nvSpPr>
        <p:spPr>
          <a:xfrm>
            <a:off x="55075" y="52750"/>
            <a:ext cx="2469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- 3</a:t>
            </a:r>
            <a:endParaRPr sz="2000" b="1" i="0" u="none" strike="noStrike" cap="none">
              <a:solidFill>
                <a:schemeClr val="dk1"/>
              </a:solidFill>
              <a:latin typeface="Calibri"/>
              <a:ea typeface="Calibri"/>
              <a:cs typeface="Calibri"/>
              <a:sym typeface="Calibri"/>
            </a:endParaRPr>
          </a:p>
        </p:txBody>
      </p:sp>
      <p:sp>
        <p:nvSpPr>
          <p:cNvPr id="134" name="Google Shape;134;p23"/>
          <p:cNvSpPr txBox="1"/>
          <p:nvPr/>
        </p:nvSpPr>
        <p:spPr>
          <a:xfrm>
            <a:off x="55075" y="413500"/>
            <a:ext cx="44520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1">
                <a:solidFill>
                  <a:srgbClr val="FF0000"/>
                </a:solidFill>
                <a:latin typeface="Calibri"/>
                <a:ea typeface="Calibri"/>
                <a:cs typeface="Calibri"/>
                <a:sym typeface="Calibri"/>
              </a:rPr>
              <a:t>FutureHouse - 4 agents: Crow, Falcon, Owl, Phoenix</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 Free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Backed by Google’s former CEO Eric Schmidt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agents are built specifically for scientific research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Analyze millions of research papers, design new drug compounds, identify research gaps, and dramatically speed up discovery processes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Transparent reasoning, real-time data integration, and lab testing support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3"/>
              </a:rPr>
              <a:t>https://www.youtube.com/watch?v=4clyIcphEvU</a:t>
            </a:r>
            <a:r>
              <a:rPr lang="en" sz="1200">
                <a:latin typeface="Calibri"/>
                <a:ea typeface="Calibri"/>
                <a:cs typeface="Calibri"/>
                <a:sym typeface="Calibri"/>
              </a:rPr>
              <a:t> </a:t>
            </a:r>
            <a:endParaRPr sz="1200">
              <a:latin typeface="Calibri"/>
              <a:ea typeface="Calibri"/>
              <a:cs typeface="Calibri"/>
              <a:sym typeface="Calibri"/>
            </a:endParaRPr>
          </a:p>
        </p:txBody>
      </p:sp>
      <p:pic>
        <p:nvPicPr>
          <p:cNvPr id="135" name="Google Shape;135;p2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64126" y="745263"/>
            <a:ext cx="1642825" cy="1506676"/>
          </a:xfrm>
          <a:prstGeom prst="rect">
            <a:avLst/>
          </a:prstGeom>
          <a:noFill/>
          <a:ln w="9525" cap="flat" cmpd="sng">
            <a:solidFill>
              <a:srgbClr val="FF0000"/>
            </a:solidFill>
            <a:prstDash val="solid"/>
            <a:round/>
            <a:headEnd type="none" w="sm" len="sm"/>
            <a:tailEnd type="none" w="sm" len="sm"/>
          </a:ln>
        </p:spPr>
      </p:pic>
      <p:pic>
        <p:nvPicPr>
          <p:cNvPr id="136" name="Google Shape;136;p2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553025" y="1242025"/>
            <a:ext cx="1775025" cy="513150"/>
          </a:xfrm>
          <a:prstGeom prst="rect">
            <a:avLst/>
          </a:prstGeom>
          <a:noFill/>
          <a:ln w="9525" cap="flat" cmpd="sng">
            <a:solidFill>
              <a:srgbClr val="FF0000"/>
            </a:solidFill>
            <a:prstDash val="solid"/>
            <a:round/>
            <a:headEnd type="none" w="sm" len="sm"/>
            <a:tailEnd type="none" w="sm" len="sm"/>
          </a:ln>
        </p:spPr>
      </p:pic>
      <p:sp>
        <p:nvSpPr>
          <p:cNvPr id="137" name="Google Shape;137;p23"/>
          <p:cNvSpPr txBox="1"/>
          <p:nvPr/>
        </p:nvSpPr>
        <p:spPr>
          <a:xfrm>
            <a:off x="55075" y="2350125"/>
            <a:ext cx="44520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Cursor vs VSCode for Vibe Coding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xxxx</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https://techpoint.africa/guide/cursor-vs-vscode-vibe-coding-review/</a:t>
            </a:r>
            <a:r>
              <a:rPr lang="en" sz="1200">
                <a:solidFill>
                  <a:schemeClr val="dk1"/>
                </a:solidFill>
                <a:latin typeface="Calibri"/>
                <a:ea typeface="Calibri"/>
                <a:cs typeface="Calibri"/>
                <a:sym typeface="Calibri"/>
              </a:rPr>
              <a:t> </a:t>
            </a:r>
            <a:endParaRPr sz="1200">
              <a:latin typeface="Calibri"/>
              <a:ea typeface="Calibri"/>
              <a:cs typeface="Calibri"/>
              <a:sym typeface="Calibri"/>
            </a:endParaRPr>
          </a:p>
        </p:txBody>
      </p:sp>
      <p:sp>
        <p:nvSpPr>
          <p:cNvPr id="138" name="Google Shape;138;p23"/>
          <p:cNvSpPr txBox="1"/>
          <p:nvPr/>
        </p:nvSpPr>
        <p:spPr>
          <a:xfrm>
            <a:off x="55075" y="2994050"/>
            <a:ext cx="44520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Zed, Tabby, Void Editors - open source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https://www.youtube.com/watch?v=d0rPK0dJn1A</a:t>
            </a:r>
            <a:r>
              <a:rPr lang="en" sz="1200">
                <a:solidFill>
                  <a:schemeClr val="dk1"/>
                </a:solidFill>
                <a:latin typeface="Calibri"/>
                <a:ea typeface="Calibri"/>
                <a:cs typeface="Calibri"/>
                <a:sym typeface="Calibri"/>
              </a:rPr>
              <a:t> - video demo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8"/>
              </a:rPr>
              <a:t>https://zed.dev/ai</a:t>
            </a:r>
            <a:r>
              <a:rPr lang="en" sz="1200">
                <a:solidFill>
                  <a:schemeClr val="dk1"/>
                </a:solidFill>
                <a:latin typeface="Calibri"/>
                <a:ea typeface="Calibri"/>
                <a:cs typeface="Calibri"/>
                <a:sym typeface="Calibri"/>
              </a:rPr>
              <a:t> - Zed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9"/>
              </a:rPr>
              <a:t>https://www.tabbyml.com</a:t>
            </a:r>
            <a:r>
              <a:rPr lang="en" sz="1200">
                <a:solidFill>
                  <a:schemeClr val="dk1"/>
                </a:solidFill>
                <a:latin typeface="Calibri"/>
                <a:ea typeface="Calibri"/>
                <a:cs typeface="Calibri"/>
                <a:sym typeface="Calibri"/>
              </a:rPr>
              <a:t> - Tabby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10"/>
              </a:rPr>
              <a:t>https://voideditor.com</a:t>
            </a:r>
            <a:r>
              <a:rPr lang="en" sz="1200">
                <a:solidFill>
                  <a:schemeClr val="dk1"/>
                </a:solidFill>
                <a:latin typeface="Calibri"/>
                <a:ea typeface="Calibri"/>
                <a:cs typeface="Calibri"/>
                <a:sym typeface="Calibri"/>
              </a:rPr>
              <a:t> - Void</a:t>
            </a:r>
            <a:endParaRPr sz="1200">
              <a:solidFill>
                <a:schemeClr val="dk1"/>
              </a:solidFill>
              <a:latin typeface="Calibri"/>
              <a:ea typeface="Calibri"/>
              <a:cs typeface="Calibri"/>
              <a:sym typeface="Calibri"/>
            </a:endParaRPr>
          </a:p>
        </p:txBody>
      </p:sp>
      <p:sp>
        <p:nvSpPr>
          <p:cNvPr id="139" name="Google Shape;139;p23"/>
          <p:cNvSpPr txBox="1"/>
          <p:nvPr/>
        </p:nvSpPr>
        <p:spPr>
          <a:xfrm>
            <a:off x="55075" y="4007275"/>
            <a:ext cx="44520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Microsoft AI Agent helps change Windows Settings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Copilot+ PCs includes AI agents that can help you to find and change settings. All done with natural language prompting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11"/>
              </a:rPr>
              <a:t>https://www.bleepingcomputer.com/news/microsoft/microsoft-unveils-new-ai-agents-that-can-modify-windows-settings/</a:t>
            </a:r>
            <a:r>
              <a:rPr lang="en" sz="1200" u="sng">
                <a:solidFill>
                  <a:schemeClr val="hlink"/>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2379</Words>
  <Application>Microsoft Macintosh PowerPoint</Application>
  <PresentationFormat>On-screen Show (16:9)</PresentationFormat>
  <Paragraphs>266</Paragraphs>
  <Slides>18</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2025-05-08T12:55:27Z</dcterms:modified>
</cp:coreProperties>
</file>