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4e15145a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04e15145a2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4e15145a2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04e15145a2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4e15145a2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04e15145a2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4e15145a2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04e15145a2_1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04e15145a2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04e15145a2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4e15145a2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04e15145a2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04e15145a2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04e15145a2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4e15145a2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04e15145a2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4e15145a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04e15145a2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04e15145a2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04e15145a2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04e15145a2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304e15145a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4e15145a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04e15145a2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04e15145a2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304e15145a2_1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4c7c326bb1_0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4c7c326b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04e15145a2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304e15145a2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04e15145a2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304e15145a2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4e15145a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4e15145a2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4e15145a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04e15145a2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04e15145a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04e15145a2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4e15145a2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04e15145a2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4e15145a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04e15145a2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4e15145a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04e15145a2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4e15145a2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04e15145a2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venturebeat.com/ai/gensparks-super-agent-ups-the-ante-in-the-general-ai-agent-race/" TargetMode="External"/><Relationship Id="rId7"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4.02495" TargetMode="External"/><Relationship Id="rId11" Type="http://schemas.openxmlformats.org/officeDocument/2006/relationships/image" Target="../media/image27.png"/><Relationship Id="rId5" Type="http://schemas.openxmlformats.org/officeDocument/2006/relationships/hyperlink" Target="https://github.com/NVIDIA/AgentIQ" TargetMode="External"/><Relationship Id="rId10" Type="http://schemas.openxmlformats.org/officeDocument/2006/relationships/image" Target="../media/image26.jpeg"/><Relationship Id="rId4" Type="http://schemas.openxmlformats.org/officeDocument/2006/relationships/hyperlink" Target="https://interestingengineering.com/innovation/world-first-light-based-chip?group=test_b" TargetMode="Externa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2020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25/04/07/shopify-ceo-prove-ai-cant-do-jobs-before-asking-for-more-headcount.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developers.cloudflare.com/autora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s://www.together.ai/blog/deepcode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hyperlink" Target="https://wccftech.com/google-paying-ai-workers-a-year-salary-for-doing-noth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503.23513" TargetMode="External"/><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techcrunch.com/2025/04/09/anthropic-rolls-out-a-200-per-month-claude-subscription/"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developers.googleblog.com/en/a2a-a-new-era-of-agent-interoperability/" TargetMode="External"/><Relationship Id="rId7" Type="http://schemas.openxmlformats.org/officeDocument/2006/relationships/hyperlink" Target="https://huggingface.co/moonshotai/Kimi-VL-A3B-Thinkin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docs.x.ai/docs/models#models-and-pricing" TargetMode="Externa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hyperlink" Target="https://tomaszs2.medium.com/microsoft-quietly-blocked-cursor-from-using-its-vscode-extension-heres-the-line-of-code-that-8d664caf0de5"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en.wikipedia.org/wiki/Elo_rating_system" TargetMode="External"/><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llama.com/llama4/"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unsloth/Llama-4-Scout-17B-16E-Instruct" TargetMode="External"/><Relationship Id="rId5" Type="http://schemas.openxmlformats.org/officeDocument/2006/relationships/hyperlink" Target="https://www.instagram.com/zuck/reel/DIE0TmPyORV/" TargetMode="External"/><Relationship Id="rId4" Type="http://schemas.openxmlformats.org/officeDocument/2006/relationships/hyperlink" Target="https://ai.meta.com/blog/llama-4-multimodal-intelligence/"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openlm.ai/chatbot-arena/"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www.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ta-llama/llama-models/blob/main/models/llama4/MODEL_CARD.m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bigcode-bench.github.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cloud.withgoogle.com/next/25"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youtube.com/watch?v=G9wnpfW6lZY" TargetMode="External"/><Relationship Id="rId4" Type="http://schemas.openxmlformats.org/officeDocument/2006/relationships/hyperlink" Target="https://www.youtube.com/watch?v=Md4Fs-Zc3t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log.google/products/google-cloud/ironwood-tpu-age-of-inferenc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blogs.microsoft.com/blog/2025/04/04/your-ai-companion/" TargetMode="Externa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www.midjourney.com/updates/v7-alpha" TargetMode="External"/><Relationship Id="rId4" Type="http://schemas.openxmlformats.org/officeDocument/2006/relationships/hyperlink" Target="https://github.blog/changelog/2025-04-04-github-mcp-server-public-preview/" TargetMode="External"/><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regulaforensics.com/blog/impact-of-deepfakes-on-idv-regula-survey/" TargetMode="External"/><Relationship Id="rId7"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github.com/PalisadeResearch/llm-honeyp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Llama 4</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Nemotron Ultra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NEXT Event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Ironwood - Google TPU - 7th version </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11,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76951"/>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1895196"/>
            <a:ext cx="4420200" cy="2789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upgrades Copilot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GitHub public MCP server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Midjourney version 7 in alpha preview</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SandboxAQ - quantum-tech startup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Deepfake Fraud surged by 3,000% recently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LLM Honeypot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Genspark’s Super Agent - "mixture-of-agents"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Light-based chip offers x50 speed, x30 efficiency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AgentIQ</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DeepSeek-GRM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ODS = Open Deep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Universities overtake US Rivals</a:t>
            </a:r>
            <a:endParaRPr sz="1500" b="1" i="0" u="none" strike="noStrike" cap="none">
              <a:solidFill>
                <a:srgbClr val="3C78D8"/>
              </a:solidFill>
              <a:latin typeface="Calibri"/>
              <a:ea typeface="Calibri"/>
              <a:cs typeface="Calibri"/>
              <a:sym typeface="Calibri"/>
            </a:endParaRPr>
          </a:p>
        </p:txBody>
      </p:sp>
      <p:sp>
        <p:nvSpPr>
          <p:cNvPr id="67" name="Google Shape;67;p15"/>
          <p:cNvSpPr txBox="1"/>
          <p:nvPr/>
        </p:nvSpPr>
        <p:spPr>
          <a:xfrm>
            <a:off x="4576975" y="260825"/>
            <a:ext cx="4502400" cy="3481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Shopify CEO - Use AI Before Hiring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​Cloudflare AutoRAG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to release o3 and o4-mini in April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Cogito v1 from Deep Cogito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DeepCoder-14B - Code Reasoning Model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paying to stop competitors getting its experts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RARE: Retrieval-Augmented Reasoning Modeling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Anthropic Max Plan - $100 .. $200/mo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Firebase Studio - Google takes on Cursor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Agent2Agent Open Protocol (A2A)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 Grok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Kimi-VL-A3B - multimodal open-source 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Quietly Blocked Cursor from Using Its VSCode Extension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IBM Mainframe for AI</a:t>
            </a:r>
            <a:endParaRPr sz="15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49" name="Google Shape;149;p24"/>
          <p:cNvSpPr txBox="1"/>
          <p:nvPr/>
        </p:nvSpPr>
        <p:spPr>
          <a:xfrm>
            <a:off x="111925" y="445575"/>
            <a:ext cx="4668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Genspark’s Super Agent</a:t>
            </a:r>
            <a:r>
              <a:rPr lang="en" sz="1200" b="0" i="0" u="none" strike="noStrike" cap="none">
                <a:solidFill>
                  <a:srgbClr val="131313"/>
                </a:solidFill>
                <a:latin typeface="Calibri"/>
                <a:ea typeface="Calibri"/>
                <a:cs typeface="Calibri"/>
                <a:sym typeface="Calibri"/>
              </a:rPr>
              <a:t> - "mixture-of-agents"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Outperforms Manus AI *which uses Claude and 29 tools)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Uses 9 LLMs, 80 specialized tools, and proprietary datasets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Can do travel planning, voice calling for reservations or inquiries, personalized video creation, professional applications like LinkedIn analysis, advanced research tasks, creation of cooking tutorials and animated content with minimal user input, etc...</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https://venturebeat.com/ai/gensparks-super-agent-ups-the-ante-in-the-general-ai-agent-race/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50" name="Google Shape;150;p24"/>
          <p:cNvSpPr txBox="1"/>
          <p:nvPr/>
        </p:nvSpPr>
        <p:spPr>
          <a:xfrm>
            <a:off x="7480775" y="3536375"/>
            <a:ext cx="1572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Light-based chip</a:t>
            </a:r>
            <a:r>
              <a:rPr lang="en" sz="1200" b="0" i="0" u="none" strike="noStrike" cap="none">
                <a:solidFill>
                  <a:srgbClr val="131313"/>
                </a:solidFill>
                <a:latin typeface="Calibri"/>
                <a:ea typeface="Calibri"/>
                <a:cs typeface="Calibri"/>
                <a:sym typeface="Calibri"/>
              </a:rPr>
              <a:t> offers 50x speed, 30x efficiency over silicon</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https://interestingengineering.com/innovation/world-first-light-based-chip</a:t>
            </a:r>
            <a:endParaRPr sz="900" b="0" i="0" u="none" strike="noStrike" cap="none">
              <a:solidFill>
                <a:srgbClr val="131313"/>
              </a:solidFill>
              <a:latin typeface="Calibri"/>
              <a:ea typeface="Calibri"/>
              <a:cs typeface="Calibri"/>
              <a:sym typeface="Calibri"/>
            </a:endParaRPr>
          </a:p>
        </p:txBody>
      </p:sp>
      <p:sp>
        <p:nvSpPr>
          <p:cNvPr id="151" name="Google Shape;151;p24"/>
          <p:cNvSpPr txBox="1"/>
          <p:nvPr/>
        </p:nvSpPr>
        <p:spPr>
          <a:xfrm>
            <a:off x="111925" y="2205525"/>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AgentIQ</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Python library to unify agentic workflows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Works across frameworks, memory systems, and data sources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Adss composability, observability, and reusability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AgentIQ, every agent, tool, and workflow is treated as a function call, allowing developers to mix and match components from different frameworks with minimal overhead</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https://github.com/NVIDIA/AgentIQ</a:t>
            </a:r>
            <a:endParaRPr sz="900" b="0" i="0" u="none" strike="noStrike" cap="none">
              <a:solidFill>
                <a:srgbClr val="131313"/>
              </a:solidFill>
              <a:latin typeface="Calibri"/>
              <a:ea typeface="Calibri"/>
              <a:cs typeface="Calibri"/>
              <a:sym typeface="Calibri"/>
            </a:endParaRPr>
          </a:p>
        </p:txBody>
      </p:sp>
      <p:sp>
        <p:nvSpPr>
          <p:cNvPr id="152" name="Google Shape;152;p24"/>
          <p:cNvSpPr txBox="1"/>
          <p:nvPr/>
        </p:nvSpPr>
        <p:spPr>
          <a:xfrm>
            <a:off x="111925" y="3878075"/>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DeepSeek-GRM  models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Inference-Time Scaling for </a:t>
            </a:r>
            <a:r>
              <a:rPr lang="en" sz="1200" b="1" i="0" u="none" strike="noStrike" cap="none">
                <a:solidFill>
                  <a:srgbClr val="3C78D8"/>
                </a:solidFill>
                <a:latin typeface="Calibri"/>
                <a:ea typeface="Calibri"/>
                <a:cs typeface="Calibri"/>
                <a:sym typeface="Calibri"/>
              </a:rPr>
              <a:t>Generalist Reward Modeling (GRM)</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https://arxiv.org/abs/2504.02495</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3C78D8"/>
                </a:solidFill>
                <a:latin typeface="Calibri"/>
                <a:ea typeface="Calibri"/>
                <a:cs typeface="Calibri"/>
                <a:sym typeface="Calibri"/>
              </a:rPr>
              <a:t>Self-Principled Critique Tuning (SPCT)</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significantly improves the quality and scalability of </a:t>
            </a:r>
            <a:r>
              <a:rPr lang="en" sz="1200" b="1" i="0" u="none" strike="noStrike" cap="none">
                <a:solidFill>
                  <a:srgbClr val="3C78D8"/>
                </a:solidFill>
                <a:latin typeface="Calibri"/>
                <a:ea typeface="Calibri"/>
                <a:cs typeface="Calibri"/>
                <a:sym typeface="Calibri"/>
              </a:rPr>
              <a:t>GRMs</a:t>
            </a:r>
            <a:endParaRPr sz="1200" b="1" i="0" u="none" strike="noStrike" cap="none">
              <a:solidFill>
                <a:srgbClr val="3C78D8"/>
              </a:solidFill>
              <a:latin typeface="Calibri"/>
              <a:ea typeface="Calibri"/>
              <a:cs typeface="Calibri"/>
              <a:sym typeface="Calibri"/>
            </a:endParaRPr>
          </a:p>
        </p:txBody>
      </p:sp>
      <p:pic>
        <p:nvPicPr>
          <p:cNvPr id="153" name="Google Shape;153;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36200" y="2648570"/>
            <a:ext cx="1461450" cy="822050"/>
          </a:xfrm>
          <a:prstGeom prst="rect">
            <a:avLst/>
          </a:prstGeom>
          <a:noFill/>
          <a:ln w="9525" cap="flat" cmpd="sng">
            <a:solidFill>
              <a:srgbClr val="FF0000"/>
            </a:solidFill>
            <a:prstDash val="solid"/>
            <a:round/>
            <a:headEnd type="none" w="sm" len="sm"/>
            <a:tailEnd type="none" w="sm" len="sm"/>
          </a:ln>
        </p:spPr>
      </p:pic>
      <p:pic>
        <p:nvPicPr>
          <p:cNvPr id="154" name="Google Shape;154;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574688" y="1271525"/>
            <a:ext cx="1311301" cy="1311301"/>
          </a:xfrm>
          <a:prstGeom prst="rect">
            <a:avLst/>
          </a:prstGeom>
          <a:noFill/>
          <a:ln w="9525" cap="flat" cmpd="sng">
            <a:solidFill>
              <a:srgbClr val="FF0000"/>
            </a:solidFill>
            <a:prstDash val="solid"/>
            <a:round/>
            <a:headEnd type="none" w="sm" len="sm"/>
            <a:tailEnd type="none" w="sm" len="sm"/>
          </a:ln>
        </p:spPr>
      </p:pic>
      <p:pic>
        <p:nvPicPr>
          <p:cNvPr id="155" name="Google Shape;155;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21675" y="2304550"/>
            <a:ext cx="1884000" cy="942000"/>
          </a:xfrm>
          <a:prstGeom prst="rect">
            <a:avLst/>
          </a:prstGeom>
          <a:noFill/>
          <a:ln w="9525" cap="flat" cmpd="sng">
            <a:solidFill>
              <a:srgbClr val="FF0000"/>
            </a:solidFill>
            <a:prstDash val="solid"/>
            <a:round/>
            <a:headEnd type="none" w="sm" len="sm"/>
            <a:tailEnd type="none" w="sm" len="sm"/>
          </a:ln>
        </p:spPr>
      </p:pic>
      <p:pic>
        <p:nvPicPr>
          <p:cNvPr id="156" name="Google Shape;156;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62375" y="529475"/>
            <a:ext cx="2032325" cy="1143550"/>
          </a:xfrm>
          <a:prstGeom prst="rect">
            <a:avLst/>
          </a:prstGeom>
          <a:noFill/>
          <a:ln w="9525" cap="flat" cmpd="sng">
            <a:solidFill>
              <a:srgbClr val="FF0000"/>
            </a:solidFill>
            <a:prstDash val="solid"/>
            <a:round/>
            <a:headEnd type="none" w="sm" len="sm"/>
            <a:tailEnd type="none" w="sm" len="sm"/>
          </a:ln>
        </p:spPr>
      </p:pic>
      <p:pic>
        <p:nvPicPr>
          <p:cNvPr id="157" name="Google Shape;157;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688425" y="3710488"/>
            <a:ext cx="1230976" cy="12309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63" name="Google Shape;163;p25"/>
          <p:cNvSpPr txBox="1"/>
          <p:nvPr/>
        </p:nvSpPr>
        <p:spPr>
          <a:xfrm>
            <a:off x="145375" y="659275"/>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ODS = Open Deep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Combines Open Search Tool with Open Reasoning Agent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Reasoning Agent interprets the given task and orchestrates a sequence of actions that includes calling tools, one of which is the Open Search Tool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DeepSeek-R1, ODS nearly matches and sometimes surpasses the existing state-of-the-art baselines (GPT-4o Search Preview) on two benchmarks: SimpleQA and FRAMES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https://arxiv.org/abs/2503.20201</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sp>
        <p:nvSpPr>
          <p:cNvPr id="164" name="Google Shape;164;p25"/>
          <p:cNvSpPr txBox="1"/>
          <p:nvPr/>
        </p:nvSpPr>
        <p:spPr>
          <a:xfrm>
            <a:off x="145375" y="2496475"/>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Universities overtake US Rivals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have surged ahead of U.S. institutions in AI research output.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For example, Peking University has topped the global rankings for AI research output since 2022.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are setting new standards in the AI domain.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DeepSeek - Chinese AI disruptor - build a powerful AI model at a fraction of the cost and energy consumption compared to its American counterpart, OpenAI’s ChatGPT.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This achievement can be largely attributed to the wealth of talent graduating from local universities. </a:t>
            </a:r>
            <a:endParaRPr sz="1200" b="0" i="0" u="none" strike="noStrike" cap="none">
              <a:solidFill>
                <a:srgbClr val="131313"/>
              </a:solidFill>
              <a:latin typeface="Calibri"/>
              <a:ea typeface="Calibri"/>
              <a:cs typeface="Calibri"/>
              <a:sym typeface="Calibri"/>
            </a:endParaRPr>
          </a:p>
        </p:txBody>
      </p:sp>
      <p:pic>
        <p:nvPicPr>
          <p:cNvPr id="165" name="Google Shape;165;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13925" y="2535050"/>
            <a:ext cx="3477850" cy="1934550"/>
          </a:xfrm>
          <a:prstGeom prst="rect">
            <a:avLst/>
          </a:prstGeom>
          <a:noFill/>
          <a:ln w="9525" cap="flat" cmpd="sng">
            <a:solidFill>
              <a:srgbClr val="FF0000"/>
            </a:solidFill>
            <a:prstDash val="solid"/>
            <a:round/>
            <a:headEnd type="none" w="sm" len="sm"/>
            <a:tailEnd type="none" w="sm" len="sm"/>
          </a:ln>
        </p:spPr>
      </p:pic>
      <p:pic>
        <p:nvPicPr>
          <p:cNvPr id="166" name="Google Shape;166;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29075" y="152400"/>
            <a:ext cx="2230252" cy="22302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72" name="Google Shape;172;p26"/>
          <p:cNvSpPr txBox="1"/>
          <p:nvPr/>
        </p:nvSpPr>
        <p:spPr>
          <a:xfrm>
            <a:off x="111925" y="567150"/>
            <a:ext cx="44313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Shopify CEO Tobi Lütke - Use AI Before Hiring</a:t>
            </a:r>
            <a:r>
              <a:rPr lang="en" sz="1200" b="1" i="0" u="none" strike="noStrike" cap="none">
                <a:solidFill>
                  <a:srgbClr val="FF0000"/>
                </a:solidFill>
                <a:latin typeface="Calibri"/>
                <a:ea typeface="Calibri"/>
                <a:cs typeface="Calibri"/>
                <a:sym typeface="Calibri"/>
              </a:rPr>
              <a:t>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a:t>
            </a:r>
            <a:r>
              <a:rPr lang="en" sz="1200" i="0" u="none" strike="noStrike" cap="none">
                <a:solidFill>
                  <a:schemeClr val="dk1"/>
                </a:solidFill>
                <a:latin typeface="Calibri"/>
                <a:ea typeface="Calibri"/>
                <a:cs typeface="Calibri"/>
                <a:sym typeface="Calibri"/>
              </a:rPr>
              <a:t>issues AI ultimatum mandating that all employees must effectively integrate artificial intelligence (AI) into their workflows, considering it a fundamental expectation. </a:t>
            </a:r>
            <a:endParaRPr sz="120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 a recent internal memo, Lütke emphasized that before requesting additional headcount or resources, teams must demonstrate why AI cannot fulfill the required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proficiency will be incorporated into performance and peer reviews, underscoring its growing importance in daily operations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https://www.cnbc.com/2025/04/07/shopify-ceo-prove-ai-cant-do-jobs-before-asking-for-more-headcount.html</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73" name="Google Shape;173;p26"/>
          <p:cNvSpPr txBox="1"/>
          <p:nvPr/>
        </p:nvSpPr>
        <p:spPr>
          <a:xfrm>
            <a:off x="111925" y="2708450"/>
            <a:ext cx="4431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t>
            </a:r>
            <a:r>
              <a:rPr lang="en" sz="1200" b="1" i="0" u="none" strike="noStrike" cap="none">
                <a:solidFill>
                  <a:srgbClr val="FF0000"/>
                </a:solidFill>
                <a:latin typeface="Calibri"/>
                <a:ea typeface="Calibri"/>
                <a:cs typeface="Calibri"/>
                <a:sym typeface="Calibri"/>
              </a:rPr>
              <a:t>Cloudflare AutoRAG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a fully managed Retrieval-Augmented Generation (RAG) pipeline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handles data ingestion, chunking, embedding, vector storage, and response generation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continuously monitors data sources, ensuring AI responses remain accurate and up-to-date without manual intervention.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Developers can set up AutoRAG with minimal effort, allowing them to focus on creating smarter applications using Cloudflare's developer platform</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https://developers.cloudflare.com/autorag/</a:t>
            </a:r>
            <a:endParaRPr sz="900" b="0" i="0" u="none" strike="noStrike" cap="none">
              <a:solidFill>
                <a:srgbClr val="131313"/>
              </a:solidFill>
              <a:latin typeface="Calibri"/>
              <a:ea typeface="Calibri"/>
              <a:cs typeface="Calibri"/>
              <a:sym typeface="Calibri"/>
            </a:endParaRPr>
          </a:p>
        </p:txBody>
      </p:sp>
      <p:pic>
        <p:nvPicPr>
          <p:cNvPr id="174" name="Google Shape;174;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5401" y="567150"/>
            <a:ext cx="2659741" cy="1496100"/>
          </a:xfrm>
          <a:prstGeom prst="rect">
            <a:avLst/>
          </a:prstGeom>
          <a:noFill/>
          <a:ln w="9525" cap="flat" cmpd="sng">
            <a:solidFill>
              <a:srgbClr val="FF0000"/>
            </a:solidFill>
            <a:prstDash val="solid"/>
            <a:round/>
            <a:headEnd type="none" w="sm" len="sm"/>
            <a:tailEnd type="none" w="sm" len="sm"/>
          </a:ln>
        </p:spPr>
      </p:pic>
      <p:pic>
        <p:nvPicPr>
          <p:cNvPr id="175" name="Google Shape;175;p26"/>
          <p:cNvPicPr preferRelativeResize="0"/>
          <p:nvPr/>
        </p:nvPicPr>
        <p:blipFill rotWithShape="1">
          <a:blip r:embed="rId6">
            <a:alphaModFix/>
          </a:blip>
          <a:srcRect/>
          <a:stretch/>
        </p:blipFill>
        <p:spPr>
          <a:xfrm>
            <a:off x="4778825" y="27846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81" name="Google Shape;181;p27"/>
          <p:cNvSpPr txBox="1"/>
          <p:nvPr/>
        </p:nvSpPr>
        <p:spPr>
          <a:xfrm>
            <a:off x="182750" y="586000"/>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to release o3 and o4-mini in April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Followed by GPT-5 in a few months.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They changed their plans because of the success of Google's Gemini 2.5 Pro which is beating OpenAI models on the leaderboards.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All thinking models don't work very well on complex real-world coding tasks and don't do well at tool use. This is why people still prefer to use Sonnet. So having good base model is still the key.</a:t>
            </a:r>
            <a:endParaRPr sz="1200" b="0" i="0" u="none" strike="noStrike" cap="none">
              <a:solidFill>
                <a:srgbClr val="131313"/>
              </a:solidFill>
              <a:latin typeface="Calibri"/>
              <a:ea typeface="Calibri"/>
              <a:cs typeface="Calibri"/>
              <a:sym typeface="Calibri"/>
            </a:endParaRPr>
          </a:p>
        </p:txBody>
      </p:sp>
      <p:sp>
        <p:nvSpPr>
          <p:cNvPr id="182" name="Google Shape;182;p27"/>
          <p:cNvSpPr txBox="1"/>
          <p:nvPr/>
        </p:nvSpPr>
        <p:spPr>
          <a:xfrm>
            <a:off x="182750" y="2854938"/>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Cogito v1 from Deep Cogito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Cogito v1 is a new </a:t>
            </a:r>
            <a:r>
              <a:rPr lang="en" sz="1200" b="1" i="0" u="none" strike="noStrike" cap="none">
                <a:solidFill>
                  <a:srgbClr val="3C78D8"/>
                </a:solidFill>
                <a:latin typeface="Calibri"/>
                <a:ea typeface="Calibri"/>
                <a:cs typeface="Calibri"/>
                <a:sym typeface="Calibri"/>
              </a:rPr>
              <a:t>family of open source LLMs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by Deep Cogito, a San Francisco research startup</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are </a:t>
            </a:r>
            <a:r>
              <a:rPr lang="en" sz="1200" b="1" i="0" u="none" strike="noStrike" cap="none">
                <a:solidFill>
                  <a:srgbClr val="3C78D8"/>
                </a:solidFill>
                <a:latin typeface="Calibri"/>
                <a:ea typeface="Calibri"/>
                <a:cs typeface="Calibri"/>
                <a:sym typeface="Calibri"/>
              </a:rPr>
              <a:t>fine-tuned from Meta’s Llama 3.2</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Number of parameters: </a:t>
            </a:r>
            <a:r>
              <a:rPr lang="en" sz="1200" b="1" i="0" u="none" strike="noStrike" cap="none">
                <a:solidFill>
                  <a:srgbClr val="3C78D8"/>
                </a:solidFill>
                <a:latin typeface="Calibri"/>
                <a:ea typeface="Calibri"/>
                <a:cs typeface="Calibri"/>
                <a:sym typeface="Calibri"/>
              </a:rPr>
              <a:t>from 3B to 70B</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have </a:t>
            </a:r>
            <a:r>
              <a:rPr lang="en" sz="1200" b="1" i="0" u="none" strike="noStrike" cap="none">
                <a:solidFill>
                  <a:srgbClr val="3C78D8"/>
                </a:solidFill>
                <a:latin typeface="Calibri"/>
                <a:ea typeface="Calibri"/>
                <a:cs typeface="Calibri"/>
                <a:sym typeface="Calibri"/>
              </a:rPr>
              <a:t>hybrid reasoning capabilities </a:t>
            </a:r>
            <a:r>
              <a:rPr lang="en" sz="1200" b="0" i="0" u="none" strike="noStrike" cap="none">
                <a:solidFill>
                  <a:srgbClr val="131313"/>
                </a:solidFill>
                <a:latin typeface="Calibri"/>
                <a:ea typeface="Calibri"/>
                <a:cs typeface="Calibri"/>
                <a:sym typeface="Calibri"/>
              </a:rPr>
              <a:t>- the ability to answer quickly and immediately, or "self-reflect" like OpenAI’s "o" series and DeepSeek R1.</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Available on Hugging Face, Ollama, Fireworks AI, and Together AI</a:t>
            </a:r>
            <a:endParaRPr sz="1200" b="0" i="0" u="none" strike="noStrike" cap="none">
              <a:solidFill>
                <a:srgbClr val="131313"/>
              </a:solidFill>
              <a:latin typeface="Calibri"/>
              <a:ea typeface="Calibri"/>
              <a:cs typeface="Calibri"/>
              <a:sym typeface="Calibri"/>
            </a:endParaRPr>
          </a:p>
        </p:txBody>
      </p:sp>
      <p:pic>
        <p:nvPicPr>
          <p:cNvPr id="183" name="Google Shape;183;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17725" y="236025"/>
            <a:ext cx="3016877" cy="2011251"/>
          </a:xfrm>
          <a:prstGeom prst="rect">
            <a:avLst/>
          </a:prstGeom>
          <a:noFill/>
          <a:ln w="9525" cap="flat" cmpd="sng">
            <a:solidFill>
              <a:srgbClr val="FF0000"/>
            </a:solidFill>
            <a:prstDash val="solid"/>
            <a:round/>
            <a:headEnd type="none" w="sm" len="sm"/>
            <a:tailEnd type="none" w="sm" len="sm"/>
          </a:ln>
        </p:spPr>
      </p:pic>
      <p:pic>
        <p:nvPicPr>
          <p:cNvPr id="184" name="Google Shape;184;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66450" y="2399676"/>
            <a:ext cx="3887136" cy="2591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90" name="Google Shape;190;p28"/>
          <p:cNvSpPr txBox="1"/>
          <p:nvPr/>
        </p:nvSpPr>
        <p:spPr>
          <a:xfrm>
            <a:off x="91950" y="526825"/>
            <a:ext cx="4431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DeepCoder-14B - Code Reasoning Model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Open source, on o3-mini level</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Agentica team + Together AI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Fine-tuned from Deepseek-R1-Distilled-Qwen-14B via distributed RL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Achieves an impressive 60.6% Pass@1 accuracy on LiveCodeBench (+8% improvement), matching the performance of o3-mini-2025-01-031 &amp; o1-2024-12-17 with just 14B params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https://www.together.ai/blog/deepcoder</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91" name="Google Shape;191;p28"/>
          <p:cNvSpPr txBox="1"/>
          <p:nvPr/>
        </p:nvSpPr>
        <p:spPr>
          <a:xfrm>
            <a:off x="91950" y="2807425"/>
            <a:ext cx="44313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Google paying to stop competitors getting its experts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Google Is Reportedly Paying Its AI Staff A Whole Year’s Income For Doing Absolutely Nothing Instead Of Letting The Workforce Jump Ship To The Competition</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https://wccftech.com/google-paying-ai-workers-a-year-salary-for-doing-nothing/</a:t>
            </a:r>
            <a:endParaRPr sz="9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Non-compete clauses in their contracts for as long as a year to prevent their employees from switching their careers to a competitor. However, the Mountain View behemoth throws in a massive sweetener because of the heated rivalry in the AI space, with a new report claiming that based on several factors, the workforce hailing from DeepMind can make as much as a whole year’s salary while doing nothing.</a:t>
            </a:r>
            <a:endParaRPr sz="1200" b="0" i="0" u="none" strike="noStrike" cap="none">
              <a:solidFill>
                <a:schemeClr val="dk1"/>
              </a:solidFill>
              <a:latin typeface="Calibri"/>
              <a:ea typeface="Calibri"/>
              <a:cs typeface="Calibri"/>
              <a:sym typeface="Calibri"/>
            </a:endParaRPr>
          </a:p>
        </p:txBody>
      </p:sp>
      <p:pic>
        <p:nvPicPr>
          <p:cNvPr id="192" name="Google Shape;192;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39275" y="91875"/>
            <a:ext cx="3658999" cy="2557651"/>
          </a:xfrm>
          <a:prstGeom prst="rect">
            <a:avLst/>
          </a:prstGeom>
          <a:noFill/>
          <a:ln w="9525" cap="flat" cmpd="sng">
            <a:solidFill>
              <a:srgbClr val="FF0000"/>
            </a:solidFill>
            <a:prstDash val="solid"/>
            <a:round/>
            <a:headEnd type="none" w="sm" len="sm"/>
            <a:tailEnd type="none" w="sm" len="sm"/>
          </a:ln>
        </p:spPr>
      </p:pic>
      <p:pic>
        <p:nvPicPr>
          <p:cNvPr id="193" name="Google Shape;193;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75650" y="2801926"/>
            <a:ext cx="3283761" cy="21891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199" name="Google Shape;199;p29"/>
          <p:cNvSpPr txBox="1"/>
          <p:nvPr/>
        </p:nvSpPr>
        <p:spPr>
          <a:xfrm>
            <a:off x="188375" y="488350"/>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RARE: Retrieval-Augmented Reasoning Modeling</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https://arxiv.org/abs/2503.23513</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RARE extends RAG's retrieval-based approach by adding layers of reasoning optimization and factual scoring, making it more suitable for complex problem-solving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Empirical results show that lightweight models trained with RARE outperform larger models like GPT-4 on medical benchmarks</a:t>
            </a:r>
            <a:endParaRPr sz="1200" b="0" i="0" u="none" strike="noStrike" cap="none">
              <a:solidFill>
                <a:srgbClr val="131313"/>
              </a:solidFill>
              <a:latin typeface="Calibri"/>
              <a:ea typeface="Calibri"/>
              <a:cs typeface="Calibri"/>
              <a:sym typeface="Calibri"/>
            </a:endParaRPr>
          </a:p>
        </p:txBody>
      </p:sp>
      <p:sp>
        <p:nvSpPr>
          <p:cNvPr id="200" name="Google Shape;200;p29"/>
          <p:cNvSpPr txBox="1"/>
          <p:nvPr/>
        </p:nvSpPr>
        <p:spPr>
          <a:xfrm>
            <a:off x="188375" y="2211400"/>
            <a:ext cx="3363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Anthropic "Max" Plan - $100 .. $200/mo</a:t>
            </a:r>
            <a:endParaRPr sz="9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https://techcrunch.com/2025/04/09/anthropic-rolls-out-a-200-per-month-claude-subscription/</a:t>
            </a:r>
            <a:endParaRPr sz="900" b="0"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t>
            </a:r>
            <a:r>
              <a:rPr lang="en" sz="1200" b="0" i="0" u="none" strike="noStrike" cap="none">
                <a:solidFill>
                  <a:schemeClr val="dk1"/>
                </a:solidFill>
                <a:latin typeface="Calibri"/>
                <a:ea typeface="Calibri"/>
                <a:cs typeface="Calibri"/>
                <a:sym typeface="Calibri"/>
              </a:rPr>
              <a:t>imilar to OpenAI’s $200/month ChatGPT Pro tier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Anthropic Max comes with higher usage limits and priority access to new features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$100/month - 5x higher rate limits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$200/month - 20x higher rate limits</a:t>
            </a:r>
            <a:endParaRPr sz="1200" b="0" i="0" u="none" strike="noStrike" cap="none">
              <a:solidFill>
                <a:schemeClr val="dk1"/>
              </a:solidFill>
              <a:latin typeface="Calibri"/>
              <a:ea typeface="Calibri"/>
              <a:cs typeface="Calibri"/>
              <a:sym typeface="Calibri"/>
            </a:endParaRPr>
          </a:p>
        </p:txBody>
      </p:sp>
      <p:pic>
        <p:nvPicPr>
          <p:cNvPr id="201" name="Google Shape;201;p2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40075" y="52750"/>
            <a:ext cx="3848474" cy="1747075"/>
          </a:xfrm>
          <a:prstGeom prst="rect">
            <a:avLst/>
          </a:prstGeom>
          <a:noFill/>
          <a:ln w="9525" cap="flat" cmpd="sng">
            <a:solidFill>
              <a:srgbClr val="FF0000"/>
            </a:solidFill>
            <a:prstDash val="solid"/>
            <a:round/>
            <a:headEnd type="none" w="sm" len="sm"/>
            <a:tailEnd type="none" w="sm" len="sm"/>
          </a:ln>
        </p:spPr>
      </p:pic>
      <p:pic>
        <p:nvPicPr>
          <p:cNvPr id="202" name="Google Shape;202;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784600" y="2084201"/>
            <a:ext cx="1812750" cy="1636075"/>
          </a:xfrm>
          <a:prstGeom prst="rect">
            <a:avLst/>
          </a:prstGeom>
          <a:noFill/>
          <a:ln w="9525" cap="flat" cmpd="sng">
            <a:solidFill>
              <a:srgbClr val="FF0000"/>
            </a:solidFill>
            <a:prstDash val="solid"/>
            <a:round/>
            <a:headEnd type="none" w="sm" len="sm"/>
            <a:tailEnd type="none" w="sm" len="sm"/>
          </a:ln>
        </p:spPr>
      </p:pic>
      <p:sp>
        <p:nvSpPr>
          <p:cNvPr id="203" name="Google Shape;203;p29"/>
          <p:cNvSpPr txBox="1"/>
          <p:nvPr/>
        </p:nvSpPr>
        <p:spPr>
          <a:xfrm>
            <a:off x="188375" y="3905425"/>
            <a:ext cx="3775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Firebase Studio - Google takes on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based AI-powered IDE. Build full-stack apps using natural language prompts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 wide range of languages and frameworks including React, Next.js, Angular, Flutter,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Gemini API key</a:t>
            </a:r>
            <a:endParaRPr sz="1200" b="0" i="0" u="none" strike="noStrike" cap="none">
              <a:solidFill>
                <a:schemeClr val="dk1"/>
              </a:solidFill>
              <a:latin typeface="Calibri"/>
              <a:ea typeface="Calibri"/>
              <a:cs typeface="Calibri"/>
              <a:sym typeface="Calibri"/>
            </a:endParaRPr>
          </a:p>
        </p:txBody>
      </p:sp>
      <p:pic>
        <p:nvPicPr>
          <p:cNvPr id="204" name="Google Shape;204;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8225" y="3893750"/>
            <a:ext cx="2253624" cy="112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9</a:t>
            </a:r>
            <a:endParaRPr sz="2000" b="1" i="0" u="none" strike="noStrike" cap="none">
              <a:solidFill>
                <a:schemeClr val="dk1"/>
              </a:solidFill>
              <a:latin typeface="Calibri"/>
              <a:ea typeface="Calibri"/>
              <a:cs typeface="Calibri"/>
              <a:sym typeface="Calibri"/>
            </a:endParaRPr>
          </a:p>
        </p:txBody>
      </p:sp>
      <p:sp>
        <p:nvSpPr>
          <p:cNvPr id="210" name="Google Shape;210;p30"/>
          <p:cNvSpPr txBox="1"/>
          <p:nvPr/>
        </p:nvSpPr>
        <p:spPr>
          <a:xfrm>
            <a:off x="55075" y="4883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Agent2Agent Open Protocol (A2A)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Complements Anthropic's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Open protocol with support from 50+ technology partners like Atlassian, Box, Cohere, Intuit, Langchain, MongoDB, PayPal, Salesforce, SAP, ServiceNow, UKG and Workday; and leading service providers including Accenture, BCG, Capgemini, Cognizant, Deloitte, HCLTech, Infosys, KPMG, McKinsey, PwC, TCS, and Wipro.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A2A protocol will allow AI agents to communicate with each other, securely exchange information, and coordinate actions on top of various enterprise platforms or applications</a:t>
            </a:r>
            <a:endParaRPr sz="900">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https://developers.googleblog.com/en/a2a-a-new-era-of-agent-interoperability/</a:t>
            </a:r>
            <a:r>
              <a:rPr lang="en" sz="900">
                <a:solidFill>
                  <a:srgbClr val="131313"/>
                </a:solidFill>
                <a:latin typeface="Calibri"/>
                <a:ea typeface="Calibri"/>
                <a:cs typeface="Calibri"/>
                <a:sym typeface="Calibri"/>
              </a:rPr>
              <a:t>  </a:t>
            </a:r>
            <a:endParaRPr sz="900" i="0" u="none" strike="noStrike" cap="none">
              <a:solidFill>
                <a:srgbClr val="131313"/>
              </a:solidFill>
              <a:latin typeface="Calibri"/>
              <a:ea typeface="Calibri"/>
              <a:cs typeface="Calibri"/>
              <a:sym typeface="Calibri"/>
            </a:endParaRPr>
          </a:p>
        </p:txBody>
      </p:sp>
      <p:pic>
        <p:nvPicPr>
          <p:cNvPr id="211" name="Google Shape;211;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5975" y="69188"/>
            <a:ext cx="2842324" cy="2842324"/>
          </a:xfrm>
          <a:prstGeom prst="rect">
            <a:avLst/>
          </a:prstGeom>
          <a:noFill/>
          <a:ln w="9525" cap="flat" cmpd="sng">
            <a:solidFill>
              <a:srgbClr val="FF0000"/>
            </a:solidFill>
            <a:prstDash val="solid"/>
            <a:round/>
            <a:headEnd type="none" w="sm" len="sm"/>
            <a:tailEnd type="none" w="sm" len="sm"/>
          </a:ln>
        </p:spPr>
      </p:pic>
      <p:sp>
        <p:nvSpPr>
          <p:cNvPr id="212" name="Google Shape;212;p30"/>
          <p:cNvSpPr txBox="1"/>
          <p:nvPr/>
        </p:nvSpPr>
        <p:spPr>
          <a:xfrm>
            <a:off x="55075" y="2601550"/>
            <a:ext cx="24375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X.AI - Grok API</a:t>
            </a:r>
            <a:br>
              <a:rPr lang="en" sz="1200">
                <a:latin typeface="Calibri"/>
                <a:ea typeface="Calibri"/>
                <a:cs typeface="Calibri"/>
                <a:sym typeface="Calibri"/>
              </a:rPr>
            </a:br>
            <a:r>
              <a:rPr lang="en" sz="1000" b="1">
                <a:solidFill>
                  <a:srgbClr val="3C78D8"/>
                </a:solidFill>
                <a:latin typeface="Roboto Mono"/>
                <a:ea typeface="Roboto Mono"/>
                <a:cs typeface="Roboto Mono"/>
                <a:sym typeface="Roboto Mono"/>
              </a:rPr>
              <a:t>Price (in/out $/Mln)</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 3   / 15</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mini : 0.3 /  0.5</a:t>
            </a:r>
            <a:endParaRPr sz="10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https://docs.x.ai/docs/models#models-and-pricing</a:t>
            </a:r>
            <a:r>
              <a:rPr lang="en" sz="900">
                <a:latin typeface="Calibri"/>
                <a:ea typeface="Calibri"/>
                <a:cs typeface="Calibri"/>
                <a:sym typeface="Calibri"/>
              </a:rPr>
              <a:t> </a:t>
            </a:r>
            <a:endParaRPr sz="600" i="0" u="none" strike="noStrike" cap="none">
              <a:solidFill>
                <a:srgbClr val="131313"/>
              </a:solidFill>
              <a:latin typeface="Calibri"/>
              <a:ea typeface="Calibri"/>
              <a:cs typeface="Calibri"/>
              <a:sym typeface="Calibri"/>
            </a:endParaRPr>
          </a:p>
        </p:txBody>
      </p:sp>
      <p:pic>
        <p:nvPicPr>
          <p:cNvPr id="213" name="Google Shape;21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514150"/>
            <a:ext cx="2437499" cy="708854"/>
          </a:xfrm>
          <a:prstGeom prst="rect">
            <a:avLst/>
          </a:prstGeom>
          <a:noFill/>
          <a:ln w="9525" cap="flat" cmpd="sng">
            <a:solidFill>
              <a:srgbClr val="FF0000"/>
            </a:solidFill>
            <a:prstDash val="solid"/>
            <a:round/>
            <a:headEnd type="none" w="sm" len="sm"/>
            <a:tailEnd type="none" w="sm" len="sm"/>
          </a:ln>
        </p:spPr>
      </p:pic>
      <p:sp>
        <p:nvSpPr>
          <p:cNvPr id="214" name="Google Shape;214;p30"/>
          <p:cNvSpPr txBox="1"/>
          <p:nvPr/>
        </p:nvSpPr>
        <p:spPr>
          <a:xfrm>
            <a:off x="5609200" y="4183875"/>
            <a:ext cx="348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Kimi-VL-A3B - multimodal open-source 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Moonshot AI, 128K context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outperforming GPT4o on vision + math benchmarks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available on Hugging Face</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https://huggingface.co/moonshotai/Kimi-VL-A3B-Thinking</a:t>
            </a:r>
            <a:endParaRPr sz="900">
              <a:latin typeface="Calibri"/>
              <a:ea typeface="Calibri"/>
              <a:cs typeface="Calibri"/>
              <a:sym typeface="Calibri"/>
            </a:endParaRPr>
          </a:p>
        </p:txBody>
      </p:sp>
      <p:pic>
        <p:nvPicPr>
          <p:cNvPr id="215" name="Google Shape;215;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6700" y="4183875"/>
            <a:ext cx="895800" cy="8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10</a:t>
            </a:r>
            <a:endParaRPr sz="2000" b="1" i="0" u="none" strike="noStrike" cap="none">
              <a:solidFill>
                <a:schemeClr val="dk1"/>
              </a:solidFill>
              <a:latin typeface="Calibri"/>
              <a:ea typeface="Calibri"/>
              <a:cs typeface="Calibri"/>
              <a:sym typeface="Calibri"/>
            </a:endParaRPr>
          </a:p>
        </p:txBody>
      </p:sp>
      <p:sp>
        <p:nvSpPr>
          <p:cNvPr id="221" name="Google Shape;221;p31"/>
          <p:cNvSpPr txBox="1"/>
          <p:nvPr/>
        </p:nvSpPr>
        <p:spPr>
          <a:xfrm>
            <a:off x="97525" y="459550"/>
            <a:ext cx="44769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b="1">
                <a:solidFill>
                  <a:srgbClr val="FF0000"/>
                </a:solidFill>
                <a:latin typeface="Calibri"/>
                <a:ea typeface="Calibri"/>
                <a:cs typeface="Calibri"/>
                <a:sym typeface="Calibri"/>
              </a:rPr>
              <a:t>Microsoft Quietly Blocked Cursor from Using Its VSCode Extension</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 single line buried in a 485-line JSON file of one of Microsoft’s language service extensions for VSCode broke its compatibility with Cursor.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The community is now recalling a phrase from Microsoft’s darker history: </a:t>
            </a:r>
            <a:r>
              <a:rPr lang="en" sz="1200" b="1">
                <a:solidFill>
                  <a:srgbClr val="3C78D8"/>
                </a:solidFill>
                <a:latin typeface="Calibri"/>
                <a:ea typeface="Calibri"/>
                <a:cs typeface="Calibri"/>
                <a:sym typeface="Calibri"/>
              </a:rPr>
              <a:t>embrace, extend, extinguish</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https://tomaszs2.medium.com/microsoft-quietly-blocked-cursor-from-using-its-vscode-extension-heres-the-line-of-code-that-8d664caf0de5</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IBM Mainframe for AI</a:t>
            </a:r>
            <a:endParaRPr sz="2000" b="1" i="0" u="none" strike="noStrike" cap="none">
              <a:solidFill>
                <a:schemeClr val="dk1"/>
              </a:solidFill>
              <a:latin typeface="Calibri"/>
              <a:ea typeface="Calibri"/>
              <a:cs typeface="Calibri"/>
              <a:sym typeface="Calibri"/>
            </a:endParaRPr>
          </a:p>
        </p:txBody>
      </p:sp>
      <p:sp>
        <p:nvSpPr>
          <p:cNvPr id="227" name="Google Shape;227;p32"/>
          <p:cNvSpPr txBox="1"/>
          <p:nvPr/>
        </p:nvSpPr>
        <p:spPr>
          <a:xfrm>
            <a:off x="111925" y="567150"/>
            <a:ext cx="4200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IBM z17 Mainframe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26 IBM Telum II processors, each 8 cores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64 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96 IBM Spyre AI accelerator chips, each up to 1TB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Fully encrypted mainframe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vs z16: 50% higher performance, more energy efficient, AI acceleration increased x5 times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Mainframes are used by 71% of Fortune 500 companies today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can run 100B model on single Spyre AI accelerator.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Running full 671B Deepseek-R1 would require running several accelerators in parallel - which was not demonstrated yet.</a:t>
            </a:r>
            <a:endParaRPr sz="1200" b="0" i="0" u="none" strike="noStrike" cap="none">
              <a:solidFill>
                <a:srgbClr val="131313"/>
              </a:solidFill>
              <a:latin typeface="Calibri"/>
              <a:ea typeface="Calibri"/>
              <a:cs typeface="Calibri"/>
              <a:sym typeface="Calibri"/>
            </a:endParaRPr>
          </a:p>
        </p:txBody>
      </p:sp>
      <p:pic>
        <p:nvPicPr>
          <p:cNvPr id="228" name="Google Shape;22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86375" y="567150"/>
            <a:ext cx="4526976" cy="30896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4" name="Google Shape;234;p33"/>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5" name="Google Shape;235;p33"/>
          <p:cNvSpPr txBox="1"/>
          <p:nvPr/>
        </p:nvSpPr>
        <p:spPr>
          <a:xfrm>
            <a:off x="1577013" y="282725"/>
            <a:ext cx="2709300" cy="480300"/>
          </a:xfrm>
          <a:prstGeom prst="rect">
            <a:avLst/>
          </a:prstGeom>
          <a:noFill/>
          <a:ln>
            <a:noFill/>
          </a:ln>
        </p:spPr>
        <p:txBody>
          <a:bodyPr spcFirstLastPara="1" wrap="square" lIns="9125" tIns="9125" rIns="9125" bIns="9125" anchor="t" anchorCtr="0">
            <a:spAutoFit/>
          </a:bodyPr>
          <a:lstStyle/>
          <a:p>
            <a:pPr marL="57150" marR="0" lvl="0" indent="-571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57150" marR="0" lvl="0" indent="-571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57150" marR="0" lvl="0" indent="-571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6" name="Google Shape;236;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37" name="Google Shape;237;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#models: 222</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#votes: 2,838,248</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Last updated: 2025-04-02</a:t>
            </a:r>
            <a:endParaRPr sz="1100" b="0" i="0" u="none" strike="noStrike" cap="none">
              <a:solidFill>
                <a:srgbClr val="1F2937"/>
              </a:solidFill>
              <a:highlight>
                <a:schemeClr val="lt1"/>
              </a:highlight>
              <a:latin typeface="Calibri"/>
              <a:ea typeface="Calibri"/>
              <a:cs typeface="Calibri"/>
              <a:sym typeface="Calibri"/>
            </a:endParaRPr>
          </a:p>
        </p:txBody>
      </p:sp>
      <p:sp>
        <p:nvSpPr>
          <p:cNvPr id="238" name="Google Shape;238;p33"/>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39" name="Google Shape;239;p33"/>
          <p:cNvSpPr txBox="1"/>
          <p:nvPr/>
        </p:nvSpPr>
        <p:spPr>
          <a:xfrm>
            <a:off x="366753" y="21468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0" name="Google Shape;240;p33"/>
          <p:cNvSpPr/>
          <p:nvPr/>
        </p:nvSpPr>
        <p:spPr>
          <a:xfrm>
            <a:off x="657622" y="254625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3"/>
          <p:cNvSpPr/>
          <p:nvPr/>
        </p:nvSpPr>
        <p:spPr>
          <a:xfrm>
            <a:off x="657622" y="23645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3"/>
          <p:cNvSpPr/>
          <p:nvPr/>
        </p:nvSpPr>
        <p:spPr>
          <a:xfrm>
            <a:off x="4667561" y="29427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3"/>
          <p:cNvSpPr/>
          <p:nvPr/>
        </p:nvSpPr>
        <p:spPr>
          <a:xfrm>
            <a:off x="4667561" y="373384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3"/>
          <p:cNvSpPr/>
          <p:nvPr/>
        </p:nvSpPr>
        <p:spPr>
          <a:xfrm>
            <a:off x="4674712" y="23574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3"/>
          <p:cNvSpPr txBox="1"/>
          <p:nvPr/>
        </p:nvSpPr>
        <p:spPr>
          <a:xfrm>
            <a:off x="356993" y="45136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6" name="Google Shape;246;p33"/>
          <p:cNvSpPr/>
          <p:nvPr/>
        </p:nvSpPr>
        <p:spPr>
          <a:xfrm>
            <a:off x="651849" y="31501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3"/>
          <p:cNvSpPr/>
          <p:nvPr/>
        </p:nvSpPr>
        <p:spPr>
          <a:xfrm>
            <a:off x="657622" y="35246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3"/>
          <p:cNvSpPr/>
          <p:nvPr/>
        </p:nvSpPr>
        <p:spPr>
          <a:xfrm>
            <a:off x="4667561" y="35349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3"/>
          <p:cNvSpPr/>
          <p:nvPr/>
        </p:nvSpPr>
        <p:spPr>
          <a:xfrm>
            <a:off x="4674215" y="19556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4667561" y="27523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3"/>
          <p:cNvSpPr/>
          <p:nvPr/>
        </p:nvSpPr>
        <p:spPr>
          <a:xfrm>
            <a:off x="657622" y="21552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3"/>
          <p:cNvSpPr/>
          <p:nvPr/>
        </p:nvSpPr>
        <p:spPr>
          <a:xfrm>
            <a:off x="657622" y="294394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3"/>
          <p:cNvSpPr txBox="1"/>
          <p:nvPr/>
        </p:nvSpPr>
        <p:spPr>
          <a:xfrm>
            <a:off x="349062" y="410864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4" name="Google Shape;254;p33"/>
          <p:cNvSpPr txBox="1"/>
          <p:nvPr/>
        </p:nvSpPr>
        <p:spPr>
          <a:xfrm>
            <a:off x="4504061" y="41080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5" name="Google Shape;255;p33"/>
          <p:cNvSpPr/>
          <p:nvPr/>
        </p:nvSpPr>
        <p:spPr>
          <a:xfrm>
            <a:off x="657622" y="45253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3"/>
          <p:cNvSpPr txBox="1"/>
          <p:nvPr/>
        </p:nvSpPr>
        <p:spPr>
          <a:xfrm>
            <a:off x="4373758" y="21578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7" name="Google Shape;257;p33"/>
          <p:cNvSpPr/>
          <p:nvPr/>
        </p:nvSpPr>
        <p:spPr>
          <a:xfrm>
            <a:off x="4674215" y="21690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3"/>
          <p:cNvSpPr txBox="1"/>
          <p:nvPr/>
        </p:nvSpPr>
        <p:spPr>
          <a:xfrm>
            <a:off x="4504061" y="45128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9" name="Google Shape;259;p33"/>
          <p:cNvSpPr/>
          <p:nvPr/>
        </p:nvSpPr>
        <p:spPr>
          <a:xfrm>
            <a:off x="4667561" y="31397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3"/>
          <p:cNvSpPr txBox="1"/>
          <p:nvPr/>
        </p:nvSpPr>
        <p:spPr>
          <a:xfrm>
            <a:off x="495922" y="37281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1" name="Google Shape;261;p33"/>
          <p:cNvSpPr txBox="1"/>
          <p:nvPr/>
        </p:nvSpPr>
        <p:spPr>
          <a:xfrm flipH="1">
            <a:off x="582849" y="17667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2" name="Google Shape;262;p33"/>
          <p:cNvSpPr txBox="1"/>
          <p:nvPr/>
        </p:nvSpPr>
        <p:spPr>
          <a:xfrm flipH="1">
            <a:off x="4605215" y="17624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3" name="Google Shape;263;p33"/>
          <p:cNvSpPr/>
          <p:nvPr/>
        </p:nvSpPr>
        <p:spPr>
          <a:xfrm>
            <a:off x="651847" y="43163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3"/>
          <p:cNvSpPr/>
          <p:nvPr/>
        </p:nvSpPr>
        <p:spPr>
          <a:xfrm>
            <a:off x="4667561" y="33416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3"/>
          <p:cNvSpPr/>
          <p:nvPr/>
        </p:nvSpPr>
        <p:spPr>
          <a:xfrm>
            <a:off x="4667561" y="47177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3"/>
          <p:cNvSpPr/>
          <p:nvPr/>
        </p:nvSpPr>
        <p:spPr>
          <a:xfrm>
            <a:off x="651849" y="1573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3"/>
          <p:cNvSpPr/>
          <p:nvPr/>
        </p:nvSpPr>
        <p:spPr>
          <a:xfrm>
            <a:off x="517870" y="333812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3"/>
          <p:cNvSpPr/>
          <p:nvPr/>
        </p:nvSpPr>
        <p:spPr>
          <a:xfrm>
            <a:off x="4667561" y="39276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3"/>
          <p:cNvSpPr/>
          <p:nvPr/>
        </p:nvSpPr>
        <p:spPr>
          <a:xfrm>
            <a:off x="657622" y="33442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3"/>
          <p:cNvSpPr/>
          <p:nvPr/>
        </p:nvSpPr>
        <p:spPr>
          <a:xfrm>
            <a:off x="657622" y="41189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3"/>
          <p:cNvSpPr txBox="1"/>
          <p:nvPr/>
        </p:nvSpPr>
        <p:spPr>
          <a:xfrm>
            <a:off x="495024" y="47029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2" name="Google Shape;272;p33"/>
          <p:cNvSpPr txBox="1"/>
          <p:nvPr/>
        </p:nvSpPr>
        <p:spPr>
          <a:xfrm>
            <a:off x="4454720" y="491977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Cohere</a:t>
            </a:r>
            <a:endParaRPr sz="800" b="0" i="0" u="none" strike="noStrike" cap="none">
              <a:solidFill>
                <a:srgbClr val="1F2937"/>
              </a:solidFill>
              <a:latin typeface="Calibri"/>
              <a:ea typeface="Calibri"/>
              <a:cs typeface="Calibri"/>
              <a:sym typeface="Calibri"/>
            </a:endParaRPr>
          </a:p>
        </p:txBody>
      </p:sp>
      <p:sp>
        <p:nvSpPr>
          <p:cNvPr id="273" name="Google Shape;273;p33"/>
          <p:cNvSpPr/>
          <p:nvPr/>
        </p:nvSpPr>
        <p:spPr>
          <a:xfrm>
            <a:off x="657622" y="39226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3"/>
          <p:cNvSpPr/>
          <p:nvPr/>
        </p:nvSpPr>
        <p:spPr>
          <a:xfrm>
            <a:off x="4667561" y="43181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3"/>
          <p:cNvSpPr/>
          <p:nvPr/>
        </p:nvSpPr>
        <p:spPr>
          <a:xfrm>
            <a:off x="6518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3"/>
          <p:cNvSpPr/>
          <p:nvPr/>
        </p:nvSpPr>
        <p:spPr>
          <a:xfrm>
            <a:off x="4674215" y="1568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3"/>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3"/>
          <p:cNvSpPr/>
          <p:nvPr/>
        </p:nvSpPr>
        <p:spPr>
          <a:xfrm>
            <a:off x="46742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3"/>
          <p:cNvSpPr txBox="1"/>
          <p:nvPr/>
        </p:nvSpPr>
        <p:spPr>
          <a:xfrm>
            <a:off x="4367104" y="2545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0" name="Google Shape;280;p33"/>
          <p:cNvSpPr/>
          <p:nvPr/>
        </p:nvSpPr>
        <p:spPr>
          <a:xfrm>
            <a:off x="4667561" y="25567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3"/>
          <p:cNvSpPr/>
          <p:nvPr/>
        </p:nvSpPr>
        <p:spPr>
          <a:xfrm>
            <a:off x="651849" y="1954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3"/>
          <p:cNvSpPr txBox="1"/>
          <p:nvPr/>
        </p:nvSpPr>
        <p:spPr>
          <a:xfrm>
            <a:off x="366753" y="273653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3" name="Google Shape;283;p33"/>
          <p:cNvSpPr/>
          <p:nvPr/>
        </p:nvSpPr>
        <p:spPr>
          <a:xfrm>
            <a:off x="657622" y="27449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 name="Google Shape;284;p3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15349" y="864650"/>
            <a:ext cx="2858201" cy="4211400"/>
          </a:xfrm>
          <a:prstGeom prst="rect">
            <a:avLst/>
          </a:prstGeom>
          <a:noFill/>
          <a:ln w="9525" cap="flat" cmpd="sng">
            <a:solidFill>
              <a:srgbClr val="FF0000"/>
            </a:solidFill>
            <a:prstDash val="solid"/>
            <a:round/>
            <a:headEnd type="none" w="sm" len="sm"/>
            <a:tailEnd type="none" w="sm" len="sm"/>
          </a:ln>
        </p:spPr>
      </p:pic>
      <p:pic>
        <p:nvPicPr>
          <p:cNvPr id="285" name="Google Shape;285;p3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24050" y="864650"/>
            <a:ext cx="2858201" cy="4211412"/>
          </a:xfrm>
          <a:prstGeom prst="rect">
            <a:avLst/>
          </a:prstGeom>
          <a:noFill/>
          <a:ln w="9525" cap="flat" cmpd="sng">
            <a:solidFill>
              <a:srgbClr val="FF0000"/>
            </a:solidFill>
            <a:prstDash val="solid"/>
            <a:round/>
            <a:headEnd type="none" w="sm" len="sm"/>
            <a:tailEnd type="none" w="sm" len="sm"/>
          </a:ln>
        </p:spPr>
      </p:pic>
      <p:sp>
        <p:nvSpPr>
          <p:cNvPr id="286" name="Google Shape;286;p33"/>
          <p:cNvSpPr/>
          <p:nvPr/>
        </p:nvSpPr>
        <p:spPr>
          <a:xfrm>
            <a:off x="657622" y="13733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3"/>
          <p:cNvSpPr txBox="1"/>
          <p:nvPr/>
        </p:nvSpPr>
        <p:spPr>
          <a:xfrm>
            <a:off x="495024" y="49049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8" name="Google Shape;288;p33"/>
          <p:cNvSpPr/>
          <p:nvPr/>
        </p:nvSpPr>
        <p:spPr>
          <a:xfrm>
            <a:off x="4674215" y="11784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3"/>
          <p:cNvSpPr txBox="1"/>
          <p:nvPr/>
        </p:nvSpPr>
        <p:spPr>
          <a:xfrm>
            <a:off x="7858975" y="29158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DeepCoder-14B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975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111925" y="414750"/>
            <a:ext cx="4400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Llama 4 - Meta just released Two out of four models (April 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source, multimodal, best in class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Lm Arena - Maverick got 2nd place (ELO score 1417)</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Meta just got a huge jump from 1268 → 1417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Knowledge cut-off August 2024</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https://www.llama.com/llama4/</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https://ai.meta.com/blog/llama-4-multimodal-intelligence/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https://www.instagram.com/zuck/reel/DIE0TmPyORV/</a:t>
            </a:r>
            <a:r>
              <a:rPr lang="en" sz="900" b="0" i="0" u="none" strike="noStrike" cap="none">
                <a:solidFill>
                  <a:srgbClr val="131313"/>
                </a:solidFill>
                <a:latin typeface="Calibri"/>
                <a:ea typeface="Calibri"/>
                <a:cs typeface="Calibri"/>
                <a:sym typeface="Calibri"/>
              </a:rPr>
              <a:t> - Mark Zuckerberg video</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https://huggingface.co/unsloth/Llama-4-Scout-17B-16E-Instruct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Scout </a:t>
            </a:r>
            <a:r>
              <a:rPr lang="en" sz="1200" b="0" i="0" u="none" strike="noStrike" cap="none">
                <a:solidFill>
                  <a:srgbClr val="131313"/>
                </a:solidFill>
                <a:latin typeface="Calibri"/>
                <a:ea typeface="Calibri"/>
                <a:cs typeface="Calibri"/>
                <a:sym typeface="Calibri"/>
              </a:rPr>
              <a:t>- MoE (17B active, 16 experts, </a:t>
            </a:r>
            <a:r>
              <a:rPr lang="en" sz="1200" b="1" i="0" u="none" strike="noStrike" cap="none">
                <a:solidFill>
                  <a:srgbClr val="3C78D8"/>
                </a:solidFill>
                <a:latin typeface="Calibri"/>
                <a:ea typeface="Calibri"/>
                <a:cs typeface="Calibri"/>
                <a:sym typeface="Calibri"/>
              </a:rPr>
              <a:t>109B total</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fits in single NVIDIA H200 GPU (int8) or H100 (int4)</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10M context window</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better than Gemma 3, Gemini 2.0 Flash-Lite, and Mistral 3.1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Maverick</a:t>
            </a:r>
            <a:r>
              <a:rPr lang="en" sz="1200" b="0" i="0" u="none" strike="noStrike" cap="none">
                <a:solidFill>
                  <a:srgbClr val="131313"/>
                </a:solidFill>
                <a:latin typeface="Calibri"/>
                <a:ea typeface="Calibri"/>
                <a:cs typeface="Calibri"/>
                <a:sym typeface="Calibri"/>
              </a:rPr>
              <a:t> - MoE (17B active, 128 experts, </a:t>
            </a:r>
            <a:r>
              <a:rPr lang="en" sz="1200" b="1" i="0" u="none" strike="noStrike" cap="none">
                <a:solidFill>
                  <a:srgbClr val="3C78D8"/>
                </a:solidFill>
                <a:latin typeface="Calibri"/>
                <a:ea typeface="Calibri"/>
                <a:cs typeface="Calibri"/>
                <a:sym typeface="Calibri"/>
              </a:rPr>
              <a:t>400B total</a:t>
            </a:r>
            <a:r>
              <a:rPr lang="en" sz="1200" b="0" i="0" u="none" strike="noStrike" cap="none">
                <a:solidFill>
                  <a:srgbClr val="131313"/>
                </a:solidFill>
                <a:latin typeface="Calibri"/>
                <a:ea typeface="Calibri"/>
                <a:cs typeface="Calibri"/>
                <a:sym typeface="Calibri"/>
              </a:rPr>
              <a:t>), multimodal, beating GPT-4o and Gemini 2.0 Flash, comparable with DeepSeek v3 on reasoning and coding - at less than half the active parameters. Fits into a single host computer. Best-in-class performance to cost ratio.  ELO of 1417 on LMArena.</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Reasoning</a:t>
            </a:r>
            <a:r>
              <a:rPr lang="en" sz="1200" b="0" i="0" u="none" strike="noStrike" cap="none">
                <a:solidFill>
                  <a:srgbClr val="131313"/>
                </a:solidFill>
                <a:latin typeface="Calibri"/>
                <a:ea typeface="Calibri"/>
                <a:cs typeface="Calibri"/>
                <a:sym typeface="Calibri"/>
              </a:rPr>
              <a:t> - will be released in a month</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Behemoth</a:t>
            </a:r>
            <a:r>
              <a:rPr lang="en" sz="1200" b="0" i="0" u="none" strike="noStrike" cap="none">
                <a:solidFill>
                  <a:srgbClr val="131313"/>
                </a:solidFill>
                <a:latin typeface="Calibri"/>
                <a:ea typeface="Calibri"/>
                <a:cs typeface="Calibri"/>
                <a:sym typeface="Calibri"/>
              </a:rPr>
              <a:t> - MoE (288B active, 16 experts, </a:t>
            </a:r>
            <a:r>
              <a:rPr lang="en" sz="1200" b="1" i="0" u="none" strike="noStrike" cap="none">
                <a:solidFill>
                  <a:srgbClr val="3C78D8"/>
                </a:solidFill>
                <a:latin typeface="Calibri"/>
                <a:ea typeface="Calibri"/>
                <a:cs typeface="Calibri"/>
                <a:sym typeface="Calibri"/>
              </a:rPr>
              <a:t>2T total</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teacher model for distillation</a:t>
            </a:r>
            <a:r>
              <a:rPr lang="en" sz="1200" b="0" i="0" u="none" strike="noStrike" cap="none">
                <a:solidFill>
                  <a:srgbClr val="131313"/>
                </a:solidFill>
                <a:latin typeface="Calibri"/>
                <a:ea typeface="Calibri"/>
                <a:cs typeface="Calibri"/>
                <a:sym typeface="Calibri"/>
              </a:rPr>
              <a:t>, outperforms GPT-4.5, Claude Sonnet 3.7, and Gemini 2.0 Pro on several STEM benchmarks. Behemoth is still training, available in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Download Scout and Maverick on llama.com and Hugging Face.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Try in WhatsApp, Messenger, Instagram Direct, and on the web. </a:t>
            </a:r>
            <a:endParaRPr sz="1200" b="0" i="0" u="none" strike="noStrike" cap="none">
              <a:solidFill>
                <a:srgbClr val="131313"/>
              </a:solidFill>
              <a:latin typeface="Calibri"/>
              <a:ea typeface="Calibri"/>
              <a:cs typeface="Calibri"/>
              <a:sym typeface="Calibri"/>
            </a:endParaRPr>
          </a:p>
        </p:txBody>
      </p:sp>
      <p:pic>
        <p:nvPicPr>
          <p:cNvPr id="74" name="Google Shape;74;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019524" y="82426"/>
            <a:ext cx="3063725" cy="1723351"/>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578050" y="82425"/>
            <a:ext cx="961279" cy="1723351"/>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78050" y="1898975"/>
            <a:ext cx="4505201" cy="28751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95" name="Google Shape;295;p34"/>
          <p:cNvSpPr txBox="1"/>
          <p:nvPr/>
        </p:nvSpPr>
        <p:spPr>
          <a:xfrm>
            <a:off x="5817772" y="417925"/>
            <a:ext cx="2026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https://openlm.ai/chatbot-arena/</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Calibri"/>
                <a:ea typeface="Calibri"/>
                <a:cs typeface="Calibri"/>
                <a:sym typeface="Calibri"/>
              </a:rPr>
              <a:t>April 08, 2025 </a:t>
            </a:r>
            <a:endParaRPr sz="1000" b="0" i="0" u="none" strike="noStrike" cap="none">
              <a:solidFill>
                <a:schemeClr val="dk1"/>
              </a:solidFill>
              <a:latin typeface="Calibri"/>
              <a:ea typeface="Calibri"/>
              <a:cs typeface="Calibri"/>
              <a:sym typeface="Calibri"/>
            </a:endParaRPr>
          </a:p>
        </p:txBody>
      </p:sp>
      <p:sp>
        <p:nvSpPr>
          <p:cNvPr id="296" name="Google Shape;296;p34"/>
          <p:cNvSpPr txBox="1"/>
          <p:nvPr/>
        </p:nvSpPr>
        <p:spPr>
          <a:xfrm>
            <a:off x="726873" y="201537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7" name="Google Shape;297;p34"/>
          <p:cNvSpPr/>
          <p:nvPr/>
        </p:nvSpPr>
        <p:spPr>
          <a:xfrm>
            <a:off x="1032847" y="186390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4"/>
          <p:cNvSpPr/>
          <p:nvPr/>
        </p:nvSpPr>
        <p:spPr>
          <a:xfrm>
            <a:off x="1032847" y="170944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4"/>
          <p:cNvSpPr txBox="1"/>
          <p:nvPr/>
        </p:nvSpPr>
        <p:spPr>
          <a:xfrm>
            <a:off x="717474" y="31211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0" name="Google Shape;300;p34"/>
          <p:cNvSpPr/>
          <p:nvPr/>
        </p:nvSpPr>
        <p:spPr>
          <a:xfrm>
            <a:off x="1018929" y="24365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4"/>
          <p:cNvSpPr/>
          <p:nvPr/>
        </p:nvSpPr>
        <p:spPr>
          <a:xfrm>
            <a:off x="1018926" y="28590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4"/>
          <p:cNvSpPr/>
          <p:nvPr/>
        </p:nvSpPr>
        <p:spPr>
          <a:xfrm>
            <a:off x="1017741" y="20237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4"/>
          <p:cNvSpPr/>
          <p:nvPr/>
        </p:nvSpPr>
        <p:spPr>
          <a:xfrm>
            <a:off x="1017747" y="22976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4"/>
          <p:cNvSpPr txBox="1"/>
          <p:nvPr/>
        </p:nvSpPr>
        <p:spPr>
          <a:xfrm>
            <a:off x="709182" y="29795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5" name="Google Shape;305;p34"/>
          <p:cNvSpPr/>
          <p:nvPr/>
        </p:nvSpPr>
        <p:spPr>
          <a:xfrm>
            <a:off x="1018102" y="313288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txBox="1"/>
          <p:nvPr/>
        </p:nvSpPr>
        <p:spPr>
          <a:xfrm>
            <a:off x="859777" y="269936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7" name="Google Shape;307;p34"/>
          <p:cNvSpPr txBox="1"/>
          <p:nvPr/>
        </p:nvSpPr>
        <p:spPr>
          <a:xfrm flipH="1">
            <a:off x="963849" y="133742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308" name="Google Shape;308;p34"/>
          <p:cNvSpPr/>
          <p:nvPr/>
        </p:nvSpPr>
        <p:spPr>
          <a:xfrm>
            <a:off x="1018926" y="40612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1032849" y="11436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4"/>
          <p:cNvSpPr/>
          <p:nvPr/>
        </p:nvSpPr>
        <p:spPr>
          <a:xfrm>
            <a:off x="884950" y="256880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4"/>
          <p:cNvSpPr/>
          <p:nvPr/>
        </p:nvSpPr>
        <p:spPr>
          <a:xfrm>
            <a:off x="1024701" y="257491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4"/>
          <p:cNvSpPr/>
          <p:nvPr/>
        </p:nvSpPr>
        <p:spPr>
          <a:xfrm>
            <a:off x="1017741" y="298992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4"/>
          <p:cNvSpPr txBox="1"/>
          <p:nvPr/>
        </p:nvSpPr>
        <p:spPr>
          <a:xfrm>
            <a:off x="858874" y="32628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14" name="Google Shape;314;p34"/>
          <p:cNvSpPr/>
          <p:nvPr/>
        </p:nvSpPr>
        <p:spPr>
          <a:xfrm>
            <a:off x="1022994" y="7582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4"/>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4"/>
          <p:cNvSpPr/>
          <p:nvPr/>
        </p:nvSpPr>
        <p:spPr>
          <a:xfrm>
            <a:off x="1032849" y="15037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4"/>
          <p:cNvSpPr txBox="1"/>
          <p:nvPr/>
        </p:nvSpPr>
        <p:spPr>
          <a:xfrm>
            <a:off x="726878" y="21627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18" name="Google Shape;318;p34"/>
          <p:cNvSpPr/>
          <p:nvPr/>
        </p:nvSpPr>
        <p:spPr>
          <a:xfrm>
            <a:off x="1017747" y="21711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4"/>
          <p:cNvSpPr/>
          <p:nvPr/>
        </p:nvSpPr>
        <p:spPr>
          <a:xfrm>
            <a:off x="1022997" y="9393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4"/>
          <p:cNvSpPr txBox="1"/>
          <p:nvPr/>
        </p:nvSpPr>
        <p:spPr>
          <a:xfrm>
            <a:off x="858874" y="353104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321" name="Google Shape;321;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175875" y="355625"/>
            <a:ext cx="4369701" cy="4745201"/>
          </a:xfrm>
          <a:prstGeom prst="rect">
            <a:avLst/>
          </a:prstGeom>
          <a:noFill/>
          <a:ln w="9525" cap="flat" cmpd="sng">
            <a:solidFill>
              <a:srgbClr val="FF0000"/>
            </a:solidFill>
            <a:prstDash val="solid"/>
            <a:round/>
            <a:headEnd type="none" w="sm" len="sm"/>
            <a:tailEnd type="none" w="sm" len="sm"/>
          </a:ln>
        </p:spPr>
      </p:pic>
      <p:sp>
        <p:nvSpPr>
          <p:cNvPr id="322" name="Google Shape;322;p34"/>
          <p:cNvSpPr/>
          <p:nvPr/>
        </p:nvSpPr>
        <p:spPr>
          <a:xfrm>
            <a:off x="1016470" y="340700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4"/>
          <p:cNvSpPr txBox="1"/>
          <p:nvPr/>
        </p:nvSpPr>
        <p:spPr>
          <a:xfrm>
            <a:off x="804080" y="367273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Cohere</a:t>
            </a:r>
            <a:endParaRPr sz="800" b="0" i="0" u="none" strike="noStrike" cap="none">
              <a:solidFill>
                <a:srgbClr val="1F2937"/>
              </a:solidFill>
              <a:latin typeface="Calibri"/>
              <a:ea typeface="Calibri"/>
              <a:cs typeface="Calibri"/>
              <a:sym typeface="Calibri"/>
            </a:endParaRPr>
          </a:p>
        </p:txBody>
      </p:sp>
      <p:sp>
        <p:nvSpPr>
          <p:cNvPr id="324" name="Google Shape;324;p34"/>
          <p:cNvSpPr/>
          <p:nvPr/>
        </p:nvSpPr>
        <p:spPr>
          <a:xfrm>
            <a:off x="1016921" y="382604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4"/>
          <p:cNvSpPr txBox="1"/>
          <p:nvPr/>
        </p:nvSpPr>
        <p:spPr>
          <a:xfrm>
            <a:off x="858874" y="418240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26" name="Google Shape;326;p34"/>
          <p:cNvSpPr/>
          <p:nvPr/>
        </p:nvSpPr>
        <p:spPr>
          <a:xfrm>
            <a:off x="1018926" y="43319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4"/>
          <p:cNvSpPr txBox="1"/>
          <p:nvPr/>
        </p:nvSpPr>
        <p:spPr>
          <a:xfrm>
            <a:off x="858874" y="44524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28" name="Google Shape;328;p34"/>
          <p:cNvSpPr/>
          <p:nvPr/>
        </p:nvSpPr>
        <p:spPr>
          <a:xfrm>
            <a:off x="1016470" y="461924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4"/>
          <p:cNvSpPr/>
          <p:nvPr/>
        </p:nvSpPr>
        <p:spPr>
          <a:xfrm>
            <a:off x="1017741" y="47608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4"/>
          <p:cNvSpPr txBox="1"/>
          <p:nvPr/>
        </p:nvSpPr>
        <p:spPr>
          <a:xfrm>
            <a:off x="858874" y="497224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4875" y="1418675"/>
            <a:ext cx="3743850" cy="3363124"/>
          </a:xfrm>
          <a:prstGeom prst="rect">
            <a:avLst/>
          </a:prstGeom>
          <a:noFill/>
          <a:ln w="9525" cap="flat" cmpd="sng">
            <a:solidFill>
              <a:srgbClr val="FF0000"/>
            </a:solidFill>
            <a:prstDash val="solid"/>
            <a:round/>
            <a:headEnd type="none" w="sm" len="sm"/>
            <a:tailEnd type="none" w="sm" len="sm"/>
          </a:ln>
        </p:spPr>
      </p:pic>
      <p:sp>
        <p:nvSpPr>
          <p:cNvPr id="336" name="Google Shape;336;p35"/>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latin typeface="Calibri"/>
                <a:ea typeface="Calibri"/>
                <a:cs typeface="Calibri"/>
                <a:sym typeface="Calibri"/>
              </a:rPr>
              <a:t>Tech layoffs</a:t>
            </a:r>
            <a:r>
              <a:rPr lang="en" sz="2000" b="1">
                <a:solidFill>
                  <a:srgbClr val="000000"/>
                </a:solidFill>
                <a:latin typeface="Calibri"/>
                <a:ea typeface="Calibri"/>
                <a:cs typeface="Calibri"/>
                <a:sym typeface="Calibri"/>
              </a:rPr>
              <a:t> </a:t>
            </a:r>
            <a:endParaRPr sz="2000" b="1" i="0" u="none" strike="noStrike" cap="none">
              <a:solidFill>
                <a:srgbClr val="000000"/>
              </a:solidFill>
              <a:latin typeface="Calibri"/>
              <a:ea typeface="Calibri"/>
              <a:cs typeface="Calibri"/>
              <a:sym typeface="Calibri"/>
            </a:endParaRPr>
          </a:p>
        </p:txBody>
      </p:sp>
      <p:sp>
        <p:nvSpPr>
          <p:cNvPr id="337" name="Google Shape;337;p35"/>
          <p:cNvSpPr txBox="1"/>
          <p:nvPr/>
        </p:nvSpPr>
        <p:spPr>
          <a:xfrm>
            <a:off x="108050" y="708550"/>
            <a:ext cx="43368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500" b="1">
                <a:solidFill>
                  <a:srgbClr val="0F0F0F"/>
                </a:solidFill>
                <a:latin typeface="Calibri"/>
                <a:ea typeface="Calibri"/>
                <a:cs typeface="Calibri"/>
                <a:sym typeface="Calibri"/>
              </a:rPr>
              <a:t>The Tech Layoff Tracker (as of April 10, 2025)</a:t>
            </a:r>
            <a:endParaRPr sz="1500" b="1">
              <a:solidFill>
                <a:srgbClr val="0F0F0F"/>
              </a:solidFill>
              <a:latin typeface="Calibri"/>
              <a:ea typeface="Calibri"/>
              <a:cs typeface="Calibri"/>
              <a:sym typeface="Calibri"/>
            </a:endParaRPr>
          </a:p>
          <a:p>
            <a:pPr marL="457200" lvl="0" indent="457200" algn="l" rtl="0">
              <a:spcBef>
                <a:spcPts val="0"/>
              </a:spcBef>
              <a:spcAft>
                <a:spcPts val="0"/>
              </a:spcAft>
              <a:buNone/>
            </a:pPr>
            <a:r>
              <a:rPr lang="en" sz="11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https://www.trueup.io/layoffs</a:t>
            </a:r>
            <a:endParaRPr>
              <a:solidFill>
                <a:srgbClr val="0F0F0F"/>
              </a:solidFill>
              <a:latin typeface="Calibri"/>
              <a:ea typeface="Calibri"/>
              <a:cs typeface="Calibri"/>
              <a:sym typeface="Calibri"/>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Workers laid off:</a:t>
            </a:r>
            <a:endParaRPr sz="1300">
              <a:solidFill>
                <a:srgbClr val="0F0F0F"/>
              </a:solidFill>
              <a:latin typeface="Calibri"/>
              <a:ea typeface="Calibri"/>
              <a:cs typeface="Calibri"/>
              <a:sym typeface="Calibri"/>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2025 --  45,503 so far (455 per day)</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2024 -- 238,461        (653 per day) </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2023 -- 430,000</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2022 -- 244,000</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43" name="Google Shape;343;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44" name="Google Shape;344;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45" name="Google Shape;345;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46" name="Google Shape;346;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7" name="Google Shape;347;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391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continued</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55075" y="414750"/>
            <a:ext cx="45918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Meta </a:t>
            </a:r>
            <a:r>
              <a:rPr lang="en" sz="1200" b="0" i="0" u="none" strike="noStrike" cap="none">
                <a:solidFill>
                  <a:schemeClr val="dk1"/>
                </a:solidFill>
                <a:latin typeface="Calibri"/>
                <a:ea typeface="Calibri"/>
                <a:cs typeface="Calibri"/>
                <a:sym typeface="Calibri"/>
              </a:rPr>
              <a:t>provides code for on-the-fly int4 quantization which minimizes performance degradation</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Scout model is released as BF16 weights, but can fit within a single H100 GPU with on-the-fly int4 quantization;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Maverick model is released as both BF16 and FP8 quantized weights. The FP8 quantized weights fit on a single H100 DGX host</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https://github.com/meta-llama/llama-models/blob/main/models/llama4/MODEL_CARD.md</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https://bigcode-bench.github.io</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83" name="Google Shape;83;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83552" y="102475"/>
            <a:ext cx="4420503" cy="3771250"/>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2139575"/>
            <a:ext cx="3989526" cy="2801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59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on-the-fly quantization</a:t>
            </a:r>
            <a:endParaRPr sz="2000" b="1" i="0" u="none" strike="noStrike" cap="none">
              <a:solidFill>
                <a:schemeClr val="dk1"/>
              </a:solidFill>
              <a:latin typeface="Calibri"/>
              <a:ea typeface="Calibri"/>
              <a:cs typeface="Calibri"/>
              <a:sym typeface="Calibri"/>
            </a:endParaRPr>
          </a:p>
        </p:txBody>
      </p:sp>
      <p:sp>
        <p:nvSpPr>
          <p:cNvPr id="90" name="Google Shape;90;p18"/>
          <p:cNvSpPr txBox="1"/>
          <p:nvPr/>
        </p:nvSpPr>
        <p:spPr>
          <a:xfrm>
            <a:off x="55075" y="414750"/>
            <a:ext cx="459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Llama 4's on-the-fly INT4 quantization uses  </a:t>
            </a:r>
            <a:r>
              <a:rPr lang="en" sz="1200" b="0" i="0" u="none" strike="noStrike" cap="none">
                <a:solidFill>
                  <a:schemeClr val="dk1"/>
                </a:solidFill>
                <a:latin typeface="Calibri"/>
                <a:ea typeface="Calibri"/>
                <a:cs typeface="Calibri"/>
                <a:sym typeface="Calibri"/>
              </a:rPr>
              <a:t>INT4 for weights and </a:t>
            </a:r>
            <a:r>
              <a:rPr lang="en" sz="1200" b="0" i="0" u="none" strike="noStrike" cap="none">
                <a:solidFill>
                  <a:srgbClr val="000000"/>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FP16/INT8 for activations in less sensitive </a:t>
            </a:r>
            <a:r>
              <a:rPr lang="en" sz="1200" b="0" i="0" u="none" strike="noStrike" cap="none">
                <a:solidFill>
                  <a:srgbClr val="000000"/>
                </a:solidFill>
                <a:latin typeface="Calibri"/>
                <a:ea typeface="Calibri"/>
                <a:cs typeface="Calibri"/>
                <a:sym typeface="Calibri"/>
              </a:rPr>
              <a:t>layers</a:t>
            </a:r>
            <a:r>
              <a:rPr lang="en" sz="1200" b="0" i="0" u="none" strike="noStrike" cap="none">
                <a:solidFill>
                  <a:schemeClr val="dk1"/>
                </a:solidFill>
                <a:latin typeface="Calibri"/>
                <a:ea typeface="Calibri"/>
                <a:cs typeface="Calibri"/>
                <a:sym typeface="Calibri"/>
              </a:rPr>
              <a:t>, while keeping critical components (e.g., embeddings, attention outputs) in higher precision. It applies int4 to linear layers (in </a:t>
            </a:r>
            <a:r>
              <a:rPr lang="en" sz="1200" b="0" i="0" u="none" strike="noStrike" cap="none">
                <a:solidFill>
                  <a:srgbClr val="000000"/>
                </a:solidFill>
                <a:latin typeface="Calibri"/>
                <a:ea typeface="Calibri"/>
                <a:cs typeface="Calibri"/>
                <a:sym typeface="Calibri"/>
              </a:rPr>
              <a:t>feed-forward networks) - while preserving FP16 for positional embeddings and layer normalization.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During inference setup, Llama 4 analyzes input data distributions to adjust scale factors for quantized weights and optimize clipping thresholds for activations using lightweight calibration datasets</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Results: 56% reduction in memory usage, x2.8 faster, optimized for shorter sequence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MoE layers use INT4 for dormant experts while keeping active experts in FP16. Quantization scales efficiently with long-context chunking. Post-training compression maintains 98% of original model quality</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achieve 3× throughput gains compared to FP16 inference while supporting deployment on consumer GPUs. The system automatically falls back to higher precision when detecting outlier activations, preventing catastrophic accuracy drops</a:t>
            </a:r>
            <a:endParaRPr sz="1200" b="0" i="0" u="none" strike="noStrike" cap="none">
              <a:solidFill>
                <a:srgbClr val="000000"/>
              </a:solidFill>
              <a:latin typeface="Calibri"/>
              <a:ea typeface="Calibri"/>
              <a:cs typeface="Calibri"/>
              <a:sym typeface="Calibri"/>
            </a:endParaRPr>
          </a:p>
        </p:txBody>
      </p:sp>
      <p:sp>
        <p:nvSpPr>
          <p:cNvPr id="91" name="Google Shape;91;p18"/>
          <p:cNvSpPr txBox="1"/>
          <p:nvPr/>
        </p:nvSpPr>
        <p:spPr>
          <a:xfrm>
            <a:off x="55075" y="3649250"/>
            <a:ext cx="4591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version of </a:t>
            </a:r>
            <a:r>
              <a:rPr lang="en" sz="1200" b="1" i="0" u="none" strike="noStrike" cap="none">
                <a:solidFill>
                  <a:srgbClr val="3C78D8"/>
                </a:solidFill>
                <a:latin typeface="Calibri"/>
                <a:ea typeface="Calibri"/>
                <a:cs typeface="Calibri"/>
                <a:sym typeface="Calibri"/>
              </a:rPr>
              <a:t>Llama4 Maverick</a:t>
            </a:r>
            <a:r>
              <a:rPr lang="en" sz="1200" b="0" i="0" u="none" strike="noStrike" cap="none">
                <a:solidFill>
                  <a:srgbClr val="000000"/>
                </a:solidFill>
                <a:latin typeface="Calibri"/>
                <a:ea typeface="Calibri"/>
                <a:cs typeface="Calibri"/>
                <a:sym typeface="Calibri"/>
              </a:rPr>
              <a:t> tested on LMArena was </a:t>
            </a:r>
            <a:r>
              <a:rPr lang="en" sz="1200" b="0" i="0" u="none" strike="noStrike" cap="none">
                <a:solidFill>
                  <a:schemeClr val="dk1"/>
                </a:solidFill>
                <a:latin typeface="Calibri"/>
                <a:ea typeface="Calibri"/>
                <a:cs typeface="Calibri"/>
                <a:sym typeface="Calibri"/>
              </a:rPr>
              <a:t>specifically "optimized for conversationality", it is not </a:t>
            </a:r>
            <a:r>
              <a:rPr lang="en" sz="1200" b="0" i="0" u="none" strike="noStrike" cap="none">
                <a:solidFill>
                  <a:srgbClr val="000000"/>
                </a:solidFill>
                <a:latin typeface="Calibri"/>
                <a:ea typeface="Calibri"/>
                <a:cs typeface="Calibri"/>
                <a:sym typeface="Calibri"/>
              </a:rPr>
              <a:t>the same as what’s available to the public</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chemeClr val="dk1"/>
                </a:solidFill>
                <a:latin typeface="Calibri"/>
                <a:ea typeface="Calibri"/>
                <a:cs typeface="Calibri"/>
                <a:sym typeface="Calibri"/>
              </a:rPr>
              <a:t>The claimed 10m token context is almost certainly far above what the "real" context is when trained with 256k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does very poorly on independent benchmarks like Aider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Llama4 was trained on 100K H100 GPUs</a:t>
            </a:r>
            <a:endParaRPr sz="1200" b="0" i="0" u="none" strike="noStrike" cap="none">
              <a:solidFill>
                <a:schemeClr val="dk1"/>
              </a:solidFill>
              <a:latin typeface="Calibri"/>
              <a:ea typeface="Calibri"/>
              <a:cs typeface="Calibri"/>
              <a:sym typeface="Calibri"/>
            </a:endParaRPr>
          </a:p>
        </p:txBody>
      </p:sp>
      <p:pic>
        <p:nvPicPr>
          <p:cNvPr id="92" name="Google Shape;92;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63025" y="129051"/>
            <a:ext cx="4011000" cy="2673973"/>
          </a:xfrm>
          <a:prstGeom prst="rect">
            <a:avLst/>
          </a:prstGeom>
          <a:noFill/>
          <a:ln w="9525" cap="flat" cmpd="sng">
            <a:solidFill>
              <a:srgbClr val="FF0000"/>
            </a:solidFill>
            <a:prstDash val="solid"/>
            <a:round/>
            <a:headEnd type="none" w="sm" len="sm"/>
            <a:tailEnd type="none" w="sm" len="sm"/>
          </a:ln>
        </p:spPr>
      </p:pic>
      <p:pic>
        <p:nvPicPr>
          <p:cNvPr id="93" name="Google Shape;93;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3025" y="2866275"/>
            <a:ext cx="4011000" cy="1856635"/>
          </a:xfrm>
          <a:prstGeom prst="rect">
            <a:avLst/>
          </a:prstGeom>
          <a:noFill/>
          <a:ln w="9525" cap="flat" cmpd="sng">
            <a:solidFill>
              <a:srgbClr val="FF0000"/>
            </a:solidFill>
            <a:prstDash val="solid"/>
            <a:round/>
            <a:headEnd type="none" w="sm" len="sm"/>
            <a:tailEnd type="none" w="sm" len="sm"/>
          </a:ln>
        </p:spPr>
      </p:pic>
      <p:sp>
        <p:nvSpPr>
          <p:cNvPr id="94" name="Google Shape;94;p18"/>
          <p:cNvSpPr txBox="1"/>
          <p:nvPr/>
        </p:nvSpPr>
        <p:spPr>
          <a:xfrm>
            <a:off x="4963025" y="4786148"/>
            <a:ext cx="4011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Cerebras supports Meta’s Llama4 16E, running at 2,611 tok/s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Nvidia Nemotron Ultra</a:t>
            </a:r>
            <a:endParaRPr sz="2000" b="1" i="0" u="none" strike="noStrike" cap="none">
              <a:solidFill>
                <a:schemeClr val="dk1"/>
              </a:solidFill>
              <a:latin typeface="Calibri"/>
              <a:ea typeface="Calibri"/>
              <a:cs typeface="Calibri"/>
              <a:sym typeface="Calibri"/>
            </a:endParaRPr>
          </a:p>
        </p:txBody>
      </p:sp>
      <p:sp>
        <p:nvSpPr>
          <p:cNvPr id="100" name="Google Shape;100;p19"/>
          <p:cNvSpPr txBox="1"/>
          <p:nvPr/>
        </p:nvSpPr>
        <p:spPr>
          <a:xfrm>
            <a:off x="111925" y="567150"/>
            <a:ext cx="4431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released on April 8, 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derived from Meta Llama-3.1-405B-Instruct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accessible for commercial use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than Llama4 and Deepseek-R1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chemeClr val="dk1"/>
                </a:solidFill>
                <a:latin typeface="Calibri"/>
                <a:ea typeface="Calibri"/>
                <a:cs typeface="Calibri"/>
                <a:sym typeface="Calibri"/>
              </a:rPr>
              <a:t> setup with high inference throughput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Toggleable "Reasoning On/Off"</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Neural Architecture Search (NAS)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128Ktokens Context Length</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01" name="Google Shape;101;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62300" y="567150"/>
            <a:ext cx="4295977" cy="23535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Google NEXT Event</a:t>
            </a:r>
            <a:endParaRPr sz="2000" b="1" i="0" u="none" strike="noStrike" cap="none">
              <a:solidFill>
                <a:schemeClr val="dk1"/>
              </a:solidFill>
              <a:latin typeface="Calibri"/>
              <a:ea typeface="Calibri"/>
              <a:cs typeface="Calibri"/>
              <a:sym typeface="Calibri"/>
            </a:endParaRPr>
          </a:p>
        </p:txBody>
      </p:sp>
      <p:sp>
        <p:nvSpPr>
          <p:cNvPr id="107" name="Google Shape;107;p20"/>
          <p:cNvSpPr txBox="1"/>
          <p:nvPr/>
        </p:nvSpPr>
        <p:spPr>
          <a:xfrm>
            <a:off x="111925" y="567150"/>
            <a:ext cx="4431300" cy="265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Google Cloud Next Event 2025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April 9th to April 11th, Las Vegas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Focus on AI and Google Cloud: AI, cybersecurity, data insights, and building AI agents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New AI Hypercomputer, Gemini Models, Agentic AI, AI-Powered Development, New Google Unified Security, Google Cloud databases, AI capabilities in AlloyDB and MongoDB in Firestore; AI for enhanced data science workflows and querying; AI-optimized networking and secure service networking; security partner ecosystem</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https://cloud.withgoogle.com/next/25</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https://www.youtube.com/watch?v=Md4Fs-Zc3tg</a:t>
            </a:r>
            <a:r>
              <a:rPr lang="en" sz="900" b="0" i="0" u="none" strike="noStrike" cap="none">
                <a:solidFill>
                  <a:schemeClr val="dk1"/>
                </a:solidFill>
                <a:latin typeface="Calibri"/>
                <a:ea typeface="Calibri"/>
                <a:cs typeface="Calibri"/>
                <a:sym typeface="Calibri"/>
              </a:rPr>
              <a:t>  - Opening Keynote</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https://www.youtube.com/watch?v=G9wnpfW6lZY</a:t>
            </a:r>
            <a:r>
              <a:rPr lang="en" sz="900">
                <a:solidFill>
                  <a:schemeClr val="dk1"/>
                </a:solidFill>
                <a:latin typeface="Calibri"/>
                <a:ea typeface="Calibri"/>
                <a:cs typeface="Calibri"/>
                <a:sym typeface="Calibri"/>
              </a:rPr>
              <a:t>  - Agent Dev Kit</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announced Gemini 2.5 Flash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is now available in Deep Research</a:t>
            </a:r>
            <a:endParaRPr sz="1200">
              <a:solidFill>
                <a:schemeClr val="dk1"/>
              </a:solidFill>
              <a:latin typeface="Calibri"/>
              <a:ea typeface="Calibri"/>
              <a:cs typeface="Calibri"/>
              <a:sym typeface="Calibri"/>
            </a:endParaRPr>
          </a:p>
        </p:txBody>
      </p:sp>
      <p:pic>
        <p:nvPicPr>
          <p:cNvPr id="108" name="Google Shape;108;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24200" y="164475"/>
            <a:ext cx="4295976" cy="2180208"/>
          </a:xfrm>
          <a:prstGeom prst="rect">
            <a:avLst/>
          </a:prstGeom>
          <a:noFill/>
          <a:ln>
            <a:noFill/>
          </a:ln>
        </p:spPr>
      </p:pic>
      <p:pic>
        <p:nvPicPr>
          <p:cNvPr id="109" name="Google Shape;109;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392725" y="2573283"/>
            <a:ext cx="2627441" cy="2494016"/>
          </a:xfrm>
          <a:prstGeom prst="rect">
            <a:avLst/>
          </a:prstGeom>
          <a:noFill/>
          <a:ln>
            <a:noFill/>
          </a:ln>
        </p:spPr>
      </p:pic>
      <p:pic>
        <p:nvPicPr>
          <p:cNvPr id="110" name="Google Shape;110;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70700" y="3773525"/>
            <a:ext cx="1936701" cy="8786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Ironwood - Google TPU - 7th version</a:t>
            </a:r>
            <a:endParaRPr sz="2000" b="1" i="0" u="none" strike="noStrike" cap="none">
              <a:solidFill>
                <a:schemeClr val="dk1"/>
              </a:solidFill>
              <a:latin typeface="Calibri"/>
              <a:ea typeface="Calibri"/>
              <a:cs typeface="Calibri"/>
              <a:sym typeface="Calibri"/>
            </a:endParaRPr>
          </a:p>
        </p:txBody>
      </p:sp>
      <p:sp>
        <p:nvSpPr>
          <p:cNvPr id="116" name="Google Shape;116;p21"/>
          <p:cNvSpPr txBox="1"/>
          <p:nvPr/>
        </p:nvSpPr>
        <p:spPr>
          <a:xfrm>
            <a:off x="111925" y="607750"/>
            <a:ext cx="33648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Ironwood - Google new 7th version TPU</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4.6K Teraflops. Scales to 9,216 chips per pod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(42.5 exaflops total)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dwarfing El Capitan‘s 1.7 exaflops - current world’s fastest supercomputer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Each chip has 192GB of High Bandwidth Memory (HBM), six times more than Trillium, Google’s previous-generation TPU.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Memory bandwidth 7.2 terabits/sec - 4.5 times faster than previous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Ironwood delivers x2 times more performance per watt. It is nearly 30 times more power efficient than Google’s first Cloud TPU from 2018.</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https://blog.google/products/google-cloud/ironwood-tpu-age-of-inference/</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17" name="Google Shape;117;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19306" y="453175"/>
            <a:ext cx="2827124" cy="1723499"/>
          </a:xfrm>
          <a:prstGeom prst="rect">
            <a:avLst/>
          </a:prstGeom>
          <a:noFill/>
          <a:ln w="9525" cap="flat" cmpd="sng">
            <a:solidFill>
              <a:srgbClr val="FF0000"/>
            </a:solidFill>
            <a:prstDash val="solid"/>
            <a:round/>
            <a:headEnd type="none" w="sm" len="sm"/>
            <a:tailEnd type="none" w="sm" len="sm"/>
          </a:ln>
        </p:spPr>
      </p:pic>
      <p:pic>
        <p:nvPicPr>
          <p:cNvPr id="118" name="Google Shape;118;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810027" y="453175"/>
            <a:ext cx="2238726" cy="1259275"/>
          </a:xfrm>
          <a:prstGeom prst="rect">
            <a:avLst/>
          </a:prstGeom>
          <a:noFill/>
          <a:ln w="9525" cap="flat" cmpd="sng">
            <a:solidFill>
              <a:srgbClr val="FF0000"/>
            </a:solidFill>
            <a:prstDash val="solid"/>
            <a:round/>
            <a:headEnd type="none" w="sm" len="sm"/>
            <a:tailEnd type="none" w="sm" len="sm"/>
          </a:ln>
        </p:spPr>
      </p:pic>
      <p:pic>
        <p:nvPicPr>
          <p:cNvPr id="119" name="Google Shape;119;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4325" y="2389674"/>
            <a:ext cx="4114413" cy="2662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5" name="Google Shape;125;p22"/>
          <p:cNvSpPr txBox="1"/>
          <p:nvPr/>
        </p:nvSpPr>
        <p:spPr>
          <a:xfrm>
            <a:off x="111925" y="470350"/>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Microsoft upgrades Copilot</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memory, actions, and real-time vision.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remember conversations and personal details, creating individual profiles that learn preferences, routines, and important info.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also browse the web and perform actions for you.</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https://blogs.microsoft.com/blog/2025/04/04/your-ai-companion/</a:t>
            </a:r>
            <a:endParaRPr sz="1200" b="0" i="0" u="none" strike="noStrike" cap="none">
              <a:solidFill>
                <a:srgbClr val="131313"/>
              </a:solidFill>
              <a:latin typeface="Calibri"/>
              <a:ea typeface="Calibri"/>
              <a:cs typeface="Calibri"/>
              <a:sym typeface="Calibri"/>
            </a:endParaRPr>
          </a:p>
        </p:txBody>
      </p:sp>
      <p:sp>
        <p:nvSpPr>
          <p:cNvPr id="126" name="Google Shape;126;p22"/>
          <p:cNvSpPr txBox="1"/>
          <p:nvPr/>
        </p:nvSpPr>
        <p:spPr>
          <a:xfrm>
            <a:off x="111925" y="1922038"/>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GitHub public MCP server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enhanced UX and full Anthropic compatibility</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https://github.blog/changelog/2025-04-04-github-mcp-server-public-preview/</a:t>
            </a:r>
            <a:endParaRPr sz="900" b="0" i="0" u="none" strike="noStrike" cap="none">
              <a:solidFill>
                <a:srgbClr val="131313"/>
              </a:solidFill>
              <a:latin typeface="Calibri"/>
              <a:ea typeface="Calibri"/>
              <a:cs typeface="Calibri"/>
              <a:sym typeface="Calibri"/>
            </a:endParaRPr>
          </a:p>
        </p:txBody>
      </p:sp>
      <p:sp>
        <p:nvSpPr>
          <p:cNvPr id="127" name="Google Shape;127;p22"/>
          <p:cNvSpPr txBox="1"/>
          <p:nvPr/>
        </p:nvSpPr>
        <p:spPr>
          <a:xfrm>
            <a:off x="111925" y="2863400"/>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Midjourney version 7 in alpha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smarter, better image quality.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model personalization turned on by default.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a cheap and fast Draft Mode</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https://www.midjourney.com/updates/v7-alpha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28" name="Google Shape;128;p22"/>
          <p:cNvSpPr txBox="1"/>
          <p:nvPr/>
        </p:nvSpPr>
        <p:spPr>
          <a:xfrm>
            <a:off x="111925" y="4035450"/>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SandboxAQ - quantum-tech startup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Spun off from Alphabet, since 2022</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Raised additional $150M, valuation to $5.75B,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total funding to date $950M</a:t>
            </a:r>
            <a:endParaRPr sz="1200" b="0" i="0" u="none" strike="noStrike" cap="none">
              <a:solidFill>
                <a:srgbClr val="131313"/>
              </a:solidFill>
              <a:latin typeface="Calibri"/>
              <a:ea typeface="Calibri"/>
              <a:cs typeface="Calibri"/>
              <a:sym typeface="Calibri"/>
            </a:endParaRPr>
          </a:p>
        </p:txBody>
      </p:sp>
      <p:pic>
        <p:nvPicPr>
          <p:cNvPr id="129" name="Google Shape;129;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17775" y="599141"/>
            <a:ext cx="1694602" cy="952758"/>
          </a:xfrm>
          <a:prstGeom prst="rect">
            <a:avLst/>
          </a:prstGeom>
          <a:noFill/>
          <a:ln w="9525" cap="flat" cmpd="sng">
            <a:solidFill>
              <a:srgbClr val="FF0000"/>
            </a:solidFill>
            <a:prstDash val="solid"/>
            <a:round/>
            <a:headEnd type="none" w="sm" len="sm"/>
            <a:tailEnd type="none" w="sm" len="sm"/>
          </a:ln>
        </p:spPr>
      </p:pic>
      <p:pic>
        <p:nvPicPr>
          <p:cNvPr id="130" name="Google Shape;130;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017775" y="1798500"/>
            <a:ext cx="1694600" cy="891035"/>
          </a:xfrm>
          <a:prstGeom prst="rect">
            <a:avLst/>
          </a:prstGeom>
          <a:noFill/>
          <a:ln w="9525" cap="flat" cmpd="sng">
            <a:solidFill>
              <a:srgbClr val="FF0000"/>
            </a:solidFill>
            <a:prstDash val="solid"/>
            <a:round/>
            <a:headEnd type="none" w="sm" len="sm"/>
            <a:tailEnd type="none" w="sm" len="sm"/>
          </a:ln>
        </p:spPr>
      </p:pic>
      <p:pic>
        <p:nvPicPr>
          <p:cNvPr id="131" name="Google Shape;131;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017773" y="3893442"/>
            <a:ext cx="1694600" cy="1029708"/>
          </a:xfrm>
          <a:prstGeom prst="rect">
            <a:avLst/>
          </a:prstGeom>
          <a:noFill/>
          <a:ln w="9525" cap="flat" cmpd="sng">
            <a:solidFill>
              <a:srgbClr val="FF0000"/>
            </a:solidFill>
            <a:prstDash val="solid"/>
            <a:round/>
            <a:headEnd type="none" w="sm" len="sm"/>
            <a:tailEnd type="none" w="sm" len="sm"/>
          </a:ln>
        </p:spPr>
      </p:pic>
      <p:pic>
        <p:nvPicPr>
          <p:cNvPr id="132" name="Google Shape;132;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017775" y="2875175"/>
            <a:ext cx="1694601" cy="95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38" name="Google Shape;138;p23"/>
          <p:cNvSpPr txBox="1"/>
          <p:nvPr/>
        </p:nvSpPr>
        <p:spPr>
          <a:xfrm>
            <a:off x="137300" y="477650"/>
            <a:ext cx="44313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Deepfake Fraud surged by 3,000% recently</a:t>
            </a:r>
            <a:r>
              <a:rPr lang="en" sz="1200" b="0" i="0" u="none" strike="noStrike" cap="none">
                <a:solidFill>
                  <a:srgbClr val="131313"/>
                </a:solidFill>
                <a:latin typeface="Calibri"/>
                <a:ea typeface="Calibri"/>
                <a:cs typeface="Calibri"/>
                <a:sym typeface="Calibri"/>
              </a:rPr>
              <a:t>, with projected losses reaching a staggering $40 billion by 2027.</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to generate AI image decreased from 30 seconds down to few milliseconds. Today AI can generate life-like video, full voice clones - generating convincing, deceptive deepfakes on the fly. The old adage "seeing is believing" simply no longer applies.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NVIDIA CEO Jensen Huang puts it bluntly: </a:t>
            </a:r>
            <a:r>
              <a:rPr lang="en" sz="1200" b="1" i="0" u="none" strike="noStrike" cap="none">
                <a:solidFill>
                  <a:srgbClr val="3C78D8"/>
                </a:solidFill>
                <a:latin typeface="Calibri"/>
                <a:ea typeface="Calibri"/>
                <a:cs typeface="Calibri"/>
                <a:sym typeface="Calibri"/>
              </a:rPr>
              <a:t>"Every single pixel will be generated soon. Not rendered: generated."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Bad actors use Deepfakes for financial fraud and election manipulation. They get remote jobs using false identities and even spoofing video interviews. In one major case, over 300 U.S. companies unknowingly hired North Korean operatives, who funneled millions in wages to fund weapons programs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https://regulaforensics.com/blog/impact-of-deepfakes-on-idv-regula-survey/</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39" name="Google Shape;139;p23"/>
          <p:cNvSpPr txBox="1"/>
          <p:nvPr/>
        </p:nvSpPr>
        <p:spPr>
          <a:xfrm>
            <a:off x="137300" y="3688625"/>
            <a:ext cx="3312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LLM Honeypot</a:t>
            </a:r>
            <a:r>
              <a:rPr lang="en" sz="1200" b="0" i="0" u="none" strike="noStrike" cap="none">
                <a:solidFill>
                  <a:srgbClr val="131313"/>
                </a:solidFill>
                <a:latin typeface="Calibri"/>
                <a:ea typeface="Calibri"/>
                <a:cs typeface="Calibri"/>
                <a:sym typeface="Calibri"/>
              </a:rPr>
              <a:t> - helps to detect harmful agents by simulating vulnerable servers.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captures and studies malicious attempts, including their prompts and behavioral patterns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https://github.com/PalisadeResearch/llm-honeypot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40" name="Google Shape;14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120351" y="3329711"/>
            <a:ext cx="2947999" cy="1613626"/>
          </a:xfrm>
          <a:prstGeom prst="rect">
            <a:avLst/>
          </a:prstGeom>
          <a:noFill/>
          <a:ln w="9525" cap="flat" cmpd="sng">
            <a:solidFill>
              <a:srgbClr val="FF0000"/>
            </a:solidFill>
            <a:prstDash val="solid"/>
            <a:round/>
            <a:headEnd type="none" w="sm" len="sm"/>
            <a:tailEnd type="none" w="sm" len="sm"/>
          </a:ln>
        </p:spPr>
      </p:pic>
      <p:pic>
        <p:nvPicPr>
          <p:cNvPr id="141" name="Google Shape;141;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965575" y="340175"/>
            <a:ext cx="2102775" cy="2284575"/>
          </a:xfrm>
          <a:prstGeom prst="rect">
            <a:avLst/>
          </a:prstGeom>
          <a:noFill/>
          <a:ln w="9525" cap="flat" cmpd="sng">
            <a:solidFill>
              <a:srgbClr val="FF0000"/>
            </a:solidFill>
            <a:prstDash val="solid"/>
            <a:round/>
            <a:headEnd type="none" w="sm" len="sm"/>
            <a:tailEnd type="none" w="sm" len="sm"/>
          </a:ln>
        </p:spPr>
      </p:pic>
      <p:pic>
        <p:nvPicPr>
          <p:cNvPr id="142" name="Google Shape;142;p23"/>
          <p:cNvPicPr preferRelativeResize="0"/>
          <p:nvPr/>
        </p:nvPicPr>
        <p:blipFill rotWithShape="1">
          <a:blip r:embed="rId7">
            <a:alphaModFix/>
          </a:blip>
          <a:srcRect/>
          <a:stretch/>
        </p:blipFill>
        <p:spPr>
          <a:xfrm>
            <a:off x="4865613" y="815000"/>
            <a:ext cx="1802950" cy="1552575"/>
          </a:xfrm>
          <a:prstGeom prst="rect">
            <a:avLst/>
          </a:prstGeom>
          <a:noFill/>
          <a:ln w="9525" cap="flat" cmpd="sng">
            <a:solidFill>
              <a:srgbClr val="FF0000"/>
            </a:solidFill>
            <a:prstDash val="solid"/>
            <a:round/>
            <a:headEnd type="none" w="sm" len="sm"/>
            <a:tailEnd type="none" w="sm" len="sm"/>
          </a:ln>
        </p:spPr>
      </p:pic>
      <p:pic>
        <p:nvPicPr>
          <p:cNvPr id="143" name="Google Shape;143;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670525" y="3235050"/>
            <a:ext cx="1802949" cy="1802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3173</Words>
  <Application>Microsoft Macintosh PowerPoint</Application>
  <PresentationFormat>On-screen Show (16:9)</PresentationFormat>
  <Paragraphs>299</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2025-04-10T22:34:09Z</dcterms:modified>
</cp:coreProperties>
</file>