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1133a51126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31133a51126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130a7b319a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g3130a7b319a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12b64a383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g312b64a383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f03ac7ac9f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g2f03ac7ac9f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2f5a4c13872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3" name="Google Shape;213;g2f5a4c1387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d502728bd9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g2d502728bd9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12caa3fec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g312caa3fec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3116c9311e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g3116c9311e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1133a5112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g31133a5112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d54aa42ac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2d54aa42ac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d54aa42ac4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2d54aa42ac4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130de35a6e_1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3130de35a6e_1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d54aa42ac4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g2d54aa42ac4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osmo.ai"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hyperlink" Target="https://www.youtube.com/watch?v=suKIlsTFpi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www.microsoft.com/en-us/research/articles/magentic-one-a-generalist-multi-agent-system-for-solving-complex-tasks/"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4.jpeg"/><Relationship Id="rId5" Type="http://schemas.openxmlformats.org/officeDocument/2006/relationships/image" Target="../media/image13.png"/><Relationship Id="rId4" Type="http://schemas.openxmlformats.org/officeDocument/2006/relationships/hyperlink" Target="https://www.xpeng.com/new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chat.lmsys.org/?leaderboard"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hyperlink" Target="https://chat.lmsys.org/?leaderboard"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hyperlink" Target="https://layoffs.fyi"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cnn.com/2024/11/06/business/elon-musk-election-bet/index.html"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s://www.youtube.com/watch?v=VafombwcTO0"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RRfbML4Lq40"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hyperlink" Target="https://www.youtube.com/watch?v=4veTNJ0Qgfc"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watch?v=jIhkgSN7vVU"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www.youtube.com/watch?v=qvU52p3Omhc"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hyperlink" Target="https://www.youtube.com/watch?v=-M0HZGKF4UI" TargetMode="External"/><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www.kaggle.com/competitions/arc-prize-2024/leaderboard" TargetMode="External"/><Relationship Id="rId5" Type="http://schemas.openxmlformats.org/officeDocument/2006/relationships/hyperlink" Target="https://arcprize.org/leaderboard" TargetMode="External"/><Relationship Id="rId4" Type="http://schemas.openxmlformats.org/officeDocument/2006/relationships/hyperlink" Target="https://arcprize.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4"/>
          <p:cNvSpPr txBox="1"/>
          <p:nvPr/>
        </p:nvSpPr>
        <p:spPr>
          <a:xfrm>
            <a:off x="73134" y="961096"/>
            <a:ext cx="4420200" cy="3879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US Elections - and AI</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OpenAI Plans for 2025</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Sam Altman AMA on Reddit</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Coders: DeepSeek vs Yi Qwen2.5</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Jensen Huang (CEO of Nvidia) - What's Next</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Geometric structures in the LLMs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Google has changed its ranking algorithm</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Anthropic released Claude 3.5 Haiku</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Physical Intelligence Adaptable Robots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Altera AI Social Agents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Disney Embraces AI </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UAE - AI for seismic surveys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Toyota  - AI for Driver Assistance</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AI Avatar "Live" for Alzheimer's Patients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Pi zero - new AI model for robotics</a:t>
            </a:r>
            <a:endParaRPr sz="1600" b="1">
              <a:solidFill>
                <a:srgbClr val="3C78D8"/>
              </a:solidFill>
              <a:latin typeface="Calibri"/>
              <a:ea typeface="Calibri"/>
              <a:cs typeface="Calibri"/>
              <a:sym typeface="Calibri"/>
            </a:endParaRPr>
          </a:p>
        </p:txBody>
      </p:sp>
      <p:sp>
        <p:nvSpPr>
          <p:cNvPr id="58" name="Google Shape;58;p14"/>
          <p:cNvSpPr txBox="1"/>
          <p:nvPr/>
        </p:nvSpPr>
        <p:spPr>
          <a:xfrm>
            <a:off x="3294350" y="38325"/>
            <a:ext cx="2536800" cy="8496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600" b="1" i="0" u="none" strike="noStrike" cap="none">
                <a:solidFill>
                  <a:srgbClr val="3C78D8"/>
                </a:solidFill>
                <a:latin typeface="Calibri"/>
                <a:ea typeface="Calibri"/>
                <a:cs typeface="Calibri"/>
                <a:sym typeface="Calibri"/>
              </a:rPr>
              <a:t>AI Updates </a:t>
            </a:r>
            <a:endParaRPr sz="36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400"/>
              <a:buFont typeface="Arial"/>
              <a:buNone/>
            </a:pPr>
            <a:r>
              <a:rPr lang="en" sz="1800" b="1">
                <a:solidFill>
                  <a:srgbClr val="3C78D8"/>
                </a:solidFill>
                <a:latin typeface="Calibri"/>
                <a:ea typeface="Calibri"/>
                <a:cs typeface="Calibri"/>
                <a:sym typeface="Calibri"/>
              </a:rPr>
              <a:t>November 08</a:t>
            </a:r>
            <a:r>
              <a:rPr lang="en" sz="1800" b="1" i="0" u="none" strike="noStrike" cap="none">
                <a:solidFill>
                  <a:srgbClr val="3C78D8"/>
                </a:solidFill>
                <a:latin typeface="Calibri"/>
                <a:ea typeface="Calibri"/>
                <a:cs typeface="Calibri"/>
                <a:sym typeface="Calibri"/>
              </a:rPr>
              <a:t>, 2024</a:t>
            </a:r>
            <a:endParaRPr sz="1800" b="1" i="0" u="none" strike="noStrike" cap="none">
              <a:solidFill>
                <a:srgbClr val="3C78D8"/>
              </a:solidFill>
              <a:latin typeface="Calibri"/>
              <a:ea typeface="Calibri"/>
              <a:cs typeface="Calibri"/>
              <a:sym typeface="Calibri"/>
            </a:endParaRPr>
          </a:p>
        </p:txBody>
      </p:sp>
      <p:sp>
        <p:nvSpPr>
          <p:cNvPr id="59" name="Google Shape;59;p14"/>
          <p:cNvSpPr txBox="1"/>
          <p:nvPr/>
        </p:nvSpPr>
        <p:spPr>
          <a:xfrm>
            <a:off x="4603084" y="961096"/>
            <a:ext cx="4420200" cy="3879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Yi-lightning: like GPT-4 but 500 times cheaper</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China's AI training 3-5 times larger than in US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OpenAI delays due to lack of compute</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AI addiction? AI displacement of humans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Meta robots can feel touch.</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Etched &amp; Decart AI Minecraft game</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Recraft text-to-image model</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MindsAI ARC-AGI high score! 55.5%</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Smell - digitize and recreate using AI</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Microsoft Magnetic 1 Multi-Agent System</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Tesla $100 Laptop</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XPeng Iron - humanoid robot</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Crowd-sourced "Arena" Leaderboard - English</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Crowd-sourced "Arena" Leaderboard - Coding</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Tech Layoffs in 2024</a:t>
            </a:r>
            <a:endParaRPr sz="1600" b="1">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p:nvPr/>
        </p:nvSpPr>
        <p:spPr>
          <a:xfrm>
            <a:off x="91750" y="22650"/>
            <a:ext cx="1777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Digital Smell</a:t>
            </a:r>
            <a:endParaRPr sz="2000" b="1">
              <a:solidFill>
                <a:schemeClr val="dk1"/>
              </a:solidFill>
              <a:latin typeface="Calibri"/>
              <a:ea typeface="Calibri"/>
              <a:cs typeface="Calibri"/>
              <a:sym typeface="Calibri"/>
            </a:endParaRPr>
          </a:p>
        </p:txBody>
      </p:sp>
      <p:sp>
        <p:nvSpPr>
          <p:cNvPr id="135" name="Google Shape;135;p23"/>
          <p:cNvSpPr txBox="1"/>
          <p:nvPr/>
        </p:nvSpPr>
        <p:spPr>
          <a:xfrm>
            <a:off x="108776" y="454500"/>
            <a:ext cx="4396500" cy="261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Osmo AI has developed a way to digitize and recreate smells using AI.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 </a:t>
            </a:r>
            <a:r>
              <a:rPr lang="en" sz="1300" u="sng">
                <a:solidFill>
                  <a:schemeClr val="hlink"/>
                </a:solidFill>
                <a:latin typeface="Calibri"/>
                <a:ea typeface="Calibri"/>
                <a:cs typeface="Calibri"/>
                <a:sym typeface="Calibri"/>
                <a:hlinkClick r:id="rId3"/>
              </a:rPr>
              <a:t>https://www.osmo.ai</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 </a:t>
            </a:r>
            <a:r>
              <a:rPr lang="en" sz="1300" u="sng">
                <a:solidFill>
                  <a:schemeClr val="hlink"/>
                </a:solidFill>
                <a:latin typeface="Calibri"/>
                <a:ea typeface="Calibri"/>
                <a:cs typeface="Calibri"/>
                <a:sym typeface="Calibri"/>
                <a:hlinkClick r:id="rId4"/>
              </a:rPr>
              <a:t>https://www.youtube.com/watch?v=suKIlsTFpis</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The technology works by analyzing the molecules that make up a particular smell and then recreating it using a special machine. </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Potential applications: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Creating new fragrances and flavors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Improving the safety and quality of food</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Developing new diagnostic tools for healthcare</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Enhancing virtual and augmented reality experiences</a:t>
            </a:r>
            <a:endParaRPr sz="1300">
              <a:solidFill>
                <a:schemeClr val="dk1"/>
              </a:solidFill>
              <a:latin typeface="Calibri"/>
              <a:ea typeface="Calibri"/>
              <a:cs typeface="Calibri"/>
              <a:sym typeface="Calibri"/>
            </a:endParaRPr>
          </a:p>
        </p:txBody>
      </p:sp>
      <p:pic>
        <p:nvPicPr>
          <p:cNvPr id="136" name="Google Shape;136;p23"/>
          <p:cNvPicPr preferRelativeResize="0"/>
          <p:nvPr/>
        </p:nvPicPr>
        <p:blipFill>
          <a:blip r:embed="rId5">
            <a:alphaModFix/>
          </a:blip>
          <a:stretch>
            <a:fillRect/>
          </a:stretch>
        </p:blipFill>
        <p:spPr>
          <a:xfrm>
            <a:off x="5025800" y="454500"/>
            <a:ext cx="2952750" cy="1552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4"/>
          <p:cNvSpPr txBox="1"/>
          <p:nvPr/>
        </p:nvSpPr>
        <p:spPr>
          <a:xfrm>
            <a:off x="91750" y="22650"/>
            <a:ext cx="3356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Microsoft Magnetic 1</a:t>
            </a:r>
            <a:endParaRPr sz="2000" b="1">
              <a:solidFill>
                <a:schemeClr val="dk1"/>
              </a:solidFill>
              <a:latin typeface="Calibri"/>
              <a:ea typeface="Calibri"/>
              <a:cs typeface="Calibri"/>
              <a:sym typeface="Calibri"/>
            </a:endParaRPr>
          </a:p>
        </p:txBody>
      </p:sp>
      <p:sp>
        <p:nvSpPr>
          <p:cNvPr id="142" name="Google Shape;142;p24"/>
          <p:cNvSpPr txBox="1"/>
          <p:nvPr/>
        </p:nvSpPr>
        <p:spPr>
          <a:xfrm>
            <a:off x="108776" y="454500"/>
            <a:ext cx="4396500" cy="289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Microsoft: </a:t>
            </a:r>
            <a:r>
              <a:rPr lang="en" sz="1300" b="1">
                <a:solidFill>
                  <a:srgbClr val="FF0000"/>
                </a:solidFill>
                <a:latin typeface="Calibri"/>
                <a:ea typeface="Calibri"/>
                <a:cs typeface="Calibri"/>
                <a:sym typeface="Calibri"/>
              </a:rPr>
              <a:t>Magnetic 1</a:t>
            </a:r>
            <a:r>
              <a:rPr lang="en" sz="1300">
                <a:solidFill>
                  <a:schemeClr val="dk1"/>
                </a:solidFill>
                <a:latin typeface="Calibri"/>
                <a:ea typeface="Calibri"/>
                <a:cs typeface="Calibri"/>
                <a:sym typeface="Calibri"/>
              </a:rPr>
              <a:t>, a powerful </a:t>
            </a:r>
            <a:r>
              <a:rPr lang="en" sz="1300" b="1">
                <a:solidFill>
                  <a:srgbClr val="FF0000"/>
                </a:solidFill>
                <a:latin typeface="Calibri"/>
                <a:ea typeface="Calibri"/>
                <a:cs typeface="Calibri"/>
                <a:sym typeface="Calibri"/>
              </a:rPr>
              <a:t>multi-agent AI system</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Magnetic 1</a:t>
            </a:r>
            <a:r>
              <a:rPr lang="en" sz="1300">
                <a:solidFill>
                  <a:schemeClr val="dk1"/>
                </a:solidFill>
                <a:latin typeface="Calibri"/>
                <a:ea typeface="Calibri"/>
                <a:cs typeface="Calibri"/>
                <a:sym typeface="Calibri"/>
              </a:rPr>
              <a:t> is composed of multiple specialized agents, each with its own unique function: </a:t>
            </a:r>
            <a:r>
              <a:rPr lang="en" sz="1300" b="1">
                <a:solidFill>
                  <a:srgbClr val="3C78D8"/>
                </a:solidFill>
                <a:latin typeface="Calibri"/>
                <a:ea typeface="Calibri"/>
                <a:cs typeface="Calibri"/>
                <a:sym typeface="Calibri"/>
              </a:rPr>
              <a:t>Web Surfer, File Surfer, Coder, Computer Terminal, An "Orchestrator" agent</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Magnetic 1</a:t>
            </a:r>
            <a:r>
              <a:rPr lang="en" sz="1300">
                <a:solidFill>
                  <a:schemeClr val="dk1"/>
                </a:solidFill>
                <a:latin typeface="Calibri"/>
                <a:ea typeface="Calibri"/>
                <a:cs typeface="Calibri"/>
                <a:sym typeface="Calibri"/>
              </a:rPr>
              <a:t> is built on Microsoft's open-source Autogen framework.</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Magnetic 1</a:t>
            </a:r>
            <a:r>
              <a:rPr lang="en" sz="1300">
                <a:solidFill>
                  <a:schemeClr val="dk1"/>
                </a:solidFill>
                <a:latin typeface="Calibri"/>
                <a:ea typeface="Calibri"/>
                <a:cs typeface="Calibri"/>
                <a:sym typeface="Calibri"/>
              </a:rPr>
              <a:t> integrates with various LLMs like GPT-4,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system is designed to be modular, allowing agents to be added or removed as needed.</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Magnetic 1</a:t>
            </a:r>
            <a:r>
              <a:rPr lang="en" sz="1300">
                <a:solidFill>
                  <a:schemeClr val="dk1"/>
                </a:solidFill>
                <a:latin typeface="Calibri"/>
                <a:ea typeface="Calibri"/>
                <a:cs typeface="Calibri"/>
                <a:sym typeface="Calibri"/>
              </a:rPr>
              <a:t> is capable of performing complex, multi-step tasks across various domains.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Magnetic 1</a:t>
            </a:r>
            <a:r>
              <a:rPr lang="en" sz="1300">
                <a:solidFill>
                  <a:schemeClr val="dk1"/>
                </a:solidFill>
                <a:latin typeface="Calibri"/>
                <a:ea typeface="Calibri"/>
                <a:cs typeface="Calibri"/>
                <a:sym typeface="Calibri"/>
              </a:rPr>
              <a:t> is compared to other multi-agent AI systems like OpenAI's Swarm and IBM's BAgent framework.</a:t>
            </a:r>
            <a:endParaRPr sz="1300">
              <a:solidFill>
                <a:schemeClr val="dk1"/>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https://www.microsoft.com/en-us/research/articles/magentic-one-a-generalist-multi-agent-system-for-solving-complex-tasks/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43" name="Google Shape;143;p24"/>
          <p:cNvPicPr preferRelativeResize="0"/>
          <p:nvPr/>
        </p:nvPicPr>
        <p:blipFill>
          <a:blip r:embed="rId4">
            <a:alphaModFix/>
          </a:blip>
          <a:stretch>
            <a:fillRect/>
          </a:stretch>
        </p:blipFill>
        <p:spPr>
          <a:xfrm>
            <a:off x="4621776" y="454500"/>
            <a:ext cx="2847975" cy="1600200"/>
          </a:xfrm>
          <a:prstGeom prst="rect">
            <a:avLst/>
          </a:prstGeom>
          <a:noFill/>
          <a:ln>
            <a:noFill/>
          </a:ln>
        </p:spPr>
      </p:pic>
      <p:pic>
        <p:nvPicPr>
          <p:cNvPr id="144" name="Google Shape;144;p2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573625" y="2535825"/>
            <a:ext cx="4506450" cy="25414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5"/>
          <p:cNvSpPr txBox="1"/>
          <p:nvPr/>
        </p:nvSpPr>
        <p:spPr>
          <a:xfrm>
            <a:off x="91750" y="22650"/>
            <a:ext cx="33348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Tesla $100 Laptop</a:t>
            </a:r>
            <a:endParaRPr sz="2000" b="1">
              <a:solidFill>
                <a:schemeClr val="dk1"/>
              </a:solidFill>
              <a:latin typeface="Calibri"/>
              <a:ea typeface="Calibri"/>
              <a:cs typeface="Calibri"/>
              <a:sym typeface="Calibri"/>
            </a:endParaRPr>
          </a:p>
        </p:txBody>
      </p:sp>
      <p:sp>
        <p:nvSpPr>
          <p:cNvPr id="150" name="Google Shape;150;p25"/>
          <p:cNvSpPr txBox="1"/>
          <p:nvPr/>
        </p:nvSpPr>
        <p:spPr>
          <a:xfrm>
            <a:off x="108775" y="454500"/>
            <a:ext cx="4409700" cy="2819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Elon Musk announced a new $100 Tesla laptop.</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This surprisingly low price aims to disrupt the traditional computer industry and make technology more accessible.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proprietary Tesla-designed chipset.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lightweight design, long battery life, aluminum finish.</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simplicity and accessibility for students, emerging markets, and budget-conscious consumers.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custom lightweight operating system</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cloud-first approach - integrates with Tesla's cloud services for enhanced performance and offloading resource-intensive tasks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Tesla Cloud subscription offers additional features - extra compute power, storage, cloud-based gaming for a monthly fee</a:t>
            </a:r>
            <a:endParaRPr sz="1300">
              <a:solidFill>
                <a:schemeClr val="dk1"/>
              </a:solidFill>
              <a:latin typeface="Calibri"/>
              <a:ea typeface="Calibri"/>
              <a:cs typeface="Calibri"/>
              <a:sym typeface="Calibri"/>
            </a:endParaRPr>
          </a:p>
        </p:txBody>
      </p:sp>
      <p:pic>
        <p:nvPicPr>
          <p:cNvPr id="151" name="Google Shape;151;p2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242775" y="3462525"/>
            <a:ext cx="1896500" cy="1508575"/>
          </a:xfrm>
          <a:prstGeom prst="rect">
            <a:avLst/>
          </a:prstGeom>
          <a:noFill/>
          <a:ln w="9525" cap="flat" cmpd="sng">
            <a:solidFill>
              <a:srgbClr val="FF0000"/>
            </a:solidFill>
            <a:prstDash val="solid"/>
            <a:round/>
            <a:headEnd type="none" w="sm" len="sm"/>
            <a:tailEnd type="none" w="sm" len="sm"/>
          </a:ln>
        </p:spPr>
      </p:pic>
      <p:sp>
        <p:nvSpPr>
          <p:cNvPr id="152" name="Google Shape;152;p25"/>
          <p:cNvSpPr txBox="1"/>
          <p:nvPr/>
        </p:nvSpPr>
        <p:spPr>
          <a:xfrm>
            <a:off x="4627300" y="454500"/>
            <a:ext cx="4409700" cy="181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4"/>
              </a:rPr>
              <a:t>https://www.xpeng.com/news/</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XPeng</a:t>
            </a:r>
            <a:r>
              <a:rPr lang="en" sz="1300">
                <a:solidFill>
                  <a:schemeClr val="dk1"/>
                </a:solidFill>
                <a:latin typeface="Calibri"/>
                <a:ea typeface="Calibri"/>
                <a:cs typeface="Calibri"/>
                <a:sym typeface="Calibri"/>
              </a:rPr>
              <a:t> AI unveiled </a:t>
            </a:r>
            <a:r>
              <a:rPr lang="en" sz="1300" b="1">
                <a:solidFill>
                  <a:srgbClr val="FF0000"/>
                </a:solidFill>
                <a:latin typeface="Calibri"/>
                <a:ea typeface="Calibri"/>
                <a:cs typeface="Calibri"/>
                <a:sym typeface="Calibri"/>
              </a:rPr>
              <a:t>Iron, the humanoid robot</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It is already working in XPeng's factory - assists in assembling the P7 Plus electric vehicle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custom-built Turing AI chip</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Plan to deploy Iron in retail, offices, and homes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XPeng introduced the Kunang super electric system for their Electric Vehicle - up to 1,400 km (870 miles), charging to 80% in 12 min</a:t>
            </a:r>
            <a:endParaRPr sz="1300">
              <a:solidFill>
                <a:schemeClr val="dk1"/>
              </a:solidFill>
              <a:latin typeface="Calibri"/>
              <a:ea typeface="Calibri"/>
              <a:cs typeface="Calibri"/>
              <a:sym typeface="Calibri"/>
            </a:endParaRPr>
          </a:p>
        </p:txBody>
      </p:sp>
      <p:pic>
        <p:nvPicPr>
          <p:cNvPr id="153" name="Google Shape;153;p25"/>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7140500" y="22650"/>
            <a:ext cx="1896500" cy="387925"/>
          </a:xfrm>
          <a:prstGeom prst="rect">
            <a:avLst/>
          </a:prstGeom>
          <a:noFill/>
          <a:ln>
            <a:noFill/>
          </a:ln>
        </p:spPr>
      </p:pic>
      <p:pic>
        <p:nvPicPr>
          <p:cNvPr id="154" name="Google Shape;154;p2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065075" y="2466150"/>
            <a:ext cx="1971937" cy="1153650"/>
          </a:xfrm>
          <a:prstGeom prst="rect">
            <a:avLst/>
          </a:prstGeom>
          <a:noFill/>
          <a:ln w="9525" cap="flat" cmpd="sng">
            <a:solidFill>
              <a:srgbClr val="FF0000"/>
            </a:solidFill>
            <a:prstDash val="solid"/>
            <a:round/>
            <a:headEnd type="none" w="sm" len="sm"/>
            <a:tailEnd type="none" w="sm" len="sm"/>
          </a:ln>
        </p:spPr>
      </p:pic>
      <p:pic>
        <p:nvPicPr>
          <p:cNvPr id="155" name="Google Shape;155;p25"/>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735525" y="2466150"/>
            <a:ext cx="2241801" cy="219164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6"/>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161" name="Google Shape;161;p26"/>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162" name="Google Shape;162;p26"/>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163" name="Google Shape;163;p26"/>
          <p:cNvSpPr txBox="1"/>
          <p:nvPr/>
        </p:nvSpPr>
        <p:spPr>
          <a:xfrm>
            <a:off x="2588736" y="42796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164" name="Google Shape;164;p26"/>
          <p:cNvSpPr/>
          <p:nvPr/>
        </p:nvSpPr>
        <p:spPr>
          <a:xfrm>
            <a:off x="1208353" y="293108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5" name="Google Shape;165;p26"/>
          <p:cNvSpPr/>
          <p:nvPr/>
        </p:nvSpPr>
        <p:spPr>
          <a:xfrm>
            <a:off x="5697025" y="142781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6" name="Google Shape;166;p26"/>
          <p:cNvSpPr/>
          <p:nvPr/>
        </p:nvSpPr>
        <p:spPr>
          <a:xfrm>
            <a:off x="5697032" y="2015447"/>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7" name="Google Shape;167;p26"/>
          <p:cNvSpPr/>
          <p:nvPr/>
        </p:nvSpPr>
        <p:spPr>
          <a:xfrm>
            <a:off x="1208353" y="2665500"/>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8" name="Google Shape;168;p26"/>
          <p:cNvSpPr txBox="1"/>
          <p:nvPr/>
        </p:nvSpPr>
        <p:spPr>
          <a:xfrm>
            <a:off x="5439489" y="55350"/>
            <a:ext cx="17613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161.</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2,191,578.</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2024-11-04.</a:t>
            </a:r>
            <a:endParaRPr sz="1100">
              <a:solidFill>
                <a:srgbClr val="1F2937"/>
              </a:solidFill>
              <a:highlight>
                <a:srgbClr val="FFFFFF"/>
              </a:highlight>
              <a:latin typeface="Calibri"/>
              <a:ea typeface="Calibri"/>
              <a:cs typeface="Calibri"/>
              <a:sym typeface="Calibri"/>
            </a:endParaRPr>
          </a:p>
        </p:txBody>
      </p:sp>
      <p:sp>
        <p:nvSpPr>
          <p:cNvPr id="169" name="Google Shape;169;p26"/>
          <p:cNvSpPr txBox="1"/>
          <p:nvPr/>
        </p:nvSpPr>
        <p:spPr>
          <a:xfrm>
            <a:off x="989460" y="1608674"/>
            <a:ext cx="3420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highlight>
                  <a:schemeClr val="lt1"/>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170" name="Google Shape;170;p26"/>
          <p:cNvSpPr txBox="1"/>
          <p:nvPr/>
        </p:nvSpPr>
        <p:spPr>
          <a:xfrm>
            <a:off x="1078012" y="1814223"/>
            <a:ext cx="253500" cy="172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latin typeface="Calibri"/>
                <a:ea typeface="Calibri"/>
                <a:cs typeface="Calibri"/>
                <a:sym typeface="Calibri"/>
              </a:rPr>
              <a:t>x.ai</a:t>
            </a:r>
            <a:endParaRPr sz="1000">
              <a:solidFill>
                <a:srgbClr val="1F2937"/>
              </a:solidFill>
              <a:latin typeface="Calibri"/>
              <a:ea typeface="Calibri"/>
              <a:cs typeface="Calibri"/>
              <a:sym typeface="Calibri"/>
            </a:endParaRPr>
          </a:p>
        </p:txBody>
      </p:sp>
      <p:sp>
        <p:nvSpPr>
          <p:cNvPr id="171" name="Google Shape;171;p26"/>
          <p:cNvSpPr txBox="1"/>
          <p:nvPr/>
        </p:nvSpPr>
        <p:spPr>
          <a:xfrm>
            <a:off x="1078012" y="3552140"/>
            <a:ext cx="253500" cy="172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latin typeface="Calibri"/>
                <a:ea typeface="Calibri"/>
                <a:cs typeface="Calibri"/>
                <a:sym typeface="Calibri"/>
              </a:rPr>
              <a:t>x.ai</a:t>
            </a:r>
            <a:endParaRPr sz="1000">
              <a:solidFill>
                <a:srgbClr val="1F2937"/>
              </a:solidFill>
              <a:latin typeface="Calibri"/>
              <a:ea typeface="Calibri"/>
              <a:cs typeface="Calibri"/>
              <a:sym typeface="Calibri"/>
            </a:endParaRPr>
          </a:p>
        </p:txBody>
      </p:sp>
      <p:sp>
        <p:nvSpPr>
          <p:cNvPr id="172" name="Google Shape;172;p26"/>
          <p:cNvSpPr/>
          <p:nvPr/>
        </p:nvSpPr>
        <p:spPr>
          <a:xfrm>
            <a:off x="5697038" y="3022996"/>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3" name="Google Shape;173;p26"/>
          <p:cNvSpPr txBox="1"/>
          <p:nvPr/>
        </p:nvSpPr>
        <p:spPr>
          <a:xfrm>
            <a:off x="989460" y="3933969"/>
            <a:ext cx="3420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highlight>
                  <a:schemeClr val="lt1"/>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174" name="Google Shape;174;p26"/>
          <p:cNvSpPr/>
          <p:nvPr/>
        </p:nvSpPr>
        <p:spPr>
          <a:xfrm>
            <a:off x="5697032" y="4029314"/>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5" name="Google Shape;175;p26"/>
          <p:cNvSpPr txBox="1"/>
          <p:nvPr/>
        </p:nvSpPr>
        <p:spPr>
          <a:xfrm>
            <a:off x="5480455" y="3440446"/>
            <a:ext cx="3420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highlight>
                  <a:schemeClr val="lt1"/>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176" name="Google Shape;176;p26"/>
          <p:cNvSpPr txBox="1"/>
          <p:nvPr/>
        </p:nvSpPr>
        <p:spPr>
          <a:xfrm>
            <a:off x="5480455" y="3809099"/>
            <a:ext cx="3420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highlight>
                  <a:schemeClr val="lt1"/>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177" name="Google Shape;177;p26"/>
          <p:cNvSpPr/>
          <p:nvPr/>
        </p:nvSpPr>
        <p:spPr>
          <a:xfrm>
            <a:off x="5697044" y="3635986"/>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8" name="Google Shape;178;p26"/>
          <p:cNvSpPr/>
          <p:nvPr/>
        </p:nvSpPr>
        <p:spPr>
          <a:xfrm>
            <a:off x="1208353" y="221167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9" name="Google Shape;179;p26"/>
          <p:cNvSpPr/>
          <p:nvPr/>
        </p:nvSpPr>
        <p:spPr>
          <a:xfrm>
            <a:off x="1208353" y="419978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0" name="Google Shape;180;p26"/>
          <p:cNvSpPr/>
          <p:nvPr/>
        </p:nvSpPr>
        <p:spPr>
          <a:xfrm>
            <a:off x="5697038" y="3245690"/>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81" name="Google Shape;181;p2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386405" y="754101"/>
            <a:ext cx="2727248" cy="4256850"/>
          </a:xfrm>
          <a:prstGeom prst="rect">
            <a:avLst/>
          </a:prstGeom>
          <a:noFill/>
          <a:ln w="9525" cap="flat" cmpd="sng">
            <a:solidFill>
              <a:srgbClr val="FF0000"/>
            </a:solidFill>
            <a:prstDash val="solid"/>
            <a:round/>
            <a:headEnd type="none" w="sm" len="sm"/>
            <a:tailEnd type="none" w="sm" len="sm"/>
          </a:ln>
        </p:spPr>
      </p:pic>
      <p:pic>
        <p:nvPicPr>
          <p:cNvPr id="182" name="Google Shape;182;p2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880201" y="748800"/>
            <a:ext cx="2727248" cy="4256850"/>
          </a:xfrm>
          <a:prstGeom prst="rect">
            <a:avLst/>
          </a:prstGeom>
          <a:noFill/>
          <a:ln w="9525" cap="flat" cmpd="sng">
            <a:solidFill>
              <a:srgbClr val="FF0000"/>
            </a:solidFill>
            <a:prstDash val="solid"/>
            <a:round/>
            <a:headEnd type="none" w="sm" len="sm"/>
            <a:tailEnd type="none" w="sm" len="sm"/>
          </a:ln>
        </p:spPr>
      </p:pic>
      <p:sp>
        <p:nvSpPr>
          <p:cNvPr id="183" name="Google Shape;183;p26"/>
          <p:cNvSpPr txBox="1"/>
          <p:nvPr/>
        </p:nvSpPr>
        <p:spPr>
          <a:xfrm>
            <a:off x="989460" y="4427544"/>
            <a:ext cx="3420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highlight>
                  <a:schemeClr val="lt1"/>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7"/>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189" name="Google Shape;189;p27"/>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190" name="Google Shape;190;p27"/>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191" name="Google Shape;191;p27"/>
          <p:cNvSpPr txBox="1"/>
          <p:nvPr/>
        </p:nvSpPr>
        <p:spPr>
          <a:xfrm>
            <a:off x="3186581" y="444363"/>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192" name="Google Shape;192;p27"/>
          <p:cNvSpPr txBox="1"/>
          <p:nvPr/>
        </p:nvSpPr>
        <p:spPr>
          <a:xfrm>
            <a:off x="5439489" y="55350"/>
            <a:ext cx="17613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161.</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2,191,578.</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2024-11-04.</a:t>
            </a:r>
            <a:endParaRPr sz="1100">
              <a:solidFill>
                <a:srgbClr val="1F2937"/>
              </a:solidFill>
              <a:highlight>
                <a:schemeClr val="lt1"/>
              </a:highlight>
              <a:latin typeface="Calibri"/>
              <a:ea typeface="Calibri"/>
              <a:cs typeface="Calibri"/>
              <a:sym typeface="Calibri"/>
            </a:endParaRPr>
          </a:p>
        </p:txBody>
      </p:sp>
      <p:sp>
        <p:nvSpPr>
          <p:cNvPr id="193" name="Google Shape;193;p27"/>
          <p:cNvSpPr/>
          <p:nvPr/>
        </p:nvSpPr>
        <p:spPr>
          <a:xfrm>
            <a:off x="5892483" y="240881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4" name="Google Shape;194;p27"/>
          <p:cNvSpPr/>
          <p:nvPr/>
        </p:nvSpPr>
        <p:spPr>
          <a:xfrm>
            <a:off x="5892483" y="424707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5" name="Google Shape;195;p27"/>
          <p:cNvSpPr txBox="1"/>
          <p:nvPr/>
        </p:nvSpPr>
        <p:spPr>
          <a:xfrm>
            <a:off x="1318612" y="1825381"/>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196" name="Google Shape;196;p27"/>
          <p:cNvSpPr/>
          <p:nvPr/>
        </p:nvSpPr>
        <p:spPr>
          <a:xfrm>
            <a:off x="1567143" y="3068801"/>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7" name="Google Shape;197;p27"/>
          <p:cNvSpPr/>
          <p:nvPr/>
        </p:nvSpPr>
        <p:spPr>
          <a:xfrm>
            <a:off x="1567143" y="369008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8" name="Google Shape;198;p27"/>
          <p:cNvSpPr/>
          <p:nvPr/>
        </p:nvSpPr>
        <p:spPr>
          <a:xfrm>
            <a:off x="1567143" y="406335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9" name="Google Shape;199;p27"/>
          <p:cNvSpPr txBox="1"/>
          <p:nvPr/>
        </p:nvSpPr>
        <p:spPr>
          <a:xfrm>
            <a:off x="1320859" y="3848960"/>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00" name="Google Shape;200;p27"/>
          <p:cNvSpPr txBox="1"/>
          <p:nvPr/>
        </p:nvSpPr>
        <p:spPr>
          <a:xfrm>
            <a:off x="5646163" y="4809414"/>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01" name="Google Shape;201;p27"/>
          <p:cNvSpPr/>
          <p:nvPr/>
        </p:nvSpPr>
        <p:spPr>
          <a:xfrm>
            <a:off x="1567143" y="4319520"/>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2" name="Google Shape;202;p27"/>
          <p:cNvSpPr txBox="1"/>
          <p:nvPr/>
        </p:nvSpPr>
        <p:spPr>
          <a:xfrm>
            <a:off x="5646171" y="3438223"/>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03" name="Google Shape;203;p27"/>
          <p:cNvSpPr txBox="1"/>
          <p:nvPr/>
        </p:nvSpPr>
        <p:spPr>
          <a:xfrm flipH="1">
            <a:off x="5764373" y="1602915"/>
            <a:ext cx="253500" cy="172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latin typeface="Calibri"/>
                <a:ea typeface="Calibri"/>
                <a:cs typeface="Calibri"/>
                <a:sym typeface="Calibri"/>
              </a:rPr>
              <a:t>x.ai</a:t>
            </a:r>
            <a:endParaRPr sz="1000">
              <a:solidFill>
                <a:srgbClr val="1F2937"/>
              </a:solidFill>
              <a:latin typeface="Calibri"/>
              <a:ea typeface="Calibri"/>
              <a:cs typeface="Calibri"/>
              <a:sym typeface="Calibri"/>
            </a:endParaRPr>
          </a:p>
        </p:txBody>
      </p:sp>
      <p:sp>
        <p:nvSpPr>
          <p:cNvPr id="204" name="Google Shape;204;p27"/>
          <p:cNvSpPr txBox="1"/>
          <p:nvPr/>
        </p:nvSpPr>
        <p:spPr>
          <a:xfrm>
            <a:off x="1457662" y="2602063"/>
            <a:ext cx="253500" cy="172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latin typeface="Calibri"/>
                <a:ea typeface="Calibri"/>
                <a:cs typeface="Calibri"/>
                <a:sym typeface="Calibri"/>
              </a:rPr>
              <a:t>x.ai</a:t>
            </a:r>
            <a:endParaRPr sz="1000">
              <a:solidFill>
                <a:srgbClr val="1F2937"/>
              </a:solidFill>
              <a:latin typeface="Calibri"/>
              <a:ea typeface="Calibri"/>
              <a:cs typeface="Calibri"/>
              <a:sym typeface="Calibri"/>
            </a:endParaRPr>
          </a:p>
        </p:txBody>
      </p:sp>
      <p:sp>
        <p:nvSpPr>
          <p:cNvPr id="205" name="Google Shape;205;p27"/>
          <p:cNvSpPr txBox="1"/>
          <p:nvPr/>
        </p:nvSpPr>
        <p:spPr>
          <a:xfrm>
            <a:off x="5646175" y="1039449"/>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06" name="Google Shape;206;p27"/>
          <p:cNvSpPr txBox="1"/>
          <p:nvPr/>
        </p:nvSpPr>
        <p:spPr>
          <a:xfrm>
            <a:off x="5646171" y="3247488"/>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pic>
        <p:nvPicPr>
          <p:cNvPr id="207" name="Google Shape;207;p2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096458" y="761950"/>
            <a:ext cx="2759793" cy="4256850"/>
          </a:xfrm>
          <a:prstGeom prst="rect">
            <a:avLst/>
          </a:prstGeom>
          <a:noFill/>
          <a:ln w="9525" cap="flat" cmpd="sng">
            <a:solidFill>
              <a:srgbClr val="FF0000"/>
            </a:solidFill>
            <a:prstDash val="solid"/>
            <a:round/>
            <a:headEnd type="none" w="sm" len="sm"/>
            <a:tailEnd type="none" w="sm" len="sm"/>
          </a:ln>
        </p:spPr>
      </p:pic>
      <p:pic>
        <p:nvPicPr>
          <p:cNvPr id="208" name="Google Shape;208;p2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788200" y="762954"/>
            <a:ext cx="2763738" cy="4191235"/>
          </a:xfrm>
          <a:prstGeom prst="rect">
            <a:avLst/>
          </a:prstGeom>
          <a:noFill/>
          <a:ln w="9525" cap="flat" cmpd="sng">
            <a:solidFill>
              <a:srgbClr val="FF0000"/>
            </a:solidFill>
            <a:prstDash val="solid"/>
            <a:round/>
            <a:headEnd type="none" w="sm" len="sm"/>
            <a:tailEnd type="none" w="sm" len="sm"/>
          </a:ln>
        </p:spPr>
      </p:pic>
      <p:sp>
        <p:nvSpPr>
          <p:cNvPr id="209" name="Google Shape;209;p27"/>
          <p:cNvSpPr txBox="1"/>
          <p:nvPr/>
        </p:nvSpPr>
        <p:spPr>
          <a:xfrm>
            <a:off x="1168459" y="3666542"/>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10" name="Google Shape;210;p27"/>
          <p:cNvSpPr/>
          <p:nvPr/>
        </p:nvSpPr>
        <p:spPr>
          <a:xfrm>
            <a:off x="5892483" y="283830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p2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867900" y="730450"/>
            <a:ext cx="7445150" cy="3213846"/>
          </a:xfrm>
          <a:prstGeom prst="rect">
            <a:avLst/>
          </a:prstGeom>
          <a:noFill/>
          <a:ln>
            <a:noFill/>
          </a:ln>
        </p:spPr>
      </p:pic>
      <p:sp>
        <p:nvSpPr>
          <p:cNvPr id="216" name="Google Shape;216;p28"/>
          <p:cNvSpPr txBox="1"/>
          <p:nvPr/>
        </p:nvSpPr>
        <p:spPr>
          <a:xfrm>
            <a:off x="72300" y="76200"/>
            <a:ext cx="2628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Tech Layoffs in 2024</a:t>
            </a:r>
            <a:endParaRPr sz="2000" b="1" i="0" u="none" strike="noStrike" cap="none">
              <a:solidFill>
                <a:srgbClr val="000000"/>
              </a:solidFill>
              <a:latin typeface="Calibri"/>
              <a:ea typeface="Calibri"/>
              <a:cs typeface="Calibri"/>
              <a:sym typeface="Calibri"/>
            </a:endParaRPr>
          </a:p>
        </p:txBody>
      </p:sp>
      <p:sp>
        <p:nvSpPr>
          <p:cNvPr id="217" name="Google Shape;217;p28"/>
          <p:cNvSpPr txBox="1"/>
          <p:nvPr/>
        </p:nvSpPr>
        <p:spPr>
          <a:xfrm>
            <a:off x="6291625" y="33763"/>
            <a:ext cx="20025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F0F0F"/>
                </a:solidFill>
                <a:latin typeface="Calibri"/>
                <a:ea typeface="Calibri"/>
                <a:cs typeface="Calibri"/>
                <a:sym typeface="Calibri"/>
              </a:rPr>
              <a:t>Layoffs - </a:t>
            </a:r>
            <a:r>
              <a:rPr lang="en" sz="1300" b="0" i="0" u="sng" strike="noStrike" cap="none">
                <a:solidFill>
                  <a:schemeClr val="hlink"/>
                </a:solidFill>
                <a:latin typeface="Calibri"/>
                <a:ea typeface="Calibri"/>
                <a:cs typeface="Calibri"/>
                <a:sym typeface="Calibri"/>
                <a:hlinkClick r:id="rId4"/>
              </a:rPr>
              <a:t>https://layoffs.fyi</a:t>
            </a:r>
            <a:r>
              <a:rPr lang="en" sz="1300" b="0" i="0" u="none" strike="noStrike" cap="none">
                <a:solidFill>
                  <a:srgbClr val="0F0F0F"/>
                </a:solidFill>
                <a:latin typeface="Calibri"/>
                <a:ea typeface="Calibri"/>
                <a:cs typeface="Calibri"/>
                <a:sym typeface="Calibri"/>
              </a:rPr>
              <a:t> </a:t>
            </a:r>
            <a:endParaRPr sz="1300" b="0" i="0" u="none" strike="noStrike" cap="none">
              <a:solidFill>
                <a:srgbClr val="0F0F0F"/>
              </a:solidFill>
              <a:latin typeface="Calibri"/>
              <a:ea typeface="Calibri"/>
              <a:cs typeface="Calibri"/>
              <a:sym typeface="Calibri"/>
            </a:endParaRPr>
          </a:p>
        </p:txBody>
      </p:sp>
      <p:cxnSp>
        <p:nvCxnSpPr>
          <p:cNvPr id="218" name="Google Shape;218;p28"/>
          <p:cNvCxnSpPr/>
          <p:nvPr/>
        </p:nvCxnSpPr>
        <p:spPr>
          <a:xfrm rot="10800000">
            <a:off x="4457267" y="1606650"/>
            <a:ext cx="0" cy="2232000"/>
          </a:xfrm>
          <a:prstGeom prst="straightConnector1">
            <a:avLst/>
          </a:prstGeom>
          <a:noFill/>
          <a:ln w="38100" cap="flat" cmpd="sng">
            <a:solidFill>
              <a:schemeClr val="dk2"/>
            </a:solidFill>
            <a:prstDash val="solid"/>
            <a:round/>
            <a:headEnd type="none" w="med" len="med"/>
            <a:tailEnd type="none" w="med" len="med"/>
          </a:ln>
        </p:spPr>
      </p:cxnSp>
      <p:sp>
        <p:nvSpPr>
          <p:cNvPr id="219" name="Google Shape;219;p28"/>
          <p:cNvSpPr txBox="1"/>
          <p:nvPr/>
        </p:nvSpPr>
        <p:spPr>
          <a:xfrm>
            <a:off x="867900" y="4096925"/>
            <a:ext cx="49245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Job market for IT: much worse than before COVID.</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IT has become a commodity. Lower salaries/rates ($100/hr =&gt; $75/hr).</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Much more competition, hundreds of applications for each position</a:t>
            </a:r>
            <a:endParaRPr sz="13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224" name="Google Shape;224;p29"/>
          <p:cNvPicPr preferRelativeResize="0"/>
          <p:nvPr/>
        </p:nvPicPr>
        <p:blipFill rotWithShape="1">
          <a:blip r:embed="rId3">
            <a:alphaModFix/>
          </a:blip>
          <a:srcRect/>
          <a:stretch/>
        </p:blipFill>
        <p:spPr>
          <a:xfrm>
            <a:off x="605238" y="1203525"/>
            <a:ext cx="2094075" cy="2094075"/>
          </a:xfrm>
          <a:prstGeom prst="rect">
            <a:avLst/>
          </a:prstGeom>
          <a:noFill/>
          <a:ln>
            <a:noFill/>
          </a:ln>
        </p:spPr>
      </p:pic>
      <p:sp>
        <p:nvSpPr>
          <p:cNvPr id="225" name="Google Shape;225;p29"/>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26" name="Google Shape;226;p29"/>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27" name="Google Shape;227;p29"/>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10941" y="3664175"/>
            <a:ext cx="1144600" cy="415875"/>
          </a:xfrm>
          <a:prstGeom prst="rect">
            <a:avLst/>
          </a:prstGeom>
          <a:noFill/>
          <a:ln>
            <a:noFill/>
          </a:ln>
        </p:spPr>
      </p:pic>
      <p:sp>
        <p:nvSpPr>
          <p:cNvPr id="228" name="Google Shape;228;p29"/>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29" name="Google Shape;229;p29"/>
          <p:cNvSpPr txBox="1"/>
          <p:nvPr/>
        </p:nvSpPr>
        <p:spPr>
          <a:xfrm>
            <a:off x="536203" y="4360974"/>
            <a:ext cx="2094075" cy="43085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0"/>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5"/>
          <p:cNvSpPr txBox="1"/>
          <p:nvPr/>
        </p:nvSpPr>
        <p:spPr>
          <a:xfrm>
            <a:off x="91750" y="22650"/>
            <a:ext cx="3017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US Elections - and AI</a:t>
            </a:r>
            <a:endParaRPr sz="2000" b="1">
              <a:solidFill>
                <a:schemeClr val="dk1"/>
              </a:solidFill>
              <a:latin typeface="Calibri"/>
              <a:ea typeface="Calibri"/>
              <a:cs typeface="Calibri"/>
              <a:sym typeface="Calibri"/>
            </a:endParaRPr>
          </a:p>
        </p:txBody>
      </p:sp>
      <p:sp>
        <p:nvSpPr>
          <p:cNvPr id="65" name="Google Shape;65;p15"/>
          <p:cNvSpPr txBox="1"/>
          <p:nvPr/>
        </p:nvSpPr>
        <p:spPr>
          <a:xfrm>
            <a:off x="91750" y="1013475"/>
            <a:ext cx="5787900" cy="141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Elon Musk</a:t>
            </a:r>
            <a:r>
              <a:rPr lang="en" sz="1300">
                <a:solidFill>
                  <a:schemeClr val="dk1"/>
                </a:solidFill>
                <a:latin typeface="Calibri"/>
                <a:ea typeface="Calibri"/>
                <a:cs typeface="Calibri"/>
                <a:sym typeface="Calibri"/>
              </a:rPr>
              <a:t> has donated nearly $119 million to a political action committee he set up to support Trump. He’s appeared with Trump at rallies and hosted an interview with him on X. We can expect that new administration will invite Elon into his new administration as a major advisor in vital areas including AI.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Trump might be more likely to give a green light to Musk’s initiatives as well as regulations about AI, EVs (self-driving vehicles, “robotaxis”), etc.</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3"/>
              </a:rPr>
              <a:t>https://www.cnn.com/2024/11/06/business/elon-musk-election-bet/index.html</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66" name="Google Shape;66;p15"/>
          <p:cNvPicPr preferRelativeResize="0"/>
          <p:nvPr/>
        </p:nvPicPr>
        <p:blipFill>
          <a:blip r:embed="rId4">
            <a:alphaModFix/>
          </a:blip>
          <a:stretch>
            <a:fillRect/>
          </a:stretch>
        </p:blipFill>
        <p:spPr>
          <a:xfrm>
            <a:off x="6086500" y="967650"/>
            <a:ext cx="2438400" cy="1371600"/>
          </a:xfrm>
          <a:prstGeom prst="rect">
            <a:avLst/>
          </a:prstGeom>
          <a:noFill/>
          <a:ln>
            <a:noFill/>
          </a:ln>
        </p:spPr>
      </p:pic>
      <p:sp>
        <p:nvSpPr>
          <p:cNvPr id="67" name="Google Shape;67;p15"/>
          <p:cNvSpPr txBox="1"/>
          <p:nvPr/>
        </p:nvSpPr>
        <p:spPr>
          <a:xfrm>
            <a:off x="91750" y="2478300"/>
            <a:ext cx="57879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Mark Zuckerberg</a:t>
            </a:r>
            <a:r>
              <a:rPr lang="en" sz="1300">
                <a:solidFill>
                  <a:schemeClr val="dk1"/>
                </a:solidFill>
                <a:latin typeface="Calibri"/>
                <a:ea typeface="Calibri"/>
                <a:cs typeface="Calibri"/>
                <a:sym typeface="Calibri"/>
              </a:rPr>
              <a:t> role is unclear. The Meta CEO and planet's third wealthiest person, was not endorsing either candidate – nor did he in 2016 or 2020.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But the Facebook co-founder did call Trump's response to the July assassination attempt "badass", and reportedly phoned Trump to wish him a speedy recovery. Trump was saying that Zuckerberg told him, "I will never vote for people running against you after watching what you did."</a:t>
            </a:r>
            <a:endParaRPr sz="1300">
              <a:solidFill>
                <a:schemeClr val="dk1"/>
              </a:solidFill>
              <a:latin typeface="Calibri"/>
              <a:ea typeface="Calibri"/>
              <a:cs typeface="Calibri"/>
              <a:sym typeface="Calibri"/>
            </a:endParaRPr>
          </a:p>
        </p:txBody>
      </p:sp>
      <p:pic>
        <p:nvPicPr>
          <p:cNvPr id="68" name="Google Shape;68;p15"/>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6086500" y="2432475"/>
            <a:ext cx="1217618" cy="1419000"/>
          </a:xfrm>
          <a:prstGeom prst="rect">
            <a:avLst/>
          </a:prstGeom>
          <a:noFill/>
          <a:ln>
            <a:noFill/>
          </a:ln>
        </p:spPr>
      </p:pic>
      <p:sp>
        <p:nvSpPr>
          <p:cNvPr id="69" name="Google Shape;69;p15"/>
          <p:cNvSpPr txBox="1"/>
          <p:nvPr/>
        </p:nvSpPr>
        <p:spPr>
          <a:xfrm>
            <a:off x="91750" y="349050"/>
            <a:ext cx="57879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Open Source AI leaders (like Elon Musk and Mark Zuckerberg) were previously excluded from Governmental committees on AI, for example from "AI safety board". But situation may now change.</a:t>
            </a:r>
            <a:endParaRPr sz="1300">
              <a:solidFill>
                <a:schemeClr val="dk1"/>
              </a:solidFill>
              <a:latin typeface="Calibri"/>
              <a:ea typeface="Calibri"/>
              <a:cs typeface="Calibri"/>
              <a:sym typeface="Calibri"/>
            </a:endParaRPr>
          </a:p>
        </p:txBody>
      </p:sp>
      <p:sp>
        <p:nvSpPr>
          <p:cNvPr id="70" name="Google Shape;70;p15"/>
          <p:cNvSpPr txBox="1"/>
          <p:nvPr/>
        </p:nvSpPr>
        <p:spPr>
          <a:xfrm>
            <a:off x="91750" y="3772700"/>
            <a:ext cx="46065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What the Election Results Mean for Emerging Tech:</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Deregulation across multiple sectors, particularly biotech, space, AI, Cryptocurrencies - reducing Government Overreach</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Speed of Technological Change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Forward-Thinking Policy</a:t>
            </a:r>
            <a:endParaRPr sz="13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p:nvPr/>
        </p:nvSpPr>
        <p:spPr>
          <a:xfrm>
            <a:off x="91750" y="22650"/>
            <a:ext cx="3017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OpenAI Plans 2025</a:t>
            </a:r>
            <a:endParaRPr sz="2000" b="1">
              <a:solidFill>
                <a:schemeClr val="dk1"/>
              </a:solidFill>
              <a:latin typeface="Calibri"/>
              <a:ea typeface="Calibri"/>
              <a:cs typeface="Calibri"/>
              <a:sym typeface="Calibri"/>
            </a:endParaRPr>
          </a:p>
        </p:txBody>
      </p:sp>
      <p:sp>
        <p:nvSpPr>
          <p:cNvPr id="76" name="Google Shape;76;p16"/>
          <p:cNvSpPr txBox="1"/>
          <p:nvPr/>
        </p:nvSpPr>
        <p:spPr>
          <a:xfrm>
            <a:off x="91750" y="426000"/>
            <a:ext cx="4412400" cy="4420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AMA (Ask Me Anything) interview </a:t>
            </a:r>
            <a:r>
              <a:rPr lang="en" sz="1300" b="1">
                <a:solidFill>
                  <a:srgbClr val="FF0000"/>
                </a:solidFill>
                <a:latin typeface="Calibri"/>
                <a:ea typeface="Calibri"/>
                <a:cs typeface="Calibri"/>
                <a:sym typeface="Calibri"/>
              </a:rPr>
              <a:t>Sam Altman - Reddit</a:t>
            </a:r>
            <a:endParaRPr sz="1300" b="1">
              <a:solidFill>
                <a:srgbClr val="FF0000"/>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OpenAI's Sam Altman owns a 8.7% stake in Reddit</a:t>
            </a:r>
            <a:endParaRPr sz="1300">
              <a:solidFill>
                <a:schemeClr val="dk1"/>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Reddit went public on NYSE earlier this year.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Its market cap is close to $20 Bln</a:t>
            </a:r>
            <a:endParaRPr sz="1300">
              <a:solidFill>
                <a:schemeClr val="dk1"/>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In the interview: OpenAI Reveals Their Plans For 2025</a:t>
            </a:r>
            <a:endParaRPr sz="1300">
              <a:solidFill>
                <a:schemeClr val="dk1"/>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3"/>
              </a:rPr>
              <a:t>https://www.youtube.com/watch?v=VafombwcTO0</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AGI is achievable with current hardware</a:t>
            </a:r>
            <a:endParaRPr sz="1300">
              <a:solidFill>
                <a:schemeClr val="dk1"/>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o1 model is a significant improvement over the preview - 10-15% better benchmarks over o1-preview.</a:t>
            </a:r>
            <a:endParaRPr sz="1300">
              <a:solidFill>
                <a:schemeClr val="dk1"/>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OpenAI will continue scaling LLMs and improve inference time (faster and longer inference based on query).</a:t>
            </a:r>
            <a:endParaRPr sz="1300">
              <a:solidFill>
                <a:schemeClr val="dk1"/>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Hallucinations remain a challenge.</a:t>
            </a:r>
            <a:endParaRPr sz="1300">
              <a:solidFill>
                <a:schemeClr val="dk1"/>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Agents - next major advancement in their product line.</a:t>
            </a:r>
            <a:endParaRPr sz="1300">
              <a:solidFill>
                <a:schemeClr val="dk1"/>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Adaptability and continuous - crucial skills for success.</a:t>
            </a:r>
            <a:endParaRPr sz="1300">
              <a:solidFill>
                <a:schemeClr val="dk1"/>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Ilya Sutskever</a:t>
            </a:r>
            <a:r>
              <a:rPr lang="en" sz="1300">
                <a:solidFill>
                  <a:schemeClr val="dk1"/>
                </a:solidFill>
                <a:latin typeface="Calibri"/>
                <a:ea typeface="Calibri"/>
                <a:cs typeface="Calibri"/>
                <a:sym typeface="Calibri"/>
              </a:rPr>
              <a:t> had a vision of a "transcendent future" where AI surpass human understanding. Ilya was instrumental in early ideas that led to o1 development.</a:t>
            </a:r>
            <a:endParaRPr sz="1300">
              <a:solidFill>
                <a:schemeClr val="dk1"/>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Advanced voice mode with vision is delayed in favor of other projects like the O1 model.</a:t>
            </a:r>
            <a:endParaRPr sz="1300">
              <a:solidFill>
                <a:schemeClr val="dk1"/>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New text-image model and 3D model generation are coming. Longer context window is in development. Real-time HTML editor is coming.</a:t>
            </a:r>
            <a:endParaRPr sz="1300">
              <a:solidFill>
                <a:schemeClr val="dk1"/>
              </a:solidFill>
              <a:latin typeface="Calibri"/>
              <a:ea typeface="Calibri"/>
              <a:cs typeface="Calibri"/>
              <a:sym typeface="Calibri"/>
            </a:endParaRPr>
          </a:p>
        </p:txBody>
      </p:sp>
      <p:pic>
        <p:nvPicPr>
          <p:cNvPr id="77" name="Google Shape;77;p1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598888" y="996700"/>
            <a:ext cx="2538449" cy="1876675"/>
          </a:xfrm>
          <a:prstGeom prst="rect">
            <a:avLst/>
          </a:prstGeom>
          <a:noFill/>
          <a:ln w="9525" cap="flat" cmpd="sng">
            <a:solidFill>
              <a:srgbClr val="FF0000"/>
            </a:solidFill>
            <a:prstDash val="solid"/>
            <a:round/>
            <a:headEnd type="none" w="sm" len="sm"/>
            <a:tailEnd type="none" w="sm" len="sm"/>
          </a:ln>
        </p:spPr>
      </p:pic>
      <p:pic>
        <p:nvPicPr>
          <p:cNvPr id="78" name="Google Shape;78;p1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64550" y="93875"/>
            <a:ext cx="2407125" cy="829600"/>
          </a:xfrm>
          <a:prstGeom prst="rect">
            <a:avLst/>
          </a:prstGeom>
          <a:noFill/>
          <a:ln>
            <a:noFill/>
          </a:ln>
        </p:spPr>
      </p:pic>
      <p:sp>
        <p:nvSpPr>
          <p:cNvPr id="79" name="Google Shape;79;p16"/>
          <p:cNvSpPr txBox="1"/>
          <p:nvPr/>
        </p:nvSpPr>
        <p:spPr>
          <a:xfrm>
            <a:off x="4598900" y="3022800"/>
            <a:ext cx="4412400" cy="181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Reddit</a:t>
            </a:r>
            <a:r>
              <a:rPr lang="en" sz="1300">
                <a:solidFill>
                  <a:schemeClr val="dk1"/>
                </a:solidFill>
                <a:latin typeface="Calibri"/>
                <a:ea typeface="Calibri"/>
                <a:cs typeface="Calibri"/>
                <a:sym typeface="Calibri"/>
              </a:rPr>
              <a:t> is a social news aggregation, content rating, and discussion website.</a:t>
            </a:r>
            <a:endParaRPr sz="1300">
              <a:solidFill>
                <a:schemeClr val="dk1"/>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It's like a giant bulletin board with millions of different sections (called "</a:t>
            </a:r>
            <a:r>
              <a:rPr lang="en" sz="1300" b="1">
                <a:solidFill>
                  <a:srgbClr val="FF0000"/>
                </a:solidFill>
                <a:latin typeface="Calibri"/>
                <a:ea typeface="Calibri"/>
                <a:cs typeface="Calibri"/>
                <a:sym typeface="Calibri"/>
              </a:rPr>
              <a:t>subreddits</a:t>
            </a:r>
            <a:r>
              <a:rPr lang="en" sz="1300">
                <a:solidFill>
                  <a:schemeClr val="dk1"/>
                </a:solidFill>
                <a:latin typeface="Calibri"/>
                <a:ea typeface="Calibri"/>
                <a:cs typeface="Calibri"/>
                <a:sym typeface="Calibri"/>
              </a:rPr>
              <a:t>") dedicated to various topics, from news and politics to hobbies and memes. </a:t>
            </a:r>
            <a:endParaRPr sz="1300">
              <a:solidFill>
                <a:schemeClr val="dk1"/>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Users submit content like links, text posts, and images, which are then voted up or down by other users.</a:t>
            </a:r>
            <a:endParaRPr sz="1300">
              <a:solidFill>
                <a:schemeClr val="dk1"/>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Reddit was founded in June 2005 by Steve Huffman and Alexis Ohanian in Medford, Massachusetts.</a:t>
            </a:r>
            <a:endParaRPr sz="1300">
              <a:solidFill>
                <a:schemeClr val="dk1"/>
              </a:solidFill>
              <a:latin typeface="Calibri"/>
              <a:ea typeface="Calibri"/>
              <a:cs typeface="Calibri"/>
              <a:sym typeface="Calibri"/>
            </a:endParaRPr>
          </a:p>
        </p:txBody>
      </p:sp>
      <p:sp>
        <p:nvSpPr>
          <p:cNvPr id="80" name="Google Shape;80;p16"/>
          <p:cNvSpPr txBox="1"/>
          <p:nvPr/>
        </p:nvSpPr>
        <p:spPr>
          <a:xfrm>
            <a:off x="7261352" y="996700"/>
            <a:ext cx="17793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Altman has invested in 125+ companies (Stripe, Instacart, Humane, Reddit, Cruise, Asana, ...)</a:t>
            </a:r>
            <a:endParaRPr sz="13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7"/>
          <p:cNvSpPr txBox="1"/>
          <p:nvPr/>
        </p:nvSpPr>
        <p:spPr>
          <a:xfrm>
            <a:off x="91750" y="22650"/>
            <a:ext cx="1777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News - 1</a:t>
            </a:r>
            <a:endParaRPr sz="2000" b="1">
              <a:solidFill>
                <a:schemeClr val="dk1"/>
              </a:solidFill>
              <a:latin typeface="Calibri"/>
              <a:ea typeface="Calibri"/>
              <a:cs typeface="Calibri"/>
              <a:sym typeface="Calibri"/>
            </a:endParaRPr>
          </a:p>
        </p:txBody>
      </p:sp>
      <p:sp>
        <p:nvSpPr>
          <p:cNvPr id="86" name="Google Shape;86;p17"/>
          <p:cNvSpPr txBox="1"/>
          <p:nvPr/>
        </p:nvSpPr>
        <p:spPr>
          <a:xfrm>
            <a:off x="108775" y="454500"/>
            <a:ext cx="44124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Comparing 3 open-source coding models:</a:t>
            </a:r>
            <a:endParaRPr sz="1300" b="1">
              <a:solidFill>
                <a:srgbClr val="FF0000"/>
              </a:solidFill>
              <a:latin typeface="Calibri"/>
              <a:ea typeface="Calibri"/>
              <a:cs typeface="Calibri"/>
              <a:sym typeface="Calibri"/>
            </a:endParaRPr>
          </a:p>
          <a:p>
            <a:pPr marL="6858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DeepSeek-Coder-V2-Lite-Instruct - 16B</a:t>
            </a:r>
            <a:endParaRPr sz="1300">
              <a:solidFill>
                <a:schemeClr val="dk1"/>
              </a:solidFill>
              <a:latin typeface="Calibri"/>
              <a:ea typeface="Calibri"/>
              <a:cs typeface="Calibri"/>
              <a:sym typeface="Calibri"/>
            </a:endParaRPr>
          </a:p>
          <a:p>
            <a:pPr marL="6858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Yi-Coder-9B-Chat</a:t>
            </a:r>
            <a:endParaRPr sz="1300">
              <a:solidFill>
                <a:schemeClr val="dk1"/>
              </a:solidFill>
              <a:latin typeface="Calibri"/>
              <a:ea typeface="Calibri"/>
              <a:cs typeface="Calibri"/>
              <a:sym typeface="Calibri"/>
            </a:endParaRPr>
          </a:p>
          <a:p>
            <a:pPr marL="6858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Qwen2.5-Coder-7B-Instruct</a:t>
            </a:r>
            <a:r>
              <a:rPr lang="en" sz="1300" b="1">
                <a:solidFill>
                  <a:srgbClr val="FF0000"/>
                </a:solidFill>
                <a:latin typeface="Calibri"/>
                <a:ea typeface="Calibri"/>
                <a:cs typeface="Calibri"/>
                <a:sym typeface="Calibri"/>
              </a:rPr>
              <a:t> - the winner, fast</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https://www.youtube.com/watch?v=RRfbML4Lq40</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87" name="Google Shape;87;p17"/>
          <p:cNvSpPr txBox="1"/>
          <p:nvPr/>
        </p:nvSpPr>
        <p:spPr>
          <a:xfrm>
            <a:off x="108775" y="1523500"/>
            <a:ext cx="4412400" cy="141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Jensen Huang (CEO of Nvidia)</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New AI models think (reason) before answering.</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Autonomous AI agents will become prevalent in the workplace by 2025.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Physical AI - AI interacting with the physical world, such as humanoid robots.</a:t>
            </a:r>
            <a:endParaRPr sz="1300">
              <a:solidFill>
                <a:schemeClr val="dk1"/>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4"/>
              </a:rPr>
              <a:t>https://www.youtube.com/watch?v=4veTNJ0Qgfc</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88" name="Google Shape;88;p1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084025" y="2605425"/>
            <a:ext cx="3936225" cy="2255408"/>
          </a:xfrm>
          <a:prstGeom prst="rect">
            <a:avLst/>
          </a:prstGeom>
          <a:noFill/>
          <a:ln>
            <a:noFill/>
          </a:ln>
        </p:spPr>
      </p:pic>
      <p:pic>
        <p:nvPicPr>
          <p:cNvPr id="89" name="Google Shape;89;p1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73575" y="152400"/>
            <a:ext cx="4299979" cy="230062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p:nvPr/>
        </p:nvSpPr>
        <p:spPr>
          <a:xfrm>
            <a:off x="91750" y="22650"/>
            <a:ext cx="1777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News - 1</a:t>
            </a:r>
            <a:endParaRPr sz="2000" b="1">
              <a:solidFill>
                <a:schemeClr val="dk1"/>
              </a:solidFill>
              <a:latin typeface="Calibri"/>
              <a:ea typeface="Calibri"/>
              <a:cs typeface="Calibri"/>
              <a:sym typeface="Calibri"/>
            </a:endParaRPr>
          </a:p>
        </p:txBody>
      </p:sp>
      <p:sp>
        <p:nvSpPr>
          <p:cNvPr id="95" name="Google Shape;95;p18"/>
          <p:cNvSpPr txBox="1"/>
          <p:nvPr/>
        </p:nvSpPr>
        <p:spPr>
          <a:xfrm>
            <a:off x="108776" y="454500"/>
            <a:ext cx="4396500" cy="3620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Geometric structures in the LLMs larned concepts</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New research demonstrates that AI organizes concepts in geometric patterns. For example, the relationship between man and woman parallels the same relationship between king and queen, forming a parallelogram.</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AI's knowledge is organized into distinct regions or lobes, similar to how a human brain has different areas for different functions.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There are three main lobes: </a:t>
            </a:r>
            <a:endParaRPr sz="1300">
              <a:solidFill>
                <a:schemeClr val="dk1"/>
              </a:solidFill>
              <a:latin typeface="Calibri"/>
              <a:ea typeface="Calibri"/>
              <a:cs typeface="Calibri"/>
              <a:sym typeface="Calibri"/>
            </a:endParaRPr>
          </a:p>
          <a:p>
            <a:pPr marL="914400" lvl="1"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a:t>
            </a:r>
            <a:r>
              <a:rPr lang="en" sz="1300" b="1">
                <a:solidFill>
                  <a:srgbClr val="FF0000"/>
                </a:solidFill>
                <a:latin typeface="Calibri"/>
                <a:ea typeface="Calibri"/>
                <a:cs typeface="Calibri"/>
                <a:sym typeface="Calibri"/>
              </a:rPr>
              <a:t>code/math</a:t>
            </a:r>
            <a:r>
              <a:rPr lang="en" sz="1300">
                <a:solidFill>
                  <a:schemeClr val="dk1"/>
                </a:solidFill>
                <a:latin typeface="Calibri"/>
                <a:ea typeface="Calibri"/>
                <a:cs typeface="Calibri"/>
                <a:sym typeface="Calibri"/>
              </a:rPr>
              <a:t> lobe, </a:t>
            </a:r>
            <a:endParaRPr sz="1300">
              <a:solidFill>
                <a:schemeClr val="dk1"/>
              </a:solidFill>
              <a:latin typeface="Calibri"/>
              <a:ea typeface="Calibri"/>
              <a:cs typeface="Calibri"/>
              <a:sym typeface="Calibri"/>
            </a:endParaRPr>
          </a:p>
          <a:p>
            <a:pPr marL="914400" lvl="1"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a:t>
            </a:r>
            <a:r>
              <a:rPr lang="en" sz="1300" b="1">
                <a:solidFill>
                  <a:srgbClr val="FF0000"/>
                </a:solidFill>
                <a:latin typeface="Calibri"/>
                <a:ea typeface="Calibri"/>
                <a:cs typeface="Calibri"/>
                <a:sym typeface="Calibri"/>
              </a:rPr>
              <a:t>general language</a:t>
            </a:r>
            <a:r>
              <a:rPr lang="en" sz="1300">
                <a:solidFill>
                  <a:schemeClr val="dk1"/>
                </a:solidFill>
                <a:latin typeface="Calibri"/>
                <a:ea typeface="Calibri"/>
                <a:cs typeface="Calibri"/>
                <a:sym typeface="Calibri"/>
              </a:rPr>
              <a:t> lobe</a:t>
            </a:r>
            <a:endParaRPr sz="1300">
              <a:solidFill>
                <a:schemeClr val="dk1"/>
              </a:solidFill>
              <a:latin typeface="Calibri"/>
              <a:ea typeface="Calibri"/>
              <a:cs typeface="Calibri"/>
              <a:sym typeface="Calibri"/>
            </a:endParaRPr>
          </a:p>
          <a:p>
            <a:pPr marL="914400" lvl="1"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a:t>
            </a:r>
            <a:r>
              <a:rPr lang="en" sz="1300" b="1">
                <a:solidFill>
                  <a:srgbClr val="FF0000"/>
                </a:solidFill>
                <a:latin typeface="Calibri"/>
                <a:ea typeface="Calibri"/>
                <a:cs typeface="Calibri"/>
                <a:sym typeface="Calibri"/>
              </a:rPr>
              <a:t>dialog</a:t>
            </a:r>
            <a:r>
              <a:rPr lang="en" sz="1300">
                <a:solidFill>
                  <a:schemeClr val="dk1"/>
                </a:solidFill>
                <a:latin typeface="Calibri"/>
                <a:ea typeface="Calibri"/>
                <a:cs typeface="Calibri"/>
                <a:sym typeface="Calibri"/>
              </a:rPr>
              <a:t> lobe.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researchers also found that the AI's knowledge is organized in a specific way that follows mathematical patterns. This is not random, it's highly structured.</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similarities with human brains doesn't suggest that AI is conscious or thinking like a human.</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3"/>
              </a:rPr>
              <a:t>https://www.youtube.com/watch?v=jIhkgSN7vVU</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96" name="Google Shape;96;p18"/>
          <p:cNvSpPr txBox="1"/>
          <p:nvPr/>
        </p:nvSpPr>
        <p:spPr>
          <a:xfrm>
            <a:off x="4621101" y="454500"/>
            <a:ext cx="4396500" cy="2819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Google has changed its ranking algorithm</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(though they haven't explicitly explained the changes).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Google is placing a greater emphasis on expertise and relevance. Websites that have a genuine depth of knowledge and experience in a particular area are more likely to rank well, while those that simply try to capitalize on their domain authority to rank for any topic are being penalized.</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In the past, Google's algorithm heavily relied on domain authority, allowing big publishers to rank easily for almost any topic. Now, Google seems to be refining its algorithm to better understand if a section of a site is truly relevant to the main focus of the site. If not, that section's content may be downranked, even if the overall domain has high authority.</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4"/>
              </a:rPr>
              <a:t>https://www.youtube.com/watch?v=qvU52p3Omhc</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p:nvPr/>
        </p:nvSpPr>
        <p:spPr>
          <a:xfrm>
            <a:off x="91750" y="22650"/>
            <a:ext cx="1777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News - 2</a:t>
            </a:r>
            <a:endParaRPr sz="2000" b="1">
              <a:solidFill>
                <a:schemeClr val="dk1"/>
              </a:solidFill>
              <a:latin typeface="Calibri"/>
              <a:ea typeface="Calibri"/>
              <a:cs typeface="Calibri"/>
              <a:sym typeface="Calibri"/>
            </a:endParaRPr>
          </a:p>
        </p:txBody>
      </p:sp>
      <p:sp>
        <p:nvSpPr>
          <p:cNvPr id="102" name="Google Shape;102;p19"/>
          <p:cNvSpPr txBox="1"/>
          <p:nvPr/>
        </p:nvSpPr>
        <p:spPr>
          <a:xfrm>
            <a:off x="108776" y="2854375"/>
            <a:ext cx="4396500" cy="141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Altera AI</a:t>
            </a:r>
            <a:r>
              <a:rPr lang="en" sz="1300">
                <a:solidFill>
                  <a:schemeClr val="dk1"/>
                </a:solidFill>
                <a:latin typeface="Calibri"/>
                <a:ea typeface="Calibri"/>
                <a:cs typeface="Calibri"/>
                <a:sym typeface="Calibri"/>
              </a:rPr>
              <a:t> is working on AI agents that can form meaningful social relationships and develop their own cultures. Their "piano" architecture allows agents to think and act concurrently over multiple time scales, consciously and subconsciously. In a Minecraft sandbox, these agents have shown the ability to form friendships, rivalries, and even develop their own laws and religions.</a:t>
            </a:r>
            <a:endParaRPr sz="1300">
              <a:solidFill>
                <a:schemeClr val="dk1"/>
              </a:solidFill>
              <a:latin typeface="Calibri"/>
              <a:ea typeface="Calibri"/>
              <a:cs typeface="Calibri"/>
              <a:sym typeface="Calibri"/>
            </a:endParaRPr>
          </a:p>
        </p:txBody>
      </p:sp>
      <p:sp>
        <p:nvSpPr>
          <p:cNvPr id="103" name="Google Shape;103;p19"/>
          <p:cNvSpPr txBox="1"/>
          <p:nvPr/>
        </p:nvSpPr>
        <p:spPr>
          <a:xfrm>
            <a:off x="108776" y="1534525"/>
            <a:ext cx="43965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Physical Intelligence</a:t>
            </a:r>
            <a:r>
              <a:rPr lang="en" sz="1300">
                <a:solidFill>
                  <a:schemeClr val="dk1"/>
                </a:solidFill>
                <a:latin typeface="Calibri"/>
                <a:ea typeface="Calibri"/>
                <a:cs typeface="Calibri"/>
                <a:sym typeface="Calibri"/>
              </a:rPr>
              <a:t>  - San Francisco-based startup, has raised $400 million at a $2.4 billion valuation. Creating adaptable robots, unlike traditional single-task robots.</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New robot that can do laundry, dishes, and other household chores. Company has </a:t>
            </a:r>
            <a:r>
              <a:rPr lang="en" sz="1300" b="1">
                <a:solidFill>
                  <a:srgbClr val="3C78D8"/>
                </a:solidFill>
                <a:latin typeface="Calibri"/>
                <a:ea typeface="Calibri"/>
                <a:cs typeface="Calibri"/>
                <a:sym typeface="Calibri"/>
              </a:rPr>
              <a:t>developed a generalist AI policy for robotics, similar to GPT in its potential impact. </a:t>
            </a:r>
            <a:endParaRPr sz="1300">
              <a:solidFill>
                <a:schemeClr val="dk1"/>
              </a:solidFill>
              <a:latin typeface="Calibri"/>
              <a:ea typeface="Calibri"/>
              <a:cs typeface="Calibri"/>
              <a:sym typeface="Calibri"/>
            </a:endParaRPr>
          </a:p>
        </p:txBody>
      </p:sp>
      <p:sp>
        <p:nvSpPr>
          <p:cNvPr id="104" name="Google Shape;104;p19"/>
          <p:cNvSpPr txBox="1"/>
          <p:nvPr/>
        </p:nvSpPr>
        <p:spPr>
          <a:xfrm>
            <a:off x="108776" y="414775"/>
            <a:ext cx="43965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Anthropic Claude 3.5 Haiku model </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Good, even surpassing Claude 3 Opus in many tasks, but still behind GPT-4 and Gemini 1.5 Pro in some benchmarks.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Haiku is more expensive than previous version, and more expensive than GPT-4 Mini and Gemini 1.5 Flash.</a:t>
            </a:r>
            <a:endParaRPr sz="13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p:nvPr/>
        </p:nvSpPr>
        <p:spPr>
          <a:xfrm>
            <a:off x="91750" y="22650"/>
            <a:ext cx="1777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News - 3</a:t>
            </a:r>
            <a:endParaRPr sz="2000" b="1">
              <a:solidFill>
                <a:schemeClr val="dk1"/>
              </a:solidFill>
              <a:latin typeface="Calibri"/>
              <a:ea typeface="Calibri"/>
              <a:cs typeface="Calibri"/>
              <a:sym typeface="Calibri"/>
            </a:endParaRPr>
          </a:p>
        </p:txBody>
      </p:sp>
      <p:sp>
        <p:nvSpPr>
          <p:cNvPr id="110" name="Google Shape;110;p20"/>
          <p:cNvSpPr txBox="1"/>
          <p:nvPr/>
        </p:nvSpPr>
        <p:spPr>
          <a:xfrm>
            <a:off x="108776" y="454500"/>
            <a:ext cx="43965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Disney Embraces AI</a:t>
            </a:r>
            <a:r>
              <a:rPr lang="en" sz="1300">
                <a:solidFill>
                  <a:schemeClr val="dk1"/>
                </a:solidFill>
                <a:latin typeface="Calibri"/>
                <a:ea typeface="Calibri"/>
                <a:cs typeface="Calibri"/>
                <a:sym typeface="Calibri"/>
              </a:rPr>
              <a:t> - forming a dedicated team to explore and implement AI, augmented reality (AR), and virtual reality (VR) technologies across its various divisions, including film, television, and theme parks.</a:t>
            </a:r>
            <a:endParaRPr sz="1300">
              <a:solidFill>
                <a:schemeClr val="dk1"/>
              </a:solidFill>
              <a:latin typeface="Calibri"/>
              <a:ea typeface="Calibri"/>
              <a:cs typeface="Calibri"/>
              <a:sym typeface="Calibri"/>
            </a:endParaRPr>
          </a:p>
        </p:txBody>
      </p:sp>
      <p:sp>
        <p:nvSpPr>
          <p:cNvPr id="111" name="Google Shape;111;p20"/>
          <p:cNvSpPr txBox="1"/>
          <p:nvPr/>
        </p:nvSpPr>
        <p:spPr>
          <a:xfrm>
            <a:off x="108776" y="1338250"/>
            <a:ext cx="43965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UAE energy giant ADNOC, in partnership with G42 and Microsoft</a:t>
            </a:r>
            <a:r>
              <a:rPr lang="en" sz="1300">
                <a:solidFill>
                  <a:schemeClr val="dk1"/>
                </a:solidFill>
                <a:latin typeface="Calibri"/>
                <a:ea typeface="Calibri"/>
                <a:cs typeface="Calibri"/>
                <a:sym typeface="Calibri"/>
              </a:rPr>
              <a:t>, is utilizing AI to significantly accelerate seismic surveys in the energy sector.</a:t>
            </a:r>
            <a:endParaRPr sz="1300">
              <a:solidFill>
                <a:schemeClr val="dk1"/>
              </a:solidFill>
              <a:latin typeface="Calibri"/>
              <a:ea typeface="Calibri"/>
              <a:cs typeface="Calibri"/>
              <a:sym typeface="Calibri"/>
            </a:endParaRPr>
          </a:p>
        </p:txBody>
      </p:sp>
      <p:sp>
        <p:nvSpPr>
          <p:cNvPr id="112" name="Google Shape;112;p20"/>
          <p:cNvSpPr txBox="1"/>
          <p:nvPr/>
        </p:nvSpPr>
        <p:spPr>
          <a:xfrm>
            <a:off x="108776" y="2036275"/>
            <a:ext cx="43965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Toyota and NTT Invest Billions in AI for Driver Assistance</a:t>
            </a:r>
            <a:endParaRPr sz="1300">
              <a:solidFill>
                <a:schemeClr val="dk1"/>
              </a:solidFill>
              <a:latin typeface="Calibri"/>
              <a:ea typeface="Calibri"/>
              <a:cs typeface="Calibri"/>
              <a:sym typeface="Calibri"/>
            </a:endParaRPr>
          </a:p>
        </p:txBody>
      </p:sp>
      <p:sp>
        <p:nvSpPr>
          <p:cNvPr id="113" name="Google Shape;113;p20"/>
          <p:cNvSpPr txBox="1"/>
          <p:nvPr/>
        </p:nvSpPr>
        <p:spPr>
          <a:xfrm>
            <a:off x="108776" y="2341425"/>
            <a:ext cx="43965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AI Avatar "Live"</a:t>
            </a:r>
            <a:r>
              <a:rPr lang="en" sz="1300">
                <a:solidFill>
                  <a:schemeClr val="dk1"/>
                </a:solidFill>
                <a:latin typeface="Calibri"/>
                <a:ea typeface="Calibri"/>
                <a:cs typeface="Calibri"/>
                <a:sym typeface="Calibri"/>
              </a:rPr>
              <a:t> provides support and guidance to Alzheimer's Patients: personalized advice and answers questions based on real-life experiences of others with the condition.</a:t>
            </a:r>
            <a:endParaRPr sz="1300">
              <a:solidFill>
                <a:schemeClr val="dk1"/>
              </a:solidFill>
              <a:latin typeface="Calibri"/>
              <a:ea typeface="Calibri"/>
              <a:cs typeface="Calibri"/>
              <a:sym typeface="Calibri"/>
            </a:endParaRPr>
          </a:p>
        </p:txBody>
      </p:sp>
      <p:sp>
        <p:nvSpPr>
          <p:cNvPr id="114" name="Google Shape;114;p20"/>
          <p:cNvSpPr txBox="1"/>
          <p:nvPr/>
        </p:nvSpPr>
        <p:spPr>
          <a:xfrm>
            <a:off x="108776" y="3246875"/>
            <a:ext cx="4396500" cy="141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Pi zero - new AI model for robotics</a:t>
            </a:r>
            <a:r>
              <a:rPr lang="en" sz="1300">
                <a:solidFill>
                  <a:schemeClr val="dk1"/>
                </a:solidFill>
                <a:latin typeface="Calibri"/>
                <a:ea typeface="Calibri"/>
                <a:cs typeface="Calibri"/>
                <a:sym typeface="Calibri"/>
              </a:rPr>
              <a:t> - integrates vision, language, and motor commands, allowing robots to see, understand, and act based on their perception.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Model is trained on 10,000 hours of data from various robot setups. It can read text prompts, execute tasks "clean up the table", fold clothes, pack groceries, grind coffee beans,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Combines expertise from Google and Stanford researchers.</a:t>
            </a:r>
            <a:endParaRPr sz="13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p:nvPr/>
        </p:nvSpPr>
        <p:spPr>
          <a:xfrm>
            <a:off x="91750" y="22650"/>
            <a:ext cx="1777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News - 4</a:t>
            </a:r>
            <a:endParaRPr sz="2000" b="1">
              <a:solidFill>
                <a:schemeClr val="dk1"/>
              </a:solidFill>
              <a:latin typeface="Calibri"/>
              <a:ea typeface="Calibri"/>
              <a:cs typeface="Calibri"/>
              <a:sym typeface="Calibri"/>
            </a:endParaRPr>
          </a:p>
        </p:txBody>
      </p:sp>
      <p:sp>
        <p:nvSpPr>
          <p:cNvPr id="120" name="Google Shape;120;p21"/>
          <p:cNvSpPr txBox="1"/>
          <p:nvPr/>
        </p:nvSpPr>
        <p:spPr>
          <a:xfrm>
            <a:off x="91751" y="574775"/>
            <a:ext cx="4396500" cy="221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Yi-lightning by 01.ai - better than GPT-4 (?), and 500 cheaper.</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China's AI training systems are 3-5 times larger than in US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3C78D8"/>
                </a:solidFill>
                <a:latin typeface="Calibri"/>
                <a:ea typeface="Calibri"/>
                <a:cs typeface="Calibri"/>
                <a:sym typeface="Calibri"/>
              </a:rPr>
              <a:t>OpenAI is delaying new products due to a lack of compute</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 AI addiction? AI displacement of human workers.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25% of the code being written by Google engineers is now written by AI.</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Meta robots </a:t>
            </a:r>
            <a:r>
              <a:rPr lang="en" sz="1300">
                <a:solidFill>
                  <a:schemeClr val="dk1"/>
                </a:solidFill>
                <a:latin typeface="Calibri"/>
                <a:ea typeface="Calibri"/>
                <a:cs typeface="Calibri"/>
                <a:sym typeface="Calibri"/>
              </a:rPr>
              <a:t>can feel touch.</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Etched &amp; Decart AI created Minecraft game entirely using diffusion models.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Recraft text-to-image model - topping the leaderboards.</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Chat GPT now lets you search through your chat history.</a:t>
            </a:r>
            <a:endParaRPr sz="13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p:nvPr/>
        </p:nvSpPr>
        <p:spPr>
          <a:xfrm>
            <a:off x="91750" y="22650"/>
            <a:ext cx="1777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MindsAI</a:t>
            </a:r>
            <a:endParaRPr sz="2000" b="1">
              <a:solidFill>
                <a:schemeClr val="dk1"/>
              </a:solidFill>
              <a:latin typeface="Calibri"/>
              <a:ea typeface="Calibri"/>
              <a:cs typeface="Calibri"/>
              <a:sym typeface="Calibri"/>
            </a:endParaRPr>
          </a:p>
        </p:txBody>
      </p:sp>
      <p:sp>
        <p:nvSpPr>
          <p:cNvPr id="126" name="Google Shape;126;p22"/>
          <p:cNvSpPr txBox="1"/>
          <p:nvPr/>
        </p:nvSpPr>
        <p:spPr>
          <a:xfrm>
            <a:off x="108776" y="454500"/>
            <a:ext cx="4396500" cy="2742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New ARC-AGI high score! 55.5% (MindsAI)</a:t>
            </a:r>
            <a:endParaRPr sz="1300" b="1">
              <a:solidFill>
                <a:srgbClr val="FF0000"/>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https://www.youtube.com/watch?v=-M0HZGKF4UI</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https://arcprize.org</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https://arcprize.org/leaderboard</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6"/>
              </a:rPr>
              <a:t>https://www.kaggle.com/competitions/arc-prize-2024/leaderboard</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Unfortunately, MindsAI hasn't publicly disclosed the exact architecture and training methods of their model. But it is likely that they use a combination of the following approaches:</a:t>
            </a:r>
            <a:endParaRPr sz="13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Neuro-symbolic AI:** Integrating deep learning with symbolic reasoning.</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System 2 Reasoning:** Emphasizing deliberate, logical thinking.</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Program Synthesis:** Generating programs to solve tasks.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Evolutionary Algorithms:** Optimizing models through iterative evolution.</a:t>
            </a:r>
            <a:endParaRPr sz="1200">
              <a:solidFill>
                <a:schemeClr val="dk1"/>
              </a:solidFill>
              <a:latin typeface="Calibri"/>
              <a:ea typeface="Calibri"/>
              <a:cs typeface="Calibri"/>
              <a:sym typeface="Calibri"/>
            </a:endParaRPr>
          </a:p>
        </p:txBody>
      </p:sp>
      <p:pic>
        <p:nvPicPr>
          <p:cNvPr id="127" name="Google Shape;127;p2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919196" y="454500"/>
            <a:ext cx="3731476" cy="1621350"/>
          </a:xfrm>
          <a:prstGeom prst="rect">
            <a:avLst/>
          </a:prstGeom>
          <a:noFill/>
          <a:ln>
            <a:noFill/>
          </a:ln>
        </p:spPr>
      </p:pic>
      <p:sp>
        <p:nvSpPr>
          <p:cNvPr id="128" name="Google Shape;128;p22"/>
          <p:cNvSpPr txBox="1"/>
          <p:nvPr/>
        </p:nvSpPr>
        <p:spPr>
          <a:xfrm>
            <a:off x="5943876" y="4292475"/>
            <a:ext cx="16821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300" b="1">
                <a:solidFill>
                  <a:schemeClr val="dk1"/>
                </a:solidFill>
                <a:latin typeface="Calibri"/>
                <a:ea typeface="Calibri"/>
                <a:cs typeface="Calibri"/>
                <a:sym typeface="Calibri"/>
              </a:rPr>
              <a:t>François Chollet</a:t>
            </a:r>
            <a:endParaRPr sz="1200" b="1">
              <a:solidFill>
                <a:schemeClr val="dk1"/>
              </a:solidFill>
              <a:latin typeface="Calibri"/>
              <a:ea typeface="Calibri"/>
              <a:cs typeface="Calibri"/>
              <a:sym typeface="Calibri"/>
            </a:endParaRPr>
          </a:p>
        </p:txBody>
      </p:sp>
      <p:pic>
        <p:nvPicPr>
          <p:cNvPr id="129" name="Google Shape;129;p22"/>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964287" y="2538450"/>
            <a:ext cx="1641300" cy="16413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2361</Words>
  <Application>Microsoft Macintosh PowerPoint</Application>
  <PresentationFormat>On-screen Show (16:9)</PresentationFormat>
  <Paragraphs>213</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2024-11-08T02:59:16Z</dcterms:modified>
</cp:coreProperties>
</file>