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4199bba33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14199bba33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475c733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1475c7339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475c7339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31475c7339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5209b600a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15209b600a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4e9a980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14e9a98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475c733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1475c7339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4199bba3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14199bba3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4c62c26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14c62c268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454dcbf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1454dcbf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4ac7b910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14ac7b9103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5a773eb4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d5a773eb4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d54aa42ac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d54aa42ac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3528235b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13528235bd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3528235b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13528235b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stral-sh/uv"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ww.youtube.com/watch?v=Lm-3OAYFvog" TargetMode="External"/><Relationship Id="rId4" Type="http://schemas.openxmlformats.org/officeDocument/2006/relationships/hyperlink" Target="https://docs.astral.sh/u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hyperlink" Target="https://en.wikipedia.org/wiki/Shuhar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Francis_Bac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hJUHrrihzOQ"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pKYiKQ-tmUQ"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youtube.com/watch?v=ugvHCXCOmm4" TargetMode="External"/><Relationship Id="rId4" Type="http://schemas.openxmlformats.org/officeDocument/2006/relationships/hyperlink" Target="https://x.com/TuckerCarlson/status/1843375397024485778"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Qwen"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ukqoMnNlEwc" TargetMode="External"/><Relationship Id="rId5" Type="http://schemas.openxmlformats.org/officeDocument/2006/relationships/hyperlink" Target="https://github.com/QwenLM/Qwen2.5-Coder" TargetMode="External"/><Relationship Id="rId4" Type="http://schemas.openxmlformats.org/officeDocument/2006/relationships/hyperlink" Target="https://huggingface.co/collections/Qwen/qwen25-66e81a666513e518adb90d9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pbkdof579fA" TargetMode="External"/><Relationship Id="rId3" Type="http://schemas.openxmlformats.org/officeDocument/2006/relationships/hyperlink" Target="https://platform.openai.com/docs/guides/predicted-outputs" TargetMode="External"/><Relationship Id="rId7" Type="http://schemas.openxmlformats.org/officeDocument/2006/relationships/hyperlink" Target="https://www.youtube.com/watch?v=ywKTxA9FU_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aider.chat" TargetMode="External"/><Relationship Id="rId5" Type="http://schemas.openxmlformats.org/officeDocument/2006/relationships/hyperlink" Target="https://www.firecrawl.dev/blog/getting-started-with-predicted-outputs-openai" TargetMode="External"/><Relationship Id="rId4" Type="http://schemas.openxmlformats.org/officeDocument/2006/relationships/hyperlink" Target="https://www.aibase.com/news/1305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CUwhk5C4bb0" TargetMode="External"/><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KPBqFQKtqP0" TargetMode="External"/><Relationship Id="rId4" Type="http://schemas.openxmlformats.org/officeDocument/2006/relationships/hyperlink" Target="https://aidantr.github.io/files/AI_innovation.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ium.com/windsur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www.all-hands.dev"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hyperlink" Target="https://www.all-hands.dev/blog/openhands-codeact-21-an-open-state-of-the-art-software-development-ag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singularitynet.io"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www.youtube.com/watch?v=OpSmCKe27WE" TargetMode="External"/><Relationship Id="rId4" Type="http://schemas.openxmlformats.org/officeDocument/2006/relationships/hyperlink" Target="https://en.wikipedia.org/wiki/Ben_Goertzel"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73134" y="9610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Elon Musk about AI progress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Dario Amodei on Claude, AGI &amp; the Future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Qwen2.5-Coder, Qwen2.5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"Predicted outputs" approach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Aider AI Coding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Nous Research: Nous Chat &amp; Forge Reasoning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status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Operator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MIT: AI beats Humans on ARC test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MIT: AI can accelerate scientific progress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advancements plateauing?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Greg Brockman returned to work at OpenAI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AlphaFold 3 open-sourced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Codeium - free and paid AI-editing and coding</a:t>
            </a:r>
            <a:endParaRPr sz="1600" b="1">
              <a:solidFill>
                <a:srgbClr val="3C78D8"/>
              </a:solidFill>
              <a:latin typeface="Calibri"/>
              <a:ea typeface="Calibri"/>
              <a:cs typeface="Calibri"/>
              <a:sym typeface="Calibri"/>
            </a:endParaRPr>
          </a:p>
        </p:txBody>
      </p:sp>
      <p:sp>
        <p:nvSpPr>
          <p:cNvPr id="58" name="Google Shape;58;p14"/>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15</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4603084" y="961096"/>
            <a:ext cx="4420200" cy="3632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Notepad and Paint with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 creating games using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Meta's robotics research - touch perception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OpenHands CodeAct 2.1 agent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AIRIS by SingularityNET (Minecraft)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How to Invest in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uv package manager for Python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Shuhari - 3 stages of becoming a master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Find your place in AI enabled world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Probabilistic Computing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Jordan Peterson &amp; Joe Polish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English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Coding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Investing in AI</a:t>
            </a:r>
            <a:endParaRPr sz="2000" b="1">
              <a:solidFill>
                <a:schemeClr val="dk1"/>
              </a:solidFill>
              <a:latin typeface="Calibri"/>
              <a:ea typeface="Calibri"/>
              <a:cs typeface="Calibri"/>
              <a:sym typeface="Calibri"/>
            </a:endParaRPr>
          </a:p>
        </p:txBody>
      </p:sp>
      <p:sp>
        <p:nvSpPr>
          <p:cNvPr id="144" name="Google Shape;144;p23"/>
          <p:cNvSpPr txBox="1"/>
          <p:nvPr/>
        </p:nvSpPr>
        <p:spPr>
          <a:xfrm>
            <a:off x="183976" y="680100"/>
            <a:ext cx="4396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Hardware Infrastructure: chips, data centers, and power</a:t>
            </a:r>
            <a:r>
              <a:rPr lang="en" sz="1300">
                <a:solidFill>
                  <a:schemeClr val="dk1"/>
                </a:solidFill>
                <a:latin typeface="Calibri"/>
                <a:ea typeface="Calibri"/>
                <a:cs typeface="Calibri"/>
                <a:sym typeface="Calibri"/>
              </a:rPr>
              <a:t>. He cautions that while these are necessary and in high demand, investors need to be aware of potential bottlenecks and rapid price fluctuations.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Foundation Models</a:t>
            </a:r>
            <a:r>
              <a:rPr lang="en" sz="1300">
                <a:solidFill>
                  <a:schemeClr val="dk1"/>
                </a:solidFill>
                <a:latin typeface="Calibri"/>
                <a:ea typeface="Calibri"/>
                <a:cs typeface="Calibri"/>
                <a:sym typeface="Calibri"/>
              </a:rPr>
              <a:t>: the core AI models like those from Anthropic, OpenAI, and Google. He notes the intense price competition and the potential for new players and architectures to emerge.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Applications</a:t>
            </a:r>
            <a:r>
              <a:rPr lang="en" sz="1300">
                <a:solidFill>
                  <a:schemeClr val="dk1"/>
                </a:solidFill>
                <a:latin typeface="Calibri"/>
                <a:ea typeface="Calibri"/>
                <a:cs typeface="Calibri"/>
                <a:sym typeface="Calibri"/>
              </a:rPr>
              <a:t>: the software and services built on top of AI. He highlights the challenge of competing with established companies that can quickly integrate AI into their existing products.</a:t>
            </a:r>
            <a:endParaRPr sz="1300">
              <a:solidFill>
                <a:schemeClr val="dk1"/>
              </a:solidFill>
              <a:latin typeface="Calibri"/>
              <a:ea typeface="Calibri"/>
              <a:cs typeface="Calibri"/>
              <a:sym typeface="Calibri"/>
            </a:endParaRPr>
          </a:p>
        </p:txBody>
      </p:sp>
      <p:pic>
        <p:nvPicPr>
          <p:cNvPr id="145" name="Google Shape;145;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75825" y="129850"/>
            <a:ext cx="2058399" cy="1488075"/>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4875" y="1913200"/>
            <a:ext cx="4296751" cy="2937025"/>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12675" y="3274575"/>
            <a:ext cx="1739100" cy="1739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p:nvPr/>
        </p:nvSpPr>
        <p:spPr>
          <a:xfrm>
            <a:off x="91750" y="22650"/>
            <a:ext cx="3354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uv package manager </a:t>
            </a:r>
            <a:endParaRPr sz="2000" b="1">
              <a:solidFill>
                <a:schemeClr val="dk1"/>
              </a:solidFill>
              <a:latin typeface="Calibri"/>
              <a:ea typeface="Calibri"/>
              <a:cs typeface="Calibri"/>
              <a:sym typeface="Calibri"/>
            </a:endParaRPr>
          </a:p>
        </p:txBody>
      </p:sp>
      <p:sp>
        <p:nvSpPr>
          <p:cNvPr id="153" name="Google Shape;153;p24"/>
          <p:cNvSpPr txBox="1"/>
          <p:nvPr/>
        </p:nvSpPr>
        <p:spPr>
          <a:xfrm>
            <a:off x="91750" y="422200"/>
            <a:ext cx="44328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uv package manager - extremely fast Python package and project manager, written in Rust.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single tool to replace pip, pip-tools, pipx, poetry, pyenv, twine, virtualenv, and more.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10-100x faster than pip.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Installs and manages Python versions.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Runs and installs Python applications.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Runs single-file scripts, with support for inline dependency metadata.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Provides comprehensive project management, with a universal lockfile.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Includes a pip-compatible interface for a performance boost with a familiar CLI.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Supports Cargo-style workspaces for scalable projects.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Disk-space efficient, with a global cache for dependency deduplication.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Installable without Rust or Python via curl or pip.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Supports macOS, Linux, and Windows.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https://github.com/astral-sh/uv</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https://docs.astral.sh/uv/</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https://www.youtube.com/watch?v=Lm-3OAYFvog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54" name="Google Shape;15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59250" y="37388"/>
            <a:ext cx="4088349" cy="881975"/>
          </a:xfrm>
          <a:prstGeom prst="rect">
            <a:avLst/>
          </a:prstGeom>
          <a:noFill/>
          <a:ln>
            <a:noFill/>
          </a:ln>
        </p:spPr>
      </p:pic>
      <p:pic>
        <p:nvPicPr>
          <p:cNvPr id="155" name="Google Shape;15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69001" y="1026136"/>
            <a:ext cx="3998799" cy="881975"/>
          </a:xfrm>
          <a:prstGeom prst="rect">
            <a:avLst/>
          </a:prstGeom>
          <a:noFill/>
          <a:ln>
            <a:noFill/>
          </a:ln>
        </p:spPr>
      </p:pic>
      <p:sp>
        <p:nvSpPr>
          <p:cNvPr id="156" name="Google Shape;156;p24"/>
          <p:cNvSpPr txBox="1"/>
          <p:nvPr/>
        </p:nvSpPr>
        <p:spPr>
          <a:xfrm>
            <a:off x="4614800" y="2014850"/>
            <a:ext cx="44328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Mac or Linux:</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curl -LsSf https://astral.sh/uv/install.sh | sh</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self update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uv init example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cd example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uv add ruff</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run ruff check</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uvx pycowsay 'hello world!'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tool install ruff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python install 3.10 3.11 3.12</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venv --python 3.12.0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run example.py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uv pip compile docs/requirements.in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--universal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--output-file docs/requirements.txt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Resolved 43 packages in 12ms</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91750" y="22650"/>
            <a:ext cx="99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Shuhari</a:t>
            </a:r>
            <a:endParaRPr sz="2000" b="1">
              <a:solidFill>
                <a:schemeClr val="dk1"/>
              </a:solidFill>
              <a:latin typeface="Calibri"/>
              <a:ea typeface="Calibri"/>
              <a:cs typeface="Calibri"/>
              <a:sym typeface="Calibri"/>
            </a:endParaRPr>
          </a:p>
        </p:txBody>
      </p:sp>
      <p:sp>
        <p:nvSpPr>
          <p:cNvPr id="162" name="Google Shape;162;p25"/>
          <p:cNvSpPr txBox="1"/>
          <p:nvPr/>
        </p:nvSpPr>
        <p:spPr>
          <a:xfrm>
            <a:off x="91750" y="422200"/>
            <a:ext cx="44328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Shuhari (Kanji: 守破離 Hiragana: しゅはり) is a Japanese martial art concept that describes the three stages of learning to mastery: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Shu (守) "protect", "obey"</a:t>
            </a:r>
            <a:r>
              <a:rPr lang="en" sz="1300">
                <a:solidFill>
                  <a:schemeClr val="dk1"/>
                </a:solidFill>
                <a:latin typeface="Calibri"/>
                <a:ea typeface="Calibri"/>
                <a:cs typeface="Calibri"/>
                <a:sym typeface="Calibri"/>
              </a:rPr>
              <a:t>—traditional wisdom, fundamentals. Learn the basics of a skill. Lots of repetition, may feel boring, but it's crucial for building a strong foundation.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Ha (破) "detach", "digress"</a:t>
            </a:r>
            <a:r>
              <a:rPr lang="en" sz="1300">
                <a:solidFill>
                  <a:schemeClr val="dk1"/>
                </a:solidFill>
                <a:latin typeface="Calibri"/>
                <a:ea typeface="Calibri"/>
                <a:cs typeface="Calibri"/>
                <a:sym typeface="Calibri"/>
              </a:rPr>
              <a:t> - applying the fundamentals and things become more automatic. A "phase shift". Find exceptions and new approaches.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Ri (離) "leave", "separate"</a:t>
            </a:r>
            <a:r>
              <a:rPr lang="en" sz="1300">
                <a:solidFill>
                  <a:schemeClr val="dk1"/>
                </a:solidFill>
                <a:latin typeface="Calibri"/>
                <a:ea typeface="Calibri"/>
                <a:cs typeface="Calibri"/>
                <a:sym typeface="Calibri"/>
              </a:rPr>
              <a:t>—transcendence—there are no techniques or proverbs, all moves are natural, becoming one with spirit alone without clinging to form. This is the mastery stage where you transcend the fundamentals. You develop your own style and approach, and your work stands out. You're not just following the rules anymore, but innovating and excelling.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important to recognize where you are in the learning process and apply the appropriate approach.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need patience and persistence, consistency and mastering the fundamentals.</a:t>
            </a:r>
            <a:endParaRPr sz="1300">
              <a:solidFill>
                <a:schemeClr val="dk1"/>
              </a:solidFill>
              <a:latin typeface="Calibri"/>
              <a:ea typeface="Calibri"/>
              <a:cs typeface="Calibri"/>
              <a:sym typeface="Calibri"/>
            </a:endParaRPr>
          </a:p>
        </p:txBody>
      </p:sp>
      <p:pic>
        <p:nvPicPr>
          <p:cNvPr id="163" name="Google Shape;163;p25"/>
          <p:cNvPicPr preferRelativeResize="0"/>
          <p:nvPr/>
        </p:nvPicPr>
        <p:blipFill>
          <a:blip r:embed="rId3">
            <a:alphaModFix/>
          </a:blip>
          <a:stretch>
            <a:fillRect/>
          </a:stretch>
        </p:blipFill>
        <p:spPr>
          <a:xfrm>
            <a:off x="5001200" y="137650"/>
            <a:ext cx="3971925" cy="1704975"/>
          </a:xfrm>
          <a:prstGeom prst="rect">
            <a:avLst/>
          </a:prstGeom>
          <a:noFill/>
          <a:ln>
            <a:noFill/>
          </a:ln>
        </p:spPr>
      </p:pic>
      <p:sp>
        <p:nvSpPr>
          <p:cNvPr id="164" name="Google Shape;164;p25"/>
          <p:cNvSpPr txBox="1"/>
          <p:nvPr/>
        </p:nvSpPr>
        <p:spPr>
          <a:xfrm>
            <a:off x="4852075" y="1842625"/>
            <a:ext cx="4027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https://en.wikipedia.org/wiki/Shuhari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 keep, to fall, to break away"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"follow the rules, break the rules, transcend the rules"</a:t>
            </a:r>
            <a:endParaRPr sz="1300">
              <a:solidFill>
                <a:schemeClr val="dk1"/>
              </a:solidFill>
              <a:latin typeface="Calibri"/>
              <a:ea typeface="Calibri"/>
              <a:cs typeface="Calibri"/>
              <a:sym typeface="Calibri"/>
            </a:endParaRPr>
          </a:p>
        </p:txBody>
      </p:sp>
      <p:pic>
        <p:nvPicPr>
          <p:cNvPr id="165" name="Google Shape;165;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6950" y="2613625"/>
            <a:ext cx="4314651" cy="20396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p:nvPr/>
        </p:nvSpPr>
        <p:spPr>
          <a:xfrm>
            <a:off x="177126" y="1372500"/>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How to find your place in AI enabled world?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Strategy beats Talent?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Direction beats speed?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Francis Bacon: "The lame man who keeps the right road outstrips the runner who takes the wrong one."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https://en.wikipedia.org/wiki/Francis_Bacon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71" name="Google Shape;17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06725" y="1372500"/>
            <a:ext cx="1945375" cy="2078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91750" y="22650"/>
            <a:ext cx="3864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Probabilistic Computing</a:t>
            </a:r>
            <a:endParaRPr sz="2000" b="1">
              <a:solidFill>
                <a:schemeClr val="dk1"/>
              </a:solidFill>
              <a:latin typeface="Calibri"/>
              <a:ea typeface="Calibri"/>
              <a:cs typeface="Calibri"/>
              <a:sym typeface="Calibri"/>
            </a:endParaRPr>
          </a:p>
        </p:txBody>
      </p:sp>
      <p:sp>
        <p:nvSpPr>
          <p:cNvPr id="177" name="Google Shape;177;p27"/>
          <p:cNvSpPr txBox="1"/>
          <p:nvPr/>
        </p:nvSpPr>
        <p:spPr>
          <a:xfrm>
            <a:off x="91750" y="422200"/>
            <a:ext cx="4432800" cy="762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https://www.youtube.com/watch?v=hJUHrrihzOQ</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Here are the main ideas: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Limitations of Digital Computing: Traditional digital computers, based on transistors and binary logic, are reaching their physical limits and struggle with probabilistic problems common in AI and simulations.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Probabilistic Computing: This new approach utilizes probabilistic bits (p-bits) that fluctuate between states, mimicking the uncertainty found in natural processes. This makes them well-suited for tasks like optimization, AI, and machine learning.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Thermodynamic Computing: A type of probabilistic computing that harnesses noise and the tendency of systems to minimize energy to perform computations. Startups like exaTropic are developing this technology, claiming significant energy efficiency gains over GPUs.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P-bits vs. Qubits: While sharing some similarities with quantum bits (qubits), p-bits are purely classical and operate at room temperature.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Implementation: P-bits can be built using various technologies, including superconducting Josephson junctions (JJs) and magnetic memory cells.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Applications: Probabilistic computers excel in areas where uncertainty is inherent, such as AI, machine learning, and simulations. They are not meant to replace digital computers entirely but offer advantages for specific tasks.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Challenges and Future: Developing probabilistic computers involves overcoming hardware and software challenges. ExaTropic is working on silicon-based thermodynamic chips for improved scalability. The video also touches on the potential of this technology and the need to demonstrate "probabilistic supremacy."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Essentially, the video argues that probabilistic computing, particularly thermodynamic computing, presents a promising new direction with the potential to revolutionize AI and other fields by offering a more efficient way to handle probabilistic problems.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78" name="Google Shape;178;p27"/>
          <p:cNvSpPr txBox="1"/>
          <p:nvPr/>
        </p:nvSpPr>
        <p:spPr>
          <a:xfrm>
            <a:off x="4634075" y="95625"/>
            <a:ext cx="4432800" cy="842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video claims that probabilistic computers, specifically those using thermodynamic principles like the ones being developed by exaTropic, could be up to 100 million times more energy-efficient than GPUs for certain tasks.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Here are the main ideas: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Limitations of Digital Computing: Traditional digital computers, based on transistors and binary logic, are reaching their physical limits and struggle with probabilistic problems common in AI and simulations.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Probabilistic Computing: This new approach utilizes probabilistic bits (p-bits) that fluctuate between states, mimicking the uncertainty found in natural processes. This makes them well-suited for tasks like optimization, AI, and machine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Thermodynamic Computing: A type of probabilistic computing that harnesses noise and the tendency of systems to minimize energy to perform computations. Startups like exaTropic are developing this technology, claiming significant energy efficiency gains over GPUs.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P-bits vs. Qubits: While sharing some similarities with quantum bits (qubits), p-bits are purely classical and operate at room temperature.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Implementation: P-bits can be built using various technologies, including superconducting Josephson junctions (JJs) and magnetic memory cells.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Applications: Probabilistic computers excel in areas where uncertainty is inherent, such as AI, machine learning, and simulations. They are not meant to replace digital computers entirely but offer advantages for specific tasks.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Challenges and Future: Developing probabilistic computers involves overcoming hardware and software challenges. ExaTropic is working on silicon-based thermodynamic chips for improved scalability. The video also touches on the potential of this technology and the need to demonstrate "probabilistic supremacy."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Essentially, the video argues that probabilistic computing, particularly thermodynamic computing, presents a promising new direction with the potential to revolutionize AI and other fields by offering a more efficient way to handle probabilistic problems.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p:nvPr/>
        </p:nvSpPr>
        <p:spPr>
          <a:xfrm>
            <a:off x="91750" y="22650"/>
            <a:ext cx="3354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Jordan Peterson &amp; Joe Polish</a:t>
            </a:r>
            <a:endParaRPr sz="2000" b="1">
              <a:solidFill>
                <a:schemeClr val="dk1"/>
              </a:solidFill>
              <a:latin typeface="Calibri"/>
              <a:ea typeface="Calibri"/>
              <a:cs typeface="Calibri"/>
              <a:sym typeface="Calibri"/>
            </a:endParaRPr>
          </a:p>
        </p:txBody>
      </p:sp>
      <p:sp>
        <p:nvSpPr>
          <p:cNvPr id="184" name="Google Shape;184;p28"/>
          <p:cNvSpPr txBox="1"/>
          <p:nvPr/>
        </p:nvSpPr>
        <p:spPr>
          <a:xfrm>
            <a:off x="91750" y="422200"/>
            <a:ext cx="4432800" cy="462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https://www.youtube.com/watch?v=pKYiKQ-tmUQ</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Equity vs. Equality: criticizes the pursuit of equity, because it implies equality of outcome rather than equality of opportunity, and leads to societal losses.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Entrepreneurial Excellence: praises figures like Elon Musk and criticizes "radical progressives" for claiming moral superiority while harming the poor.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Criticizes environmentalists, particularly in Europe, for causing poverty without achieving significant environmental improvements.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Emphasizes the importance of sacrifice in personal and societal development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see the world through stories - important to choose the right story.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Importance of conscience, passion alone is not enough.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Importance of Community (founded on shared sacrifice).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Opportunities - prioritize, delegate, and build a strong team.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Advice on public speaking and engaging with audiences, stressing authenticity, active engagement, taking risks.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Search for meaning and purpose in your life, strive for something greater, embrace the adventure of life.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Criticizes elites for attempting to control and manipulate the population, advocating for individual sovereignty.</a:t>
            </a:r>
            <a:endParaRPr sz="1300">
              <a:solidFill>
                <a:schemeClr val="dk1"/>
              </a:solidFill>
              <a:latin typeface="Calibri"/>
              <a:ea typeface="Calibri"/>
              <a:cs typeface="Calibri"/>
              <a:sym typeface="Calibri"/>
            </a:endParaRPr>
          </a:p>
        </p:txBody>
      </p:sp>
      <p:pic>
        <p:nvPicPr>
          <p:cNvPr id="185" name="Google Shape;185;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6950" y="501450"/>
            <a:ext cx="4314652" cy="2547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1" name="Google Shape;191;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2" name="Google Shape;192;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3" name="Google Shape;193;p29"/>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4" name="Google Shape;194;p29"/>
          <p:cNvSpPr/>
          <p:nvPr/>
        </p:nvSpPr>
        <p:spPr>
          <a:xfrm>
            <a:off x="1299519" y="30147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9"/>
          <p:cNvSpPr/>
          <p:nvPr/>
        </p:nvSpPr>
        <p:spPr>
          <a:xfrm>
            <a:off x="5597005" y="15040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9"/>
          <p:cNvSpPr/>
          <p:nvPr/>
        </p:nvSpPr>
        <p:spPr>
          <a:xfrm>
            <a:off x="5598383" y="209775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9"/>
          <p:cNvSpPr/>
          <p:nvPr/>
        </p:nvSpPr>
        <p:spPr>
          <a:xfrm>
            <a:off x="1299519" y="282538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9"/>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2,229,835.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2024-11-13.</a:t>
            </a:r>
            <a:endParaRPr sz="1100">
              <a:solidFill>
                <a:srgbClr val="1F2937"/>
              </a:solidFill>
              <a:highlight>
                <a:srgbClr val="FFFFFF"/>
              </a:highlight>
              <a:latin typeface="Calibri"/>
              <a:ea typeface="Calibri"/>
              <a:cs typeface="Calibri"/>
              <a:sym typeface="Calibri"/>
            </a:endParaRPr>
          </a:p>
        </p:txBody>
      </p:sp>
      <p:sp>
        <p:nvSpPr>
          <p:cNvPr id="199" name="Google Shape;199;p29"/>
          <p:cNvSpPr txBox="1"/>
          <p:nvPr/>
        </p:nvSpPr>
        <p:spPr>
          <a:xfrm>
            <a:off x="1080626" y="1829792"/>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0" name="Google Shape;200;p29"/>
          <p:cNvSpPr txBox="1"/>
          <p:nvPr/>
        </p:nvSpPr>
        <p:spPr>
          <a:xfrm>
            <a:off x="1169177" y="203534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1" name="Google Shape;201;p29"/>
          <p:cNvSpPr txBox="1"/>
          <p:nvPr/>
        </p:nvSpPr>
        <p:spPr>
          <a:xfrm>
            <a:off x="1169177" y="358207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2" name="Google Shape;202;p29"/>
          <p:cNvSpPr/>
          <p:nvPr/>
        </p:nvSpPr>
        <p:spPr>
          <a:xfrm>
            <a:off x="5589534" y="306789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9"/>
          <p:cNvSpPr txBox="1"/>
          <p:nvPr/>
        </p:nvSpPr>
        <p:spPr>
          <a:xfrm>
            <a:off x="1080626" y="3963900"/>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4" name="Google Shape;204;p29"/>
          <p:cNvSpPr/>
          <p:nvPr/>
        </p:nvSpPr>
        <p:spPr>
          <a:xfrm>
            <a:off x="5589529" y="461646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9"/>
          <p:cNvSpPr txBox="1"/>
          <p:nvPr/>
        </p:nvSpPr>
        <p:spPr>
          <a:xfrm>
            <a:off x="5374324" y="3440446"/>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6" name="Google Shape;206;p29"/>
          <p:cNvSpPr txBox="1"/>
          <p:nvPr/>
        </p:nvSpPr>
        <p:spPr>
          <a:xfrm>
            <a:off x="5357986" y="380909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7" name="Google Shape;207;p29"/>
          <p:cNvSpPr/>
          <p:nvPr/>
        </p:nvSpPr>
        <p:spPr>
          <a:xfrm>
            <a:off x="5590913" y="363598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9"/>
          <p:cNvSpPr/>
          <p:nvPr/>
        </p:nvSpPr>
        <p:spPr>
          <a:xfrm>
            <a:off x="1299519" y="24414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9"/>
          <p:cNvSpPr/>
          <p:nvPr/>
        </p:nvSpPr>
        <p:spPr>
          <a:xfrm>
            <a:off x="1299519" y="419230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9"/>
          <p:cNvSpPr/>
          <p:nvPr/>
        </p:nvSpPr>
        <p:spPr>
          <a:xfrm>
            <a:off x="5589534" y="326065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9"/>
          <p:cNvSpPr txBox="1"/>
          <p:nvPr/>
        </p:nvSpPr>
        <p:spPr>
          <a:xfrm>
            <a:off x="1080626" y="454726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212" name="Google Shape;21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6153" y="783469"/>
            <a:ext cx="3207993" cy="4207632"/>
          </a:xfrm>
          <a:prstGeom prst="rect">
            <a:avLst/>
          </a:prstGeom>
          <a:noFill/>
          <a:ln w="9525" cap="flat" cmpd="sng">
            <a:solidFill>
              <a:srgbClr val="FF0000"/>
            </a:solidFill>
            <a:prstDash val="solid"/>
            <a:round/>
            <a:headEnd type="none" w="sm" len="sm"/>
            <a:tailEnd type="none" w="sm" len="sm"/>
          </a:ln>
        </p:spPr>
      </p:pic>
      <p:pic>
        <p:nvPicPr>
          <p:cNvPr id="213" name="Google Shape;21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83600" y="795474"/>
            <a:ext cx="3208000" cy="4207645"/>
          </a:xfrm>
          <a:prstGeom prst="rect">
            <a:avLst/>
          </a:prstGeom>
          <a:noFill/>
          <a:ln w="9525" cap="flat" cmpd="sng">
            <a:solidFill>
              <a:srgbClr val="FF0000"/>
            </a:solidFill>
            <a:prstDash val="solid"/>
            <a:round/>
            <a:headEnd type="none" w="sm" len="sm"/>
            <a:tailEnd type="none" w="sm" len="sm"/>
          </a:ln>
        </p:spPr>
      </p:pic>
      <p:sp>
        <p:nvSpPr>
          <p:cNvPr id="214" name="Google Shape;214;p29"/>
          <p:cNvSpPr txBox="1"/>
          <p:nvPr/>
        </p:nvSpPr>
        <p:spPr>
          <a:xfrm>
            <a:off x="5193801" y="148047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15" name="Google Shape;215;p29"/>
          <p:cNvSpPr/>
          <p:nvPr/>
        </p:nvSpPr>
        <p:spPr>
          <a:xfrm>
            <a:off x="5599755" y="171064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p:nvPr/>
        </p:nvSpPr>
        <p:spPr>
          <a:xfrm>
            <a:off x="5589529" y="48151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2" name="Google Shape;222;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3" name="Google Shape;223;p30"/>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4" name="Google Shape;224;p30"/>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5" name="Google Shape;225;p30"/>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2,229,835.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2024-11-13.</a:t>
            </a:r>
            <a:endParaRPr sz="1100">
              <a:solidFill>
                <a:srgbClr val="1F2937"/>
              </a:solidFill>
              <a:highlight>
                <a:schemeClr val="lt1"/>
              </a:highlight>
              <a:latin typeface="Calibri"/>
              <a:ea typeface="Calibri"/>
              <a:cs typeface="Calibri"/>
              <a:sym typeface="Calibri"/>
            </a:endParaRPr>
          </a:p>
        </p:txBody>
      </p:sp>
      <p:sp>
        <p:nvSpPr>
          <p:cNvPr id="226" name="Google Shape;226;p30"/>
          <p:cNvSpPr/>
          <p:nvPr/>
        </p:nvSpPr>
        <p:spPr>
          <a:xfrm>
            <a:off x="5435283" y="23190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0"/>
          <p:cNvSpPr/>
          <p:nvPr/>
        </p:nvSpPr>
        <p:spPr>
          <a:xfrm>
            <a:off x="5442765" y="44416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0"/>
          <p:cNvSpPr txBox="1"/>
          <p:nvPr/>
        </p:nvSpPr>
        <p:spPr>
          <a:xfrm>
            <a:off x="737572" y="203901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9" name="Google Shape;229;p30"/>
          <p:cNvSpPr/>
          <p:nvPr/>
        </p:nvSpPr>
        <p:spPr>
          <a:xfrm>
            <a:off x="972509" y="30313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0"/>
          <p:cNvSpPr/>
          <p:nvPr/>
        </p:nvSpPr>
        <p:spPr>
          <a:xfrm>
            <a:off x="981363" y="38023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0"/>
          <p:cNvSpPr/>
          <p:nvPr/>
        </p:nvSpPr>
        <p:spPr>
          <a:xfrm>
            <a:off x="972493" y="419802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0"/>
          <p:cNvSpPr txBox="1"/>
          <p:nvPr/>
        </p:nvSpPr>
        <p:spPr>
          <a:xfrm>
            <a:off x="737584" y="397663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3" name="Google Shape;233;p30"/>
          <p:cNvSpPr txBox="1"/>
          <p:nvPr/>
        </p:nvSpPr>
        <p:spPr>
          <a:xfrm>
            <a:off x="5188963" y="480941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4" name="Google Shape;234;p30"/>
          <p:cNvSpPr/>
          <p:nvPr/>
        </p:nvSpPr>
        <p:spPr>
          <a:xfrm>
            <a:off x="972493" y="43923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0"/>
          <p:cNvSpPr txBox="1"/>
          <p:nvPr/>
        </p:nvSpPr>
        <p:spPr>
          <a:xfrm>
            <a:off x="5188971" y="343822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6" name="Google Shape;236;p30"/>
          <p:cNvSpPr txBox="1"/>
          <p:nvPr/>
        </p:nvSpPr>
        <p:spPr>
          <a:xfrm flipH="1">
            <a:off x="5309988" y="190881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7" name="Google Shape;237;p30"/>
          <p:cNvSpPr txBox="1"/>
          <p:nvPr/>
        </p:nvSpPr>
        <p:spPr>
          <a:xfrm>
            <a:off x="854362" y="32156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8" name="Google Shape;238;p30"/>
          <p:cNvSpPr txBox="1"/>
          <p:nvPr/>
        </p:nvSpPr>
        <p:spPr>
          <a:xfrm>
            <a:off x="5171875" y="113672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9" name="Google Shape;239;p30"/>
          <p:cNvSpPr txBox="1"/>
          <p:nvPr/>
        </p:nvSpPr>
        <p:spPr>
          <a:xfrm>
            <a:off x="5188971" y="324748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0" name="Google Shape;240;p30"/>
          <p:cNvSpPr txBox="1"/>
          <p:nvPr/>
        </p:nvSpPr>
        <p:spPr>
          <a:xfrm>
            <a:off x="538709" y="376759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1" name="Google Shape;241;p30"/>
          <p:cNvSpPr/>
          <p:nvPr/>
        </p:nvSpPr>
        <p:spPr>
          <a:xfrm>
            <a:off x="5426428" y="28981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2" name="Google Shape;24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77762" y="799863"/>
            <a:ext cx="3195492" cy="4191236"/>
          </a:xfrm>
          <a:prstGeom prst="rect">
            <a:avLst/>
          </a:prstGeom>
          <a:noFill/>
          <a:ln w="9525" cap="flat" cmpd="sng">
            <a:solidFill>
              <a:srgbClr val="FF0000"/>
            </a:solidFill>
            <a:prstDash val="solid"/>
            <a:round/>
            <a:headEnd type="none" w="sm" len="sm"/>
            <a:tailEnd type="none" w="sm" len="sm"/>
          </a:ln>
        </p:spPr>
      </p:pic>
      <p:pic>
        <p:nvPicPr>
          <p:cNvPr id="243" name="Google Shape;243;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36874" y="810450"/>
            <a:ext cx="3195499" cy="4191245"/>
          </a:xfrm>
          <a:prstGeom prst="rect">
            <a:avLst/>
          </a:prstGeom>
          <a:noFill/>
          <a:ln w="9525" cap="flat" cmpd="sng">
            <a:solidFill>
              <a:srgbClr val="FF0000"/>
            </a:solidFill>
            <a:prstDash val="solid"/>
            <a:round/>
            <a:headEnd type="none" w="sm" len="sm"/>
            <a:tailEnd type="none" w="sm" len="sm"/>
          </a:ln>
        </p:spPr>
      </p:pic>
      <p:sp>
        <p:nvSpPr>
          <p:cNvPr id="244" name="Google Shape;244;p30"/>
          <p:cNvSpPr/>
          <p:nvPr/>
        </p:nvSpPr>
        <p:spPr>
          <a:xfrm>
            <a:off x="5442765" y="40606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0"/>
          <p:cNvSpPr/>
          <p:nvPr/>
        </p:nvSpPr>
        <p:spPr>
          <a:xfrm>
            <a:off x="981365" y="47609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0"/>
          <p:cNvSpPr/>
          <p:nvPr/>
        </p:nvSpPr>
        <p:spPr>
          <a:xfrm>
            <a:off x="972509" y="28327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699" y="603950"/>
            <a:ext cx="7808413" cy="3370650"/>
          </a:xfrm>
          <a:prstGeom prst="rect">
            <a:avLst/>
          </a:prstGeom>
          <a:noFill/>
          <a:ln>
            <a:noFill/>
          </a:ln>
        </p:spPr>
      </p:pic>
      <p:sp>
        <p:nvSpPr>
          <p:cNvPr id="252" name="Google Shape;252;p31"/>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3" name="Google Shape;253;p31"/>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54" name="Google Shape;254;p31"/>
          <p:cNvCxnSpPr/>
          <p:nvPr/>
        </p:nvCxnSpPr>
        <p:spPr>
          <a:xfrm rot="10800000">
            <a:off x="4381055" y="1554525"/>
            <a:ext cx="0" cy="1587300"/>
          </a:xfrm>
          <a:prstGeom prst="straightConnector1">
            <a:avLst/>
          </a:prstGeom>
          <a:noFill/>
          <a:ln w="38100" cap="flat" cmpd="sng">
            <a:solidFill>
              <a:schemeClr val="dk2"/>
            </a:solidFill>
            <a:prstDash val="solid"/>
            <a:round/>
            <a:headEnd type="none" w="med" len="med"/>
            <a:tailEnd type="none" w="med" len="med"/>
          </a:ln>
        </p:spPr>
      </p:cxnSp>
      <p:sp>
        <p:nvSpPr>
          <p:cNvPr id="255" name="Google Shape;255;p31"/>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2"/>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1" name="Google Shape;261;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2" name="Google Shape;262;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3" name="Google Shape;263;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4" name="Google Shape;264;p32"/>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5" name="Google Shape;265;p32"/>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22650"/>
            <a:ext cx="318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Elon Musk </a:t>
            </a:r>
            <a:r>
              <a:rPr lang="en" sz="1600" b="1">
                <a:solidFill>
                  <a:schemeClr val="dk1"/>
                </a:solidFill>
                <a:latin typeface="Calibri"/>
                <a:ea typeface="Calibri"/>
                <a:cs typeface="Calibri"/>
                <a:sym typeface="Calibri"/>
              </a:rPr>
              <a:t>about AI progress</a:t>
            </a:r>
            <a:endParaRPr sz="1600" b="1">
              <a:solidFill>
                <a:schemeClr val="dk1"/>
              </a:solidFill>
              <a:latin typeface="Calibri"/>
              <a:ea typeface="Calibri"/>
              <a:cs typeface="Calibri"/>
              <a:sym typeface="Calibri"/>
            </a:endParaRPr>
          </a:p>
        </p:txBody>
      </p:sp>
      <p:sp>
        <p:nvSpPr>
          <p:cNvPr id="65" name="Google Shape;65;p15"/>
          <p:cNvSpPr txBox="1"/>
          <p:nvPr/>
        </p:nvSpPr>
        <p:spPr>
          <a:xfrm>
            <a:off x="91751" y="422150"/>
            <a:ext cx="4396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advancing at an extremely rapid pace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poses a potential threat to humanity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Most important thing for AI safety is to have a maximally truth-seeking AI.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trend is to program AI can produce lies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Musk is also concerned that AI is being developed by people who are not trustworthy, and that there may be no way to stop AI if it becomes out of control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a benign AI scenario, the biggest challenge will be finding meaning in a world where AI is better than humans at everything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Musk believes that we should try to instill good values in AI, but that ultimately we may not be able to control it</a:t>
            </a:r>
            <a:endParaRPr sz="1200">
              <a:solidFill>
                <a:schemeClr val="dk1"/>
              </a:solidFill>
              <a:latin typeface="Calibri"/>
              <a:ea typeface="Calibri"/>
              <a:cs typeface="Calibri"/>
              <a:sym typeface="Calibri"/>
            </a:endParaRPr>
          </a:p>
        </p:txBody>
      </p:sp>
      <p:pic>
        <p:nvPicPr>
          <p:cNvPr id="66" name="Google Shape;66;p15"/>
          <p:cNvPicPr preferRelativeResize="0"/>
          <p:nvPr/>
        </p:nvPicPr>
        <p:blipFill>
          <a:blip r:embed="rId3">
            <a:alphaModFix/>
          </a:blip>
          <a:stretch>
            <a:fillRect/>
          </a:stretch>
        </p:blipFill>
        <p:spPr>
          <a:xfrm>
            <a:off x="91775" y="2730250"/>
            <a:ext cx="2908750" cy="1628900"/>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91750" y="4432250"/>
            <a:ext cx="4396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Elon Musk Tucker Carlson interview</a:t>
            </a:r>
            <a:r>
              <a:rPr lang="en" sz="1300" b="1">
                <a:solidFill>
                  <a:srgbClr val="3C78D8"/>
                </a:solidFill>
                <a:latin typeface="Calibri"/>
                <a:ea typeface="Calibri"/>
                <a:cs typeface="Calibri"/>
                <a:sym typeface="Calibri"/>
              </a:rPr>
              <a:t> (2 hours long)</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https://x.com/TuckerCarlson/status/1843375397024485778</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68" name="Google Shape;68;p15"/>
          <p:cNvSpPr txBox="1"/>
          <p:nvPr/>
        </p:nvSpPr>
        <p:spPr>
          <a:xfrm>
            <a:off x="4555241" y="1528717"/>
            <a:ext cx="4518300" cy="355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Dario Amodei: Anthropic CEO on Claude, AGI &amp; the Future of AI &amp; Humanity</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Lex Fridman Podcast #452 (5+ hours long)</a:t>
            </a:r>
            <a:endParaRPr sz="1300" b="1">
              <a:solidFill>
                <a:srgbClr val="3C78D8"/>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https://www.youtube.com/watch?v=ugvHCXCOmm4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(size, data, compute) remains the primary driver of progress, despite recurring counterarguments.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"Responsible Scaling" (safety and societal impact). Anthropic's focus on Constitutional AI and AI Safety Levels.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Emphasis on Ecosystem-Wide Safety.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Industry-wide collaboration and standards are needed.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Importance of a small, highly skilled team ("density") over a large team with varying skill levels ("mass").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Chris Olah emphasizes the importance of understanding the inner workings of neural networks ("mechanistic interpretability") not just for safety, but also for appreciating the inherent beauty and complexity within these systems.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expresses concern about the potential for AI to exacerbate existing power imbalances and economic inequality.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believes that while AI could enhance meaning in life, its primary threat lies in the potential for misuse and concentration of power.</a:t>
            </a:r>
            <a:endParaRPr sz="1200">
              <a:solidFill>
                <a:schemeClr val="dk1"/>
              </a:solidFill>
              <a:latin typeface="Calibri"/>
              <a:ea typeface="Calibri"/>
              <a:cs typeface="Calibri"/>
              <a:sym typeface="Calibri"/>
            </a:endParaRPr>
          </a:p>
        </p:txBody>
      </p:sp>
      <p:pic>
        <p:nvPicPr>
          <p:cNvPr id="69" name="Google Shape;69;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56751" y="120025"/>
            <a:ext cx="2416800" cy="1357956"/>
          </a:xfrm>
          <a:prstGeom prst="rect">
            <a:avLst/>
          </a:prstGeom>
          <a:noFill/>
          <a:ln>
            <a:noFill/>
          </a:ln>
        </p:spPr>
      </p:pic>
      <p:sp>
        <p:nvSpPr>
          <p:cNvPr id="70" name="Google Shape;70;p15"/>
          <p:cNvSpPr txBox="1"/>
          <p:nvPr/>
        </p:nvSpPr>
        <p:spPr>
          <a:xfrm>
            <a:off x="4585425" y="120025"/>
            <a:ext cx="1982700" cy="8187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Dario Amodei</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on Claude, AGI &amp; the Future of AI</a:t>
            </a:r>
            <a:endParaRPr sz="1600" b="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91750" y="22650"/>
            <a:ext cx="231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Qwen2.5-Coder</a:t>
            </a:r>
            <a:endParaRPr sz="2000" b="1">
              <a:solidFill>
                <a:schemeClr val="dk1"/>
              </a:solidFill>
              <a:latin typeface="Calibri"/>
              <a:ea typeface="Calibri"/>
              <a:cs typeface="Calibri"/>
              <a:sym typeface="Calibri"/>
            </a:endParaRPr>
          </a:p>
        </p:txBody>
      </p:sp>
      <p:sp>
        <p:nvSpPr>
          <p:cNvPr id="76" name="Google Shape;76;p16"/>
          <p:cNvSpPr txBox="1"/>
          <p:nvPr/>
        </p:nvSpPr>
        <p:spPr>
          <a:xfrm>
            <a:off x="129351" y="3101225"/>
            <a:ext cx="4396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a:t>
            </a:r>
            <a:r>
              <a:rPr lang="en" sz="1300">
                <a:solidFill>
                  <a:schemeClr val="dk1"/>
                </a:solidFill>
                <a:latin typeface="Calibri"/>
                <a:ea typeface="Calibri"/>
                <a:cs typeface="Calibri"/>
                <a:sym typeface="Calibri"/>
              </a:rPr>
              <a:t> Series: open-sourced 0.5, 1.5, 3, 7, 14, 32B, 72B</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https://huggingface.co/Qwen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https://huggingface.co/collections/Qwen/qwen25-66e81a666513e518adb90d9e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Qwen/Qwen2.5-72B-Instruct</a:t>
            </a:r>
            <a:r>
              <a:rPr lang="en" sz="1300">
                <a:solidFill>
                  <a:schemeClr val="dk1"/>
                </a:solidFill>
                <a:latin typeface="Calibri"/>
                <a:ea typeface="Calibri"/>
                <a:cs typeface="Calibri"/>
                <a:sym typeface="Calibri"/>
              </a:rPr>
              <a:t> - SOTA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p:txBody>
      </p:sp>
      <p:sp>
        <p:nvSpPr>
          <p:cNvPr id="77" name="Google Shape;77;p16"/>
          <p:cNvSpPr txBox="1"/>
          <p:nvPr/>
        </p:nvSpPr>
        <p:spPr>
          <a:xfrm>
            <a:off x="129351" y="506925"/>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Qwen2.5-Coder</a:t>
            </a:r>
            <a:r>
              <a:rPr lang="en" sz="1300">
                <a:solidFill>
                  <a:schemeClr val="dk1"/>
                </a:solidFill>
                <a:latin typeface="Calibri"/>
                <a:ea typeface="Calibri"/>
                <a:cs typeface="Calibri"/>
                <a:sym typeface="Calibri"/>
              </a:rPr>
              <a:t> Series: open-sourced 0.5, 1.5, 3, 7, 14, 32B. (formerly known as CodeQwen1.5)</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Qwen2.5-Coder-32B-Instruct</a:t>
            </a:r>
            <a:r>
              <a:rPr lang="en" sz="1300">
                <a:solidFill>
                  <a:schemeClr val="dk1"/>
                </a:solidFill>
                <a:latin typeface="Calibri"/>
                <a:ea typeface="Calibri"/>
                <a:cs typeface="Calibri"/>
                <a:sym typeface="Calibri"/>
              </a:rPr>
              <a:t> has become the current SOTA open-source code model, matching GPT-4o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92 programming languages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https://github.com/QwenLM/Qwen2.5-Coder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https://www.youtube.com/watch?v=ukqoMnNlEwc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78" name="Google Shape;78;p16"/>
          <p:cNvSpPr txBox="1"/>
          <p:nvPr/>
        </p:nvSpPr>
        <p:spPr>
          <a:xfrm>
            <a:off x="129350" y="2634000"/>
            <a:ext cx="231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Qwen2.5</a:t>
            </a:r>
            <a:endParaRPr sz="2000" b="1">
              <a:solidFill>
                <a:schemeClr val="dk1"/>
              </a:solidFill>
              <a:latin typeface="Calibri"/>
              <a:ea typeface="Calibri"/>
              <a:cs typeface="Calibri"/>
              <a:sym typeface="Calibri"/>
            </a:endParaRPr>
          </a:p>
        </p:txBody>
      </p:sp>
      <p:pic>
        <p:nvPicPr>
          <p:cNvPr id="79" name="Google Shape;79;p16"/>
          <p:cNvPicPr preferRelativeResize="0"/>
          <p:nvPr/>
        </p:nvPicPr>
        <p:blipFill>
          <a:blip r:embed="rId7">
            <a:alphaModFix/>
          </a:blip>
          <a:stretch>
            <a:fillRect/>
          </a:stretch>
        </p:blipFill>
        <p:spPr>
          <a:xfrm>
            <a:off x="5294851" y="1528188"/>
            <a:ext cx="3609975" cy="1266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85" name="Google Shape;85;p17"/>
          <p:cNvSpPr txBox="1"/>
          <p:nvPr/>
        </p:nvSpPr>
        <p:spPr>
          <a:xfrm>
            <a:off x="91750" y="422200"/>
            <a:ext cx="4432800" cy="148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Predicted outputs (GPT-4o &amp; GPT-40-mini)</a:t>
            </a:r>
            <a:r>
              <a:rPr lang="en" sz="1300">
                <a:solidFill>
                  <a:schemeClr val="dk1"/>
                </a:solidFill>
                <a:latin typeface="Calibri"/>
                <a:ea typeface="Calibri"/>
                <a:cs typeface="Calibri"/>
                <a:sym typeface="Calibri"/>
              </a:rPr>
              <a:t> - user can provide the prediction of the desired output - helps to speed up the response 2-4 times! Great for making small changes to big datasets, articles, etc. - but not ideal for generating brand new unique content.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https://platform.openai.com/docs/guides/predicted-outputs</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https://www.aibase.com/news/13055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https://www.firecrawl.dev/blog/getting-started-with-predicted-outputs-openai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6" name="Google Shape;86;p17"/>
          <p:cNvSpPr txBox="1"/>
          <p:nvPr/>
        </p:nvSpPr>
        <p:spPr>
          <a:xfrm>
            <a:off x="91750" y="1944675"/>
            <a:ext cx="4432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Aider UPDATE: The BEST AI Coding Agent BEATS v0, Cursor, Bolt.New, &amp; Cline!</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6"/>
              </a:rPr>
              <a:t>https://aider.chat</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Access top AI models and image generators like Claude, GPT-4, Llama, Midjourney, DALL-E, and more, all in one place for just $10/month! Boost your productivity with the best tools at your fingertips! Get Started TODAY: Mammouth.ai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https://www.youtube.com/watch?v=ywKTxA9FU_4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7" name="Google Shape;87;p17"/>
          <p:cNvSpPr txBox="1"/>
          <p:nvPr/>
        </p:nvSpPr>
        <p:spPr>
          <a:xfrm>
            <a:off x="91750" y="3421905"/>
            <a:ext cx="4432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Nous Research: Nous Chat and Forge Reasoning API Beta</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Built on their powerful Hermes model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Nous Chat - open-source, user-friendly chatbot interface,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Forge API enhances AI reasoning through advanced multi-agent capabilities like Monte Carlo Tree Search and Chain of Code.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https://www.youtube.com/watch?v=pbkdof579fA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8" name="Google Shape;88;p17"/>
          <p:cNvSpPr txBox="1"/>
          <p:nvPr/>
        </p:nvSpPr>
        <p:spPr>
          <a:xfrm>
            <a:off x="4621775" y="343730"/>
            <a:ext cx="44328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status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Simply making models bigger and feeding them more data may not lead to the expected intelligence gains.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Orion's performance may not be the revolutionary leap forward that was anticipated.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scarcity: OpenAI is reportedly running low on high-quality training data. Using synthetic data has potential drawbacks like the "inbreeding effect" and "model collapse."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is shifting its focus to improving models after initial training using techniques like reinforcement learning and human feedback. They are also prioritizing reasoning abilities in their new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future of AI might lie in specialized tools rather than one general-purpose AI. This means developing smaller, more focused models for specific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field is maturing, moving beyond simple task automation to enhancing human capabilities.</a:t>
            </a:r>
            <a:endParaRPr sz="1300">
              <a:solidFill>
                <a:schemeClr val="dk1"/>
              </a:solidFill>
              <a:latin typeface="Calibri"/>
              <a:ea typeface="Calibri"/>
              <a:cs typeface="Calibri"/>
              <a:sym typeface="Calibri"/>
            </a:endParaRPr>
          </a:p>
        </p:txBody>
      </p:sp>
      <p:sp>
        <p:nvSpPr>
          <p:cNvPr id="89" name="Google Shape;89;p17"/>
          <p:cNvSpPr txBox="1"/>
          <p:nvPr/>
        </p:nvSpPr>
        <p:spPr>
          <a:xfrm>
            <a:off x="4621775" y="3822105"/>
            <a:ext cx="4432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Operator - to be previewed in January 2025</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Operator agent</a:t>
            </a:r>
            <a:r>
              <a:rPr lang="en" sz="1300">
                <a:solidFill>
                  <a:schemeClr val="dk1"/>
                </a:solidFill>
                <a:latin typeface="Calibri"/>
                <a:ea typeface="Calibri"/>
                <a:cs typeface="Calibri"/>
                <a:sym typeface="Calibri"/>
              </a:rPr>
              <a:t> is designed to perform tasks on the computer (coding, shopping, booking travel in browser, background monitoring, managing emails and messages,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OpenAI Swarm</a:t>
            </a:r>
            <a:r>
              <a:rPr lang="en" sz="1300">
                <a:solidFill>
                  <a:schemeClr val="dk1"/>
                </a:solidFill>
                <a:latin typeface="Calibri"/>
                <a:ea typeface="Calibri"/>
                <a:cs typeface="Calibri"/>
                <a:sym typeface="Calibri"/>
              </a:rPr>
              <a:t>, multi-agent collaborative systems.</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95" name="Google Shape;95;p18"/>
          <p:cNvSpPr txBox="1"/>
          <p:nvPr/>
        </p:nvSpPr>
        <p:spPr>
          <a:xfrm>
            <a:off x="73600" y="1339655"/>
            <a:ext cx="44328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300" b="1">
                <a:solidFill>
                  <a:srgbClr val="FF0000"/>
                </a:solidFill>
                <a:latin typeface="Calibri"/>
                <a:ea typeface="Calibri"/>
                <a:cs typeface="Calibri"/>
                <a:sym typeface="Calibri"/>
              </a:rPr>
              <a:t>AI beats Humans on ARC test (new research from MIT)</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https://www.youtube.com/watch?v=CUwhk5C4bb0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Arc benchmark - evaluates an AI's ability to solve novel problems it hasn't encountered before.  Humans score around 85% on this test, while traditional AI models have struggled.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MIT's breakthrough: Researchers at MIT developed a technique called </a:t>
            </a:r>
            <a:r>
              <a:rPr lang="en" sz="1300" b="1">
                <a:solidFill>
                  <a:srgbClr val="3C78D8"/>
                </a:solidFill>
                <a:latin typeface="Calibri"/>
                <a:ea typeface="Calibri"/>
                <a:cs typeface="Calibri"/>
                <a:sym typeface="Calibri"/>
              </a:rPr>
              <a:t>"test time training"</a:t>
            </a:r>
            <a:r>
              <a:rPr lang="en" sz="1300">
                <a:solidFill>
                  <a:schemeClr val="dk1"/>
                </a:solidFill>
                <a:latin typeface="Calibri"/>
                <a:ea typeface="Calibri"/>
                <a:cs typeface="Calibri"/>
                <a:sym typeface="Calibri"/>
              </a:rPr>
              <a:t> that significantly improves AI performance on the Arc benchmark. This method involves </a:t>
            </a:r>
            <a:r>
              <a:rPr lang="en" sz="1300">
                <a:solidFill>
                  <a:srgbClr val="3C78D8"/>
                </a:solidFill>
                <a:latin typeface="Calibri"/>
                <a:ea typeface="Calibri"/>
                <a:cs typeface="Calibri"/>
                <a:sym typeface="Calibri"/>
              </a:rPr>
              <a:t>temporarily adjusting the model's parameters during the test itself, using a kind of "search" process to find the most consistent and likely correct answers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By combining this technique with an 8 billion parameter language model, they achieved a score </a:t>
            </a:r>
            <a:r>
              <a:rPr lang="en" sz="1300" b="1">
                <a:solidFill>
                  <a:srgbClr val="6AA84F"/>
                </a:solidFill>
                <a:latin typeface="Calibri"/>
                <a:ea typeface="Calibri"/>
                <a:cs typeface="Calibri"/>
                <a:sym typeface="Calibri"/>
              </a:rPr>
              <a:t>exceeding human performance on Arc for the first time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This suggests AI systems can now exhibit a level of abstract reasoning comparable to, or even surpassing, humans.</a:t>
            </a:r>
            <a:endParaRPr sz="1300" b="1">
              <a:solidFill>
                <a:srgbClr val="FF0000"/>
              </a:solidFill>
              <a:latin typeface="Calibri"/>
              <a:ea typeface="Calibri"/>
              <a:cs typeface="Calibri"/>
              <a:sym typeface="Calibri"/>
            </a:endParaRPr>
          </a:p>
        </p:txBody>
      </p:sp>
      <p:sp>
        <p:nvSpPr>
          <p:cNvPr id="96" name="Google Shape;96;p18"/>
          <p:cNvSpPr txBox="1"/>
          <p:nvPr/>
        </p:nvSpPr>
        <p:spPr>
          <a:xfrm>
            <a:off x="4660925" y="91356"/>
            <a:ext cx="44328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Ability to reason and solve novel problems, as demonstrated on the Arc benchmark, is a crucial step towards AGI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Search as a key component</a:t>
            </a:r>
            <a:r>
              <a:rPr lang="en" sz="1300">
                <a:solidFill>
                  <a:schemeClr val="dk1"/>
                </a:solidFill>
                <a:latin typeface="Calibri"/>
                <a:ea typeface="Calibri"/>
                <a:cs typeface="Calibri"/>
                <a:sym typeface="Calibri"/>
              </a:rPr>
              <a:t>: The video emphasizes the importance of "search" algorithms in achieving AGI. This involves AI systems exploring different possibilities and solutions, similar to how humans think, rather than simply relying on memorized patterns.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Current AI search methods are still less efficient than human thinking, but they are getting better and human-like.</a:t>
            </a:r>
            <a:endParaRPr sz="1300">
              <a:solidFill>
                <a:schemeClr val="dk1"/>
              </a:solidFill>
              <a:latin typeface="Calibri"/>
              <a:ea typeface="Calibri"/>
              <a:cs typeface="Calibri"/>
              <a:sym typeface="Calibri"/>
            </a:endParaRPr>
          </a:p>
        </p:txBody>
      </p:sp>
      <p:sp>
        <p:nvSpPr>
          <p:cNvPr id="97" name="Google Shape;97;p18"/>
          <p:cNvSpPr txBox="1"/>
          <p:nvPr/>
        </p:nvSpPr>
        <p:spPr>
          <a:xfrm>
            <a:off x="4660925" y="3396517"/>
            <a:ext cx="44328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An MIT study suggests AI can dramatically accelerate scientific progress - </a:t>
            </a:r>
            <a:r>
              <a:rPr lang="en" sz="1000" u="sng">
                <a:solidFill>
                  <a:schemeClr val="hlink"/>
                </a:solidFill>
                <a:latin typeface="Calibri"/>
                <a:ea typeface="Calibri"/>
                <a:cs typeface="Calibri"/>
                <a:sym typeface="Calibri"/>
                <a:hlinkClick r:id="rId4"/>
              </a:rPr>
              <a:t>https://aidantr.github.io/files/AI_innovation.pdf</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000">
                <a:solidFill>
                  <a:schemeClr val="dk1"/>
                </a:solidFill>
                <a:latin typeface="Calibri"/>
                <a:ea typeface="Calibri"/>
                <a:cs typeface="Calibri"/>
                <a:sym typeface="Calibri"/>
              </a:rPr>
              <a:t>"</a:t>
            </a:r>
            <a:r>
              <a:rPr lang="en" sz="1300">
                <a:solidFill>
                  <a:schemeClr val="dk1"/>
                </a:solidFill>
                <a:latin typeface="Calibri"/>
                <a:ea typeface="Calibri"/>
                <a:cs typeface="Calibri"/>
                <a:sym typeface="Calibri"/>
              </a:rPr>
              <a:t>Artificial Intelligence, Scientific Discovery, and Product Innovation" - Aidan Toner-Rodgers, MIT, 77p paper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1,000 scientists using AI tool showed significant increases in materials discovered (44%), patent filings (309%), and product innovation (177%).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000" u="sng">
                <a:solidFill>
                  <a:schemeClr val="hlink"/>
                </a:solidFill>
                <a:latin typeface="Calibri"/>
                <a:ea typeface="Calibri"/>
                <a:cs typeface="Calibri"/>
                <a:sym typeface="Calibri"/>
                <a:hlinkClick r:id="rId5"/>
              </a:rPr>
              <a:t>https://www.youtube.com/watch?v=KPBqFQKtqP0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8" name="Google Shape;9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186096" y="128783"/>
            <a:ext cx="1696050" cy="1128675"/>
          </a:xfrm>
          <a:prstGeom prst="rect">
            <a:avLst/>
          </a:prstGeom>
          <a:noFill/>
          <a:ln w="9525" cap="flat" cmpd="sng">
            <a:solidFill>
              <a:srgbClr val="FF0000"/>
            </a:solidFill>
            <a:prstDash val="solid"/>
            <a:round/>
            <a:headEnd type="none" w="sm" len="sm"/>
            <a:tailEnd type="none" w="sm" len="sm"/>
          </a:ln>
        </p:spPr>
      </p:pic>
      <p:pic>
        <p:nvPicPr>
          <p:cNvPr id="99" name="Google Shape;99;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707274" y="2140050"/>
            <a:ext cx="1236776" cy="12003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05" name="Google Shape;105;p19"/>
          <p:cNvSpPr txBox="1"/>
          <p:nvPr/>
        </p:nvSpPr>
        <p:spPr>
          <a:xfrm>
            <a:off x="73600" y="501455"/>
            <a:ext cx="44328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 advancements plateauing?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OpenAI, Google, and Anthropic are reportedly facing difficulties in achieving significant performance leaps.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Possible reasons: limitations in compute resources, available data, and algorithmic breakthroughs.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Greg Brockman</a:t>
            </a:r>
            <a:r>
              <a:rPr lang="en" sz="1300">
                <a:solidFill>
                  <a:schemeClr val="dk1"/>
                </a:solidFill>
                <a:latin typeface="Calibri"/>
                <a:ea typeface="Calibri"/>
                <a:cs typeface="Calibri"/>
                <a:sym typeface="Calibri"/>
              </a:rPr>
              <a:t>, OpenAI's president and co-founder, has returned from an extended leave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Tiny Troop</a:t>
            </a:r>
            <a:r>
              <a:rPr lang="en" sz="1300">
                <a:solidFill>
                  <a:schemeClr val="dk1"/>
                </a:solidFill>
                <a:latin typeface="Calibri"/>
                <a:ea typeface="Calibri"/>
                <a:cs typeface="Calibri"/>
                <a:sym typeface="Calibri"/>
              </a:rPr>
              <a:t> - an experimental Python library for simulating interactions between AI agents with distinct personalities and goals.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AlphaFold 3</a:t>
            </a:r>
            <a:r>
              <a:rPr lang="en" sz="1300">
                <a:solidFill>
                  <a:schemeClr val="dk1"/>
                </a:solidFill>
                <a:latin typeface="Calibri"/>
                <a:ea typeface="Calibri"/>
                <a:cs typeface="Calibri"/>
                <a:sym typeface="Calibri"/>
              </a:rPr>
              <a:t> has been open-sourced (DeepMind's protein structure prediction system)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Waymo robotaxi </a:t>
            </a:r>
            <a:r>
              <a:rPr lang="en" sz="1300">
                <a:solidFill>
                  <a:schemeClr val="dk1"/>
                </a:solidFill>
                <a:latin typeface="Calibri"/>
                <a:ea typeface="Calibri"/>
                <a:cs typeface="Calibri"/>
                <a:sym typeface="Calibri"/>
              </a:rPr>
              <a:t>is expanding its service in Los Angeles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Ray-Ban AI-glasses - updates - voice commands, video sharing, and chatbot interactions.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TSMC</a:t>
            </a:r>
            <a:r>
              <a:rPr lang="en" sz="1300">
                <a:solidFill>
                  <a:schemeClr val="dk1"/>
                </a:solidFill>
                <a:latin typeface="Calibri"/>
                <a:ea typeface="Calibri"/>
                <a:cs typeface="Calibri"/>
                <a:sym typeface="Calibri"/>
              </a:rPr>
              <a:t> not allowed to produce 2nm chips outside of Taiwan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Amazon is developing its own AI chips</a:t>
            </a:r>
            <a:r>
              <a:rPr lang="en" sz="1300">
                <a:solidFill>
                  <a:schemeClr val="dk1"/>
                </a:solidFill>
                <a:latin typeface="Calibri"/>
                <a:ea typeface="Calibri"/>
                <a:cs typeface="Calibri"/>
                <a:sym typeface="Calibri"/>
              </a:rPr>
              <a:t> (compete with Nvidia)</a:t>
            </a:r>
            <a:endParaRPr sz="1300">
              <a:solidFill>
                <a:schemeClr val="dk1"/>
              </a:solidFill>
              <a:latin typeface="Calibri"/>
              <a:ea typeface="Calibri"/>
              <a:cs typeface="Calibri"/>
              <a:sym typeface="Calibri"/>
            </a:endParaRPr>
          </a:p>
        </p:txBody>
      </p:sp>
      <p:sp>
        <p:nvSpPr>
          <p:cNvPr id="106" name="Google Shape;106;p19"/>
          <p:cNvSpPr txBox="1"/>
          <p:nvPr/>
        </p:nvSpPr>
        <p:spPr>
          <a:xfrm>
            <a:off x="4632575" y="501455"/>
            <a:ext cx="44328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Codeium - free and paid AI-editing and coding</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https://codeium.com/windsurf</a:t>
            </a:r>
            <a:r>
              <a:rPr lang="en" sz="1300">
                <a:solidFill>
                  <a:schemeClr val="dk1"/>
                </a:solidFill>
                <a:latin typeface="Calibri"/>
                <a:ea typeface="Calibri"/>
                <a:cs typeface="Calibri"/>
                <a:sym typeface="Calibri"/>
              </a:rPr>
              <a:t> - Windsurf Editor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Windsurf Editor</a:t>
            </a:r>
            <a:r>
              <a:rPr lang="en" sz="1300">
                <a:solidFill>
                  <a:schemeClr val="dk1"/>
                </a:solidFill>
                <a:latin typeface="Calibri"/>
                <a:ea typeface="Calibri"/>
                <a:cs typeface="Calibri"/>
                <a:sym typeface="Calibri"/>
              </a:rPr>
              <a:t> is a stand-alone IDE for coding - both as Copilot and as Agent (doing complex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Flows = Agents + Copilots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Cascade</a:t>
            </a:r>
            <a:r>
              <a:rPr lang="en" sz="1300">
                <a:solidFill>
                  <a:schemeClr val="dk1"/>
                </a:solidFill>
                <a:latin typeface="Calibri"/>
                <a:ea typeface="Calibri"/>
                <a:cs typeface="Calibri"/>
                <a:sym typeface="Calibri"/>
              </a:rPr>
              <a:t> - deep codebase understanding, many advanced tools, real-time awareness of your actions. It is the most powerful way to code with AI. Can work on complex codebases.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Multi-file multi-edit capability. Deep contextual awareness. Terminal command suggestions. LLM-based search tools that outperform embeddings. Implicit reasoning of your actions in the text editor. Blazing fast latency. All in one magical experience.</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- 4</a:t>
            </a:r>
            <a:endParaRPr sz="2000" b="1">
              <a:solidFill>
                <a:schemeClr val="dk1"/>
              </a:solidFill>
              <a:latin typeface="Calibri"/>
              <a:ea typeface="Calibri"/>
              <a:cs typeface="Calibri"/>
              <a:sym typeface="Calibri"/>
            </a:endParaRPr>
          </a:p>
        </p:txBody>
      </p:sp>
      <p:sp>
        <p:nvSpPr>
          <p:cNvPr id="112" name="Google Shape;112;p20"/>
          <p:cNvSpPr txBox="1"/>
          <p:nvPr/>
        </p:nvSpPr>
        <p:spPr>
          <a:xfrm>
            <a:off x="108776" y="454500"/>
            <a:ext cx="4396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Microsoft Notepad and Paint </a:t>
            </a:r>
            <a:r>
              <a:rPr lang="en" sz="1300">
                <a:solidFill>
                  <a:schemeClr val="dk1"/>
                </a:solidFill>
                <a:latin typeface="Calibri"/>
                <a:ea typeface="Calibri"/>
                <a:cs typeface="Calibri"/>
                <a:sym typeface="Calibri"/>
              </a:rPr>
              <a:t>- now with AI (preview within Windows 11).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Notepad: a new "rewrite" feature that uses AI to suggest alternative versions of highlighted text, allowing for adjustments to tone, length, and style.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Paint: "generative fill," - user can add to image using textual descriptions (on Snapdragon Co-pilot Plus).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Paint:  - "generative erase" - remove objects from images using AI filling in the background seamlessly.</a:t>
            </a:r>
            <a:endParaRPr sz="1300">
              <a:solidFill>
                <a:schemeClr val="dk1"/>
              </a:solidFill>
              <a:latin typeface="Calibri"/>
              <a:ea typeface="Calibri"/>
              <a:cs typeface="Calibri"/>
              <a:sym typeface="Calibri"/>
            </a:endParaRPr>
          </a:p>
        </p:txBody>
      </p:sp>
      <p:pic>
        <p:nvPicPr>
          <p:cNvPr id="113" name="Google Shape;11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246175" y="2418250"/>
            <a:ext cx="2259101" cy="1270750"/>
          </a:xfrm>
          <a:prstGeom prst="rect">
            <a:avLst/>
          </a:prstGeom>
          <a:noFill/>
          <a:ln>
            <a:noFill/>
          </a:ln>
        </p:spPr>
      </p:pic>
      <p:pic>
        <p:nvPicPr>
          <p:cNvPr id="114" name="Google Shape;11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8775" y="2418250"/>
            <a:ext cx="1885406" cy="1270750"/>
          </a:xfrm>
          <a:prstGeom prst="rect">
            <a:avLst/>
          </a:prstGeom>
          <a:noFill/>
          <a:ln>
            <a:noFill/>
          </a:ln>
        </p:spPr>
      </p:pic>
      <p:sp>
        <p:nvSpPr>
          <p:cNvPr id="115" name="Google Shape;115;p20"/>
          <p:cNvSpPr txBox="1"/>
          <p:nvPr/>
        </p:nvSpPr>
        <p:spPr>
          <a:xfrm>
            <a:off x="4637576" y="454500"/>
            <a:ext cx="4396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 creating games using AI</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AI-generated </a:t>
            </a:r>
            <a:r>
              <a:rPr lang="en" sz="1300" b="1">
                <a:solidFill>
                  <a:srgbClr val="FF0000"/>
                </a:solidFill>
                <a:latin typeface="Calibri"/>
                <a:ea typeface="Calibri"/>
                <a:cs typeface="Calibri"/>
                <a:sym typeface="Calibri"/>
              </a:rPr>
              <a:t>worlds</a:t>
            </a:r>
            <a:r>
              <a:rPr lang="en" sz="1300">
                <a:solidFill>
                  <a:schemeClr val="dk1"/>
                </a:solidFill>
                <a:latin typeface="Calibri"/>
                <a:ea typeface="Calibri"/>
                <a:cs typeface="Calibri"/>
                <a:sym typeface="Calibri"/>
              </a:rPr>
              <a:t> and games with unique narratives, characters, environments, endless possibilities - in real-time.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Character and Environment </a:t>
            </a:r>
            <a:r>
              <a:rPr lang="en" sz="1300" b="1">
                <a:solidFill>
                  <a:srgbClr val="FF0000"/>
                </a:solidFill>
                <a:latin typeface="Calibri"/>
                <a:ea typeface="Calibri"/>
                <a:cs typeface="Calibri"/>
                <a:sym typeface="Calibri"/>
              </a:rPr>
              <a:t>Consistency</a:t>
            </a:r>
            <a:r>
              <a:rPr lang="en" sz="1300">
                <a:solidFill>
                  <a:schemeClr val="dk1"/>
                </a:solidFill>
                <a:latin typeface="Calibri"/>
                <a:ea typeface="Calibri"/>
                <a:cs typeface="Calibri"/>
                <a:sym typeface="Calibri"/>
              </a:rPr>
              <a:t> throughout the game for a coherent and immersive experience.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Accurately interpret player prompts and generate content that aligns with the player's intentions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a:t>
            </a:r>
            <a:r>
              <a:rPr lang="en" sz="1300" b="1">
                <a:solidFill>
                  <a:srgbClr val="FF0000"/>
                </a:solidFill>
                <a:latin typeface="Calibri"/>
                <a:ea typeface="Calibri"/>
                <a:cs typeface="Calibri"/>
                <a:sym typeface="Calibri"/>
              </a:rPr>
              <a:t>small distilled LLMs</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Real-time AI Generation (changing character, ...)</a:t>
            </a:r>
            <a:endParaRPr sz="1300">
              <a:solidFill>
                <a:schemeClr val="dk1"/>
              </a:solidFill>
              <a:latin typeface="Calibri"/>
              <a:ea typeface="Calibri"/>
              <a:cs typeface="Calibri"/>
              <a:sym typeface="Calibri"/>
            </a:endParaRPr>
          </a:p>
        </p:txBody>
      </p:sp>
      <p:pic>
        <p:nvPicPr>
          <p:cNvPr id="116" name="Google Shape;116;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1225" y="2418250"/>
            <a:ext cx="2029600" cy="1362950"/>
          </a:xfrm>
          <a:prstGeom prst="rect">
            <a:avLst/>
          </a:prstGeom>
          <a:noFill/>
          <a:ln>
            <a:noFill/>
          </a:ln>
        </p:spPr>
      </p:pic>
      <p:pic>
        <p:nvPicPr>
          <p:cNvPr id="117" name="Google Shape;117;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74976" y="2418250"/>
            <a:ext cx="2259100" cy="12930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- 5</a:t>
            </a:r>
            <a:endParaRPr sz="2000" b="1">
              <a:solidFill>
                <a:schemeClr val="dk1"/>
              </a:solidFill>
              <a:latin typeface="Calibri"/>
              <a:ea typeface="Calibri"/>
              <a:cs typeface="Calibri"/>
              <a:sym typeface="Calibri"/>
            </a:endParaRPr>
          </a:p>
        </p:txBody>
      </p:sp>
      <p:sp>
        <p:nvSpPr>
          <p:cNvPr id="123" name="Google Shape;123;p21"/>
          <p:cNvSpPr txBox="1"/>
          <p:nvPr/>
        </p:nvSpPr>
        <p:spPr>
          <a:xfrm>
            <a:off x="108776" y="454500"/>
            <a:ext cx="43965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Meta's robotics research - touch perception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SPUR - AI model to process and understand tactile information (pressure, texture, temperature)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Digit 360 - tactile sensor to mimic human finger.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Digit Plexus - platform (touch, robotics)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Meta is partnering with GelSight and Wanic Robotics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Applications - Human-Robot Interaction, Prosthetics, Virtual Reality and Augmented Reality</a:t>
            </a:r>
            <a:endParaRPr sz="1300">
              <a:solidFill>
                <a:schemeClr val="dk1"/>
              </a:solidFill>
              <a:latin typeface="Calibri"/>
              <a:ea typeface="Calibri"/>
              <a:cs typeface="Calibri"/>
              <a:sym typeface="Calibri"/>
            </a:endParaRPr>
          </a:p>
        </p:txBody>
      </p:sp>
      <p:sp>
        <p:nvSpPr>
          <p:cNvPr id="124" name="Google Shape;124;p21"/>
          <p:cNvSpPr txBox="1"/>
          <p:nvPr/>
        </p:nvSpPr>
        <p:spPr>
          <a:xfrm>
            <a:off x="4637576" y="454500"/>
            <a:ext cx="43965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OpenHands</a:t>
            </a:r>
            <a:r>
              <a:rPr lang="en" sz="1300">
                <a:solidFill>
                  <a:schemeClr val="dk1"/>
                </a:solidFill>
                <a:latin typeface="Calibri"/>
                <a:ea typeface="Calibri"/>
                <a:cs typeface="Calibri"/>
                <a:sym typeface="Calibri"/>
              </a:rPr>
              <a:t> - an open-source platform for deploying AI agents (code, browse, use Stack Overflow)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CodeAct 2.1 agent </a:t>
            </a:r>
            <a:r>
              <a:rPr lang="en" sz="1300">
                <a:solidFill>
                  <a:schemeClr val="dk1"/>
                </a:solidFill>
                <a:latin typeface="Calibri"/>
                <a:ea typeface="Calibri"/>
                <a:cs typeface="Calibri"/>
                <a:sym typeface="Calibri"/>
              </a:rPr>
              <a:t>- uses Claude 3.5 Sonnet. Surpasses the "original" in coding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Function calling, better coding, directory navigation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Python and Bash commands.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Requires Docker, Python (WSL for Windows)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Has UI, can generate various code, including bash scripts and even full-stack web applications like AI chatbots.</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https://www.all-hands.dev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https://www.all-hands.dev/blog/openhands-codeact-21-an-open-state-of-the-art-software-development-agent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25" name="Google Shape;125;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08775" y="2142750"/>
            <a:ext cx="2210125" cy="1369475"/>
          </a:xfrm>
          <a:prstGeom prst="rect">
            <a:avLst/>
          </a:prstGeom>
          <a:noFill/>
          <a:ln>
            <a:noFill/>
          </a:ln>
        </p:spPr>
      </p:pic>
      <p:pic>
        <p:nvPicPr>
          <p:cNvPr id="126" name="Google Shape;126;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384975" y="2142750"/>
            <a:ext cx="1829900" cy="1369475"/>
          </a:xfrm>
          <a:prstGeom prst="rect">
            <a:avLst/>
          </a:prstGeom>
          <a:noFill/>
          <a:ln>
            <a:noFill/>
          </a:ln>
        </p:spPr>
      </p:pic>
      <p:pic>
        <p:nvPicPr>
          <p:cNvPr id="127" name="Google Shape;127;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58025" y="2983050"/>
            <a:ext cx="1994725" cy="132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91750" y="22650"/>
            <a:ext cx="439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AIRIS by SingularityNET </a:t>
            </a:r>
            <a:endParaRPr sz="2000" b="1">
              <a:solidFill>
                <a:schemeClr val="dk1"/>
              </a:solidFill>
              <a:latin typeface="Calibri"/>
              <a:ea typeface="Calibri"/>
              <a:cs typeface="Calibri"/>
              <a:sym typeface="Calibri"/>
            </a:endParaRPr>
          </a:p>
        </p:txBody>
      </p:sp>
      <p:sp>
        <p:nvSpPr>
          <p:cNvPr id="133" name="Google Shape;133;p22"/>
          <p:cNvSpPr txBox="1"/>
          <p:nvPr/>
        </p:nvSpPr>
        <p:spPr>
          <a:xfrm>
            <a:off x="108776" y="454500"/>
            <a:ext cx="43965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AIRIS by SingularityNET</a:t>
            </a:r>
            <a:r>
              <a:rPr lang="en" sz="1300">
                <a:solidFill>
                  <a:schemeClr val="dk1"/>
                </a:solidFill>
                <a:latin typeface="Calibri"/>
                <a:ea typeface="Calibri"/>
                <a:cs typeface="Calibri"/>
                <a:sym typeface="Calibri"/>
              </a:rPr>
              <a:t> - a new </a:t>
            </a:r>
            <a:r>
              <a:rPr lang="en" sz="1300" b="1">
                <a:solidFill>
                  <a:srgbClr val="FF0000"/>
                </a:solidFill>
                <a:latin typeface="Calibri"/>
                <a:ea typeface="Calibri"/>
                <a:cs typeface="Calibri"/>
                <a:sym typeface="Calibri"/>
              </a:rPr>
              <a:t>self-learning AI </a:t>
            </a:r>
            <a:r>
              <a:rPr lang="en" sz="1300">
                <a:solidFill>
                  <a:schemeClr val="dk1"/>
                </a:solidFill>
                <a:latin typeface="Calibri"/>
                <a:ea typeface="Calibri"/>
                <a:cs typeface="Calibri"/>
                <a:sym typeface="Calibri"/>
              </a:rPr>
              <a:t>is being tested in </a:t>
            </a:r>
            <a:r>
              <a:rPr lang="en" sz="1300" b="1">
                <a:solidFill>
                  <a:srgbClr val="FF0000"/>
                </a:solidFill>
                <a:latin typeface="Calibri"/>
                <a:ea typeface="Calibri"/>
                <a:cs typeface="Calibri"/>
                <a:sym typeface="Calibri"/>
              </a:rPr>
              <a:t>Minecraft</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AIRIS does not require preset rules or training data. It learns by interacting with its environment. AIRIS utilizes neural symbolic learning to form generalizable conclusions from small amounts of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is designed to be transparent, allowing developers to understand its decision-making process.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goal is to eventually transfer AIRIS's skills to real-world applications like robotics and smart home assistants.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https://singularitynet.io</a:t>
            </a:r>
            <a:r>
              <a:rPr lang="en" sz="1300">
                <a:solidFill>
                  <a:schemeClr val="dk1"/>
                </a:solidFill>
                <a:latin typeface="Calibri"/>
                <a:ea typeface="Calibri"/>
                <a:cs typeface="Calibri"/>
                <a:sym typeface="Calibri"/>
              </a:rPr>
              <a:t> - SingularityNET is also working on a decentralized network of supercomputers for AGI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Ben Goertzel - founder of SingularityNET</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https://en.wikipedia.org/wiki/Ben_Goertzel</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https://www.youtube.com/watch?v=OpSmCKe27WE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34" name="Google Shape;134;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3751" y="191650"/>
            <a:ext cx="2296476" cy="1764249"/>
          </a:xfrm>
          <a:prstGeom prst="rect">
            <a:avLst/>
          </a:prstGeom>
          <a:noFill/>
          <a:ln w="9525" cap="flat" cmpd="sng">
            <a:solidFill>
              <a:srgbClr val="FF0000"/>
            </a:solidFill>
            <a:prstDash val="solid"/>
            <a:round/>
            <a:headEnd type="none" w="sm" len="sm"/>
            <a:tailEnd type="none" w="sm" len="sm"/>
          </a:ln>
        </p:spPr>
      </p:pic>
      <p:pic>
        <p:nvPicPr>
          <p:cNvPr id="135" name="Google Shape;135;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072000" y="191650"/>
            <a:ext cx="1777499" cy="1656600"/>
          </a:xfrm>
          <a:prstGeom prst="rect">
            <a:avLst/>
          </a:prstGeom>
          <a:noFill/>
          <a:ln w="9525" cap="flat" cmpd="sng">
            <a:solidFill>
              <a:srgbClr val="FF0000"/>
            </a:solidFill>
            <a:prstDash val="solid"/>
            <a:round/>
            <a:headEnd type="none" w="sm" len="sm"/>
            <a:tailEnd type="none" w="sm" len="sm"/>
          </a:ln>
        </p:spPr>
      </p:pic>
      <p:sp>
        <p:nvSpPr>
          <p:cNvPr id="136" name="Google Shape;136;p22"/>
          <p:cNvSpPr txBox="1"/>
          <p:nvPr/>
        </p:nvSpPr>
        <p:spPr>
          <a:xfrm>
            <a:off x="7364200" y="1890850"/>
            <a:ext cx="1193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Ben Goertzel </a:t>
            </a:r>
            <a:endParaRPr sz="1300">
              <a:solidFill>
                <a:schemeClr val="dk1"/>
              </a:solidFill>
              <a:latin typeface="Calibri"/>
              <a:ea typeface="Calibri"/>
              <a:cs typeface="Calibri"/>
              <a:sym typeface="Calibri"/>
            </a:endParaRPr>
          </a:p>
        </p:txBody>
      </p:sp>
      <p:pic>
        <p:nvPicPr>
          <p:cNvPr id="137" name="Google Shape;137;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83750" y="2049725"/>
            <a:ext cx="2296475" cy="1264222"/>
          </a:xfrm>
          <a:prstGeom prst="rect">
            <a:avLst/>
          </a:prstGeom>
          <a:noFill/>
          <a:ln w="9525" cap="flat" cmpd="sng">
            <a:solidFill>
              <a:srgbClr val="FF0000"/>
            </a:solidFill>
            <a:prstDash val="solid"/>
            <a:round/>
            <a:headEnd type="none" w="sm" len="sm"/>
            <a:tailEnd type="none" w="sm" len="sm"/>
          </a:ln>
        </p:spPr>
      </p:pic>
      <p:pic>
        <p:nvPicPr>
          <p:cNvPr id="138" name="Google Shape;138;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52400" y="3627000"/>
            <a:ext cx="2594301" cy="1364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3770</Words>
  <Application>Microsoft Macintosh PowerPoint</Application>
  <PresentationFormat>On-screen Show (16:9)</PresentationFormat>
  <Paragraphs>292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2024-11-15T18:46:32Z</dcterms:modified>
</cp:coreProperties>
</file>