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Roboto Mono" pitchFamily="49"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18B31A-255C-4A5F-9448-2583F3E32FEA}">
  <a:tblStyle styleId="{E318B31A-255C-4A5F-9448-2583F3E32FE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6290bd58a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6290bd58a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290bd58a2_2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290bd58a2_2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6290bd58a2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6290bd58a2_2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296d9ef4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36296d9ef48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3d4c850b0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3d4c850b0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3d4c850b00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3d4c850b00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36de3673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336de3673e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6a65eaa20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g36a65eaa20d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6a65eaa20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9" name="Google Shape;279;g36a65eaa20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6272717752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3627271775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27cf388f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627cf388fb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9" name="Google Shape;30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9" name="Google Shape;31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a64a0ae3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6a64a0ae3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2797a48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362797a48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2797a481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62797a481a_1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62797a481a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62797a481a_1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ab427bab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6ab427bab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0.jpeg"/><Relationship Id="rId7" Type="http://schemas.openxmlformats.org/officeDocument/2006/relationships/hyperlink" Target="https://blog.google/technology/developers/introducing-gemini-cli-open-source-ai-agent/"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x.com/Google/status/1937861715061846241" TargetMode="External"/><Relationship Id="rId5" Type="http://schemas.openxmlformats.org/officeDocument/2006/relationships/image" Target="../media/image21.png"/><Relationship Id="rId4" Type="http://schemas.openxmlformats.org/officeDocument/2006/relationships/hyperlink" Target="https://chromewebstore.google.com/detail/alphaxiv-understand-resea/liihfcjialakefgidmaadhajjikbjja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developers.googleblog.com/en/google-cloud-donates-a2a-to-linux-foundation/" TargetMode="External"/><Relationship Id="rId7" Type="http://schemas.openxmlformats.org/officeDocument/2006/relationships/image" Target="../media/image25.png"/><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hyperlink" Target="https://docs.warp.dev/getting-started/what-is-warp" TargetMode="External"/><Relationship Id="rId5" Type="http://schemas.openxmlformats.org/officeDocument/2006/relationships/hyperlink" Target="https://blogs.windows.com/windowsexperience/2025/06/23/introducing-mu-language-model-and-how-it-enabled-the-agent-in-windows-settings/" TargetMode="External"/><Relationship Id="rId10" Type="http://schemas.openxmlformats.org/officeDocument/2006/relationships/hyperlink" Target="https://www.warp.dev" TargetMode="External"/><Relationship Id="rId4" Type="http://schemas.openxmlformats.org/officeDocument/2006/relationships/image" Target="../media/image23.png"/><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hyperlink" Target="https://www.reuters.com/world/china/openai-says-chinas-zhipu-ai-gaining-ground-amid-beijings-global-ai-push-2025-06-25/" TargetMode="External"/><Relationship Id="rId3" Type="http://schemas.openxmlformats.org/officeDocument/2006/relationships/hyperlink" Target="https://techcrunch.com/2025/06/24/google-rolls-out-new-gemini-model-that-can-run-on-robots-locally/" TargetMode="External"/><Relationship Id="rId7"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2.png"/><Relationship Id="rId5" Type="http://schemas.openxmlformats.org/officeDocument/2006/relationships/hyperlink" Target="https://elevenlabs.io/blog/introducing-11ai" TargetMode="External"/><Relationship Id="rId10" Type="http://schemas.openxmlformats.org/officeDocument/2006/relationships/hyperlink" Target="https://zhipuai.cn" TargetMode="External"/><Relationship Id="rId4" Type="http://schemas.openxmlformats.org/officeDocument/2006/relationships/image" Target="../media/image29.jpeg"/><Relationship Id="rId9" Type="http://schemas.openxmlformats.org/officeDocument/2006/relationships/hyperlink" Target="https://en.wikipedia.org/wiki/Zhipu_AI"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blog/changelog/2025-06-25-anthropic-claude-sonnet-4-and-claude-opus-4-are-now-generally-available-in-github-copilot/"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deepmind.google/discover/blog/alphagenome-ai-for-better-understanding-the-genom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nthropic.com/news/claude-powered-artifact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www.wsj.com/tech/ai/meta-poaches-three-openai-researchers-eb55eea9" TargetMode="External"/><Relationship Id="rId5" Type="http://schemas.openxmlformats.org/officeDocument/2006/relationships/image" Target="../media/image35.png"/><Relationship Id="rId4" Type="http://schemas.openxmlformats.org/officeDocument/2006/relationships/hyperlink" Target="https://www.youtube.com/watch?v=PBxwtabGltc"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MarkusPfundstein/mcp-obsidian" TargetMode="External"/><Relationship Id="rId13" Type="http://schemas.openxmlformats.org/officeDocument/2006/relationships/image" Target="../media/image36.png"/><Relationship Id="rId3" Type="http://schemas.openxmlformats.org/officeDocument/2006/relationships/hyperlink" Target="https://github.com/upstash/context7" TargetMode="External"/><Relationship Id="rId7" Type="http://schemas.openxmlformats.org/officeDocument/2006/relationships/hyperlink" Target="https://gitmcp.io" TargetMode="External"/><Relationship Id="rId12" Type="http://schemas.openxmlformats.org/officeDocument/2006/relationships/hyperlink" Target="https://medium.com/@joe.njenga/these-9-mcp-servers-improve-ai-context-reduce-99-code-errors-d2ba7acd9d94"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ithub.com/modelcontextprotocol/servers/tree/main/src/filesystem" TargetMode="External"/><Relationship Id="rId11" Type="http://schemas.openxmlformats.org/officeDocument/2006/relationships/hyperlink" Target="https://github.com/modelcontextprotocol/servers/tree/main/src/fetch" TargetMode="External"/><Relationship Id="rId5" Type="http://schemas.openxmlformats.org/officeDocument/2006/relationships/hyperlink" Target="https://github.com/shaneholloman/mcp-knowledge-graph" TargetMode="External"/><Relationship Id="rId10" Type="http://schemas.openxmlformats.org/officeDocument/2006/relationships/hyperlink" Target="https://github.com/modelcontextprotocol/servers/tree/main/src/sequentialthinking" TargetMode="External"/><Relationship Id="rId4" Type="http://schemas.openxmlformats.org/officeDocument/2006/relationships/hyperlink" Target="https://github.com/alioshr/memory-bank-mcp" TargetMode="External"/><Relationship Id="rId9" Type="http://schemas.openxmlformats.org/officeDocument/2006/relationships/hyperlink" Target="https://github.com/tavily-ai/tavily-mc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cybergym.io" TargetMode="External"/><Relationship Id="rId7"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huggingface.co/datasets/sunblaze-ucb/cybergym" TargetMode="External"/><Relationship Id="rId5" Type="http://schemas.openxmlformats.org/officeDocument/2006/relationships/hyperlink" Target="https://github.com/sunblaze-ucb/cybergym" TargetMode="External"/><Relationship Id="rId4" Type="http://schemas.openxmlformats.org/officeDocument/2006/relationships/hyperlink" Target="https://arxiv.org/abs/2506.0254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505.10819"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github.com/topwasu/poe-world" TargetMode="External"/><Relationship Id="rId4" Type="http://schemas.openxmlformats.org/officeDocument/2006/relationships/hyperlink" Target="https://topwasu.github.io/poe-worl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medium.com/write-a-catalyst/i-asked-ai-to-build-me-a-business-heres-what-happened-in-30-days-c9b126db3c42"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data-science-collective/why-most-ai-agents-fail-in-production-and-how-to-build-ones-that-dont-f6f604bcd07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2.xml.rels><?xml version="1.0" encoding="UTF-8" standalone="yes"?>
<Relationships xmlns="http://schemas.openxmlformats.org/package/2006/relationships"><Relationship Id="rId13" Type="http://schemas.openxmlformats.org/officeDocument/2006/relationships/hyperlink" Target="http://aistudio.google.com/app/prompts/new_chat?model=gemini-2.5-pro-preview-06-05" TargetMode="External"/><Relationship Id="rId18" Type="http://schemas.openxmlformats.org/officeDocument/2006/relationships/hyperlink" Target="http://aistudio.google.com/app/prompts/new_chat?model=gemini-2.5-flash-preview-05-20" TargetMode="External"/><Relationship Id="rId26" Type="http://schemas.openxmlformats.org/officeDocument/2006/relationships/hyperlink" Target="http://aistudio.google.com/app/prompts/new_chat?model=gemini-2.5-flash-preview-04-17" TargetMode="External"/><Relationship Id="rId21" Type="http://schemas.openxmlformats.org/officeDocument/2006/relationships/hyperlink" Target="https://huggingface.co/deepseek-ai/DeepSeek-V3-0324" TargetMode="External"/><Relationship Id="rId34" Type="http://schemas.openxmlformats.org/officeDocument/2006/relationships/hyperlink" Target="https://openai.com/index/o1-and-new-tools-for-developers/" TargetMode="External"/><Relationship Id="rId7" Type="http://schemas.openxmlformats.org/officeDocument/2006/relationships/hyperlink" Target="https://web.lmarena.ai/leaderboard"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3-7-sonnet" TargetMode="External"/><Relationship Id="rId25" Type="http://schemas.openxmlformats.org/officeDocument/2006/relationships/hyperlink" Target="https://mistral.ai/news/mistral-medium-3" TargetMode="External"/><Relationship Id="rId33" Type="http://schemas.openxmlformats.org/officeDocument/2006/relationships/hyperlink" Target="https://x.ai/blog/grok-3" TargetMode="External"/><Relationship Id="rId2" Type="http://schemas.openxmlformats.org/officeDocument/2006/relationships/notesSlide" Target="../notesSlides/notesSlide2.xml"/><Relationship Id="rId16" Type="http://schemas.openxmlformats.org/officeDocument/2006/relationships/hyperlink" Target="https://www.anthropic.com/news/claude-4" TargetMode="External"/><Relationship Id="rId20" Type="http://schemas.openxmlformats.org/officeDocument/2006/relationships/hyperlink" Target="https://www.anthropic.com/claude/sonnet" TargetMode="External"/><Relationship Id="rId29" Type="http://schemas.openxmlformats.org/officeDocument/2006/relationships/hyperlink" Target="http://aistudio.google.com/app/prompts/new_chat?model=gemini-2.5-pro"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qwenlm.github.io/blog/qwen3/" TargetMode="External"/><Relationship Id="rId32" Type="http://schemas.openxmlformats.org/officeDocument/2006/relationships/hyperlink" Target="http://aistudio.google.com/app/prompts/new_chat?model=gemini-2.5-flash" TargetMode="External"/><Relationship Id="rId37" Type="http://schemas.openxmlformats.org/officeDocument/2006/relationships/hyperlink" Target="http://aistudio.google.com/app/prompts/new_chat?model=gemini-2.5-flash-lite-preview-06-17" TargetMode="External"/><Relationship Id="rId5" Type="http://schemas.openxmlformats.org/officeDocument/2006/relationships/hyperlink" Target="https://openlm.ai/chatbot-arena/" TargetMode="External"/><Relationship Id="rId15" Type="http://schemas.openxmlformats.org/officeDocument/2006/relationships/hyperlink" Target="http://aistudio.google.com/app/prompts/new_chat?model=gemini-2.5-pro-preview-05-06"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www.anthropic.com/claude/haiku" TargetMode="External"/><Relationship Id="rId36" Type="http://schemas.openxmlformats.org/officeDocument/2006/relationships/hyperlink" Target="https://www.minimax.io/news/minimaxm1"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s://openai.com/index/gpt-4-1/" TargetMode="External"/><Relationship Id="rId31" Type="http://schemas.openxmlformats.org/officeDocument/2006/relationships/hyperlink" Target="https://openai.com/index/introducing-gpt-4-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s://api-docs.deepseek.com/news/news250528" TargetMode="External"/><Relationship Id="rId22" Type="http://schemas.openxmlformats.org/officeDocument/2006/relationships/hyperlink" Target="https://api-docs.deepseek.com/news/news250120" TargetMode="External"/><Relationship Id="rId27" Type="http://schemas.openxmlformats.org/officeDocument/2006/relationships/hyperlink" Target="https://openai.com/index/openai-o3-mini/" TargetMode="External"/><Relationship Id="rId30" Type="http://schemas.openxmlformats.org/officeDocument/2006/relationships/hyperlink" Target="https://x.com/OpenAI/status/1905331956856050135" TargetMode="External"/><Relationship Id="rId35" Type="http://schemas.openxmlformats.org/officeDocument/2006/relationships/hyperlink" Target="https://api-docs.deepseek.com/news/news250325"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research.adobe.com/video/project-music-genai-control/" TargetMode="External"/><Relationship Id="rId3" Type="http://schemas.openxmlformats.org/officeDocument/2006/relationships/hyperlink" Target="https://musiclm.com" TargetMode="External"/><Relationship Id="rId7" Type="http://schemas.openxmlformats.org/officeDocument/2006/relationships/hyperlink" Target="https://stability.ai/stable-audio"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musicgen.com" TargetMode="External"/><Relationship Id="rId5" Type="http://schemas.openxmlformats.org/officeDocument/2006/relationships/hyperlink" Target="https://huggingface.co/google/magenta-realtime" TargetMode="External"/><Relationship Id="rId4" Type="http://schemas.openxmlformats.org/officeDocument/2006/relationships/hyperlink" Target="https://x.com/osanseviero/status/1936415454819676427" TargetMode="External"/><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klingai.com" TargetMode="Externa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zencoder.ai" TargetMode="External"/><Relationship Id="rId11" Type="http://schemas.openxmlformats.org/officeDocument/2006/relationships/image" Target="../media/image5.png"/><Relationship Id="rId5" Type="http://schemas.openxmlformats.org/officeDocument/2006/relationships/hyperlink" Target="https://github.com/openai/codex" TargetMode="External"/><Relationship Id="rId10" Type="http://schemas.openxmlformats.org/officeDocument/2006/relationships/image" Target="../media/image4.jpeg"/><Relationship Id="rId4" Type="http://schemas.openxmlformats.org/officeDocument/2006/relationships/hyperlink" Target="https://x.com/gdb/status/1935874544931324325"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crescendo.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crescendo.ai/news/latest-ai-news-and-updates"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explodingtopics.com/blog/ai-statistic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medium.com/vibe-coding/13-000-developers-are-obsessed-with-this-unknown-ai-tool-791134a79c8b" TargetMode="External"/><Relationship Id="rId7" Type="http://schemas.openxmlformats.org/officeDocument/2006/relationships/hyperlink" Target="https://upstash.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github.com/upstash/context7" TargetMode="Externa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4.png"/><Relationship Id="rId7" Type="http://schemas.openxmlformats.org/officeDocument/2006/relationships/hyperlink" Target="https://github.com/vllm-project/vl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GeeeekExplorer/nano-vllm" TargetMode="External"/><Relationship Id="rId5" Type="http://schemas.openxmlformats.org/officeDocument/2006/relationships/image" Target="../media/image15.png"/><Relationship Id="rId4" Type="http://schemas.openxmlformats.org/officeDocument/2006/relationships/hyperlink" Target="https://www.salesforce.com/news/press-releases/2025/06/23/agentforce-3-announcement/"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bpEN0YycmSI" TargetMode="External"/><Relationship Id="rId3" Type="http://schemas.openxmlformats.org/officeDocument/2006/relationships/hyperlink" Target="https://www.foxbusiness.com/technology/goldman-sachs-announces-firmwide-launch-ai-assistant" TargetMode="External"/><Relationship Id="rId7" Type="http://schemas.openxmlformats.org/officeDocument/2006/relationships/hyperlink" Target="https://arxiv.org/abs/2505.15809"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github.com/Gen-Verse/MMaDA" TargetMode="External"/><Relationship Id="rId11" Type="http://schemas.openxmlformats.org/officeDocument/2006/relationships/image" Target="../media/image19.png"/><Relationship Id="rId5" Type="http://schemas.openxmlformats.org/officeDocument/2006/relationships/hyperlink" Target="https://huggingface.co/spaces/Gen-Verse/MMaDA" TargetMode="External"/><Relationship Id="rId10" Type="http://schemas.openxmlformats.org/officeDocument/2006/relationships/image" Target="../media/image18.jpeg"/><Relationship Id="rId4" Type="http://schemas.openxmlformats.org/officeDocument/2006/relationships/image" Target="../media/image17.png"/><Relationship Id="rId9" Type="http://schemas.openxmlformats.org/officeDocument/2006/relationships/hyperlink" Target="https://medium.com/@PowerUpSkills/i-built-the-same-app-with-4-different-ai-models-then-i-found-mmada-a1135e41617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93444"/>
            <a:ext cx="4420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Kuaishou KLING 2.1 video model via API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Codex CLI - 10K pull requests per day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DeepMind Magenta Real-time Music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VideoRefer VideoLLaMA3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Zencoder.ai - AI coding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Crescendo AI customer service 99.8% accuracy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Growth Stats</a:t>
            </a:r>
            <a:endParaRPr sz="1500" b="1">
              <a:solidFill>
                <a:srgbClr val="3C78D8"/>
              </a:solidFill>
              <a:latin typeface="Calibri"/>
              <a:ea typeface="Calibri"/>
              <a:cs typeface="Calibri"/>
              <a:sym typeface="Calibri"/>
            </a:endParaRPr>
          </a:p>
        </p:txBody>
      </p:sp>
      <p:sp>
        <p:nvSpPr>
          <p:cNvPr id="64" name="Google Shape;64;p15"/>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27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096439"/>
            <a:ext cx="4502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Builds a Business in 30 days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Make AI Agents Not Fail in Prod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music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72295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Context7 MCP - up-to-date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Agentforce 3</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nano-vllm implementation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Goldman Sachs AI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MMaDA-8B - multimodal diffusion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Meteor-1 Optical Chip Rivals  RTX 4090</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allowed to train on copyrighted books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Chrome browser AI Extension for arXiv,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CLI open-source AI agent</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87808"/>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donates A2A to Linux Foundation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Warp - AI agents in terminal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Mu - on-device Agent in Windows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Gemini Robotics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ElevenLabs 11ai voice assistant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Zhipu AI - getting government contracts in China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Copilot: Claude Sonnet 4 &amp; Opus 4</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GoogleDeepMind’s AlphaGenome for DNA analysis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 - build and host AI apps Artifacts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Use 9 MCP Servers to reduce coding errors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Poaches Three OpenAI Researchers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China Wins Against USA in Sciences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UC Berkeley CyberGym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PoE-World</a:t>
            </a:r>
            <a:endParaRPr sz="1500" b="1">
              <a:solidFill>
                <a:srgbClr val="3C78D8"/>
              </a:solidFill>
              <a:latin typeface="Calibri"/>
              <a:ea typeface="Calibri"/>
              <a:cs typeface="Calibri"/>
              <a:sym typeface="Calibri"/>
            </a:endParaRPr>
          </a:p>
        </p:txBody>
      </p:sp>
      <p:sp>
        <p:nvSpPr>
          <p:cNvPr id="68" name="Google Shape;68;p15"/>
          <p:cNvSpPr txBox="1"/>
          <p:nvPr/>
        </p:nvSpPr>
        <p:spPr>
          <a:xfrm>
            <a:off x="5325500" y="57525"/>
            <a:ext cx="3668400" cy="572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1800" b="1" i="1">
                <a:solidFill>
                  <a:srgbClr val="FF0000"/>
                </a:solidFill>
                <a:latin typeface="Calibri"/>
                <a:ea typeface="Calibri"/>
                <a:cs typeface="Calibri"/>
                <a:sym typeface="Calibri"/>
              </a:rPr>
              <a:t>AI is not perfect, it makes errors.</a:t>
            </a:r>
            <a:br>
              <a:rPr lang="en" sz="1800" b="1" i="1">
                <a:solidFill>
                  <a:srgbClr val="FF0000"/>
                </a:solidFill>
                <a:latin typeface="Calibri"/>
                <a:ea typeface="Calibri"/>
                <a:cs typeface="Calibri"/>
                <a:sym typeface="Calibri"/>
              </a:rPr>
            </a:br>
            <a:r>
              <a:rPr lang="en" sz="1800" b="1" i="1">
                <a:solidFill>
                  <a:srgbClr val="FF0000"/>
                </a:solidFill>
                <a:latin typeface="Calibri"/>
                <a:ea typeface="Calibri"/>
                <a:cs typeface="Calibri"/>
                <a:sym typeface="Calibri"/>
              </a:rPr>
              <a:t>But still it is the major amplifier !</a:t>
            </a:r>
            <a:endParaRPr sz="1800" b="1" i="1" u="none" strike="noStrike" cap="none">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05" name="Google Shape;205;p24"/>
          <p:cNvSpPr txBox="1"/>
          <p:nvPr/>
        </p:nvSpPr>
        <p:spPr>
          <a:xfrm>
            <a:off x="80275" y="392875"/>
            <a:ext cx="4446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allowed to train on copyrighted books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 District Court ruled that training LLMs on copyrighted books constitutes fair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number of authors had filed suit against Anthropic for training its models on their books without permission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judge concluded that it is fair use for AI models to read books the same way people do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Judge wrote that the authors’ lawsuit against anthropic is “no different than it would be if they complained that training school children to write well would result in an explosion of competing works.” </a:t>
            </a:r>
            <a:endParaRPr sz="1200">
              <a:solidFill>
                <a:schemeClr val="dk1"/>
              </a:solidFill>
              <a:latin typeface="Calibri"/>
              <a:ea typeface="Calibri"/>
              <a:cs typeface="Calibri"/>
              <a:sym typeface="Calibri"/>
            </a:endParaRPr>
          </a:p>
        </p:txBody>
      </p:sp>
      <p:pic>
        <p:nvPicPr>
          <p:cNvPr id="206" name="Google Shape;206;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78675" y="392875"/>
            <a:ext cx="2050199" cy="2050199"/>
          </a:xfrm>
          <a:prstGeom prst="rect">
            <a:avLst/>
          </a:prstGeom>
          <a:noFill/>
          <a:ln w="9525" cap="flat" cmpd="sng">
            <a:solidFill>
              <a:srgbClr val="FF0000"/>
            </a:solidFill>
            <a:prstDash val="solid"/>
            <a:round/>
            <a:headEnd type="none" w="sm" len="sm"/>
            <a:tailEnd type="none" w="sm" len="sm"/>
          </a:ln>
        </p:spPr>
      </p:pic>
      <p:sp>
        <p:nvSpPr>
          <p:cNvPr id="207" name="Google Shape;207;p24"/>
          <p:cNvSpPr txBox="1"/>
          <p:nvPr/>
        </p:nvSpPr>
        <p:spPr>
          <a:xfrm>
            <a:off x="80275" y="2491308"/>
            <a:ext cx="4446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Chrome browser AI Extension for arXiv,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 with AI on top of (pdf) documents. Highlight any section of the paper and "@" other papers to quickly add context and compare results, benchmarks,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beautiful research blogs with figures, key insights, and clear explanations from the paper with just one click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Read in multiple languages; BibTex citations automatically generated</a:t>
            </a:r>
            <a:endParaRPr sz="9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https://chromewebstore.google.com/detail/alphaxiv-understand-resea/liihfcjialakefgidmaadhajjikbjjab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8" name="Google Shape;208;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2732425"/>
            <a:ext cx="2366875" cy="706850"/>
          </a:xfrm>
          <a:prstGeom prst="rect">
            <a:avLst/>
          </a:prstGeom>
          <a:noFill/>
          <a:ln w="9525" cap="flat" cmpd="sng">
            <a:solidFill>
              <a:srgbClr val="FF0000"/>
            </a:solidFill>
            <a:prstDash val="solid"/>
            <a:round/>
            <a:headEnd type="none" w="sm" len="sm"/>
            <a:tailEnd type="none" w="sm" len="sm"/>
          </a:ln>
        </p:spPr>
      </p:pic>
      <p:sp>
        <p:nvSpPr>
          <p:cNvPr id="209" name="Google Shape;209;p24"/>
          <p:cNvSpPr txBox="1"/>
          <p:nvPr/>
        </p:nvSpPr>
        <p:spPr>
          <a:xfrm>
            <a:off x="80275" y="3994208"/>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Gemini CLI open-source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integrated with Google’s AI Gemini Code Assist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https://x.com/Google/status/1937861715061846241</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https://blog.google/technology/developers/introducing-gemini-cli-open-source-ai-agent/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0" name="Google Shape;210;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78675" y="3667875"/>
            <a:ext cx="2366875" cy="1325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16" name="Google Shape;216;p25"/>
          <p:cNvSpPr txBox="1"/>
          <p:nvPr/>
        </p:nvSpPr>
        <p:spPr>
          <a:xfrm>
            <a:off x="80275" y="342589"/>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donates A2A to Linux Foundation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Agent2Agent (A2) project with Amazon Web Services, Cisco, Google, Microsoft, Salesforce, SAP, and ServiceNow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https://developers.googleblog.com/en/google-cloud-donates-a2a-to-linux-foundation/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7" name="Google Shape;21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1075" y="364140"/>
            <a:ext cx="1944952" cy="711000"/>
          </a:xfrm>
          <a:prstGeom prst="rect">
            <a:avLst/>
          </a:prstGeom>
          <a:noFill/>
          <a:ln w="9525" cap="flat" cmpd="sng">
            <a:solidFill>
              <a:srgbClr val="FF0000"/>
            </a:solidFill>
            <a:prstDash val="solid"/>
            <a:round/>
            <a:headEnd type="none" w="sm" len="sm"/>
            <a:tailEnd type="none" w="sm" len="sm"/>
          </a:ln>
        </p:spPr>
      </p:pic>
      <p:sp>
        <p:nvSpPr>
          <p:cNvPr id="218" name="Google Shape;218;p25"/>
          <p:cNvSpPr txBox="1"/>
          <p:nvPr/>
        </p:nvSpPr>
        <p:spPr>
          <a:xfrm>
            <a:off x="80275" y="3916949"/>
            <a:ext cx="4446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Mu - on-device Agent in Windows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Mu is an efficient 330M encoder–decoder language model optimized for small-scale deployment, particularly on the NPUs on Copilot+ PCs. 100+ tokens/sec.</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https://blogs.windows.com/windowsexperience/2025/06/23/introducing-mu-language-model-and-how-it-enabled-the-agent-in-windows-settings/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19" name="Google Shape;219;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201000"/>
            <a:ext cx="1368300" cy="848525"/>
          </a:xfrm>
          <a:prstGeom prst="rect">
            <a:avLst/>
          </a:prstGeom>
          <a:noFill/>
          <a:ln>
            <a:noFill/>
          </a:ln>
        </p:spPr>
      </p:pic>
      <p:pic>
        <p:nvPicPr>
          <p:cNvPr id="220" name="Google Shape;220;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8675" y="2561212"/>
            <a:ext cx="4292224" cy="637125"/>
          </a:xfrm>
          <a:prstGeom prst="rect">
            <a:avLst/>
          </a:prstGeom>
          <a:noFill/>
          <a:ln>
            <a:noFill/>
          </a:ln>
        </p:spPr>
      </p:pic>
      <p:pic>
        <p:nvPicPr>
          <p:cNvPr id="221" name="Google Shape;221;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474200" y="1362199"/>
            <a:ext cx="1492100" cy="526150"/>
          </a:xfrm>
          <a:prstGeom prst="rect">
            <a:avLst/>
          </a:prstGeom>
          <a:noFill/>
          <a:ln>
            <a:noFill/>
          </a:ln>
        </p:spPr>
      </p:pic>
      <p:pic>
        <p:nvPicPr>
          <p:cNvPr id="222" name="Google Shape;222;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106275" y="1201000"/>
            <a:ext cx="1308625" cy="1308625"/>
          </a:xfrm>
          <a:prstGeom prst="rect">
            <a:avLst/>
          </a:prstGeom>
          <a:noFill/>
          <a:ln w="9525" cap="flat" cmpd="sng">
            <a:solidFill>
              <a:srgbClr val="FF0000"/>
            </a:solidFill>
            <a:prstDash val="solid"/>
            <a:round/>
            <a:headEnd type="none" w="sm" len="sm"/>
            <a:tailEnd type="none" w="sm" len="sm"/>
          </a:ln>
        </p:spPr>
      </p:pic>
      <p:sp>
        <p:nvSpPr>
          <p:cNvPr id="223" name="Google Shape;223;p25"/>
          <p:cNvSpPr txBox="1"/>
          <p:nvPr/>
        </p:nvSpPr>
        <p:spPr>
          <a:xfrm>
            <a:off x="80275" y="1110082"/>
            <a:ext cx="444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 - AI agents in terminal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https://www.warp.dev</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1"/>
              </a:rPr>
              <a:t>https://docs.warp.dev/getting-started/what-is-warp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offers IDE-like editing experience in the terminal; combines code editing, terminal commands, AI-driven automation, and workflow management; run multiple AI agents in parallel - write code, debug, create pull requests, deploy projects, ...; use plain English or shell commands; centralized dashboard for managing all running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supports popular shells (bash, zsh, fish, PowerShell) and runs on Mac, Linux, and Windows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in Rust for speed and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Drive - notebooks, workflows, and environment vars that can be shared with teams, with all data available as context for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Warp is a venture-capital backed startup in New York City. Founded in June 2020 by </a:t>
            </a:r>
            <a:r>
              <a:rPr lang="en" sz="1200" b="1">
                <a:solidFill>
                  <a:srgbClr val="FF0000"/>
                </a:solidFill>
                <a:latin typeface="Calibri"/>
                <a:ea typeface="Calibri"/>
                <a:cs typeface="Calibri"/>
                <a:sym typeface="Calibri"/>
              </a:rPr>
              <a:t>Zach Lloyd</a:t>
            </a:r>
            <a:r>
              <a:rPr lang="en" sz="1200">
                <a:solidFill>
                  <a:schemeClr val="dk1"/>
                </a:solidFill>
                <a:latin typeface="Calibri"/>
                <a:ea typeface="Calibri"/>
                <a:cs typeface="Calibri"/>
                <a:sym typeface="Calibri"/>
              </a:rPr>
              <a:t>. 60+ employees, 0.5 Mln users.</a:t>
            </a:r>
            <a:endParaRPr sz="1200">
              <a:solidFill>
                <a:schemeClr val="dk1"/>
              </a:solidFill>
              <a:latin typeface="Calibri"/>
              <a:ea typeface="Calibri"/>
              <a:cs typeface="Calibri"/>
              <a:sym typeface="Calibri"/>
            </a:endParaRPr>
          </a:p>
        </p:txBody>
      </p:sp>
      <p:pic>
        <p:nvPicPr>
          <p:cNvPr id="224" name="Google Shape;224;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78675" y="3807375"/>
            <a:ext cx="1578299" cy="1183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6"/>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0" name="Google Shape;230;p26"/>
          <p:cNvSpPr txBox="1"/>
          <p:nvPr/>
        </p:nvSpPr>
        <p:spPr>
          <a:xfrm>
            <a:off x="80275" y="342589"/>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 Gemini 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On-Device LLM, controls robot's movements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https://techcrunch.com/2025/06/24/google-rolls-out-new-gemini-model-that-can-run-on-robots-locally/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9075" y="57475"/>
            <a:ext cx="1669307" cy="949925"/>
          </a:xfrm>
          <a:prstGeom prst="rect">
            <a:avLst/>
          </a:prstGeom>
          <a:noFill/>
          <a:ln w="9525" cap="flat" cmpd="sng">
            <a:solidFill>
              <a:srgbClr val="FF0000"/>
            </a:solidFill>
            <a:prstDash val="solid"/>
            <a:round/>
            <a:headEnd type="none" w="sm" len="sm"/>
            <a:tailEnd type="none" w="sm" len="sm"/>
          </a:ln>
        </p:spPr>
      </p:pic>
      <p:sp>
        <p:nvSpPr>
          <p:cNvPr id="232" name="Google Shape;232;p26"/>
          <p:cNvSpPr txBox="1"/>
          <p:nvPr/>
        </p:nvSpPr>
        <p:spPr>
          <a:xfrm>
            <a:off x="80275" y="114716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ElevenLabs 11ai voice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Connects to MCP to execute tasks; 5K+ voice options, voice cloning, running on ElevenLabs’ infrastructure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https://elevenlabs.io/blog/introducing-11ai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3" name="Google Shape;233;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9075" y="1147174"/>
            <a:ext cx="1367060" cy="711000"/>
          </a:xfrm>
          <a:prstGeom prst="rect">
            <a:avLst/>
          </a:prstGeom>
          <a:noFill/>
          <a:ln w="9525" cap="flat" cmpd="sng">
            <a:solidFill>
              <a:srgbClr val="FF0000"/>
            </a:solidFill>
            <a:prstDash val="solid"/>
            <a:round/>
            <a:headEnd type="none" w="sm" len="sm"/>
            <a:tailEnd type="none" w="sm" len="sm"/>
          </a:ln>
        </p:spPr>
      </p:pic>
      <p:sp>
        <p:nvSpPr>
          <p:cNvPr id="234" name="Google Shape;234;p26"/>
          <p:cNvSpPr txBox="1"/>
          <p:nvPr/>
        </p:nvSpPr>
        <p:spPr>
          <a:xfrm>
            <a:off x="6861650" y="3727650"/>
            <a:ext cx="1881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China Wins Against USA</a:t>
            </a:r>
            <a:endParaRPr sz="12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None/>
            </a:pPr>
            <a:r>
              <a:rPr lang="en" sz="900">
                <a:solidFill>
                  <a:schemeClr val="dk1"/>
                </a:solidFill>
                <a:latin typeface="Calibri"/>
                <a:ea typeface="Calibri"/>
                <a:cs typeface="Calibri"/>
                <a:sym typeface="Calibri"/>
              </a:rPr>
              <a:t>Nature Index</a:t>
            </a:r>
            <a:endParaRPr sz="900">
              <a:solidFill>
                <a:schemeClr val="dk1"/>
              </a:solidFill>
              <a:latin typeface="Calibri"/>
              <a:ea typeface="Calibri"/>
              <a:cs typeface="Calibri"/>
              <a:sym typeface="Calibri"/>
            </a:endParaRPr>
          </a:p>
        </p:txBody>
      </p:sp>
      <p:pic>
        <p:nvPicPr>
          <p:cNvPr id="235" name="Google Shape;235;p26" title="photo_2025-06-21 20.40.37.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381176" y="57475"/>
            <a:ext cx="2706151" cy="3586161"/>
          </a:xfrm>
          <a:prstGeom prst="rect">
            <a:avLst/>
          </a:prstGeom>
          <a:noFill/>
          <a:ln w="9525" cap="flat" cmpd="sng">
            <a:solidFill>
              <a:srgbClr val="FF0000"/>
            </a:solidFill>
            <a:prstDash val="solid"/>
            <a:round/>
            <a:headEnd type="none" w="sm" len="sm"/>
            <a:tailEnd type="none" w="sm" len="sm"/>
          </a:ln>
        </p:spPr>
      </p:pic>
      <p:sp>
        <p:nvSpPr>
          <p:cNvPr id="236" name="Google Shape;236;p26"/>
          <p:cNvSpPr txBox="1"/>
          <p:nvPr/>
        </p:nvSpPr>
        <p:spPr>
          <a:xfrm>
            <a:off x="80275" y="1953314"/>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Zhipu AI - getting government contracts in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backed by the Chinese Communist Party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Aims to "lock Chinese systems and standards into emerging markets before U.S. or European rivals can"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Providing 'responsible, transparent and audit-ready' Chinese AI alternative to US ChatGPT and other models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https://www.reuters.com/world/china/openai-says-chinas-zhipu-ai-gaining-ground-amid-beijings-global-ai-push-2025-06-25/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https://en.wikipedia.org/wiki/Zhipu_AI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https://zhipuai.cn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7" name="Google Shape;237;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593800" y="3319625"/>
            <a:ext cx="2843623" cy="1330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7"/>
          <p:cNvSpPr txBox="1"/>
          <p:nvPr/>
        </p:nvSpPr>
        <p:spPr>
          <a:xfrm>
            <a:off x="55075" y="-23450"/>
            <a:ext cx="19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43" name="Google Shape;243;p27"/>
          <p:cNvSpPr txBox="1"/>
          <p:nvPr/>
        </p:nvSpPr>
        <p:spPr>
          <a:xfrm>
            <a:off x="80275" y="342589"/>
            <a:ext cx="4446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GitHub Copilot: Claude Sonnet 4 &amp; Opus 4</a:t>
            </a:r>
            <a:endParaRPr sz="9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https://github.blog/changelog/2025-06-25-anthropic-claude-sonnet-4-and-claude-opus-4-are-now-generally-available-in-github-copilot/</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244" name="Google Shape;244;p27"/>
          <p:cNvSpPr txBox="1"/>
          <p:nvPr/>
        </p:nvSpPr>
        <p:spPr>
          <a:xfrm>
            <a:off x="80275" y="876257"/>
            <a:ext cx="44460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95250" algn="l" rtl="0">
              <a:spcBef>
                <a:spcPts val="0"/>
              </a:spcBef>
              <a:spcAft>
                <a:spcPts val="0"/>
              </a:spcAft>
              <a:buClr>
                <a:srgbClr val="FF0000"/>
              </a:buClr>
              <a:buSzPts val="600"/>
              <a:buFont typeface="Calibri"/>
              <a:buChar char="●"/>
            </a:pPr>
            <a:r>
              <a:rPr lang="en" sz="1200" b="1">
                <a:solidFill>
                  <a:srgbClr val="FF0000"/>
                </a:solidFill>
                <a:latin typeface="Calibri"/>
                <a:ea typeface="Calibri"/>
                <a:cs typeface="Calibri"/>
                <a:sym typeface="Calibri"/>
              </a:rPr>
              <a:t> GoogleDeepMind’s AlphaGenome for DNA analysis</a:t>
            </a:r>
            <a:endParaRPr sz="1200" b="1">
              <a:solidFill>
                <a:srgbClr val="FF0000"/>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1200">
                <a:solidFill>
                  <a:schemeClr val="dk1"/>
                </a:solidFill>
                <a:latin typeface="Calibri"/>
                <a:ea typeface="Calibri"/>
                <a:cs typeface="Calibri"/>
                <a:sym typeface="Calibri"/>
              </a:rPr>
              <a:t>A new AI model that predicts how DNA mutations affect thousands of molecular processes by analyzing sequences up to 1M base-pairs long; The model reads DNA stretches 100x longer than older tools, predicting how nearby genes will behave and how other regulatory regions function;</a:t>
            </a:r>
            <a:endParaRPr sz="1200">
              <a:solidFill>
                <a:schemeClr val="dk1"/>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1200">
                <a:solidFill>
                  <a:schemeClr val="dk1"/>
                </a:solidFill>
                <a:latin typeface="Calibri"/>
                <a:ea typeface="Calibri"/>
                <a:cs typeface="Calibri"/>
                <a:sym typeface="Calibri"/>
              </a:rPr>
              <a:t>DeepMind trained the entire system in just four hours using public genetic databases, consuming half the computing power of their previous DNA model</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https://deepmind.google/discover/blog/alphagenome-ai-for-better-understanding-the-genome/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5" name="Google Shape;245;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75" y="1446074"/>
            <a:ext cx="2314723" cy="1302026"/>
          </a:xfrm>
          <a:prstGeom prst="rect">
            <a:avLst/>
          </a:prstGeom>
          <a:noFill/>
          <a:ln w="9525" cap="flat" cmpd="sng">
            <a:solidFill>
              <a:srgbClr val="FF0000"/>
            </a:solidFill>
            <a:prstDash val="solid"/>
            <a:round/>
            <a:headEnd type="none" w="sm" len="sm"/>
            <a:tailEnd type="none" w="sm" len="sm"/>
          </a:ln>
        </p:spPr>
      </p:pic>
      <p:pic>
        <p:nvPicPr>
          <p:cNvPr id="246" name="Google Shape;246;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8675" y="152400"/>
            <a:ext cx="2314726" cy="11691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8"/>
          <p:cNvSpPr txBox="1"/>
          <p:nvPr/>
        </p:nvSpPr>
        <p:spPr>
          <a:xfrm>
            <a:off x="55075" y="-23450"/>
            <a:ext cx="4522800" cy="634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Claude - build and host AI apps in "Artifacts"</a:t>
            </a:r>
            <a:endParaRPr sz="2000" b="1" i="0" u="none" strike="noStrike" cap="none">
              <a:solidFill>
                <a:schemeClr val="dk1"/>
              </a:solidFill>
              <a:latin typeface="Calibri"/>
              <a:ea typeface="Calibri"/>
              <a:cs typeface="Calibri"/>
              <a:sym typeface="Calibri"/>
            </a:endParaRPr>
          </a:p>
        </p:txBody>
      </p:sp>
      <p:sp>
        <p:nvSpPr>
          <p:cNvPr id="252" name="Google Shape;252;p28"/>
          <p:cNvSpPr txBox="1"/>
          <p:nvPr/>
        </p:nvSpPr>
        <p:spPr>
          <a:xfrm>
            <a:off x="93475" y="610757"/>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Anthropic Claude - build and host AI apps in "Artifacts"</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When someone uses your Claude-powered app:</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They authenticate with their existing Claude account</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Their API usage counts against their subscription, not yours</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You pay nothing for their usage</a:t>
            </a:r>
            <a:endParaRPr sz="1200">
              <a:solidFill>
                <a:srgbClr val="3C78D8"/>
              </a:solidFill>
              <a:latin typeface="Calibri"/>
              <a:ea typeface="Calibri"/>
              <a:cs typeface="Calibri"/>
              <a:sym typeface="Calibri"/>
            </a:endParaRPr>
          </a:p>
          <a:p>
            <a:pPr marL="400050" lvl="1" indent="-114300" algn="l" rtl="0">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No one needs to manage API keys</a:t>
            </a:r>
            <a:endParaRPr sz="1200">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Claude writes real code that orchestrates complex AI functionality. You can see it, modify it, and share it freely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https://www.anthropic.com/news/claude-powered-artifacts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https://www.youtube.com/watch?v=PBxwtabGltc</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p:txBody>
      </p:sp>
      <p:pic>
        <p:nvPicPr>
          <p:cNvPr id="253" name="Google Shape;253;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350" y="862437"/>
            <a:ext cx="2156349" cy="1362026"/>
          </a:xfrm>
          <a:prstGeom prst="rect">
            <a:avLst/>
          </a:prstGeom>
          <a:noFill/>
          <a:ln>
            <a:noFill/>
          </a:ln>
        </p:spPr>
      </p:pic>
      <p:sp>
        <p:nvSpPr>
          <p:cNvPr id="254" name="Google Shape;254;p28"/>
          <p:cNvSpPr txBox="1"/>
          <p:nvPr/>
        </p:nvSpPr>
        <p:spPr>
          <a:xfrm>
            <a:off x="93475" y="2550557"/>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Poaches Three OpenAI Researchers</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Meta has hired Lucas Beyer, Alexander Kolesnikov and Xiaohua Zhai from OpenAI Zurich for its superintelligence effort</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https://www.wsj.com/tech/ai/meta-poaches-three-openai-researchers-eb55eea9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p:nvPr/>
        </p:nvSpPr>
        <p:spPr>
          <a:xfrm>
            <a:off x="55075" y="-23450"/>
            <a:ext cx="4522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Use 9 MCP Servers to reduce coding errors</a:t>
            </a:r>
            <a:endParaRPr sz="2000" b="1" i="0" u="none" strike="noStrike" cap="none">
              <a:solidFill>
                <a:schemeClr val="dk1"/>
              </a:solidFill>
              <a:latin typeface="Calibri"/>
              <a:ea typeface="Calibri"/>
              <a:cs typeface="Calibri"/>
              <a:sym typeface="Calibri"/>
            </a:endParaRPr>
          </a:p>
        </p:txBody>
      </p:sp>
      <p:sp>
        <p:nvSpPr>
          <p:cNvPr id="260" name="Google Shape;260;p29"/>
          <p:cNvSpPr txBox="1"/>
          <p:nvPr/>
        </p:nvSpPr>
        <p:spPr>
          <a:xfrm>
            <a:off x="169675" y="876925"/>
            <a:ext cx="58290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Context7 MCP</a:t>
            </a:r>
            <a:r>
              <a:rPr lang="en" sz="1200">
                <a:solidFill>
                  <a:schemeClr val="dk1"/>
                </a:solidFill>
                <a:latin typeface="Calibri"/>
                <a:ea typeface="Calibri"/>
                <a:cs typeface="Calibri"/>
                <a:sym typeface="Calibri"/>
              </a:rPr>
              <a:t> - fetches current, version-specific docs and examples. </a:t>
            </a:r>
            <a:r>
              <a:rPr lang="en" sz="1200" b="1">
                <a:solidFill>
                  <a:srgbClr val="FF0000"/>
                </a:solidFill>
                <a:latin typeface="Calibri"/>
                <a:ea typeface="Calibri"/>
                <a:cs typeface="Calibri"/>
                <a:sym typeface="Calibri"/>
              </a:rPr>
              <a:t>This is THE favorite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https://github.com/upstash/context7</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Memory Bank MCP Server</a:t>
            </a:r>
            <a:r>
              <a:rPr lang="en" sz="1200">
                <a:solidFill>
                  <a:schemeClr val="dk1"/>
                </a:solidFill>
                <a:latin typeface="Calibri"/>
                <a:ea typeface="Calibri"/>
                <a:cs typeface="Calibri"/>
                <a:sym typeface="Calibri"/>
              </a:rPr>
              <a:t> - persistent memory across coding sessions</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https://github.com/alioshr/memory-bank-mcp</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Knowledge Graph Memory Server</a:t>
            </a:r>
            <a:r>
              <a:rPr lang="en" sz="1200">
                <a:solidFill>
                  <a:schemeClr val="dk1"/>
                </a:solidFill>
                <a:latin typeface="Calibri"/>
                <a:ea typeface="Calibri"/>
                <a:cs typeface="Calibri"/>
                <a:sym typeface="Calibri"/>
              </a:rPr>
              <a:t> - Maps relationships within project </a:t>
            </a:r>
            <a:r>
              <a:rPr lang="en" sz="900" u="sng">
                <a:solidFill>
                  <a:schemeClr val="hlink"/>
                </a:solidFill>
                <a:latin typeface="Calibri"/>
                <a:ea typeface="Calibri"/>
                <a:cs typeface="Calibri"/>
                <a:sym typeface="Calibri"/>
                <a:hlinkClick r:id="rId5"/>
              </a:rPr>
              <a:t>https://github.com/shaneholloman/mcp-knowledge-graph</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Filesystem MCP Server</a:t>
            </a:r>
            <a:r>
              <a:rPr lang="en" sz="1200">
                <a:solidFill>
                  <a:schemeClr val="dk1"/>
                </a:solidFill>
                <a:latin typeface="Calibri"/>
                <a:ea typeface="Calibri"/>
                <a:cs typeface="Calibri"/>
                <a:sym typeface="Calibri"/>
              </a:rPr>
              <a:t> - real-time access to project structure and files</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https://github.com/modelcontextprotocol/servers/tree/main/src/filesystem</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GitMCP</a:t>
            </a:r>
            <a:r>
              <a:rPr lang="en" sz="1200">
                <a:solidFill>
                  <a:schemeClr val="dk1"/>
                </a:solidFill>
                <a:latin typeface="Calibri"/>
                <a:ea typeface="Calibri"/>
                <a:cs typeface="Calibri"/>
                <a:sym typeface="Calibri"/>
              </a:rPr>
              <a:t> - Adds git-awareness: repo history, branches, version control context</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https://gitmcp.io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Obsidian-MCP</a:t>
            </a:r>
            <a:r>
              <a:rPr lang="en" sz="1200">
                <a:solidFill>
                  <a:schemeClr val="dk1"/>
                </a:solidFill>
                <a:latin typeface="Calibri"/>
                <a:ea typeface="Calibri"/>
                <a:cs typeface="Calibri"/>
                <a:sym typeface="Calibri"/>
              </a:rPr>
              <a:t> - Connects AI to your Obsidian knowledge base notes and docs</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https://github.com/MarkusPfundstein/mcp-obsidian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Tavily MCP</a:t>
            </a:r>
            <a:r>
              <a:rPr lang="en" sz="1200">
                <a:solidFill>
                  <a:schemeClr val="dk1"/>
                </a:solidFill>
                <a:latin typeface="Calibri"/>
                <a:ea typeface="Calibri"/>
                <a:cs typeface="Calibri"/>
                <a:sym typeface="Calibri"/>
              </a:rPr>
              <a:t> - Adds AI-powered search for developer-specific information</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9"/>
              </a:rPr>
              <a:t>https://github.com/tavily-ai/tavily-mcp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Sequential Thinking MCP</a:t>
            </a:r>
            <a:r>
              <a:rPr lang="en" sz="1200">
                <a:solidFill>
                  <a:schemeClr val="dk1"/>
                </a:solidFill>
                <a:latin typeface="Calibri"/>
                <a:ea typeface="Calibri"/>
                <a:cs typeface="Calibri"/>
                <a:sym typeface="Calibri"/>
              </a:rPr>
              <a:t> - Breaking complex coding tasks into logical steps</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10"/>
              </a:rPr>
              <a:t>https://github.com/modelcontextprotocol/servers/tree/main/src/sequentialthinking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AutoNum type="arabicPeriod"/>
            </a:pPr>
            <a:r>
              <a:rPr lang="en" sz="1200" b="1">
                <a:solidFill>
                  <a:srgbClr val="FF0000"/>
                </a:solidFill>
                <a:latin typeface="Calibri"/>
                <a:ea typeface="Calibri"/>
                <a:cs typeface="Calibri"/>
                <a:sym typeface="Calibri"/>
              </a:rPr>
              <a:t>Fetch MCP Server</a:t>
            </a:r>
            <a:r>
              <a:rPr lang="en" sz="1200">
                <a:solidFill>
                  <a:schemeClr val="dk1"/>
                </a:solidFill>
                <a:latin typeface="Calibri"/>
                <a:ea typeface="Calibri"/>
                <a:cs typeface="Calibri"/>
                <a:sym typeface="Calibri"/>
              </a:rPr>
              <a:t> - converts web html docs into context </a:t>
            </a:r>
            <a:r>
              <a:rPr lang="en" sz="900" u="sng">
                <a:solidFill>
                  <a:schemeClr val="hlink"/>
                </a:solidFill>
                <a:latin typeface="Calibri"/>
                <a:ea typeface="Calibri"/>
                <a:cs typeface="Calibri"/>
                <a:sym typeface="Calibri"/>
                <a:hlinkClick r:id="rId11"/>
              </a:rPr>
              <a:t>https://github.com/modelcontextprotocol/servers/tree/main/src/fetch</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2"/>
              </a:rPr>
              <a:t>https://medium.com/@joe.njenga/these-9-mcp-servers-improve-ai-context-reduce-99-code-errors-d2ba7acd9d94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61" name="Google Shape;261;p29"/>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212875" y="930913"/>
            <a:ext cx="2655974" cy="1493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0"/>
          <p:cNvSpPr txBox="1"/>
          <p:nvPr/>
        </p:nvSpPr>
        <p:spPr>
          <a:xfrm>
            <a:off x="55075" y="52750"/>
            <a:ext cx="269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UC Berkeley CyberGym</a:t>
            </a:r>
            <a:endParaRPr sz="2000" b="1" i="0" u="none" strike="noStrike" cap="none">
              <a:solidFill>
                <a:schemeClr val="dk1"/>
              </a:solidFill>
              <a:latin typeface="Calibri"/>
              <a:ea typeface="Calibri"/>
              <a:cs typeface="Calibri"/>
              <a:sym typeface="Calibri"/>
            </a:endParaRPr>
          </a:p>
        </p:txBody>
      </p:sp>
      <p:sp>
        <p:nvSpPr>
          <p:cNvPr id="267" name="Google Shape;267;p30"/>
          <p:cNvSpPr txBox="1"/>
          <p:nvPr/>
        </p:nvSpPr>
        <p:spPr>
          <a:xfrm>
            <a:off x="55075" y="416675"/>
            <a:ext cx="4448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UC Berkeley CyberGym - Cybersecurity Evaluation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Framework to Evaluate AI Agents on Large-Scale Vulnerabilities Across Massive Codebases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Includes 1,507 distinct benchmark tasks sourced from actual vulnerabilities found and patched across 188 major open-source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vulnerabilities were originally identified by OSS-Fuzz  continuous fuzzing campaign maintained by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Agents must generate a proof-of-concept test that reproduces the vulnerability in the unpatched version, and CyberGym evaluates success based on whether the vulnerability is triggered in the pre-patch version and absent in the post-patch 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benchmark uniquely emphasizes the generation of Proof of Concepts (PoCs), a task that requires agents to traverse complex code paths and synthesize inputs to meet specific security conditions. CyberGym is modular and containerized, enabling easy expansion and reproducibility.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https://www.cybergym.io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https://arxiv.org/abs/2506.02548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https://github.com/sunblaze-ucb/cybergym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https://huggingface.co/datasets/sunblaze-ucb/cybergym</a:t>
            </a:r>
            <a:r>
              <a:rPr lang="en" sz="1200">
                <a:solidFill>
                  <a:schemeClr val="dk1"/>
                </a:solidFill>
                <a:latin typeface="Calibri"/>
                <a:ea typeface="Calibri"/>
                <a:cs typeface="Calibri"/>
                <a:sym typeface="Calibri"/>
              </a:rPr>
              <a:t> - dataset</a:t>
            </a:r>
            <a:endParaRPr sz="1200">
              <a:solidFill>
                <a:schemeClr val="dk1"/>
              </a:solidFill>
              <a:latin typeface="Calibri"/>
              <a:ea typeface="Calibri"/>
              <a:cs typeface="Calibri"/>
              <a:sym typeface="Calibri"/>
            </a:endParaRPr>
          </a:p>
        </p:txBody>
      </p:sp>
      <p:pic>
        <p:nvPicPr>
          <p:cNvPr id="268" name="Google Shape;268;p30"/>
          <p:cNvPicPr preferRelativeResize="0"/>
          <p:nvPr/>
        </p:nvPicPr>
        <p:blipFill>
          <a:blip r:embed="rId7">
            <a:alphaModFix/>
          </a:blip>
          <a:stretch>
            <a:fillRect/>
          </a:stretch>
        </p:blipFill>
        <p:spPr>
          <a:xfrm>
            <a:off x="4899475" y="517775"/>
            <a:ext cx="3867150" cy="1219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1"/>
          <p:cNvSpPr txBox="1"/>
          <p:nvPr/>
        </p:nvSpPr>
        <p:spPr>
          <a:xfrm>
            <a:off x="55075" y="52750"/>
            <a:ext cx="1537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PoE-World</a:t>
            </a:r>
            <a:endParaRPr sz="2000" b="1" i="0" u="none" strike="noStrike" cap="none">
              <a:solidFill>
                <a:schemeClr val="dk1"/>
              </a:solidFill>
              <a:latin typeface="Calibri"/>
              <a:ea typeface="Calibri"/>
              <a:cs typeface="Calibri"/>
              <a:sym typeface="Calibri"/>
            </a:endParaRPr>
          </a:p>
        </p:txBody>
      </p:sp>
      <p:sp>
        <p:nvSpPr>
          <p:cNvPr id="274" name="Google Shape;274;p31"/>
          <p:cNvSpPr txBox="1"/>
          <p:nvPr/>
        </p:nvSpPr>
        <p:spPr>
          <a:xfrm>
            <a:off x="55075" y="416675"/>
            <a:ext cx="44484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PoE-World: Modular and Probabilistic World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PoE = Product of programmatic Experts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Cornell, Cambridge, The Alan Turing Institute, and Dalhousie University introduce PoE-World, an approach to learning symbolic world models by combining many small, LLM-synthesized programs, each capturing a specific rule of the environment.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creating one large program, PoE-World builds a modular, probabilistic structure that can learn from brief demonstrations.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setup supports generalization to new situations, allowing agents to plan effectively, even in complex games like Pong and Montezuma’s Revenge.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While it doesn’t model raw pixel data, it learns from symbolic object observations and emphasizes accurate modeling over exploration for efficient decision-making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https://arxiv.org/pdf/2505.10819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https://topwasu.github.io/poe-world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https://github.com/topwasu/poe-world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5" name="Google Shape;275;p31"/>
          <p:cNvSpPr txBox="1"/>
          <p:nvPr/>
        </p:nvSpPr>
        <p:spPr>
          <a:xfrm>
            <a:off x="4648751" y="2597150"/>
            <a:ext cx="4448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is to break down world dynamics into smaller, manageable parts (called "experts"), each responsible for a specific aspect of the world's behavior. For example, one expert might handle how conveyor belts affect player objects, while another manages how platforms interact with players during specific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final state of the world is determined by applying each expert in sequence or in parallel, depending on the design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expert is activated based on specific conditions or 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Experts use parameters to determine the extent and nature of object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 of "RandomValues" and "SeqValues" allows for varied, non-deterministic or sequence-based effects, making simulations more realistic or interesting</a:t>
            </a:r>
            <a:endParaRPr sz="1200">
              <a:solidFill>
                <a:schemeClr val="dk1"/>
              </a:solidFill>
              <a:latin typeface="Calibri"/>
              <a:ea typeface="Calibri"/>
              <a:cs typeface="Calibri"/>
              <a:sym typeface="Calibri"/>
            </a:endParaRPr>
          </a:p>
        </p:txBody>
      </p:sp>
      <p:pic>
        <p:nvPicPr>
          <p:cNvPr id="276" name="Google Shape;276;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49999" y="45857"/>
            <a:ext cx="4448402" cy="249406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Builds a Business in 30 days</a:t>
            </a:r>
            <a:endParaRPr sz="2000" b="1" i="0" u="none" strike="noStrike" cap="none">
              <a:solidFill>
                <a:schemeClr val="dk1"/>
              </a:solidFill>
              <a:latin typeface="Calibri"/>
              <a:ea typeface="Calibri"/>
              <a:cs typeface="Calibri"/>
              <a:sym typeface="Calibri"/>
            </a:endParaRPr>
          </a:p>
        </p:txBody>
      </p:sp>
      <p:sp>
        <p:nvSpPr>
          <p:cNvPr id="282" name="Google Shape;282;p32"/>
          <p:cNvSpPr txBox="1"/>
          <p:nvPr/>
        </p:nvSpPr>
        <p:spPr>
          <a:xfrm>
            <a:off x="195625" y="753950"/>
            <a:ext cx="54819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 Asked AI to Build Me a Business. Here’s What Happened in 30 Days"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https://medium.com/write-a-catalyst/i-asked-ai-to-build-me-a-business-heres-what-happened-in-30-days-c9b126db3c42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used AI to build a profitable online business from scratch in just 30 days, using only a laptop and AI tools like ChatGPT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Starting with no niche or product, the author asked AI for business ideas and quickly narrowed the focus to selling digital products, specifically, Notion templates for freelancers - due to low startup costs, instant delivery, and ease of scaling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steps included using AI to:</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Generate product ideas and outlines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Create and refine the digital product (a Notion template)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Write product descriptions, email sequences, and marketing copy</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Design branding elements (name, logo, tagline) using AI-powered tools</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a simple online storefront and landing page</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Develop a content strategy for social media promotion</a:t>
            </a:r>
            <a:endParaRPr sz="1200">
              <a:solidFill>
                <a:srgbClr val="3C78D8"/>
              </a:solidFill>
              <a:latin typeface="Calibri"/>
              <a:ea typeface="Calibri"/>
              <a:cs typeface="Calibri"/>
              <a:sym typeface="Calibri"/>
            </a:endParaRPr>
          </a:p>
          <a:p>
            <a:pPr marL="400050" marR="0" lvl="1"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Automate email delivery, customer inquiries, and sales tracking</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end of the 30 days, the business had made 28 sales, earned $503.72 in revenue, and gained over 140 email subscribers - all without spending money on ads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excels at speeding up research, copywriting, design, and execution, but it still requires human decision-making, consistency, and originality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concludes that while AI is a powerful assistant for building a business quickly and efficiently, it is not a replacement for vision, work ethic, or willingness to experiment</a:t>
            </a:r>
            <a:endParaRPr sz="1200">
              <a:solidFill>
                <a:schemeClr val="dk1"/>
              </a:solidFill>
              <a:latin typeface="Calibri"/>
              <a:ea typeface="Calibri"/>
              <a:cs typeface="Calibri"/>
              <a:sym typeface="Calibri"/>
            </a:endParaRPr>
          </a:p>
        </p:txBody>
      </p:sp>
      <p:pic>
        <p:nvPicPr>
          <p:cNvPr id="283" name="Google Shape;283;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58050" y="1183413"/>
            <a:ext cx="3161674" cy="31616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3"/>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Make AI Agents Not Fail in Prod</a:t>
            </a:r>
            <a:endParaRPr sz="2000" b="1" i="0" u="none" strike="noStrike" cap="none">
              <a:solidFill>
                <a:schemeClr val="dk1"/>
              </a:solidFill>
              <a:latin typeface="Calibri"/>
              <a:ea typeface="Calibri"/>
              <a:cs typeface="Calibri"/>
              <a:sym typeface="Calibri"/>
            </a:endParaRPr>
          </a:p>
        </p:txBody>
      </p:sp>
      <p:sp>
        <p:nvSpPr>
          <p:cNvPr id="289" name="Google Shape;289;p33"/>
          <p:cNvSpPr txBox="1"/>
          <p:nvPr/>
        </p:nvSpPr>
        <p:spPr>
          <a:xfrm>
            <a:off x="125275" y="653375"/>
            <a:ext cx="43080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Most AI Agents Fail in Production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How to Build Ones That Don’t) - by Paolo Perrone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https://medium.com/data-science-collective/why-most-ai-agents-fail-in-production-and-how-to-build-ones-that-dont-f6f604bcd075</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Failure points: Prioritizing flashy prototypes over production resilience; Inadequate logging, testing, and scalability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5-step framework for success</a:t>
            </a:r>
            <a:endParaRPr sz="1200">
              <a:solidFill>
                <a:schemeClr val="dk1"/>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Master Python for Production: FastAPI, Async, Pydantic - scaling, non-blocking, data validation and bug prevention</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Stability and Reliability - logging, unit/integration testing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Implement Robust RAG beyond basics: Optimized chunking strategies, VectorDB or PostgreSQL, measure retrieval quality</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Define a Scalable Architecture (LangGraph, SQLAlchemy + Alembic, Prompt engineering)</a:t>
            </a:r>
            <a:endParaRPr sz="1200">
              <a:solidFill>
                <a:srgbClr val="3C78D8"/>
              </a:solidFill>
              <a:latin typeface="Calibri"/>
              <a:ea typeface="Calibri"/>
              <a:cs typeface="Calibri"/>
              <a:sym typeface="Calibri"/>
            </a:endParaRPr>
          </a:p>
          <a:p>
            <a:pPr marL="400050" marR="0" lvl="0" indent="-133350" algn="l" rtl="0">
              <a:lnSpc>
                <a:spcPct val="100000"/>
              </a:lnSpc>
              <a:spcBef>
                <a:spcPts val="0"/>
              </a:spcBef>
              <a:spcAft>
                <a:spcPts val="0"/>
              </a:spcAft>
              <a:buClr>
                <a:srgbClr val="3C78D8"/>
              </a:buClr>
              <a:buSzPts val="1200"/>
              <a:buFont typeface="Calibri"/>
              <a:buAutoNum type="arabicPeriod"/>
            </a:pPr>
            <a:r>
              <a:rPr lang="en" sz="1200">
                <a:solidFill>
                  <a:srgbClr val="3C78D8"/>
                </a:solidFill>
                <a:latin typeface="Calibri"/>
                <a:ea typeface="Calibri"/>
                <a:cs typeface="Calibri"/>
                <a:sym typeface="Calibri"/>
              </a:rPr>
              <a:t>Continuous Improvement in Production monitoring tools, user behavior analysis, iterative refinement</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Successful production agents require shifting focus from demo-centric development to engineering discipline; prioritizing stability, observability, and iterative enhancement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emphasizes that agents built on this framework maintain reliability while evolving with user needs</a:t>
            </a:r>
            <a:endParaRPr sz="1200">
              <a:solidFill>
                <a:schemeClr val="dk1"/>
              </a:solidFill>
              <a:latin typeface="Calibri"/>
              <a:ea typeface="Calibri"/>
              <a:cs typeface="Calibri"/>
              <a:sym typeface="Calibri"/>
            </a:endParaRPr>
          </a:p>
        </p:txBody>
      </p:sp>
      <p:pic>
        <p:nvPicPr>
          <p:cNvPr id="290" name="Google Shape;290;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45700" y="136475"/>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10241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25</a:t>
            </a:r>
            <a:endParaRPr sz="1200" b="0" i="0" u="none" strike="noStrike" cap="none">
              <a:solidFill>
                <a:schemeClr val="dk1"/>
              </a:solidFill>
              <a:latin typeface="Calibri"/>
              <a:ea typeface="Calibri"/>
              <a:cs typeface="Calibri"/>
              <a:sym typeface="Calibri"/>
            </a:endParaRPr>
          </a:p>
        </p:txBody>
      </p:sp>
      <p:sp>
        <p:nvSpPr>
          <p:cNvPr id="77" name="Google Shape;77;p16"/>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txBox="1"/>
          <p:nvPr/>
        </p:nvSpPr>
        <p:spPr>
          <a:xfrm>
            <a:off x="6317400" y="2233550"/>
            <a:ext cx="2775000" cy="2173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7"/>
              </a:rPr>
              <a:t>https://web.lmarena.ai/leaderboard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8"/>
              </a:rPr>
              <a:t>https://llmworld.net/llm_leaderboards/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9"/>
              </a:rPr>
              <a:t>https://www.stack-ai.com/llm-leaderboard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1"/>
              </a:rPr>
              <a:t>https://huggingface.co/open-llm-leaderboard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1000" b="0" i="0" u="none" strike="noStrike" cap="none">
                <a:solidFill>
                  <a:schemeClr val="dk1"/>
                </a:solidFill>
                <a:latin typeface="Calibri"/>
                <a:ea typeface="Calibri"/>
                <a:cs typeface="Calibri"/>
                <a:sym typeface="Calibri"/>
              </a:rPr>
            </a:br>
            <a:r>
              <a:rPr lang="en" sz="1000" b="0" i="0" u="sng" strike="noStrike" cap="none">
                <a:solidFill>
                  <a:schemeClr val="hlink"/>
                </a:solidFill>
                <a:latin typeface="Calibri"/>
                <a:ea typeface="Calibri"/>
                <a:cs typeface="Calibri"/>
                <a:sym typeface="Calibri"/>
                <a:hlinkClick r:id="rId12"/>
              </a:rPr>
              <a:t>https://www.vellum.ai/llm-leaderboard</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88" name="Google Shape;88;p16"/>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192998" y="2409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492264" y="2416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487836" y="14179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485139" y="18220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493761" y="22196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486869" y="2014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494510" y="26069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484609" y="301845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flipH="1">
            <a:off x="430788" y="281240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5" name="Google Shape;115;p16"/>
          <p:cNvSpPr/>
          <p:nvPr/>
        </p:nvSpPr>
        <p:spPr>
          <a:xfrm>
            <a:off x="494493" y="42232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478437" y="32216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481154" y="34146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18" name="Google Shape;118;p16"/>
          <p:cNvGraphicFramePr/>
          <p:nvPr/>
        </p:nvGraphicFramePr>
        <p:xfrm>
          <a:off x="3810000" y="796927"/>
          <a:ext cx="3000000" cy="3000000"/>
        </p:xfrm>
        <a:graphic>
          <a:graphicData uri="http://schemas.openxmlformats.org/drawingml/2006/table">
            <a:tbl>
              <a:tblPr>
                <a:noFill/>
                <a:tableStyleId>{E318B31A-255C-4A5F-9448-2583F3E32FEA}</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7"/>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19" name="Google Shape;119;p16"/>
          <p:cNvSpPr txBox="1"/>
          <p:nvPr/>
        </p:nvSpPr>
        <p:spPr>
          <a:xfrm>
            <a:off x="192998" y="38125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492264" y="38197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494493" y="481234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484609" y="46241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7" name="Google Shape;127;p16"/>
          <p:cNvGraphicFramePr/>
          <p:nvPr/>
        </p:nvGraphicFramePr>
        <p:xfrm>
          <a:off x="637948" y="790121"/>
          <a:ext cx="3000000" cy="3000000"/>
        </p:xfrm>
        <a:graphic>
          <a:graphicData uri="http://schemas.openxmlformats.org/drawingml/2006/table">
            <a:tbl>
              <a:tblPr>
                <a:noFill/>
                <a:tableStyleId>{E318B31A-255C-4A5F-9448-2583F3E32FEA}</a:tableStyleId>
              </a:tblPr>
              <a:tblGrid>
                <a:gridCol w="2112775">
                  <a:extLst>
                    <a:ext uri="{9D8B030D-6E8A-4147-A177-3AD203B41FA5}">
                      <a16:colId xmlns:a16="http://schemas.microsoft.com/office/drawing/2014/main" val="20000"/>
                    </a:ext>
                  </a:extLst>
                </a:gridCol>
                <a:gridCol w="349675">
                  <a:extLst>
                    <a:ext uri="{9D8B030D-6E8A-4147-A177-3AD203B41FA5}">
                      <a16:colId xmlns:a16="http://schemas.microsoft.com/office/drawing/2014/main" val="20001"/>
                    </a:ext>
                  </a:extLst>
                </a:gridCol>
              </a:tblGrid>
              <a:tr h="1524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1451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524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bl>
          </a:graphicData>
        </a:graphic>
      </p:graphicFrame>
      <p:sp>
        <p:nvSpPr>
          <p:cNvPr id="128" name="Google Shape;128;p16"/>
          <p:cNvSpPr txBox="1"/>
          <p:nvPr/>
        </p:nvSpPr>
        <p:spPr>
          <a:xfrm>
            <a:off x="330408" y="441718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p:nvPr/>
        </p:nvSpPr>
        <p:spPr>
          <a:xfrm>
            <a:off x="55075" y="52750"/>
            <a:ext cx="4448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music generation</a:t>
            </a:r>
            <a:endParaRPr sz="2000" b="1" i="0" u="none" strike="noStrike" cap="none">
              <a:solidFill>
                <a:schemeClr val="dk1"/>
              </a:solidFill>
              <a:latin typeface="Calibri"/>
              <a:ea typeface="Calibri"/>
              <a:cs typeface="Calibri"/>
              <a:sym typeface="Calibri"/>
            </a:endParaRPr>
          </a:p>
        </p:txBody>
      </p:sp>
      <p:sp>
        <p:nvSpPr>
          <p:cNvPr id="296" name="Google Shape;296;p34"/>
          <p:cNvSpPr txBox="1"/>
          <p:nvPr/>
        </p:nvSpPr>
        <p:spPr>
          <a:xfrm>
            <a:off x="55075" y="438450"/>
            <a:ext cx="4308000" cy="468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MusicLM by Google</a:t>
            </a:r>
            <a:r>
              <a:rPr lang="en" sz="1200">
                <a:solidFill>
                  <a:schemeClr val="dk1"/>
                </a:solidFill>
                <a:latin typeface="Calibri"/>
                <a:ea typeface="Calibri"/>
                <a:cs typeface="Calibri"/>
                <a:sym typeface="Calibri"/>
              </a:rPr>
              <a:t> - text into music. Available via Google’s AI Test Kitchen app. High accuracy, strong coherence, and ability to follow detailed instructions about genre, mood, and instrumentation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https://musiclm.com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google/magenta-realtime - open model</a:t>
            </a:r>
            <a:endParaRPr sz="1200" b="1">
              <a:solidFill>
                <a:srgbClr val="FF0000"/>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https://x.com/osanseviero/status/1936415454819676427</a:t>
            </a:r>
            <a:endParaRPr sz="900">
              <a:solidFill>
                <a:schemeClr val="dk1"/>
              </a:solidFill>
              <a:latin typeface="Calibri"/>
              <a:ea typeface="Calibri"/>
              <a:cs typeface="Calibri"/>
              <a:sym typeface="Calibri"/>
            </a:endParaRPr>
          </a:p>
          <a:p>
            <a:pPr marL="457200" marR="0" lvl="1"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https://huggingface.co/google/magenta-realtime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MusicGen by Meta</a:t>
            </a:r>
            <a:r>
              <a:rPr lang="en" sz="1200">
                <a:solidFill>
                  <a:schemeClr val="dk1"/>
                </a:solidFill>
                <a:latin typeface="Calibri"/>
                <a:ea typeface="Calibri"/>
                <a:cs typeface="Calibri"/>
                <a:sym typeface="Calibri"/>
              </a:rPr>
              <a:t> - open-source transformer-based model that generates music from text prompts or existing melodies. Uses Residual Vector Quantization (RVQ) for efficient data compression and high audio quality. Produces coherent musical structures, especially with complex prompts; open-source nature allows for community improvements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https://musicgen.com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Stable Audio 2.0 by Stability AI</a:t>
            </a:r>
            <a:r>
              <a:rPr lang="en" sz="1200">
                <a:solidFill>
                  <a:schemeClr val="dk1"/>
                </a:solidFill>
                <a:latin typeface="Calibri"/>
                <a:ea typeface="Calibri"/>
                <a:cs typeface="Calibri"/>
                <a:sym typeface="Calibri"/>
              </a:rPr>
              <a:t> - generates high-quality audio tracks up to 3 minutes long from text prompts and supports audio-to-audio transformations; Trained on a licensed dataset from AudioSparx; Uses a highly compressed autoencoder and diffusion transformer for advanced sound design and style transfer. High-quality, long-form audio generation; supports remixing and style transfer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7"/>
              </a:rPr>
              <a:t>https://stability.ai/stable-audio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Project Music GenAI Control by Adobe</a:t>
            </a:r>
            <a:r>
              <a:rPr lang="en" sz="1200">
                <a:solidFill>
                  <a:schemeClr val="dk1"/>
                </a:solidFill>
                <a:latin typeface="Calibri"/>
                <a:ea typeface="Calibri"/>
                <a:cs typeface="Calibri"/>
                <a:sym typeface="Calibri"/>
              </a:rPr>
              <a:t> - detailed editing capabilities, allowing users to fine-tune tempo, intensity, and structure of AI-generated music; “pixel-level control” for music, enabling interactive editing and seamless loops; ideal for content creators needing precise musical fits; require  Adobe ecosystem integration</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8"/>
              </a:rPr>
              <a:t>https://research.adobe.com/video/project-music-genai-control/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97" name="Google Shape;297;p34"/>
          <p:cNvSpPr txBox="1"/>
          <p:nvPr/>
        </p:nvSpPr>
        <p:spPr>
          <a:xfrm>
            <a:off x="4720075" y="607775"/>
            <a:ext cx="4308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0"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Suno AI </a:t>
            </a:r>
            <a:r>
              <a:rPr lang="en" sz="1200">
                <a:solidFill>
                  <a:schemeClr val="dk1"/>
                </a:solidFill>
                <a:latin typeface="Calibri"/>
                <a:ea typeface="Calibri"/>
                <a:cs typeface="Calibri"/>
                <a:sym typeface="Calibri"/>
              </a:rPr>
              <a:t>- Song Generator - Complete songs with vocals, mobile app, custom mode - Free (50 credits/day), $8/mo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Boomy</a:t>
            </a:r>
            <a:r>
              <a:rPr lang="en" sz="1200">
                <a:solidFill>
                  <a:schemeClr val="dk1"/>
                </a:solidFill>
                <a:latin typeface="Calibri"/>
                <a:ea typeface="Calibri"/>
                <a:cs typeface="Calibri"/>
                <a:sym typeface="Calibri"/>
              </a:rPr>
              <a:t> - Music Generator Instant genre-based song creation, Spotify release - Free (25 saves/month), $9.99/mo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Soundraw.io</a:t>
            </a:r>
            <a:r>
              <a:rPr lang="en" sz="1200">
                <a:solidFill>
                  <a:schemeClr val="dk1"/>
                </a:solidFill>
                <a:latin typeface="Calibri"/>
                <a:ea typeface="Calibri"/>
                <a:cs typeface="Calibri"/>
                <a:sym typeface="Calibri"/>
              </a:rPr>
              <a:t> - Music Generator Customizable music for videos, games - Free plan, $16.99/mo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Mubert</a:t>
            </a:r>
            <a:r>
              <a:rPr lang="en" sz="1200">
                <a:solidFill>
                  <a:schemeClr val="dk1"/>
                </a:solidFill>
                <a:latin typeface="Calibri"/>
                <a:ea typeface="Calibri"/>
                <a:cs typeface="Calibri"/>
                <a:sym typeface="Calibri"/>
              </a:rPr>
              <a:t> - Music Generator Royalty-free music, API for developers - Free plan, $11.69/mo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Loudly  Music Generator</a:t>
            </a:r>
            <a:r>
              <a:rPr lang="en" sz="1200">
                <a:solidFill>
                  <a:schemeClr val="dk1"/>
                </a:solidFill>
                <a:latin typeface="Calibri"/>
                <a:ea typeface="Calibri"/>
                <a:cs typeface="Calibri"/>
                <a:sym typeface="Calibri"/>
              </a:rPr>
              <a:t> - High audio quality, customizable effects    Free (1 download/month), $5.99/mo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Splash Pro Music Generator</a:t>
            </a:r>
            <a:r>
              <a:rPr lang="en" sz="1200">
                <a:solidFill>
                  <a:schemeClr val="dk1"/>
                </a:solidFill>
                <a:latin typeface="Calibri"/>
                <a:ea typeface="Calibri"/>
                <a:cs typeface="Calibri"/>
                <a:sym typeface="Calibri"/>
              </a:rPr>
              <a:t> - Royalty-free music, AI voice training   Free (unlimited 60s songs), $8/mo</a:t>
            </a:r>
            <a:endParaRPr sz="1200">
              <a:solidFill>
                <a:schemeClr val="dk1"/>
              </a:solidFill>
              <a:latin typeface="Calibri"/>
              <a:ea typeface="Calibri"/>
              <a:cs typeface="Calibri"/>
              <a:sym typeface="Calibri"/>
            </a:endParaRPr>
          </a:p>
        </p:txBody>
      </p:sp>
      <p:pic>
        <p:nvPicPr>
          <p:cNvPr id="298" name="Google Shape;298;p34"/>
          <p:cNvPicPr preferRelativeResize="0"/>
          <p:nvPr/>
        </p:nvPicPr>
        <p:blipFill>
          <a:blip r:embed="rId9">
            <a:alphaModFix/>
          </a:blip>
          <a:stretch>
            <a:fillRect/>
          </a:stretch>
        </p:blipFill>
        <p:spPr>
          <a:xfrm>
            <a:off x="4720075" y="3039900"/>
            <a:ext cx="2828925"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5"/>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4" name="Google Shape;304;p35"/>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305" name="Google Shape;305;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1950" y="3082075"/>
            <a:ext cx="4779675" cy="1973074"/>
          </a:xfrm>
          <a:prstGeom prst="rect">
            <a:avLst/>
          </a:prstGeom>
          <a:noFill/>
          <a:ln w="9525" cap="flat" cmpd="sng">
            <a:solidFill>
              <a:srgbClr val="FF0000"/>
            </a:solidFill>
            <a:prstDash val="solid"/>
            <a:round/>
            <a:headEnd type="none" w="sm" len="sm"/>
            <a:tailEnd type="none" w="sm" len="sm"/>
          </a:ln>
        </p:spPr>
      </p:pic>
      <p:pic>
        <p:nvPicPr>
          <p:cNvPr id="306" name="Google Shape;306;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661013"/>
            <a:ext cx="4531627" cy="23016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2" name="Google Shape;312;p3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3" name="Google Shape;313;p3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4" name="Google Shape;314;p3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5" name="Google Shape;315;p36"/>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6" name="Google Shape;316;p36"/>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34" name="Google Shape;134;p17"/>
          <p:cNvSpPr txBox="1"/>
          <p:nvPr/>
        </p:nvSpPr>
        <p:spPr>
          <a:xfrm>
            <a:off x="4184613" y="1478625"/>
            <a:ext cx="240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DeepMind Magenta Real-time Music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800M parameter music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(Apache 2.0)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Google's 1000th model on Hugging Face.</a:t>
            </a:r>
            <a:endParaRPr sz="900">
              <a:solidFill>
                <a:schemeClr val="dk1"/>
              </a:solidFill>
              <a:latin typeface="Calibri"/>
              <a:ea typeface="Calibri"/>
              <a:cs typeface="Calibri"/>
              <a:sym typeface="Calibri"/>
            </a:endParaRPr>
          </a:p>
        </p:txBody>
      </p:sp>
      <p:sp>
        <p:nvSpPr>
          <p:cNvPr id="135" name="Google Shape;135;p17"/>
          <p:cNvSpPr txBox="1"/>
          <p:nvPr/>
        </p:nvSpPr>
        <p:spPr>
          <a:xfrm>
            <a:off x="58150" y="534625"/>
            <a:ext cx="2808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Kuaishou KLING 2.1 video model via API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https://www.klingai.com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6" name="Google Shape;136;p17"/>
          <p:cNvSpPr txBox="1"/>
          <p:nvPr/>
        </p:nvSpPr>
        <p:spPr>
          <a:xfrm>
            <a:off x="58150" y="3753325"/>
            <a:ext cx="399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Codex CLI usage - 10K pull requests per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using Codex to write their own software and do GitHub operations. OpenAI collects statistics of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345,000 PRs on github merged in last 35 days.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This is 10k pull requests per day on average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https://x.com/gdb/status/1935874544931324325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https://github.com/openai/codex</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37" name="Google Shape;137;p17"/>
          <p:cNvSpPr txBox="1"/>
          <p:nvPr/>
        </p:nvSpPr>
        <p:spPr>
          <a:xfrm>
            <a:off x="5986694" y="3401750"/>
            <a:ext cx="3103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Zencoder.ai - AI coding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automating complex workflows, agentic workflow, Repo Grokking™, tailored to project context, multi-file editing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Free tier + paid plans ($19–$39/user/month)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Zencoder.ai is a Silicon Valley startup, founded in 2023 by Andrew Filev, venture funded, 50+ employees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https://zencoder.ai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8" name="Google Shape;138;p17"/>
          <p:cNvSpPr txBox="1"/>
          <p:nvPr/>
        </p:nvSpPr>
        <p:spPr>
          <a:xfrm>
            <a:off x="6684875" y="1478625"/>
            <a:ext cx="2403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VideoRefer VideoLLaMA3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2B &amp; 7B video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a:t>
            </a:r>
            <a:endParaRPr sz="900">
              <a:solidFill>
                <a:schemeClr val="dk1"/>
              </a:solidFill>
              <a:latin typeface="Calibri"/>
              <a:ea typeface="Calibri"/>
              <a:cs typeface="Calibri"/>
              <a:sym typeface="Calibri"/>
            </a:endParaRPr>
          </a:p>
        </p:txBody>
      </p:sp>
      <p:pic>
        <p:nvPicPr>
          <p:cNvPr id="139" name="Google Shape;139;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84275" y="2843875"/>
            <a:ext cx="1503525" cy="457900"/>
          </a:xfrm>
          <a:prstGeom prst="rect">
            <a:avLst/>
          </a:prstGeom>
          <a:noFill/>
          <a:ln w="9525" cap="flat" cmpd="sng">
            <a:solidFill>
              <a:srgbClr val="FF0000"/>
            </a:solidFill>
            <a:prstDash val="solid"/>
            <a:round/>
            <a:headEnd type="none" w="sm" len="sm"/>
            <a:tailEnd type="none" w="sm" len="sm"/>
          </a:ln>
        </p:spPr>
      </p:pic>
      <p:pic>
        <p:nvPicPr>
          <p:cNvPr id="140" name="Google Shape;140;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684850" y="52750"/>
            <a:ext cx="2402950" cy="1351651"/>
          </a:xfrm>
          <a:prstGeom prst="rect">
            <a:avLst/>
          </a:prstGeom>
          <a:noFill/>
          <a:ln w="9525" cap="flat" cmpd="sng">
            <a:solidFill>
              <a:srgbClr val="FF0000"/>
            </a:solidFill>
            <a:prstDash val="solid"/>
            <a:round/>
            <a:headEnd type="none" w="sm" len="sm"/>
            <a:tailEnd type="none" w="sm" len="sm"/>
          </a:ln>
        </p:spPr>
      </p:pic>
      <p:pic>
        <p:nvPicPr>
          <p:cNvPr id="141" name="Google Shape;141;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195213" y="52752"/>
            <a:ext cx="2402950" cy="1351651"/>
          </a:xfrm>
          <a:prstGeom prst="rect">
            <a:avLst/>
          </a:prstGeom>
          <a:noFill/>
          <a:ln w="9525" cap="flat" cmpd="sng">
            <a:solidFill>
              <a:srgbClr val="FF0000"/>
            </a:solidFill>
            <a:prstDash val="solid"/>
            <a:round/>
            <a:headEnd type="none" w="sm" len="sm"/>
            <a:tailEnd type="none" w="sm" len="sm"/>
          </a:ln>
        </p:spPr>
      </p:pic>
      <p:pic>
        <p:nvPicPr>
          <p:cNvPr id="142" name="Google Shape;142;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150" y="978825"/>
            <a:ext cx="2225260" cy="1078176"/>
          </a:xfrm>
          <a:prstGeom prst="rect">
            <a:avLst/>
          </a:prstGeom>
          <a:noFill/>
          <a:ln w="9525" cap="flat" cmpd="sng">
            <a:solidFill>
              <a:srgbClr val="FF0000"/>
            </a:solidFill>
            <a:prstDash val="solid"/>
            <a:round/>
            <a:headEnd type="none" w="sm" len="sm"/>
            <a:tailEnd type="none" w="sm" len="sm"/>
          </a:ln>
        </p:spPr>
      </p:pic>
      <p:pic>
        <p:nvPicPr>
          <p:cNvPr id="143" name="Google Shape;143;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2365552" y="978825"/>
            <a:ext cx="1737298" cy="1078183"/>
          </a:xfrm>
          <a:prstGeom prst="rect">
            <a:avLst/>
          </a:prstGeom>
          <a:noFill/>
          <a:ln w="9525" cap="flat" cmpd="sng">
            <a:solidFill>
              <a:srgbClr val="FF0000"/>
            </a:solidFill>
            <a:prstDash val="solid"/>
            <a:round/>
            <a:headEnd type="none" w="sm" len="sm"/>
            <a:tailEnd type="none" w="sm" len="sm"/>
          </a:ln>
        </p:spPr>
      </p:pic>
      <p:pic>
        <p:nvPicPr>
          <p:cNvPr id="144" name="Google Shape;144;p17"/>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5075" y="2353800"/>
            <a:ext cx="3990452" cy="1311300"/>
          </a:xfrm>
          <a:prstGeom prst="rect">
            <a:avLst/>
          </a:prstGeom>
          <a:noFill/>
          <a:ln w="9525" cap="flat" cmpd="sng">
            <a:solidFill>
              <a:srgbClr val="FF0000"/>
            </a:solidFill>
            <a:prstDash val="solid"/>
            <a:round/>
            <a:headEnd type="none" w="sm" len="sm"/>
            <a:tailEnd type="none" w="sm" len="sm"/>
          </a:ln>
        </p:spPr>
      </p:pic>
      <p:sp>
        <p:nvSpPr>
          <p:cNvPr id="145" name="Google Shape;145;p17"/>
          <p:cNvSpPr/>
          <p:nvPr/>
        </p:nvSpPr>
        <p:spPr>
          <a:xfrm>
            <a:off x="112425" y="2775050"/>
            <a:ext cx="3654000" cy="225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Crescendo cust. service 99.8% accuracy</a:t>
            </a:r>
            <a:endParaRPr sz="2000" b="1" i="0" u="none" strike="noStrike" cap="none">
              <a:solidFill>
                <a:schemeClr val="dk1"/>
              </a:solidFill>
              <a:latin typeface="Calibri"/>
              <a:ea typeface="Calibri"/>
              <a:cs typeface="Calibri"/>
              <a:sym typeface="Calibri"/>
            </a:endParaRPr>
          </a:p>
        </p:txBody>
      </p:sp>
      <p:sp>
        <p:nvSpPr>
          <p:cNvPr id="151" name="Google Shape;151;p18"/>
          <p:cNvSpPr txBox="1"/>
          <p:nvPr/>
        </p:nvSpPr>
        <p:spPr>
          <a:xfrm>
            <a:off x="105400" y="528125"/>
            <a:ext cx="43956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Crescendo AI customer service 99.8% accuracy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Crescendo.ai is an AI-driven customer service automation platform designed for enterprises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offers a blend of advanced AI and human expertise to deliver exceptional customer experiences across multiple channels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automates up to 90% of support tickets through chat, voice, email, and other communication methods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- 50+ languages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Salesforce, Zendesk, Shopify, and Amazon Connect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recently added Agentic AI capabilities, achieving 99.8% accuracy in responses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https://www.crescendo.ai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https://www.crescendo.ai/news/latest-ai-news-and-updates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42425" y="211625"/>
            <a:ext cx="4165151" cy="41651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Growth Stats</a:t>
            </a:r>
            <a:endParaRPr sz="2000" b="1" i="0" u="none" strike="noStrike" cap="none">
              <a:solidFill>
                <a:schemeClr val="dk1"/>
              </a:solidFill>
              <a:latin typeface="Calibri"/>
              <a:ea typeface="Calibri"/>
              <a:cs typeface="Calibri"/>
              <a:sym typeface="Calibri"/>
            </a:endParaRPr>
          </a:p>
        </p:txBody>
      </p:sp>
      <p:sp>
        <p:nvSpPr>
          <p:cNvPr id="158" name="Google Shape;158;p19"/>
          <p:cNvSpPr txBox="1"/>
          <p:nvPr/>
        </p:nvSpPr>
        <p:spPr>
          <a:xfrm>
            <a:off x="80275" y="469075"/>
            <a:ext cx="55902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"50 NEW Artificial Intelligence Statistics (June 2025)"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https://explodingtopics.com/blog/ai-statistics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Global AI market ~ $391B in 2025; Annual growth rate 35.9%</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97 Mln people will work in the AI space by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83% of companies claim AI is a top priority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48% of businesses use some form of AI to manage big data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 of medical providers use computers as part of diagnosis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adoption is widespread, with 77% of companies either using or exploring AI, and 9 out of 10 organizations backing AI for a competitive edge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expected to eliminate 85 million jobs but create 97 million new ones by 2025, resulting in a net gain of 12 million jobs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Transportation and storage workers face the highest risk of job automation (56.4%), followed by manufacturing (46.4%) and wholesale &amp; retail (44%)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the US, AI and machine learning are expected to replace 16% of all jobs in less than five years, but new jobs will also be created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Over 8 Bln voice assistants are currently in use worldwide; 95% of online and telephone communications to be AI-assisted by 2025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50% of consumers are optimistic about AI, but only a third believe they are using AI platforms, even though actual usage is much higher (77%)</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algorithms can increase leads by 50%, reduce call times by 60%, and result in overall cost reductions of up to 60%</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Only 7% of people trust chatbots, compared to 49% who trust human advisors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Website visitors from AI search are 4.4 times more valuable than those from organic search, and AI search traffic is projected to overtake organic search by 2028</a:t>
            </a:r>
            <a:endParaRPr sz="1200">
              <a:solidFill>
                <a:schemeClr val="dk1"/>
              </a:solidFill>
              <a:latin typeface="Calibri"/>
              <a:ea typeface="Calibri"/>
              <a:cs typeface="Calibri"/>
              <a:sym typeface="Calibri"/>
            </a:endParaRPr>
          </a:p>
        </p:txBody>
      </p:sp>
      <p:pic>
        <p:nvPicPr>
          <p:cNvPr id="159" name="Google Shape;159;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21450" y="469075"/>
            <a:ext cx="3349599" cy="254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65" name="Google Shape;16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Context7 MCP - up-to-date code</a:t>
            </a:r>
            <a:endParaRPr sz="2000" b="1" i="0" u="none" strike="noStrike" cap="none">
              <a:solidFill>
                <a:schemeClr val="dk1"/>
              </a:solidFill>
              <a:latin typeface="Calibri"/>
              <a:ea typeface="Calibri"/>
              <a:cs typeface="Calibri"/>
              <a:sym typeface="Calibri"/>
            </a:endParaRPr>
          </a:p>
        </p:txBody>
      </p:sp>
      <p:sp>
        <p:nvSpPr>
          <p:cNvPr id="171" name="Google Shape;171;p21"/>
          <p:cNvSpPr txBox="1"/>
          <p:nvPr/>
        </p:nvSpPr>
        <p:spPr>
          <a:xfrm>
            <a:off x="80275" y="469075"/>
            <a:ext cx="43956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Context7 MCP Server provides up-to-date, version-specific docs and code examples for your AI Assistant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solves a common problem when LLMs training data doesn't have latest software info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docs come directly from the source of 20,000 libraries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Context7 works as an MCP server (Model Context Protocol)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making relevant documentation available to tools like Cursor, Claude, VS Code, Windsurf, Amazon Q Developer, or any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get better answers, no hallucinations and an AI that actually understands your stack.</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https://medium.com/vibe-coding/13-000-developers-are-obsessed-with-this-unknown-ai-tool-791134a79c8b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https://github.com/upstash/context7</a:t>
            </a:r>
            <a:endParaRPr sz="900">
              <a:solidFill>
                <a:schemeClr val="dk1"/>
              </a:solidFill>
              <a:latin typeface="Calibri"/>
              <a:ea typeface="Calibri"/>
              <a:cs typeface="Calibri"/>
              <a:sym typeface="Calibri"/>
            </a:endParaRPr>
          </a:p>
        </p:txBody>
      </p:sp>
      <p:pic>
        <p:nvPicPr>
          <p:cNvPr id="172" name="Google Shape;172;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163750" y="879750"/>
            <a:ext cx="1526536" cy="2671450"/>
          </a:xfrm>
          <a:prstGeom prst="rect">
            <a:avLst/>
          </a:prstGeom>
          <a:noFill/>
          <a:ln>
            <a:noFill/>
          </a:ln>
        </p:spPr>
      </p:pic>
      <p:pic>
        <p:nvPicPr>
          <p:cNvPr id="173" name="Google Shape;173;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306806" y="1319350"/>
            <a:ext cx="1592445" cy="1680900"/>
          </a:xfrm>
          <a:prstGeom prst="rect">
            <a:avLst/>
          </a:prstGeom>
          <a:noFill/>
          <a:ln>
            <a:noFill/>
          </a:ln>
        </p:spPr>
      </p:pic>
      <p:sp>
        <p:nvSpPr>
          <p:cNvPr id="174" name="Google Shape;174;p21"/>
          <p:cNvSpPr txBox="1"/>
          <p:nvPr/>
        </p:nvSpPr>
        <p:spPr>
          <a:xfrm>
            <a:off x="4686250" y="3651650"/>
            <a:ext cx="43956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chemeClr val="dk1"/>
                </a:solidFill>
                <a:latin typeface="Calibri"/>
                <a:ea typeface="Calibri"/>
                <a:cs typeface="Calibri"/>
                <a:sym typeface="Calibri"/>
              </a:rPr>
              <a:t># Just add this to Cursor MCP configuration:</a:t>
            </a:r>
            <a:endParaRPr sz="12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"mcpServers":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"context7":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"url": "https://mcp.context7.com/mcp"</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p:txBody>
      </p:sp>
      <p:sp>
        <p:nvSpPr>
          <p:cNvPr id="175" name="Google Shape;175;p21"/>
          <p:cNvSpPr txBox="1"/>
          <p:nvPr/>
        </p:nvSpPr>
        <p:spPr>
          <a:xfrm>
            <a:off x="80275" y="3589225"/>
            <a:ext cx="439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Context7 is built by Upstash and running on their infrastructure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Upstash is a modern, serverless data platform that provides Redis, Vector, QStash, and Workflow services through REST APIs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https://upstash.com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Upstash is a startup in San Jose, CA, founded in 2021. Received 10 Mln venure funding. Less than 20 employees. Most of them in Turkey.</a:t>
            </a:r>
            <a:endParaRPr sz="1200">
              <a:solidFill>
                <a:schemeClr val="dk1"/>
              </a:solidFill>
              <a:latin typeface="Calibri"/>
              <a:ea typeface="Calibri"/>
              <a:cs typeface="Calibri"/>
              <a:sym typeface="Calibri"/>
            </a:endParaRPr>
          </a:p>
        </p:txBody>
      </p:sp>
      <p:pic>
        <p:nvPicPr>
          <p:cNvPr id="176" name="Google Shape;176;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0275" y="2937550"/>
            <a:ext cx="1290175" cy="448275"/>
          </a:xfrm>
          <a:prstGeom prst="rect">
            <a:avLst/>
          </a:prstGeom>
          <a:noFill/>
          <a:ln w="9525" cap="flat" cmpd="sng">
            <a:solidFill>
              <a:srgbClr val="FF0000"/>
            </a:solidFill>
            <a:prstDash val="solid"/>
            <a:round/>
            <a:headEnd type="none" w="sm" len="sm"/>
            <a:tailEnd type="none" w="sm" len="sm"/>
          </a:ln>
        </p:spPr>
      </p:pic>
      <p:pic>
        <p:nvPicPr>
          <p:cNvPr id="177" name="Google Shape;177;p21"/>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564350" y="111689"/>
            <a:ext cx="1592450" cy="40821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3" name="Google Shape;183;p22"/>
          <p:cNvSpPr txBox="1"/>
          <p:nvPr/>
        </p:nvSpPr>
        <p:spPr>
          <a:xfrm>
            <a:off x="80275" y="469075"/>
            <a:ext cx="479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Former OpenAI CTO </a:t>
            </a:r>
            <a:r>
              <a:rPr lang="en" sz="1200" b="1">
                <a:solidFill>
                  <a:srgbClr val="FF0000"/>
                </a:solidFill>
                <a:latin typeface="Calibri"/>
                <a:ea typeface="Calibri"/>
                <a:cs typeface="Calibri"/>
                <a:sym typeface="Calibri"/>
              </a:rPr>
              <a:t>Mira Murati </a:t>
            </a:r>
            <a:r>
              <a:rPr lang="en" sz="1200">
                <a:solidFill>
                  <a:schemeClr val="dk1"/>
                </a:solidFill>
                <a:latin typeface="Calibri"/>
                <a:ea typeface="Calibri"/>
                <a:cs typeface="Calibri"/>
                <a:sym typeface="Calibri"/>
              </a:rPr>
              <a:t>secured $2 Bln seed investment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 $10 Bln valuation) led by Andreessen Horowitz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company's research specifics is still kept secret</a:t>
            </a:r>
            <a:endParaRPr sz="1200">
              <a:solidFill>
                <a:schemeClr val="dk1"/>
              </a:solidFill>
              <a:latin typeface="Calibri"/>
              <a:ea typeface="Calibri"/>
              <a:cs typeface="Calibri"/>
              <a:sym typeface="Calibri"/>
            </a:endParaRPr>
          </a:p>
        </p:txBody>
      </p:sp>
      <p:pic>
        <p:nvPicPr>
          <p:cNvPr id="184" name="Google Shape;18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4225" y="469075"/>
            <a:ext cx="682195" cy="757200"/>
          </a:xfrm>
          <a:prstGeom prst="rect">
            <a:avLst/>
          </a:prstGeom>
          <a:noFill/>
          <a:ln w="9525" cap="flat" cmpd="sng">
            <a:solidFill>
              <a:srgbClr val="FF0000"/>
            </a:solidFill>
            <a:prstDash val="solid"/>
            <a:round/>
            <a:headEnd type="none" w="sm" len="sm"/>
            <a:tailEnd type="none" w="sm" len="sm"/>
          </a:ln>
        </p:spPr>
      </p:pic>
      <p:sp>
        <p:nvSpPr>
          <p:cNvPr id="185" name="Google Shape;185;p22"/>
          <p:cNvSpPr txBox="1"/>
          <p:nvPr/>
        </p:nvSpPr>
        <p:spPr>
          <a:xfrm>
            <a:off x="80275" y="1416525"/>
            <a:ext cx="47970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Agentforce 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Agentforce is an advanced AI agent platform for deploying autonomous AI agents that can support both employees and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built around Atlas Reasoning Engine - modular, plugable, distributed, event-driven publish/subscribe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agents can do reasoning, retrieving real-time data, making decisions, and taking actions following guardrails and business rules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Version 3 has new Command Center for monitoring and optimization of AI agents. It provides better visibility, control, global reach. Better Interoperability via MCP and AgentExchange. Faster, more reliable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https://www.salesforce.com/news/press-releases/2025/06/23/agentforce-3-announcement/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6" name="Google Shape;186;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84225" y="1416525"/>
            <a:ext cx="3562689" cy="2004001"/>
          </a:xfrm>
          <a:prstGeom prst="rect">
            <a:avLst/>
          </a:prstGeom>
          <a:noFill/>
          <a:ln w="9525" cap="flat" cmpd="sng">
            <a:solidFill>
              <a:srgbClr val="FF0000"/>
            </a:solidFill>
            <a:prstDash val="solid"/>
            <a:round/>
            <a:headEnd type="none" w="sm" len="sm"/>
            <a:tailEnd type="none" w="sm" len="sm"/>
          </a:ln>
        </p:spPr>
      </p:pic>
      <p:sp>
        <p:nvSpPr>
          <p:cNvPr id="187" name="Google Shape;187;p22"/>
          <p:cNvSpPr txBox="1"/>
          <p:nvPr/>
        </p:nvSpPr>
        <p:spPr>
          <a:xfrm>
            <a:off x="80275" y="3737825"/>
            <a:ext cx="479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DeepSeek nano-vllm implementation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1,200 lines of Python code - matches the inference speed of the original vLLM engine in many offline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https://github.com/GeeeekExplorer/nano-vllm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vLLM (virtual Large Language Model) is a fast and easy-to-use library for LLM inference and serving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7"/>
              </a:rPr>
              <a:t>https://github.com/vllm-project/vllm</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8" name="Google Shape;188;p22"/>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984225" y="4148100"/>
            <a:ext cx="837499" cy="32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4" name="Google Shape;194;p23"/>
          <p:cNvSpPr txBox="1"/>
          <p:nvPr/>
        </p:nvSpPr>
        <p:spPr>
          <a:xfrm>
            <a:off x="80275" y="469075"/>
            <a:ext cx="44460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Goldman Sachs AI assistant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GS AI Assistant - in-house, natural language, can use various LLMs (OpenAI, Gemini, Claude,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https://www.foxbusiness.com/technology/goldman-sachs-announces-firmwide-launch-ai-assistant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5" name="Google Shape;195;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3071" y="1865800"/>
            <a:ext cx="2812926" cy="1486149"/>
          </a:xfrm>
          <a:prstGeom prst="rect">
            <a:avLst/>
          </a:prstGeom>
          <a:noFill/>
          <a:ln w="9525" cap="flat" cmpd="sng">
            <a:solidFill>
              <a:srgbClr val="FF0000"/>
            </a:solidFill>
            <a:prstDash val="solid"/>
            <a:round/>
            <a:headEnd type="none" w="sm" len="sm"/>
            <a:tailEnd type="none" w="sm" len="sm"/>
          </a:ln>
        </p:spPr>
      </p:pic>
      <p:sp>
        <p:nvSpPr>
          <p:cNvPr id="196" name="Google Shape;196;p23"/>
          <p:cNvSpPr txBox="1"/>
          <p:nvPr/>
        </p:nvSpPr>
        <p:spPr>
          <a:xfrm>
            <a:off x="73033" y="1437335"/>
            <a:ext cx="44460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MMaDA-8B - multimodal diffusion foundation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SOTA in reasoning, multimodal understanding, and text-to-image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MMaDA uses a single, modality-agnostic diffusion architecture with a shared probabilistic formulation, eliminating the need for separate components for different data types (like text or images)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git clone https://github.com/Gen-Verse/MMaDA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cd MMaDA</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pip install -r requirements.txt</a:t>
            </a:r>
            <a:endParaRPr sz="800">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a:solidFill>
                  <a:srgbClr val="3C78D8"/>
                </a:solidFill>
                <a:latin typeface="Roboto Mono"/>
                <a:ea typeface="Roboto Mono"/>
                <a:cs typeface="Roboto Mono"/>
                <a:sym typeface="Roboto Mono"/>
              </a:rPr>
              <a:t>python app.py</a:t>
            </a:r>
            <a:endParaRPr sz="8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https://huggingface.co/spaces/Gen-Verse/MMaDA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https://github.com/Gen-Verse/MMaDA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https://arxiv.org/abs/2505.15809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https://www.youtube.com/watch?v=bpEN0YycmSI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https://medium.com/@PowerUpSkills/i-built-the-same-app-with-4-different-ai-models-then-i-found-mmada-a1135e416176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7" name="Google Shape;197;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623075" y="469075"/>
            <a:ext cx="1996875" cy="849600"/>
          </a:xfrm>
          <a:prstGeom prst="rect">
            <a:avLst/>
          </a:prstGeom>
          <a:noFill/>
          <a:ln w="9525" cap="flat" cmpd="sng">
            <a:solidFill>
              <a:srgbClr val="FF0000"/>
            </a:solidFill>
            <a:prstDash val="solid"/>
            <a:round/>
            <a:headEnd type="none" w="sm" len="sm"/>
            <a:tailEnd type="none" w="sm" len="sm"/>
          </a:ln>
        </p:spPr>
      </p:pic>
      <p:sp>
        <p:nvSpPr>
          <p:cNvPr id="198" name="Google Shape;198;p23"/>
          <p:cNvSpPr txBox="1"/>
          <p:nvPr/>
        </p:nvSpPr>
        <p:spPr>
          <a:xfrm>
            <a:off x="73033" y="4271102"/>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Meteor-1 Optical Chip Rivals  RTX 4090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researches have unveiled the world’s first highly parallel optical computing chip (up to 2,560 Tera-ops/sec, rivals the performance of RTX 4090 (and approaches that of RTX 5090)</a:t>
            </a:r>
            <a:endParaRPr sz="1200">
              <a:solidFill>
                <a:schemeClr val="dk1"/>
              </a:solidFill>
              <a:latin typeface="Calibri"/>
              <a:ea typeface="Calibri"/>
              <a:cs typeface="Calibri"/>
              <a:sym typeface="Calibri"/>
            </a:endParaRPr>
          </a:p>
        </p:txBody>
      </p:sp>
      <p:pic>
        <p:nvPicPr>
          <p:cNvPr id="199" name="Google Shape;199;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3070" y="4003500"/>
            <a:ext cx="1415752" cy="1024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4287</Words>
  <Application>Microsoft Macintosh PowerPoint</Application>
  <PresentationFormat>On-screen Show (16:9)</PresentationFormat>
  <Paragraphs>423</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2025-06-26T20:37:04Z</dcterms:modified>
</cp:coreProperties>
</file>