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Roboto Mono" pitchFamily="49"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04e15145a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04e15145a2_1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04e15145a2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g304e15145a2_1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04e15145a2_1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304e15145a2_1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04e15145a2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304e15145a2_1_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04e15145a2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g304e15145a2_1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04e15145a2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g304e15145a2_1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04e15145a2_1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g304e15145a2_1_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04e15145a2_1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g304e15145a2_1_3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04e15145a2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g304e15145a2_2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04e15145a2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g304e15145a2_1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04e15145a2_1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g304e15145a2_1_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04e15145a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304e15145a2_1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4c7c326bb1_0_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34c7c326bb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04e15145a2_1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 name="Google Shape;315;g304e15145a2_1_2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04e15145a2_1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g304e15145a2_1_2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04e15145a2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g304e15145a2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04e15145a2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304e15145a2_1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04e15145a2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304e15145a2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04e15145a2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304e15145a2_1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04e15145a2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304e15145a2_1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04e15145a2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304e15145a2_1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04e15145a2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304e15145a2_1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s://venturebeat.com/ai/gensparks-super-agent-ups-the-ante-in-the-general-ai-agent-race/" TargetMode="External"/><Relationship Id="rId7" Type="http://schemas.openxmlformats.org/officeDocument/2006/relationships/image" Target="../media/image25.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arxiv.org/abs/2504.02495" TargetMode="External"/><Relationship Id="rId11" Type="http://schemas.openxmlformats.org/officeDocument/2006/relationships/image" Target="../media/image29.png"/><Relationship Id="rId5" Type="http://schemas.openxmlformats.org/officeDocument/2006/relationships/hyperlink" Target="https://github.com/NVIDIA/AgentIQ" TargetMode="External"/><Relationship Id="rId10" Type="http://schemas.openxmlformats.org/officeDocument/2006/relationships/image" Target="../media/image28.jpeg"/><Relationship Id="rId4" Type="http://schemas.openxmlformats.org/officeDocument/2006/relationships/hyperlink" Target="https://interestingengineering.com/innovation/world-first-light-based-chip?group=test_b" TargetMode="External"/><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2503.20201"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jpeg"/></Relationships>
</file>

<file path=ppt/slides/_rels/slide12.xml.rels><?xml version="1.0" encoding="UTF-8" standalone="yes"?>
<Relationships xmlns="http://schemas.openxmlformats.org/package/2006/relationships"><Relationship Id="rId3" Type="http://schemas.openxmlformats.org/officeDocument/2006/relationships/hyperlink" Target="https://www.cnbc.com/2025/04/07/shopify-ceo-prove-ai-cant-do-jobs-before-asking-for-more-headcount.html"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hyperlink" Target="https://developers.cloudflare.com/autora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hyperlink" Target="https://www.together.ai/blog/deepcoder"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7.jpeg"/><Relationship Id="rId5" Type="http://schemas.openxmlformats.org/officeDocument/2006/relationships/image" Target="../media/image36.png"/><Relationship Id="rId4" Type="http://schemas.openxmlformats.org/officeDocument/2006/relationships/hyperlink" Target="https://wccftech.com/google-paying-ai-workers-a-year-salary-for-doing-nothing/"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41.jpeg"/><Relationship Id="rId3" Type="http://schemas.openxmlformats.org/officeDocument/2006/relationships/hyperlink" Target="https://arxiv.org/abs/2503.23513" TargetMode="External"/><Relationship Id="rId7"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hyperlink" Target="https://techcrunch.com/2025/04/09/anthropic-rolls-out-a-200-per-month-claude-subscription/"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hyperlink" Target="https://developers.googleblog.com/en/a2a-a-new-era-of-agent-interoperability/" TargetMode="External"/><Relationship Id="rId7" Type="http://schemas.openxmlformats.org/officeDocument/2006/relationships/hyperlink" Target="https://huggingface.co/moonshotai/Kimi-VL-A3B-Thinking"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hyperlink" Target="https://docs.x.ai/docs/models#models-and-pricing" TargetMode="External"/><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8" Type="http://schemas.openxmlformats.org/officeDocument/2006/relationships/image" Target="../media/image47.jpeg"/><Relationship Id="rId3" Type="http://schemas.openxmlformats.org/officeDocument/2006/relationships/hyperlink" Target="https://www.youtube.com/watch?v=vEQ07-p8ZDE" TargetMode="External"/><Relationship Id="rId7"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5.jpeg"/><Relationship Id="rId5" Type="http://schemas.openxmlformats.org/officeDocument/2006/relationships/hyperlink" Target="https://www.reddit.com/r/programming/comments/1jrl2zw/microsoft_has_released_their_own_agent_mode_so/?rdt=55854" TargetMode="External"/><Relationship Id="rId4" Type="http://schemas.openxmlformats.org/officeDocument/2006/relationships/hyperlink" Target="https://tomaszs2.medium.com/microsoft-quietly-blocked-cursor-from-using-its-vscode-extension-heres-the-line-of-code-that-8d664caf0de5" TargetMode="External"/><Relationship Id="rId9" Type="http://schemas.openxmlformats.org/officeDocument/2006/relationships/image" Target="../media/image48.png"/></Relationships>
</file>

<file path=ppt/slides/_rels/slide18.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hyperlink" Target="https://en.wikipedia.org/wiki/Elo_rating_system" TargetMode="External"/><Relationship Id="rId7"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openlm.ai/chatbot-arena/" TargetMode="External"/><Relationship Id="rId5" Type="http://schemas.openxmlformats.org/officeDocument/2006/relationships/hyperlink" Target="https://lmarena.ai/?leaderboard" TargetMode="External"/><Relationship Id="rId4" Type="http://schemas.openxmlformats.org/officeDocument/2006/relationships/hyperlink" Target="https://chat.lmsys.org/?leaderboard"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llama.com/llama4/" TargetMode="External"/><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huggingface.co/unsloth/Llama-4-Scout-17B-16E-Instruct" TargetMode="External"/><Relationship Id="rId5" Type="http://schemas.openxmlformats.org/officeDocument/2006/relationships/hyperlink" Target="https://www.instagram.com/zuck/reel/DIE0TmPyORV/" TargetMode="External"/><Relationship Id="rId4" Type="http://schemas.openxmlformats.org/officeDocument/2006/relationships/hyperlink" Target="https://ai.meta.com/blog/llama-4-multimodal-intelligence/" TargetMode="External"/><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https://www.trueup.io/layoff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5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ollama.com/ZimaBlueAI/Llama-4-Scout-17B-16E-Instruct" TargetMode="External"/><Relationship Id="rId3" Type="http://schemas.openxmlformats.org/officeDocument/2006/relationships/hyperlink" Target="https://github.com/meta-llama/llama-models/blob/main/models/llama4/MODEL_CARD.md" TargetMode="External"/><Relationship Id="rId7" Type="http://schemas.openxmlformats.org/officeDocument/2006/relationships/hyperlink" Target="https://ollama.com/aravhawk/llama4"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7.png"/><Relationship Id="rId5" Type="http://schemas.openxmlformats.org/officeDocument/2006/relationships/image" Target="../media/image5.png"/><Relationship Id="rId10" Type="http://schemas.openxmlformats.org/officeDocument/2006/relationships/hyperlink" Target="https://ollama.com/johanteekens/Llama-4-Scout-17B-16E-Instruct" TargetMode="External"/><Relationship Id="rId4" Type="http://schemas.openxmlformats.org/officeDocument/2006/relationships/hyperlink" Target="https://bigcode-bench.github.io" TargetMode="External"/><Relationship Id="rId9" Type="http://schemas.openxmlformats.org/officeDocument/2006/relationships/hyperlink" Target="https://ollama.com/ingu627/llama4-scout-q4"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hyperlink" Target="https://build.nvidia.com/nvidia/llama-3_1-nemotron-ultra-253b-v1"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hyperlink" Target="https://sebastian-petrus.medium.com/nvidias-llama-nemotron-ultra-253b-via-api-b503bf8a0a37" TargetMode="External"/><Relationship Id="rId4" Type="http://schemas.openxmlformats.org/officeDocument/2006/relationships/hyperlink" Target="https://huggingface.co/nvidia/Llama-3_1-Nemotron-Ultra-253B-v1"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cloud.withgoogle.com/next/25" TargetMode="External"/><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www.youtube.com/watch?v=G9wnpfW6lZY" TargetMode="External"/><Relationship Id="rId4" Type="http://schemas.openxmlformats.org/officeDocument/2006/relationships/hyperlink" Target="https://www.youtube.com/watch?v=Md4Fs-Zc3t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blog.google/products/google-cloud/ironwood-tpu-age-of-inference/"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blogs.microsoft.com/blog/2025/04/04/your-ai-companion/" TargetMode="External"/><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hyperlink" Target="https://www.midjourney.com/updates/v7-alpha" TargetMode="External"/><Relationship Id="rId4" Type="http://schemas.openxmlformats.org/officeDocument/2006/relationships/hyperlink" Target="https://github.blog/changelog/2025-04-04-github-mcp-server-public-preview/" TargetMode="External"/><Relationship Id="rId9" Type="http://schemas.openxmlformats.org/officeDocument/2006/relationships/image" Target="../media/image20.jpeg"/></Relationships>
</file>

<file path=ppt/slides/_rels/slide9.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hyperlink" Target="https://regulaforensics.com/blog/impact-of-deepfakes-on-idv-regula-survey/" TargetMode="External"/><Relationship Id="rId7" Type="http://schemas.openxmlformats.org/officeDocument/2006/relationships/image" Target="../media/image23.jp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s://github.com/PalisadeResearch/llm-honeypo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814388"/>
            <a:ext cx="4420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Llama 4</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Nvidia Nemotron Ultra</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Google NEXT Event</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Ironwood - Google TPU - 7th version </a:t>
            </a:r>
            <a:endParaRPr sz="1500" b="1" i="0" u="none" strike="noStrike" cap="none">
              <a:solidFill>
                <a:srgbClr val="3C78D8"/>
              </a:solidFill>
              <a:latin typeface="Calibri"/>
              <a:ea typeface="Calibri"/>
              <a:cs typeface="Calibri"/>
              <a:sym typeface="Calibri"/>
            </a:endParaRPr>
          </a:p>
        </p:txBody>
      </p:sp>
      <p:sp>
        <p:nvSpPr>
          <p:cNvPr id="64" name="Google Shape;64;p15"/>
          <p:cNvSpPr txBox="1"/>
          <p:nvPr/>
        </p:nvSpPr>
        <p:spPr>
          <a:xfrm>
            <a:off x="1244875" y="-23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i="0" u="none" strike="noStrike" cap="none">
                <a:solidFill>
                  <a:srgbClr val="3C78D8"/>
                </a:solidFill>
                <a:latin typeface="Calibri"/>
                <a:ea typeface="Calibri"/>
                <a:cs typeface="Calibri"/>
                <a:sym typeface="Calibri"/>
              </a:rPr>
              <a:t>April 11,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563899"/>
            <a:ext cx="4502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Crowd-sourced "Arena" Leaderboard</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Tech layoffs</a:t>
            </a:r>
            <a:endParaRPr sz="1500" b="1">
              <a:solidFill>
                <a:srgbClr val="3C78D8"/>
              </a:solidFill>
              <a:latin typeface="Calibri"/>
              <a:ea typeface="Calibri"/>
              <a:cs typeface="Calibri"/>
              <a:sym typeface="Calibri"/>
            </a:endParaRPr>
          </a:p>
        </p:txBody>
      </p:sp>
      <p:sp>
        <p:nvSpPr>
          <p:cNvPr id="66" name="Google Shape;66;p15"/>
          <p:cNvSpPr txBox="1"/>
          <p:nvPr/>
        </p:nvSpPr>
        <p:spPr>
          <a:xfrm>
            <a:off x="70976" y="1806387"/>
            <a:ext cx="4420200" cy="32508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Microsoft upgrades Copilot</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GitHub public MCP server</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Midjourney version 7 in alpha preview</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SandboxAQ - quantum-tech startup</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Deepfake Fraud surged by 3,000% recently</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LLM Honeypot</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Genspark’s Super Agent - "mixture-of-agents"</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Light-based chip offers x50 speed, x30 efficiency</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NVIDIA AgentIQ</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DeepSeek-GRM  models</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ODS = Open Deep Search</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Chinese Universities overtake US Rivals</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Shopify CEO - Use AI Before Hiring</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​Cloudflare AutoRAG</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1486976"/>
            <a:ext cx="4502400" cy="30201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OpenAI to release o3 and o4-mini in April</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Cogito v1 from Deep Cogito</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DeepCoder-14B - Code Reasoning Model</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Google paying to stop competitors getting its experts</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RARE: Retrieval-Augmented Reasoning Modeling</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Anthropic Max Plan - $100 .. $200/mo</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Firebase Studio - Google takes on Cursor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Mira Murati’s "Thinking Machines Lab" startup</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Agent2Agent Open Protocol (A2A)</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X.AI - Grok API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Kimi-VL-A3B - multimodal open-source LM</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VSCode Copilot vs Cursor AI Editor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IBM Mainframe for AI</a:t>
            </a:r>
            <a:endParaRPr sz="1500" b="1" i="0" u="none" strike="noStrike" cap="none">
              <a:solidFill>
                <a:srgbClr val="3C78D8"/>
              </a:solidFill>
              <a:latin typeface="Calibri"/>
              <a:ea typeface="Calibri"/>
              <a:cs typeface="Calibri"/>
              <a:sym typeface="Calibri"/>
            </a:endParaRPr>
          </a:p>
        </p:txBody>
      </p:sp>
      <p:pic>
        <p:nvPicPr>
          <p:cNvPr id="68" name="Google Shape;68;p1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244359" y="48602"/>
            <a:ext cx="1835018" cy="1381550"/>
          </a:xfrm>
          <a:prstGeom prst="rect">
            <a:avLst/>
          </a:prstGeom>
          <a:noFill/>
          <a:ln w="9525" cap="flat" cmpd="sng">
            <a:solidFill>
              <a:srgbClr val="FF0000"/>
            </a:solidFill>
            <a:prstDash val="solid"/>
            <a:round/>
            <a:headEnd type="none" w="sm" len="sm"/>
            <a:tailEnd type="none" w="sm" len="sm"/>
          </a:ln>
        </p:spPr>
      </p:pic>
      <p:sp>
        <p:nvSpPr>
          <p:cNvPr id="69" name="Google Shape;69;p15"/>
          <p:cNvSpPr txBox="1"/>
          <p:nvPr/>
        </p:nvSpPr>
        <p:spPr>
          <a:xfrm>
            <a:off x="4879725" y="704525"/>
            <a:ext cx="22797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500" b="1">
                <a:solidFill>
                  <a:srgbClr val="3C78D8"/>
                </a:solidFill>
                <a:latin typeface="Calibri"/>
                <a:ea typeface="Calibri"/>
                <a:cs typeface="Calibri"/>
                <a:sym typeface="Calibri"/>
              </a:rPr>
              <a:t>Astronautics Day</a:t>
            </a:r>
            <a:endParaRPr sz="15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None/>
            </a:pPr>
            <a:r>
              <a:rPr lang="en" sz="1500" b="1">
                <a:solidFill>
                  <a:srgbClr val="3C78D8"/>
                </a:solidFill>
                <a:latin typeface="Calibri"/>
                <a:ea typeface="Calibri"/>
                <a:cs typeface="Calibri"/>
                <a:sym typeface="Calibri"/>
              </a:rPr>
              <a:t>April 12, 1961</a:t>
            </a:r>
            <a:endParaRPr sz="1500" b="1" i="0" u="none" strike="noStrike" cap="none">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153" name="Google Shape;153;p24"/>
          <p:cNvSpPr txBox="1"/>
          <p:nvPr/>
        </p:nvSpPr>
        <p:spPr>
          <a:xfrm>
            <a:off x="111925" y="445575"/>
            <a:ext cx="4668600" cy="144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Genspark’s Super Agent</a:t>
            </a:r>
            <a:r>
              <a:rPr lang="en" sz="1200" b="0" i="0" u="none" strike="noStrike" cap="none">
                <a:solidFill>
                  <a:srgbClr val="131313"/>
                </a:solidFill>
                <a:latin typeface="Calibri"/>
                <a:ea typeface="Calibri"/>
                <a:cs typeface="Calibri"/>
                <a:sym typeface="Calibri"/>
              </a:rPr>
              <a:t> - "mixture-of-agents"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Outperforms Manus AI which uses Claude and 29 tools)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Uses 9 LLMs, 80 specialized tools, and proprietary datasets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Can do travel planning, voice calling for reservations or inquiries, personalized video creation, professional applications like LinkedIn analysis, advanced research tasks, creation of cooking tutorials and animated content with minimal user input, etc...</a:t>
            </a:r>
            <a:endParaRPr sz="12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3"/>
              </a:rPr>
              <a:t>https://venturebeat.com/ai/gensparks-super-agent-ups-the-ante-in-the-general-ai-agent-race/</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p:txBody>
      </p:sp>
      <p:sp>
        <p:nvSpPr>
          <p:cNvPr id="154" name="Google Shape;154;p24"/>
          <p:cNvSpPr txBox="1"/>
          <p:nvPr/>
        </p:nvSpPr>
        <p:spPr>
          <a:xfrm>
            <a:off x="7480775" y="3536375"/>
            <a:ext cx="1572300" cy="98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Light-based chip</a:t>
            </a:r>
            <a:r>
              <a:rPr lang="en" sz="1200" b="0" i="0" u="none" strike="noStrike" cap="none">
                <a:solidFill>
                  <a:srgbClr val="131313"/>
                </a:solidFill>
                <a:latin typeface="Calibri"/>
                <a:ea typeface="Calibri"/>
                <a:cs typeface="Calibri"/>
                <a:sym typeface="Calibri"/>
              </a:rPr>
              <a:t> offers 50x speed, 30x efficiency over silicon</a:t>
            </a:r>
            <a:endParaRPr sz="9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4"/>
              </a:rPr>
              <a:t>https://interestingengineering.com/innovation/world-first-light-based-chip</a:t>
            </a:r>
            <a:endParaRPr sz="900" b="0" i="0" u="none" strike="noStrike" cap="none">
              <a:solidFill>
                <a:srgbClr val="131313"/>
              </a:solidFill>
              <a:latin typeface="Calibri"/>
              <a:ea typeface="Calibri"/>
              <a:cs typeface="Calibri"/>
              <a:sym typeface="Calibri"/>
            </a:endParaRPr>
          </a:p>
        </p:txBody>
      </p:sp>
      <p:sp>
        <p:nvSpPr>
          <p:cNvPr id="155" name="Google Shape;155;p24"/>
          <p:cNvSpPr txBox="1"/>
          <p:nvPr/>
        </p:nvSpPr>
        <p:spPr>
          <a:xfrm>
            <a:off x="111925" y="2205525"/>
            <a:ext cx="4431300" cy="126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NVIDIA AgentIQ</a:t>
            </a:r>
            <a:r>
              <a:rPr lang="en" sz="1200" b="0" i="0" u="none" strike="noStrike" cap="none">
                <a:solidFill>
                  <a:srgbClr val="131313"/>
                </a:solidFill>
                <a:latin typeface="Calibri"/>
                <a:ea typeface="Calibri"/>
                <a:cs typeface="Calibri"/>
                <a:sym typeface="Calibri"/>
              </a:rPr>
              <a:t> - </a:t>
            </a:r>
            <a:r>
              <a:rPr lang="en" sz="1200" b="1" i="0" u="none" strike="noStrike" cap="none">
                <a:solidFill>
                  <a:srgbClr val="3C78D8"/>
                </a:solidFill>
                <a:latin typeface="Calibri"/>
                <a:ea typeface="Calibri"/>
                <a:cs typeface="Calibri"/>
                <a:sym typeface="Calibri"/>
              </a:rPr>
              <a:t>Python library to unify agentic workflows</a:t>
            </a:r>
            <a:endParaRPr sz="1200" b="1" i="0" u="none" strike="noStrike" cap="none">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Works across frameworks, memory systems, and data sources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Ads composability, observability, and reusability</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With AgentIQ, every agent, tool, and workflow is treated as a function call, allowing developers to mix and match components from different frameworks with minimal overhead</a:t>
            </a:r>
            <a:endParaRPr sz="12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5"/>
              </a:rPr>
              <a:t>https://github.com/NVIDIA/AgentIQ</a:t>
            </a:r>
            <a:endParaRPr sz="900" b="0" i="0" u="none" strike="noStrike" cap="none">
              <a:solidFill>
                <a:srgbClr val="131313"/>
              </a:solidFill>
              <a:latin typeface="Calibri"/>
              <a:ea typeface="Calibri"/>
              <a:cs typeface="Calibri"/>
              <a:sym typeface="Calibri"/>
            </a:endParaRPr>
          </a:p>
        </p:txBody>
      </p:sp>
      <p:sp>
        <p:nvSpPr>
          <p:cNvPr id="156" name="Google Shape;156;p24"/>
          <p:cNvSpPr txBox="1"/>
          <p:nvPr/>
        </p:nvSpPr>
        <p:spPr>
          <a:xfrm>
            <a:off x="111925" y="3878075"/>
            <a:ext cx="44313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DeepSeek-GRM  models</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Inference-Time Scaling for </a:t>
            </a:r>
            <a:r>
              <a:rPr lang="en" sz="1200" b="1" i="0" u="none" strike="noStrike" cap="none">
                <a:solidFill>
                  <a:srgbClr val="3C78D8"/>
                </a:solidFill>
                <a:latin typeface="Calibri"/>
                <a:ea typeface="Calibri"/>
                <a:cs typeface="Calibri"/>
                <a:sym typeface="Calibri"/>
              </a:rPr>
              <a:t>Generalist Reward Modeling (GRM)</a:t>
            </a:r>
            <a:endParaRPr sz="1200" b="1" i="0" u="none" strike="noStrike" cap="none">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6"/>
              </a:rPr>
              <a:t>https://arxiv.org/abs/2504.02495</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3C78D8"/>
                </a:solidFill>
                <a:latin typeface="Calibri"/>
                <a:ea typeface="Calibri"/>
                <a:cs typeface="Calibri"/>
                <a:sym typeface="Calibri"/>
              </a:rPr>
              <a:t>Self-Principled Critique Tuning (SPCT)</a:t>
            </a:r>
            <a:r>
              <a:rPr lang="en" sz="1200" b="0" i="0" u="none" strike="noStrike" cap="none">
                <a:solidFill>
                  <a:srgbClr val="131313"/>
                </a:solidFill>
                <a:latin typeface="Calibri"/>
                <a:ea typeface="Calibri"/>
                <a:cs typeface="Calibri"/>
                <a:sym typeface="Calibri"/>
              </a:rPr>
              <a:t> </a:t>
            </a:r>
            <a:br>
              <a:rPr lang="en" sz="1200" b="0" i="0" u="none" strike="noStrike" cap="none">
                <a:solidFill>
                  <a:srgbClr val="131313"/>
                </a:solidFill>
                <a:latin typeface="Calibri"/>
                <a:ea typeface="Calibri"/>
                <a:cs typeface="Calibri"/>
                <a:sym typeface="Calibri"/>
              </a:rPr>
            </a:br>
            <a:r>
              <a:rPr lang="en" sz="1200" b="0" i="0" u="none" strike="noStrike" cap="none">
                <a:solidFill>
                  <a:srgbClr val="131313"/>
                </a:solidFill>
                <a:latin typeface="Calibri"/>
                <a:ea typeface="Calibri"/>
                <a:cs typeface="Calibri"/>
                <a:sym typeface="Calibri"/>
              </a:rPr>
              <a:t>significantly improves the quality and scalability of </a:t>
            </a:r>
            <a:r>
              <a:rPr lang="en" sz="1200" b="1" i="0" u="none" strike="noStrike" cap="none">
                <a:solidFill>
                  <a:srgbClr val="3C78D8"/>
                </a:solidFill>
                <a:latin typeface="Calibri"/>
                <a:ea typeface="Calibri"/>
                <a:cs typeface="Calibri"/>
                <a:sym typeface="Calibri"/>
              </a:rPr>
              <a:t>GRMs</a:t>
            </a:r>
            <a:endParaRPr sz="1200" b="1" i="0" u="none" strike="noStrike" cap="none">
              <a:solidFill>
                <a:srgbClr val="3C78D8"/>
              </a:solidFill>
              <a:latin typeface="Calibri"/>
              <a:ea typeface="Calibri"/>
              <a:cs typeface="Calibri"/>
              <a:sym typeface="Calibri"/>
            </a:endParaRPr>
          </a:p>
        </p:txBody>
      </p:sp>
      <p:pic>
        <p:nvPicPr>
          <p:cNvPr id="157" name="Google Shape;157;p24"/>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536200" y="2648570"/>
            <a:ext cx="1461450" cy="822050"/>
          </a:xfrm>
          <a:prstGeom prst="rect">
            <a:avLst/>
          </a:prstGeom>
          <a:noFill/>
          <a:ln w="9525" cap="flat" cmpd="sng">
            <a:solidFill>
              <a:srgbClr val="FF0000"/>
            </a:solidFill>
            <a:prstDash val="solid"/>
            <a:round/>
            <a:headEnd type="none" w="sm" len="sm"/>
            <a:tailEnd type="none" w="sm" len="sm"/>
          </a:ln>
        </p:spPr>
      </p:pic>
      <p:pic>
        <p:nvPicPr>
          <p:cNvPr id="158" name="Google Shape;158;p24"/>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7574688" y="1271525"/>
            <a:ext cx="1311301" cy="1311301"/>
          </a:xfrm>
          <a:prstGeom prst="rect">
            <a:avLst/>
          </a:prstGeom>
          <a:noFill/>
          <a:ln w="9525" cap="flat" cmpd="sng">
            <a:solidFill>
              <a:srgbClr val="FF0000"/>
            </a:solidFill>
            <a:prstDash val="solid"/>
            <a:round/>
            <a:headEnd type="none" w="sm" len="sm"/>
            <a:tailEnd type="none" w="sm" len="sm"/>
          </a:ln>
        </p:spPr>
      </p:pic>
      <p:pic>
        <p:nvPicPr>
          <p:cNvPr id="159" name="Google Shape;159;p24"/>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621675" y="2304550"/>
            <a:ext cx="1884000" cy="942000"/>
          </a:xfrm>
          <a:prstGeom prst="rect">
            <a:avLst/>
          </a:prstGeom>
          <a:noFill/>
          <a:ln w="9525" cap="flat" cmpd="sng">
            <a:solidFill>
              <a:srgbClr val="FF0000"/>
            </a:solidFill>
            <a:prstDash val="solid"/>
            <a:round/>
            <a:headEnd type="none" w="sm" len="sm"/>
            <a:tailEnd type="none" w="sm" len="sm"/>
          </a:ln>
        </p:spPr>
      </p:pic>
      <p:pic>
        <p:nvPicPr>
          <p:cNvPr id="160" name="Google Shape;160;p24"/>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4862375" y="529475"/>
            <a:ext cx="2032325" cy="1143550"/>
          </a:xfrm>
          <a:prstGeom prst="rect">
            <a:avLst/>
          </a:prstGeom>
          <a:noFill/>
          <a:ln w="9525" cap="flat" cmpd="sng">
            <a:solidFill>
              <a:srgbClr val="FF0000"/>
            </a:solidFill>
            <a:prstDash val="solid"/>
            <a:round/>
            <a:headEnd type="none" w="sm" len="sm"/>
            <a:tailEnd type="none" w="sm" len="sm"/>
          </a:ln>
        </p:spPr>
      </p:pic>
      <p:pic>
        <p:nvPicPr>
          <p:cNvPr id="161" name="Google Shape;161;p24"/>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4688425" y="3710488"/>
            <a:ext cx="1230976" cy="123097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167" name="Google Shape;167;p25"/>
          <p:cNvSpPr txBox="1"/>
          <p:nvPr/>
        </p:nvSpPr>
        <p:spPr>
          <a:xfrm>
            <a:off x="145375" y="659275"/>
            <a:ext cx="44313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ODS = Open Deep Search</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Combines Open Search Tool with Open Reasoning Agent</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Open Reasoning Agent interprets the given task and orchestrates a sequence of actions that includes calling tools, one of which is the Open Search Tool</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With DeepSeek-R1, ODS nearly matches and sometimes surpasses the existing state-of-the-art baselines (GPT-4o Search Preview) on two benchmarks: SimpleQA and FRAMES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https://arxiv.org/abs/2503.20201</a:t>
            </a:r>
            <a:r>
              <a:rPr lang="en" sz="1200" b="0" i="0" u="none" strike="noStrike" cap="none">
                <a:solidFill>
                  <a:srgbClr val="131313"/>
                </a:solidFill>
                <a:latin typeface="Calibri"/>
                <a:ea typeface="Calibri"/>
                <a:cs typeface="Calibri"/>
                <a:sym typeface="Calibri"/>
              </a:rPr>
              <a:t> </a:t>
            </a:r>
            <a:endParaRPr sz="1200" b="0" i="0" u="none" strike="noStrike" cap="none">
              <a:solidFill>
                <a:srgbClr val="131313"/>
              </a:solidFill>
              <a:latin typeface="Calibri"/>
              <a:ea typeface="Calibri"/>
              <a:cs typeface="Calibri"/>
              <a:sym typeface="Calibri"/>
            </a:endParaRPr>
          </a:p>
        </p:txBody>
      </p:sp>
      <p:sp>
        <p:nvSpPr>
          <p:cNvPr id="168" name="Google Shape;168;p25"/>
          <p:cNvSpPr txBox="1"/>
          <p:nvPr/>
        </p:nvSpPr>
        <p:spPr>
          <a:xfrm>
            <a:off x="145375" y="2496475"/>
            <a:ext cx="44313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Chinese Universities overtake US Rivals</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Chinese universities have surged ahead of U.S. institutions in AI research output.</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For example, Peking University has topped the global rankings for AI research output since 2022.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Chinese universities are setting new standards in the AI domain.</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DeepSeek - Chinese AI disruptor - build a powerful AI model at a fraction of the cost and energy consumption compared to its American counterpart, OpenAI’s ChatGPT.</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This achievement can be largely attributed to the wealth of talent graduating from local universities. </a:t>
            </a:r>
            <a:endParaRPr sz="1200" b="0" i="0" u="none" strike="noStrike" cap="none">
              <a:solidFill>
                <a:srgbClr val="131313"/>
              </a:solidFill>
              <a:latin typeface="Calibri"/>
              <a:ea typeface="Calibri"/>
              <a:cs typeface="Calibri"/>
              <a:sym typeface="Calibri"/>
            </a:endParaRPr>
          </a:p>
        </p:txBody>
      </p:sp>
      <p:pic>
        <p:nvPicPr>
          <p:cNvPr id="169" name="Google Shape;169;p2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713925" y="2535050"/>
            <a:ext cx="3477850" cy="1934550"/>
          </a:xfrm>
          <a:prstGeom prst="rect">
            <a:avLst/>
          </a:prstGeom>
          <a:noFill/>
          <a:ln w="9525" cap="flat" cmpd="sng">
            <a:solidFill>
              <a:srgbClr val="FF0000"/>
            </a:solidFill>
            <a:prstDash val="solid"/>
            <a:round/>
            <a:headEnd type="none" w="sm" len="sm"/>
            <a:tailEnd type="none" w="sm" len="sm"/>
          </a:ln>
        </p:spPr>
      </p:pic>
      <p:pic>
        <p:nvPicPr>
          <p:cNvPr id="170" name="Google Shape;170;p25"/>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729075" y="152400"/>
            <a:ext cx="2230252" cy="223025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176" name="Google Shape;176;p26"/>
          <p:cNvSpPr txBox="1"/>
          <p:nvPr/>
        </p:nvSpPr>
        <p:spPr>
          <a:xfrm>
            <a:off x="111925" y="567150"/>
            <a:ext cx="4431300" cy="195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Shopify CEO Tobi Lütke - Use AI Before Hiring</a:t>
            </a:r>
            <a:r>
              <a:rPr lang="en" sz="1200" b="1" i="0" u="none" strike="noStrike" cap="none">
                <a:solidFill>
                  <a:srgbClr val="FF0000"/>
                </a:solidFill>
                <a:latin typeface="Calibri"/>
                <a:ea typeface="Calibri"/>
                <a:cs typeface="Calibri"/>
                <a:sym typeface="Calibri"/>
              </a:rPr>
              <a:t> </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 </a:t>
            </a:r>
            <a:r>
              <a:rPr lang="en" sz="1200" i="0" u="none" strike="noStrike" cap="none">
                <a:solidFill>
                  <a:schemeClr val="dk1"/>
                </a:solidFill>
                <a:latin typeface="Calibri"/>
                <a:ea typeface="Calibri"/>
                <a:cs typeface="Calibri"/>
                <a:sym typeface="Calibri"/>
              </a:rPr>
              <a:t>issues AI ultimatum mandating that all employees must effectively integrate artificial intelligence (AI) into their workflows, considering it a fundamental expectation. </a:t>
            </a:r>
            <a:endParaRPr sz="120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In a recent internal memo, Lütke emphasized that before requesting additional headcount or resources, teams must demonstrate why AI cannot fulfill the required tasks.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AI proficiency will be incorporated into performance and peer reviews, underscoring its growing importance in daily operations</a:t>
            </a:r>
            <a:endParaRPr sz="9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3"/>
              </a:rPr>
              <a:t>https://www.cnbc.com/2025/04/07/shopify-ceo-prove-ai-cant-do-jobs-before-asking-for-more-headcount.html</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p:txBody>
      </p:sp>
      <p:sp>
        <p:nvSpPr>
          <p:cNvPr id="177" name="Google Shape;177;p26"/>
          <p:cNvSpPr txBox="1"/>
          <p:nvPr/>
        </p:nvSpPr>
        <p:spPr>
          <a:xfrm>
            <a:off x="111925" y="2708450"/>
            <a:ext cx="44313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a:t>
            </a:r>
            <a:r>
              <a:rPr lang="en" sz="1200" b="1" i="0" u="none" strike="noStrike" cap="none">
                <a:solidFill>
                  <a:srgbClr val="FF0000"/>
                </a:solidFill>
                <a:latin typeface="Calibri"/>
                <a:ea typeface="Calibri"/>
                <a:cs typeface="Calibri"/>
                <a:sym typeface="Calibri"/>
              </a:rPr>
              <a:t>Cloudflare AutoRAG</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It is a fully managed Retrieval-Augmented Generation (RAG) pipeline</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It handles data ingestion, chunking, embedding, vector storage, and response generation</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It continuously monitors data sources, ensuring AI responses remain accurate and up-to-date without manual intervention.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Developers can set up AutoRAG with minimal effort, allowing them to focus on creating smarter applications using Cloudflare's developer platform</a:t>
            </a:r>
            <a:endParaRPr sz="9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4"/>
              </a:rPr>
              <a:t>https://developers.cloudflare.com/autorag/</a:t>
            </a:r>
            <a:endParaRPr sz="900" b="0" i="0" u="none" strike="noStrike" cap="none">
              <a:solidFill>
                <a:srgbClr val="131313"/>
              </a:solidFill>
              <a:latin typeface="Calibri"/>
              <a:ea typeface="Calibri"/>
              <a:cs typeface="Calibri"/>
              <a:sym typeface="Calibri"/>
            </a:endParaRPr>
          </a:p>
        </p:txBody>
      </p:sp>
      <p:pic>
        <p:nvPicPr>
          <p:cNvPr id="178" name="Google Shape;178;p26"/>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835401" y="567150"/>
            <a:ext cx="2659741" cy="1496100"/>
          </a:xfrm>
          <a:prstGeom prst="rect">
            <a:avLst/>
          </a:prstGeom>
          <a:noFill/>
          <a:ln w="9525" cap="flat" cmpd="sng">
            <a:solidFill>
              <a:srgbClr val="FF0000"/>
            </a:solidFill>
            <a:prstDash val="solid"/>
            <a:round/>
            <a:headEnd type="none" w="sm" len="sm"/>
            <a:tailEnd type="none" w="sm" len="sm"/>
          </a:ln>
        </p:spPr>
      </p:pic>
      <p:pic>
        <p:nvPicPr>
          <p:cNvPr id="179" name="Google Shape;179;p26"/>
          <p:cNvPicPr preferRelativeResize="0"/>
          <p:nvPr/>
        </p:nvPicPr>
        <p:blipFill rotWithShape="1">
          <a:blip r:embed="rId6">
            <a:alphaModFix/>
          </a:blip>
          <a:srcRect/>
          <a:stretch/>
        </p:blipFill>
        <p:spPr>
          <a:xfrm>
            <a:off x="4778825" y="2784650"/>
            <a:ext cx="2857500" cy="16002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6</a:t>
            </a:r>
            <a:endParaRPr sz="2000" b="1" i="0" u="none" strike="noStrike" cap="none">
              <a:solidFill>
                <a:schemeClr val="dk1"/>
              </a:solidFill>
              <a:latin typeface="Calibri"/>
              <a:ea typeface="Calibri"/>
              <a:cs typeface="Calibri"/>
              <a:sym typeface="Calibri"/>
            </a:endParaRPr>
          </a:p>
        </p:txBody>
      </p:sp>
      <p:sp>
        <p:nvSpPr>
          <p:cNvPr id="185" name="Google Shape;185;p27"/>
          <p:cNvSpPr txBox="1"/>
          <p:nvPr/>
        </p:nvSpPr>
        <p:spPr>
          <a:xfrm>
            <a:off x="182750" y="586000"/>
            <a:ext cx="44313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OpenAI to release o3 and o4-mini in April</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Followed by GPT-5 in a few months.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They changed their plans because of the success of Google's Gemini 2.5 Pro which is beating OpenAI models on the leaderboards.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All thinking models don't work very well on complex real-world coding tasks and don't do well at tool use. This is why people still prefer to use Sonnet. So having good base model is still the key.</a:t>
            </a:r>
            <a:endParaRPr sz="1200" b="0" i="0" u="none" strike="noStrike" cap="none">
              <a:solidFill>
                <a:srgbClr val="131313"/>
              </a:solidFill>
              <a:latin typeface="Calibri"/>
              <a:ea typeface="Calibri"/>
              <a:cs typeface="Calibri"/>
              <a:sym typeface="Calibri"/>
            </a:endParaRPr>
          </a:p>
        </p:txBody>
      </p:sp>
      <p:sp>
        <p:nvSpPr>
          <p:cNvPr id="186" name="Google Shape;186;p27"/>
          <p:cNvSpPr txBox="1"/>
          <p:nvPr/>
        </p:nvSpPr>
        <p:spPr>
          <a:xfrm>
            <a:off x="182750" y="2854938"/>
            <a:ext cx="44313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Cogito v1 from Deep Cogito</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Cogito v1 is a new </a:t>
            </a:r>
            <a:r>
              <a:rPr lang="en" sz="1200" b="1" i="0" u="none" strike="noStrike" cap="none">
                <a:solidFill>
                  <a:srgbClr val="3C78D8"/>
                </a:solidFill>
                <a:latin typeface="Calibri"/>
                <a:ea typeface="Calibri"/>
                <a:cs typeface="Calibri"/>
                <a:sym typeface="Calibri"/>
              </a:rPr>
              <a:t>family of open source LLMs</a:t>
            </a:r>
            <a:endParaRPr sz="1200" b="1" i="0" u="none" strike="noStrike" cap="none">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by Deep Cogito, a San Francisco research startup</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The models are </a:t>
            </a:r>
            <a:r>
              <a:rPr lang="en" sz="1200" b="1" i="0" u="none" strike="noStrike" cap="none">
                <a:solidFill>
                  <a:srgbClr val="3C78D8"/>
                </a:solidFill>
                <a:latin typeface="Calibri"/>
                <a:ea typeface="Calibri"/>
                <a:cs typeface="Calibri"/>
                <a:sym typeface="Calibri"/>
              </a:rPr>
              <a:t>fine-tuned from Meta’s Llama 3.2</a:t>
            </a:r>
            <a:endParaRPr sz="1200" b="1" i="0" u="none" strike="noStrike" cap="none">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Number of parameters: </a:t>
            </a:r>
            <a:r>
              <a:rPr lang="en" sz="1200" b="1" i="0" u="none" strike="noStrike" cap="none">
                <a:solidFill>
                  <a:srgbClr val="3C78D8"/>
                </a:solidFill>
                <a:latin typeface="Calibri"/>
                <a:ea typeface="Calibri"/>
                <a:cs typeface="Calibri"/>
                <a:sym typeface="Calibri"/>
              </a:rPr>
              <a:t>from 3B to 70B</a:t>
            </a:r>
            <a:endParaRPr sz="1200" b="1" i="0" u="none" strike="noStrike" cap="none">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The models have </a:t>
            </a:r>
            <a:r>
              <a:rPr lang="en" sz="1200" b="1" i="0" u="none" strike="noStrike" cap="none">
                <a:solidFill>
                  <a:srgbClr val="3C78D8"/>
                </a:solidFill>
                <a:latin typeface="Calibri"/>
                <a:ea typeface="Calibri"/>
                <a:cs typeface="Calibri"/>
                <a:sym typeface="Calibri"/>
              </a:rPr>
              <a:t>hybrid reasoning capabilities </a:t>
            </a:r>
            <a:r>
              <a:rPr lang="en" sz="1200" b="0" i="0" u="none" strike="noStrike" cap="none">
                <a:solidFill>
                  <a:srgbClr val="131313"/>
                </a:solidFill>
                <a:latin typeface="Calibri"/>
                <a:ea typeface="Calibri"/>
                <a:cs typeface="Calibri"/>
                <a:sym typeface="Calibri"/>
              </a:rPr>
              <a:t>- the ability to answer quickly and immediately, or "self-reflect" like OpenAI’s "o" series and DeepSeek R1.</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Available on Hugging Face, Ollama, Fireworks AI, and Together AI</a:t>
            </a:r>
            <a:endParaRPr sz="1200" b="0" i="0" u="none" strike="noStrike" cap="none">
              <a:solidFill>
                <a:srgbClr val="131313"/>
              </a:solidFill>
              <a:latin typeface="Calibri"/>
              <a:ea typeface="Calibri"/>
              <a:cs typeface="Calibri"/>
              <a:sym typeface="Calibri"/>
            </a:endParaRPr>
          </a:p>
        </p:txBody>
      </p:sp>
      <p:pic>
        <p:nvPicPr>
          <p:cNvPr id="187" name="Google Shape;187;p2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917725" y="236025"/>
            <a:ext cx="3016877" cy="2011251"/>
          </a:xfrm>
          <a:prstGeom prst="rect">
            <a:avLst/>
          </a:prstGeom>
          <a:noFill/>
          <a:ln w="9525" cap="flat" cmpd="sng">
            <a:solidFill>
              <a:srgbClr val="FF0000"/>
            </a:solidFill>
            <a:prstDash val="solid"/>
            <a:round/>
            <a:headEnd type="none" w="sm" len="sm"/>
            <a:tailEnd type="none" w="sm" len="sm"/>
          </a:ln>
        </p:spPr>
      </p:pic>
      <p:pic>
        <p:nvPicPr>
          <p:cNvPr id="188" name="Google Shape;188;p2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766450" y="2399676"/>
            <a:ext cx="3887136" cy="25914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7</a:t>
            </a:r>
            <a:endParaRPr sz="2000" b="1" i="0" u="none" strike="noStrike" cap="none">
              <a:solidFill>
                <a:schemeClr val="dk1"/>
              </a:solidFill>
              <a:latin typeface="Calibri"/>
              <a:ea typeface="Calibri"/>
              <a:cs typeface="Calibri"/>
              <a:sym typeface="Calibri"/>
            </a:endParaRPr>
          </a:p>
        </p:txBody>
      </p:sp>
      <p:sp>
        <p:nvSpPr>
          <p:cNvPr id="194" name="Google Shape;194;p28"/>
          <p:cNvSpPr txBox="1"/>
          <p:nvPr/>
        </p:nvSpPr>
        <p:spPr>
          <a:xfrm>
            <a:off x="91950" y="526825"/>
            <a:ext cx="4431300" cy="144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DeepCoder-14B - Code Reasoning Model</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i="0" u="none" strike="noStrike" cap="none">
                <a:solidFill>
                  <a:srgbClr val="3C78D8"/>
                </a:solidFill>
                <a:latin typeface="Calibri"/>
                <a:ea typeface="Calibri"/>
                <a:cs typeface="Calibri"/>
                <a:sym typeface="Calibri"/>
              </a:rPr>
              <a:t>Open source, on o3-mini level</a:t>
            </a:r>
            <a:endParaRPr sz="1200" b="1" i="0" u="none" strike="noStrike" cap="none">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Agentica team + Together AI</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Fine-tuned from Deepseek-R1-Distilled-Qwen-14B via distributed RL</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Achieves an impressive 60.6% Pass@1 accuracy on LiveCodeBench (+8% improvement), matching the performance of o3-mini-2025-01-031 &amp; o1-2024-12-17 with just 14B params</a:t>
            </a:r>
            <a:endParaRPr sz="9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3"/>
              </a:rPr>
              <a:t>https://www.together.ai/blog/deepcoder</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p:txBody>
      </p:sp>
      <p:sp>
        <p:nvSpPr>
          <p:cNvPr id="195" name="Google Shape;195;p28"/>
          <p:cNvSpPr txBox="1"/>
          <p:nvPr/>
        </p:nvSpPr>
        <p:spPr>
          <a:xfrm>
            <a:off x="91950" y="2807425"/>
            <a:ext cx="4431300" cy="218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Google paying to stop competitors getting its experts</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rgbClr val="000000"/>
                </a:solidFill>
                <a:latin typeface="Calibri"/>
                <a:ea typeface="Calibri"/>
                <a:cs typeface="Calibri"/>
                <a:sym typeface="Calibri"/>
              </a:rPr>
              <a:t>Google Is Reportedly Paying Its AI Staff A Whole Year’s Income For Doing Absolutely Nothing Instead Of Letting The Workforce Jump Ship To The Competition</a:t>
            </a:r>
            <a:endParaRPr sz="12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4"/>
              </a:rPr>
              <a:t>https://wccftech.com/google-paying-ai-workers-a-year-salary-for-doing-nothing/</a:t>
            </a:r>
            <a:endParaRPr sz="9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Non-compete clauses in their contracts for as long as a year to prevent their employees from switching their careers to a competitor. However, the Mountain View behemoth throws in a massive sweetener because of the heated rivalry in the AI space, with a new report claiming that based on several factors, the workforce hailing from DeepMind can make as much as a whole year’s salary while doing nothing.</a:t>
            </a:r>
            <a:endParaRPr sz="1200" b="0" i="0" u="none" strike="noStrike" cap="none">
              <a:solidFill>
                <a:schemeClr val="dk1"/>
              </a:solidFill>
              <a:latin typeface="Calibri"/>
              <a:ea typeface="Calibri"/>
              <a:cs typeface="Calibri"/>
              <a:sym typeface="Calibri"/>
            </a:endParaRPr>
          </a:p>
        </p:txBody>
      </p:sp>
      <p:pic>
        <p:nvPicPr>
          <p:cNvPr id="196" name="Google Shape;196;p28"/>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939275" y="91875"/>
            <a:ext cx="3658999" cy="2557651"/>
          </a:xfrm>
          <a:prstGeom prst="rect">
            <a:avLst/>
          </a:prstGeom>
          <a:noFill/>
          <a:ln w="9525" cap="flat" cmpd="sng">
            <a:solidFill>
              <a:srgbClr val="FF0000"/>
            </a:solidFill>
            <a:prstDash val="solid"/>
            <a:round/>
            <a:headEnd type="none" w="sm" len="sm"/>
            <a:tailEnd type="none" w="sm" len="sm"/>
          </a:ln>
        </p:spPr>
      </p:pic>
      <p:pic>
        <p:nvPicPr>
          <p:cNvPr id="197" name="Google Shape;197;p28"/>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675650" y="2801926"/>
            <a:ext cx="3283761" cy="218917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9"/>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8</a:t>
            </a:r>
            <a:endParaRPr sz="2000" b="1" i="0" u="none" strike="noStrike" cap="none">
              <a:solidFill>
                <a:schemeClr val="dk1"/>
              </a:solidFill>
              <a:latin typeface="Calibri"/>
              <a:ea typeface="Calibri"/>
              <a:cs typeface="Calibri"/>
              <a:sym typeface="Calibri"/>
            </a:endParaRPr>
          </a:p>
        </p:txBody>
      </p:sp>
      <p:sp>
        <p:nvSpPr>
          <p:cNvPr id="203" name="Google Shape;203;p29"/>
          <p:cNvSpPr txBox="1"/>
          <p:nvPr/>
        </p:nvSpPr>
        <p:spPr>
          <a:xfrm>
            <a:off x="188375" y="488350"/>
            <a:ext cx="4431300" cy="126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RARE: Retrieval-Augmented Reasoning Modeling</a:t>
            </a:r>
            <a:endParaRPr sz="1200" b="1" i="0" u="none" strike="noStrike" cap="none">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3"/>
              </a:rPr>
              <a:t>https://arxiv.org/abs/2503.23513</a:t>
            </a:r>
            <a:endParaRPr sz="9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RARE extends RAG's retrieval-based approach by adding layers of reasoning optimization and factual scoring, making it more suitable for complex problem-solving tasks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Empirical results show that lightweight models trained with RARE outperform larger models like GPT-4 on medical benchmarks</a:t>
            </a:r>
            <a:endParaRPr sz="1200" b="0" i="0" u="none" strike="noStrike" cap="none">
              <a:solidFill>
                <a:srgbClr val="131313"/>
              </a:solidFill>
              <a:latin typeface="Calibri"/>
              <a:ea typeface="Calibri"/>
              <a:cs typeface="Calibri"/>
              <a:sym typeface="Calibri"/>
            </a:endParaRPr>
          </a:p>
        </p:txBody>
      </p:sp>
      <p:sp>
        <p:nvSpPr>
          <p:cNvPr id="204" name="Google Shape;204;p29"/>
          <p:cNvSpPr txBox="1"/>
          <p:nvPr/>
        </p:nvSpPr>
        <p:spPr>
          <a:xfrm>
            <a:off x="188375" y="2211400"/>
            <a:ext cx="33630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Anthropic "Max" Plan - $100 .. $200/mo</a:t>
            </a:r>
            <a:endParaRPr sz="900" b="1" i="0" u="none" strike="noStrike" cap="none">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rgbClr val="FF0000"/>
              </a:buClr>
              <a:buSzPts val="900"/>
              <a:buFont typeface="Calibri"/>
              <a:buChar char="●"/>
            </a:pPr>
            <a:r>
              <a:rPr lang="en" sz="900" b="0" i="0" u="sng" strike="noStrike" cap="none">
                <a:solidFill>
                  <a:schemeClr val="hlink"/>
                </a:solidFill>
                <a:latin typeface="Calibri"/>
                <a:ea typeface="Calibri"/>
                <a:cs typeface="Calibri"/>
                <a:sym typeface="Calibri"/>
                <a:hlinkClick r:id="rId4"/>
              </a:rPr>
              <a:t>https://techcrunch.com/2025/04/09/anthropic-rolls-out-a-200-per-month-claude-subscription/</a:t>
            </a:r>
            <a:endParaRPr sz="900" b="0"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a:t>
            </a:r>
            <a:r>
              <a:rPr lang="en" sz="1200" b="0" i="0" u="none" strike="noStrike" cap="none">
                <a:solidFill>
                  <a:schemeClr val="dk1"/>
                </a:solidFill>
                <a:latin typeface="Calibri"/>
                <a:ea typeface="Calibri"/>
                <a:cs typeface="Calibri"/>
                <a:sym typeface="Calibri"/>
              </a:rPr>
              <a:t>imilar to OpenAI’s $200/month ChatGPT Pro tier</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Anthropic Max comes with higher usage limits and priority access to new features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$100/month - 5x higher rate limits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$200/month - 20x higher rate limits</a:t>
            </a:r>
            <a:endParaRPr sz="1200" b="0" i="0" u="none" strike="noStrike" cap="none">
              <a:solidFill>
                <a:schemeClr val="dk1"/>
              </a:solidFill>
              <a:latin typeface="Calibri"/>
              <a:ea typeface="Calibri"/>
              <a:cs typeface="Calibri"/>
              <a:sym typeface="Calibri"/>
            </a:endParaRPr>
          </a:p>
        </p:txBody>
      </p:sp>
      <p:pic>
        <p:nvPicPr>
          <p:cNvPr id="205" name="Google Shape;205;p29"/>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740075" y="52750"/>
            <a:ext cx="3848474" cy="1747075"/>
          </a:xfrm>
          <a:prstGeom prst="rect">
            <a:avLst/>
          </a:prstGeom>
          <a:noFill/>
          <a:ln w="9525" cap="flat" cmpd="sng">
            <a:solidFill>
              <a:srgbClr val="FF0000"/>
            </a:solidFill>
            <a:prstDash val="solid"/>
            <a:round/>
            <a:headEnd type="none" w="sm" len="sm"/>
            <a:tailEnd type="none" w="sm" len="sm"/>
          </a:ln>
        </p:spPr>
      </p:pic>
      <p:pic>
        <p:nvPicPr>
          <p:cNvPr id="206" name="Google Shape;206;p29"/>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3632200" y="2084201"/>
            <a:ext cx="1812750" cy="1636075"/>
          </a:xfrm>
          <a:prstGeom prst="rect">
            <a:avLst/>
          </a:prstGeom>
          <a:noFill/>
          <a:ln w="9525" cap="flat" cmpd="sng">
            <a:solidFill>
              <a:srgbClr val="FF0000"/>
            </a:solidFill>
            <a:prstDash val="solid"/>
            <a:round/>
            <a:headEnd type="none" w="sm" len="sm"/>
            <a:tailEnd type="none" w="sm" len="sm"/>
          </a:ln>
        </p:spPr>
      </p:pic>
      <p:sp>
        <p:nvSpPr>
          <p:cNvPr id="207" name="Google Shape;207;p29"/>
          <p:cNvSpPr txBox="1"/>
          <p:nvPr/>
        </p:nvSpPr>
        <p:spPr>
          <a:xfrm>
            <a:off x="188375" y="3905425"/>
            <a:ext cx="36852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Firebase Studio - Google takes on Cursor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Cloud based AI-powered IDE. Build full-stack apps using natural language prompts and images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a wide range of languages and frameworks including React, Next.js, Angular, Flutter, and more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Requires Gemini API key</a:t>
            </a:r>
            <a:endParaRPr sz="1200" b="0" i="0" u="none" strike="noStrike" cap="none">
              <a:solidFill>
                <a:schemeClr val="dk1"/>
              </a:solidFill>
              <a:latin typeface="Calibri"/>
              <a:ea typeface="Calibri"/>
              <a:cs typeface="Calibri"/>
              <a:sym typeface="Calibri"/>
            </a:endParaRPr>
          </a:p>
        </p:txBody>
      </p:sp>
      <p:pic>
        <p:nvPicPr>
          <p:cNvPr id="208" name="Google Shape;208;p2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961413" y="4104050"/>
            <a:ext cx="1459126" cy="729554"/>
          </a:xfrm>
          <a:prstGeom prst="rect">
            <a:avLst/>
          </a:prstGeom>
          <a:noFill/>
          <a:ln w="9525" cap="flat" cmpd="sng">
            <a:solidFill>
              <a:srgbClr val="FF0000"/>
            </a:solidFill>
            <a:prstDash val="solid"/>
            <a:round/>
            <a:headEnd type="none" w="sm" len="sm"/>
            <a:tailEnd type="none" w="sm" len="sm"/>
          </a:ln>
        </p:spPr>
      </p:pic>
      <p:sp>
        <p:nvSpPr>
          <p:cNvPr id="209" name="Google Shape;209;p29"/>
          <p:cNvSpPr txBox="1"/>
          <p:nvPr/>
        </p:nvSpPr>
        <p:spPr>
          <a:xfrm>
            <a:off x="5738475" y="3675400"/>
            <a:ext cx="3325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Mira Murati’s "Thinking Machines Lab"</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1200">
                <a:latin typeface="Calibri"/>
                <a:ea typeface="Calibri"/>
                <a:cs typeface="Calibri"/>
                <a:sym typeface="Calibri"/>
              </a:rPr>
              <a:t>is in talks to receive a </a:t>
            </a:r>
            <a:r>
              <a:rPr lang="en" sz="1200" b="1">
                <a:solidFill>
                  <a:srgbClr val="3C78D8"/>
                </a:solidFill>
                <a:latin typeface="Calibri"/>
                <a:ea typeface="Calibri"/>
                <a:cs typeface="Calibri"/>
                <a:sym typeface="Calibri"/>
              </a:rPr>
              <a:t>$2B at $10B Valuation</a:t>
            </a:r>
            <a:endParaRPr sz="1200" b="1">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1200">
                <a:latin typeface="Calibri"/>
                <a:ea typeface="Calibri"/>
                <a:cs typeface="Calibri"/>
                <a:sym typeface="Calibri"/>
              </a:rPr>
              <a:t>While the company has yet to unveil a product, it has quietly assembled a high-powered founding team—reportedly including key OpenAI veterans like Bob McGrew, Alec Radford, and John Schulman.</a:t>
            </a:r>
            <a:endParaRPr sz="1200">
              <a:latin typeface="Calibri"/>
              <a:ea typeface="Calibri"/>
              <a:cs typeface="Calibri"/>
              <a:sym typeface="Calibri"/>
            </a:endParaRPr>
          </a:p>
        </p:txBody>
      </p:sp>
      <p:pic>
        <p:nvPicPr>
          <p:cNvPr id="210" name="Google Shape;210;p29"/>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270850" y="2244559"/>
            <a:ext cx="2377549" cy="133737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a:t>
            </a:r>
            <a:r>
              <a:rPr lang="en" sz="2000" b="1">
                <a:solidFill>
                  <a:schemeClr val="dk1"/>
                </a:solidFill>
                <a:latin typeface="Calibri"/>
                <a:ea typeface="Calibri"/>
                <a:cs typeface="Calibri"/>
                <a:sym typeface="Calibri"/>
              </a:rPr>
              <a:t>9</a:t>
            </a:r>
            <a:endParaRPr sz="2000" b="1" i="0" u="none" strike="noStrike" cap="none">
              <a:solidFill>
                <a:schemeClr val="dk1"/>
              </a:solidFill>
              <a:latin typeface="Calibri"/>
              <a:ea typeface="Calibri"/>
              <a:cs typeface="Calibri"/>
              <a:sym typeface="Calibri"/>
            </a:endParaRPr>
          </a:p>
        </p:txBody>
      </p:sp>
      <p:sp>
        <p:nvSpPr>
          <p:cNvPr id="216" name="Google Shape;216;p30"/>
          <p:cNvSpPr txBox="1"/>
          <p:nvPr/>
        </p:nvSpPr>
        <p:spPr>
          <a:xfrm>
            <a:off x="55075" y="488350"/>
            <a:ext cx="4431300" cy="200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Agent2Agent Open Protocol (A2A)</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Complements Anthropic's Model Context Protocol (MCP)</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Open protocol with support from 50+ technology partners like Atlassian, Box, Cohere, Intuit, Langchain, MongoDB, PayPal, Salesforce, SAP, ServiceNow, UKG and Workday; and leading service providers including Accenture, BCG, Capgemini, Cognizant, Deloitte, HCLTech, Infosys, KPMG, McKinsey, PwC, TCS, and Wipro. </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The A2A protocol will allow AI agents to communicate with each other, securely exchange information, and coordinate actions on top of various enterprise platforms or applications</a:t>
            </a:r>
            <a:endParaRPr sz="900">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3"/>
              </a:rPr>
              <a:t>https://developers.googleblog.com/en/a2a-a-new-era-of-agent-interoperability/</a:t>
            </a:r>
            <a:r>
              <a:rPr lang="en" sz="900">
                <a:solidFill>
                  <a:srgbClr val="131313"/>
                </a:solidFill>
                <a:latin typeface="Calibri"/>
                <a:ea typeface="Calibri"/>
                <a:cs typeface="Calibri"/>
                <a:sym typeface="Calibri"/>
              </a:rPr>
              <a:t>  </a:t>
            </a:r>
            <a:endParaRPr sz="900" i="0" u="none" strike="noStrike" cap="none">
              <a:solidFill>
                <a:srgbClr val="131313"/>
              </a:solidFill>
              <a:latin typeface="Calibri"/>
              <a:ea typeface="Calibri"/>
              <a:cs typeface="Calibri"/>
              <a:sym typeface="Calibri"/>
            </a:endParaRPr>
          </a:p>
        </p:txBody>
      </p:sp>
      <p:pic>
        <p:nvPicPr>
          <p:cNvPr id="217" name="Google Shape;217;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55975" y="69188"/>
            <a:ext cx="2842324" cy="2842324"/>
          </a:xfrm>
          <a:prstGeom prst="rect">
            <a:avLst/>
          </a:prstGeom>
          <a:noFill/>
          <a:ln w="9525" cap="flat" cmpd="sng">
            <a:solidFill>
              <a:srgbClr val="FF0000"/>
            </a:solidFill>
            <a:prstDash val="solid"/>
            <a:round/>
            <a:headEnd type="none" w="sm" len="sm"/>
            <a:tailEnd type="none" w="sm" len="sm"/>
          </a:ln>
        </p:spPr>
      </p:pic>
      <p:sp>
        <p:nvSpPr>
          <p:cNvPr id="218" name="Google Shape;218;p30"/>
          <p:cNvSpPr txBox="1"/>
          <p:nvPr/>
        </p:nvSpPr>
        <p:spPr>
          <a:xfrm>
            <a:off x="359875" y="3134950"/>
            <a:ext cx="2437500" cy="80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X.AI - Grok API</a:t>
            </a:r>
            <a:br>
              <a:rPr lang="en" sz="1200">
                <a:latin typeface="Calibri"/>
                <a:ea typeface="Calibri"/>
                <a:cs typeface="Calibri"/>
                <a:sym typeface="Calibri"/>
              </a:rPr>
            </a:br>
            <a:r>
              <a:rPr lang="en" sz="1000" b="1">
                <a:solidFill>
                  <a:srgbClr val="3C78D8"/>
                </a:solidFill>
                <a:latin typeface="Roboto Mono"/>
                <a:ea typeface="Roboto Mono"/>
                <a:cs typeface="Roboto Mono"/>
                <a:sym typeface="Roboto Mono"/>
              </a:rPr>
              <a:t>Price (in/out $/Mln)</a:t>
            </a:r>
            <a:endParaRPr sz="1000" b="1">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1000" b="1">
                <a:solidFill>
                  <a:srgbClr val="3C78D8"/>
                </a:solidFill>
                <a:latin typeface="Roboto Mono"/>
                <a:ea typeface="Roboto Mono"/>
                <a:cs typeface="Roboto Mono"/>
                <a:sym typeface="Roboto Mono"/>
              </a:rPr>
              <a:t>Grok 3      : 3   / 15</a:t>
            </a:r>
            <a:endParaRPr sz="1000" b="1">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1000" b="1">
                <a:solidFill>
                  <a:srgbClr val="3C78D8"/>
                </a:solidFill>
                <a:latin typeface="Roboto Mono"/>
                <a:ea typeface="Roboto Mono"/>
                <a:cs typeface="Roboto Mono"/>
                <a:sym typeface="Roboto Mono"/>
              </a:rPr>
              <a:t>Grok 3 mini : 0.3 /  0.5</a:t>
            </a:r>
            <a:endParaRPr sz="10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u="sng">
                <a:solidFill>
                  <a:schemeClr val="hlink"/>
                </a:solidFill>
                <a:latin typeface="Calibri"/>
                <a:ea typeface="Calibri"/>
                <a:cs typeface="Calibri"/>
                <a:sym typeface="Calibri"/>
                <a:hlinkClick r:id="rId5"/>
              </a:rPr>
              <a:t>https://docs.x.ai/docs/models#models-and-pricing</a:t>
            </a:r>
            <a:r>
              <a:rPr lang="en" sz="900">
                <a:latin typeface="Calibri"/>
                <a:ea typeface="Calibri"/>
                <a:cs typeface="Calibri"/>
                <a:sym typeface="Calibri"/>
              </a:rPr>
              <a:t> </a:t>
            </a:r>
            <a:endParaRPr sz="600" i="0" u="none" strike="noStrike" cap="none">
              <a:solidFill>
                <a:srgbClr val="131313"/>
              </a:solidFill>
              <a:latin typeface="Calibri"/>
              <a:ea typeface="Calibri"/>
              <a:cs typeface="Calibri"/>
              <a:sym typeface="Calibri"/>
            </a:endParaRPr>
          </a:p>
        </p:txBody>
      </p:sp>
      <p:pic>
        <p:nvPicPr>
          <p:cNvPr id="219" name="Google Shape;219;p3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59875" y="4047550"/>
            <a:ext cx="2437499" cy="708854"/>
          </a:xfrm>
          <a:prstGeom prst="rect">
            <a:avLst/>
          </a:prstGeom>
          <a:noFill/>
          <a:ln w="9525" cap="flat" cmpd="sng">
            <a:solidFill>
              <a:srgbClr val="FF0000"/>
            </a:solidFill>
            <a:prstDash val="solid"/>
            <a:round/>
            <a:headEnd type="none" w="sm" len="sm"/>
            <a:tailEnd type="none" w="sm" len="sm"/>
          </a:ln>
        </p:spPr>
      </p:pic>
      <p:sp>
        <p:nvSpPr>
          <p:cNvPr id="220" name="Google Shape;220;p30"/>
          <p:cNvSpPr txBox="1"/>
          <p:nvPr/>
        </p:nvSpPr>
        <p:spPr>
          <a:xfrm>
            <a:off x="5380600" y="3726675"/>
            <a:ext cx="34821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Kimi-VL-A3B - multimodal open-source LM</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from Moonshot AI, 128K context</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outperforming GPT4o on vision + math benchmarks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available on Hugging Face</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7"/>
              </a:rPr>
              <a:t>https://huggingface.co/moonshotai/Kimi-VL-A3B-Thinking</a:t>
            </a:r>
            <a:endParaRPr sz="900">
              <a:latin typeface="Calibri"/>
              <a:ea typeface="Calibri"/>
              <a:cs typeface="Calibri"/>
              <a:sym typeface="Calibri"/>
            </a:endParaRPr>
          </a:p>
        </p:txBody>
      </p:sp>
      <p:pic>
        <p:nvPicPr>
          <p:cNvPr id="221" name="Google Shape;221;p3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408100" y="3726675"/>
            <a:ext cx="895800" cy="895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1"/>
          <p:cNvSpPr txBox="1"/>
          <p:nvPr/>
        </p:nvSpPr>
        <p:spPr>
          <a:xfrm>
            <a:off x="55075" y="52750"/>
            <a:ext cx="3297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Cursor vs Copilot vs Windsurf</a:t>
            </a:r>
            <a:endParaRPr sz="2000" b="1" i="0" u="none" strike="noStrike" cap="none">
              <a:solidFill>
                <a:schemeClr val="dk1"/>
              </a:solidFill>
              <a:latin typeface="Calibri"/>
              <a:ea typeface="Calibri"/>
              <a:cs typeface="Calibri"/>
              <a:sym typeface="Calibri"/>
            </a:endParaRPr>
          </a:p>
        </p:txBody>
      </p:sp>
      <p:sp>
        <p:nvSpPr>
          <p:cNvPr id="227" name="Google Shape;227;p31"/>
          <p:cNvSpPr txBox="1"/>
          <p:nvPr/>
        </p:nvSpPr>
        <p:spPr>
          <a:xfrm>
            <a:off x="55075" y="453050"/>
            <a:ext cx="5641200" cy="3112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1">
                <a:solidFill>
                  <a:srgbClr val="FF0000"/>
                </a:solidFill>
                <a:latin typeface="Calibri"/>
                <a:ea typeface="Calibri"/>
                <a:cs typeface="Calibri"/>
                <a:sym typeface="Calibri"/>
              </a:rPr>
              <a:t>Microsoft Blocked Cursor from Using Its C++ VSCode Extension (and other extensions)</a:t>
            </a:r>
            <a:r>
              <a:rPr lang="en" sz="1200">
                <a:latin typeface="Calibri"/>
                <a:ea typeface="Calibri"/>
                <a:cs typeface="Calibri"/>
                <a:sym typeface="Calibri"/>
              </a:rPr>
              <a:t>.</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Users of Cursor (a VS Code fork) are getting error messages stating that Microsoft's C++ extension (and other extensions) can only be used within official Microsoft products.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According to the VS Code Marketplace Terms of Use, you may only install and use Marketplace Offerings with Visual Studio Products and Services. So any product like Cursor was not allowed to use those extensions in the first place.</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Microsoft has updated their policies in January 2025. This restriction helps Microsoft to deal with support burden (from forks like Cursor). </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In the future fork developers will increasingly use Open VSX marketplace instead of Microsoft VSCode marketplace. Open alternatives to Microsoft's proprietary extensions will develop.</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Microsoft transformed Copilot from a simple extension into a feature integrated into VSCode. So now VSCode has native AI functionality rivaling Cursor's main offering</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https://www.youtube.com/watch?v=vEQ07-p8ZDE</a:t>
            </a:r>
            <a:r>
              <a:rPr lang="en" sz="900">
                <a:latin typeface="Calibri"/>
                <a:ea typeface="Calibri"/>
                <a:cs typeface="Calibri"/>
                <a:sym typeface="Calibri"/>
              </a:rPr>
              <a:t> </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https://tomaszs2.medium.com/microsoft-quietly-blocked-cursor-from-using-its-vscode-extension-heres-the-line-of-code-that-8d664caf0de5</a:t>
            </a:r>
            <a:r>
              <a:rPr lang="en" sz="900">
                <a:latin typeface="Calibri"/>
                <a:ea typeface="Calibri"/>
                <a:cs typeface="Calibri"/>
                <a:sym typeface="Calibri"/>
              </a:rPr>
              <a:t>  </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https://www.reddit.com/r/programming/comments/1jrl2zw/microsoft_has_released_their_own_agent_mode_so/?rdt=55854</a:t>
            </a:r>
            <a:r>
              <a:rPr lang="en" sz="900">
                <a:latin typeface="Calibri"/>
                <a:ea typeface="Calibri"/>
                <a:cs typeface="Calibri"/>
                <a:sym typeface="Calibri"/>
              </a:rPr>
              <a:t> </a:t>
            </a:r>
            <a:endParaRPr sz="900">
              <a:latin typeface="Calibri"/>
              <a:ea typeface="Calibri"/>
              <a:cs typeface="Calibri"/>
              <a:sym typeface="Calibri"/>
            </a:endParaRPr>
          </a:p>
        </p:txBody>
      </p:sp>
      <p:pic>
        <p:nvPicPr>
          <p:cNvPr id="228" name="Google Shape;228;p3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780000" y="1090175"/>
            <a:ext cx="3248724" cy="2165801"/>
          </a:xfrm>
          <a:prstGeom prst="rect">
            <a:avLst/>
          </a:prstGeom>
          <a:noFill/>
          <a:ln w="9525" cap="flat" cmpd="sng">
            <a:solidFill>
              <a:srgbClr val="FF0000"/>
            </a:solidFill>
            <a:prstDash val="solid"/>
            <a:round/>
            <a:headEnd type="none" w="sm" len="sm"/>
            <a:tailEnd type="none" w="sm" len="sm"/>
          </a:ln>
        </p:spPr>
      </p:pic>
      <p:sp>
        <p:nvSpPr>
          <p:cNvPr id="229" name="Google Shape;229;p31"/>
          <p:cNvSpPr txBox="1"/>
          <p:nvPr/>
        </p:nvSpPr>
        <p:spPr>
          <a:xfrm>
            <a:off x="2448675" y="3961000"/>
            <a:ext cx="27864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Cursor AI is valued at $9.6B</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Codeium (now known as Windsurf)</a:t>
            </a:r>
            <a:r>
              <a:rPr lang="en" sz="1200">
                <a:latin typeface="Calibri"/>
                <a:ea typeface="Calibri"/>
                <a:cs typeface="Calibri"/>
                <a:sym typeface="Calibri"/>
              </a:rPr>
              <a:t> is in talks to raise funding at a </a:t>
            </a:r>
            <a:r>
              <a:rPr lang="en" sz="1200" b="1">
                <a:solidFill>
                  <a:srgbClr val="FF0000"/>
                </a:solidFill>
                <a:latin typeface="Calibri"/>
                <a:ea typeface="Calibri"/>
                <a:cs typeface="Calibri"/>
                <a:sym typeface="Calibri"/>
              </a:rPr>
              <a:t>$2.85B</a:t>
            </a:r>
            <a:r>
              <a:rPr lang="en" sz="1200">
                <a:latin typeface="Calibri"/>
                <a:ea typeface="Calibri"/>
                <a:cs typeface="Calibri"/>
                <a:sym typeface="Calibri"/>
              </a:rPr>
              <a:t> valuation</a:t>
            </a:r>
            <a:endParaRPr sz="1200">
              <a:latin typeface="Calibri"/>
              <a:ea typeface="Calibri"/>
              <a:cs typeface="Calibri"/>
              <a:sym typeface="Calibri"/>
            </a:endParaRPr>
          </a:p>
        </p:txBody>
      </p:sp>
      <p:pic>
        <p:nvPicPr>
          <p:cNvPr id="230" name="Google Shape;230;p3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381882" y="3941207"/>
            <a:ext cx="1197350" cy="796798"/>
          </a:xfrm>
          <a:prstGeom prst="rect">
            <a:avLst/>
          </a:prstGeom>
          <a:noFill/>
          <a:ln w="9525" cap="flat" cmpd="sng">
            <a:solidFill>
              <a:srgbClr val="FF0000"/>
            </a:solidFill>
            <a:prstDash val="solid"/>
            <a:round/>
            <a:headEnd type="none" w="sm" len="sm"/>
            <a:tailEnd type="none" w="sm" len="sm"/>
          </a:ln>
        </p:spPr>
      </p:pic>
      <p:pic>
        <p:nvPicPr>
          <p:cNvPr id="231" name="Google Shape;231;p31"/>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773393" y="294475"/>
            <a:ext cx="1165675" cy="654950"/>
          </a:xfrm>
          <a:prstGeom prst="rect">
            <a:avLst/>
          </a:prstGeom>
          <a:noFill/>
          <a:ln w="9525" cap="flat" cmpd="sng">
            <a:solidFill>
              <a:srgbClr val="FF0000"/>
            </a:solidFill>
            <a:prstDash val="solid"/>
            <a:round/>
            <a:headEnd type="none" w="sm" len="sm"/>
            <a:tailEnd type="none" w="sm" len="sm"/>
          </a:ln>
        </p:spPr>
      </p:pic>
      <p:pic>
        <p:nvPicPr>
          <p:cNvPr id="232" name="Google Shape;232;p31"/>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889593" y="321263"/>
            <a:ext cx="1276975" cy="601375"/>
          </a:xfrm>
          <a:prstGeom prst="rect">
            <a:avLst/>
          </a:prstGeom>
          <a:noFill/>
          <a:ln w="9525" cap="flat" cmpd="sng">
            <a:solidFill>
              <a:srgbClr val="FF0000"/>
            </a:solidFill>
            <a:prstDash val="solid"/>
            <a:round/>
            <a:headEnd type="none" w="sm" len="sm"/>
            <a:tailEnd type="none" w="sm" len="sm"/>
          </a:ln>
        </p:spPr>
      </p:pic>
      <p:pic>
        <p:nvPicPr>
          <p:cNvPr id="233" name="Google Shape;233;p31"/>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1136193" y="4006305"/>
            <a:ext cx="1165675" cy="6549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IBM Mainframe for AI</a:t>
            </a:r>
            <a:endParaRPr sz="2000" b="1" i="0" u="none" strike="noStrike" cap="none">
              <a:solidFill>
                <a:schemeClr val="dk1"/>
              </a:solidFill>
              <a:latin typeface="Calibri"/>
              <a:ea typeface="Calibri"/>
              <a:cs typeface="Calibri"/>
              <a:sym typeface="Calibri"/>
            </a:endParaRPr>
          </a:p>
        </p:txBody>
      </p:sp>
      <p:sp>
        <p:nvSpPr>
          <p:cNvPr id="239" name="Google Shape;239;p32"/>
          <p:cNvSpPr txBox="1"/>
          <p:nvPr/>
        </p:nvSpPr>
        <p:spPr>
          <a:xfrm>
            <a:off x="111925" y="567150"/>
            <a:ext cx="42003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IBM z17 Mainframe</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Up to 26 IBM Telum II processors, each 8 cores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64 TB memory</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Up to 96 IBM Spyre AI accelerator chips, each up to 1TB memory</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Fully encrypted mainframe</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z17 vs z16: 50% higher performance, more energy efficient, AI acceleration increased x5 times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Mainframes are used by 71% of Fortune 500 companies today</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z17 can run 100B model on single Spyre AI accelerator.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Running full 671B Deepseek-R1 would require running several accelerators in parallel - which was not demonstrated yet.</a:t>
            </a:r>
            <a:endParaRPr sz="1200" b="0" i="0" u="none" strike="noStrike" cap="none">
              <a:solidFill>
                <a:srgbClr val="131313"/>
              </a:solidFill>
              <a:latin typeface="Calibri"/>
              <a:ea typeface="Calibri"/>
              <a:cs typeface="Calibri"/>
              <a:sym typeface="Calibri"/>
            </a:endParaRPr>
          </a:p>
        </p:txBody>
      </p:sp>
      <p:pic>
        <p:nvPicPr>
          <p:cNvPr id="240" name="Google Shape;240;p3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486375" y="567150"/>
            <a:ext cx="4526976" cy="308966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3"/>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246" name="Google Shape;246;p33"/>
          <p:cNvSpPr txBox="1"/>
          <p:nvPr/>
        </p:nvSpPr>
        <p:spPr>
          <a:xfrm>
            <a:off x="38150" y="-31850"/>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247" name="Google Shape;247;p33"/>
          <p:cNvSpPr txBox="1"/>
          <p:nvPr/>
        </p:nvSpPr>
        <p:spPr>
          <a:xfrm>
            <a:off x="1729400" y="294550"/>
            <a:ext cx="2191800" cy="480300"/>
          </a:xfrm>
          <a:prstGeom prst="rect">
            <a:avLst/>
          </a:prstGeom>
          <a:noFill/>
          <a:ln>
            <a:noFill/>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4"/>
              </a:rPr>
              <a:t>https://chat.lmsys.org/?leaderboard</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5"/>
              </a:rPr>
              <a:t>https://lmarena.ai/?leaderboard</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6"/>
              </a:rPr>
              <a:t>https://openlm.ai/chatbot-arena/</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48" name="Google Shape;248;p33"/>
          <p:cNvSpPr txBox="1"/>
          <p:nvPr/>
        </p:nvSpPr>
        <p:spPr>
          <a:xfrm>
            <a:off x="584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English-only queries</a:t>
            </a:r>
            <a:endParaRPr sz="1200" b="0" i="0" u="none" strike="noStrike" cap="none">
              <a:solidFill>
                <a:schemeClr val="dk1"/>
              </a:solidFill>
              <a:latin typeface="Calibri"/>
              <a:ea typeface="Calibri"/>
              <a:cs typeface="Calibri"/>
              <a:sym typeface="Calibri"/>
            </a:endParaRPr>
          </a:p>
        </p:txBody>
      </p:sp>
      <p:sp>
        <p:nvSpPr>
          <p:cNvPr id="249" name="Google Shape;249;p33"/>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223</a:t>
            </a:r>
            <a:endParaRPr sz="1100">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2,854,133</a:t>
            </a:r>
            <a:endParaRPr sz="1100">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2025-04-09</a:t>
            </a:r>
            <a:endParaRPr sz="1100" b="0" i="0" u="none" strike="noStrike" cap="none">
              <a:solidFill>
                <a:srgbClr val="1F2937"/>
              </a:solidFill>
              <a:highlight>
                <a:schemeClr val="lt1"/>
              </a:highlight>
              <a:latin typeface="Calibri"/>
              <a:ea typeface="Calibri"/>
              <a:cs typeface="Calibri"/>
              <a:sym typeface="Calibri"/>
            </a:endParaRPr>
          </a:p>
        </p:txBody>
      </p:sp>
      <p:sp>
        <p:nvSpPr>
          <p:cNvPr id="250" name="Google Shape;250;p33"/>
          <p:cNvSpPr txBox="1"/>
          <p:nvPr/>
        </p:nvSpPr>
        <p:spPr>
          <a:xfrm>
            <a:off x="40240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Coding</a:t>
            </a:r>
            <a:endParaRPr sz="1200" b="0" i="0" u="none" strike="noStrike" cap="none">
              <a:solidFill>
                <a:schemeClr val="dk1"/>
              </a:solidFill>
              <a:latin typeface="Calibri"/>
              <a:ea typeface="Calibri"/>
              <a:cs typeface="Calibri"/>
              <a:sym typeface="Calibri"/>
            </a:endParaRPr>
          </a:p>
        </p:txBody>
      </p:sp>
      <p:sp>
        <p:nvSpPr>
          <p:cNvPr id="251" name="Google Shape;251;p33"/>
          <p:cNvSpPr txBox="1"/>
          <p:nvPr/>
        </p:nvSpPr>
        <p:spPr>
          <a:xfrm>
            <a:off x="55681" y="194338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52" name="Google Shape;252;p33"/>
          <p:cNvSpPr/>
          <p:nvPr/>
        </p:nvSpPr>
        <p:spPr>
          <a:xfrm>
            <a:off x="346550" y="235183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33"/>
          <p:cNvSpPr/>
          <p:nvPr/>
        </p:nvSpPr>
        <p:spPr>
          <a:xfrm>
            <a:off x="346550" y="216100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33"/>
          <p:cNvSpPr/>
          <p:nvPr/>
        </p:nvSpPr>
        <p:spPr>
          <a:xfrm>
            <a:off x="3600761" y="351265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33"/>
          <p:cNvSpPr/>
          <p:nvPr/>
        </p:nvSpPr>
        <p:spPr>
          <a:xfrm>
            <a:off x="3607912" y="215109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33"/>
          <p:cNvSpPr txBox="1"/>
          <p:nvPr/>
        </p:nvSpPr>
        <p:spPr>
          <a:xfrm>
            <a:off x="52193" y="428507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57" name="Google Shape;257;p33"/>
          <p:cNvSpPr/>
          <p:nvPr/>
        </p:nvSpPr>
        <p:spPr>
          <a:xfrm>
            <a:off x="347049" y="294132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33"/>
          <p:cNvSpPr/>
          <p:nvPr/>
        </p:nvSpPr>
        <p:spPr>
          <a:xfrm>
            <a:off x="346550" y="332745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33"/>
          <p:cNvSpPr/>
          <p:nvPr/>
        </p:nvSpPr>
        <p:spPr>
          <a:xfrm>
            <a:off x="3600761" y="370957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33"/>
          <p:cNvSpPr/>
          <p:nvPr/>
        </p:nvSpPr>
        <p:spPr>
          <a:xfrm>
            <a:off x="3607415" y="176320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33"/>
          <p:cNvSpPr/>
          <p:nvPr/>
        </p:nvSpPr>
        <p:spPr>
          <a:xfrm>
            <a:off x="3600761" y="273759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33"/>
          <p:cNvSpPr/>
          <p:nvPr/>
        </p:nvSpPr>
        <p:spPr>
          <a:xfrm>
            <a:off x="347525" y="312395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33"/>
          <p:cNvSpPr/>
          <p:nvPr/>
        </p:nvSpPr>
        <p:spPr>
          <a:xfrm>
            <a:off x="346550" y="272883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3"/>
          <p:cNvSpPr txBox="1"/>
          <p:nvPr/>
        </p:nvSpPr>
        <p:spPr>
          <a:xfrm>
            <a:off x="44262" y="389886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65" name="Google Shape;265;p33"/>
          <p:cNvSpPr txBox="1"/>
          <p:nvPr/>
        </p:nvSpPr>
        <p:spPr>
          <a:xfrm>
            <a:off x="3437261" y="390906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66" name="Google Shape;266;p33"/>
          <p:cNvSpPr/>
          <p:nvPr/>
        </p:nvSpPr>
        <p:spPr>
          <a:xfrm>
            <a:off x="352822" y="429676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33"/>
          <p:cNvSpPr txBox="1"/>
          <p:nvPr/>
        </p:nvSpPr>
        <p:spPr>
          <a:xfrm>
            <a:off x="3306958" y="195140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68" name="Google Shape;268;p33"/>
          <p:cNvSpPr/>
          <p:nvPr/>
        </p:nvSpPr>
        <p:spPr>
          <a:xfrm>
            <a:off x="3607415" y="196269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33"/>
          <p:cNvSpPr/>
          <p:nvPr/>
        </p:nvSpPr>
        <p:spPr>
          <a:xfrm>
            <a:off x="3600761" y="312499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33"/>
          <p:cNvSpPr txBox="1"/>
          <p:nvPr/>
        </p:nvSpPr>
        <p:spPr>
          <a:xfrm>
            <a:off x="191122" y="349950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71" name="Google Shape;271;p33"/>
          <p:cNvSpPr txBox="1"/>
          <p:nvPr/>
        </p:nvSpPr>
        <p:spPr>
          <a:xfrm flipH="1">
            <a:off x="278049" y="1557937"/>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72" name="Google Shape;272;p33"/>
          <p:cNvSpPr txBox="1"/>
          <p:nvPr/>
        </p:nvSpPr>
        <p:spPr>
          <a:xfrm flipH="1">
            <a:off x="3538415" y="1563436"/>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73" name="Google Shape;273;p33"/>
          <p:cNvSpPr/>
          <p:nvPr/>
        </p:nvSpPr>
        <p:spPr>
          <a:xfrm>
            <a:off x="347047" y="410660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3"/>
          <p:cNvSpPr/>
          <p:nvPr/>
        </p:nvSpPr>
        <p:spPr>
          <a:xfrm>
            <a:off x="3600761" y="331944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33"/>
          <p:cNvSpPr/>
          <p:nvPr/>
        </p:nvSpPr>
        <p:spPr>
          <a:xfrm>
            <a:off x="3600761" y="448913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33"/>
          <p:cNvSpPr/>
          <p:nvPr/>
        </p:nvSpPr>
        <p:spPr>
          <a:xfrm>
            <a:off x="347049" y="136416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33"/>
          <p:cNvSpPr/>
          <p:nvPr/>
        </p:nvSpPr>
        <p:spPr>
          <a:xfrm>
            <a:off x="206798" y="312834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33"/>
          <p:cNvSpPr/>
          <p:nvPr/>
        </p:nvSpPr>
        <p:spPr>
          <a:xfrm>
            <a:off x="347522" y="371919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33"/>
          <p:cNvSpPr/>
          <p:nvPr/>
        </p:nvSpPr>
        <p:spPr>
          <a:xfrm>
            <a:off x="352822" y="390921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33"/>
          <p:cNvSpPr txBox="1"/>
          <p:nvPr/>
        </p:nvSpPr>
        <p:spPr>
          <a:xfrm>
            <a:off x="190224" y="447433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81" name="Google Shape;281;p33"/>
          <p:cNvSpPr/>
          <p:nvPr/>
        </p:nvSpPr>
        <p:spPr>
          <a:xfrm>
            <a:off x="3600761" y="430335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33"/>
          <p:cNvSpPr/>
          <p:nvPr/>
        </p:nvSpPr>
        <p:spPr>
          <a:xfrm>
            <a:off x="347049" y="119049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33"/>
          <p:cNvSpPr/>
          <p:nvPr/>
        </p:nvSpPr>
        <p:spPr>
          <a:xfrm>
            <a:off x="3607415" y="118798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33"/>
          <p:cNvSpPr/>
          <p:nvPr/>
        </p:nvSpPr>
        <p:spPr>
          <a:xfrm>
            <a:off x="658590" y="532273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33"/>
          <p:cNvSpPr/>
          <p:nvPr/>
        </p:nvSpPr>
        <p:spPr>
          <a:xfrm>
            <a:off x="3607415" y="138036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33"/>
          <p:cNvSpPr txBox="1"/>
          <p:nvPr/>
        </p:nvSpPr>
        <p:spPr>
          <a:xfrm>
            <a:off x="3300304" y="234645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87" name="Google Shape;287;p33"/>
          <p:cNvSpPr/>
          <p:nvPr/>
        </p:nvSpPr>
        <p:spPr>
          <a:xfrm>
            <a:off x="3600761" y="235774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33"/>
          <p:cNvSpPr/>
          <p:nvPr/>
        </p:nvSpPr>
        <p:spPr>
          <a:xfrm>
            <a:off x="347049" y="175676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33"/>
          <p:cNvSpPr txBox="1"/>
          <p:nvPr/>
        </p:nvSpPr>
        <p:spPr>
          <a:xfrm>
            <a:off x="55681" y="253302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90" name="Google Shape;290;p33"/>
          <p:cNvSpPr/>
          <p:nvPr/>
        </p:nvSpPr>
        <p:spPr>
          <a:xfrm>
            <a:off x="346550" y="254141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33"/>
          <p:cNvSpPr/>
          <p:nvPr/>
        </p:nvSpPr>
        <p:spPr>
          <a:xfrm>
            <a:off x="346550" y="195063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33"/>
          <p:cNvSpPr txBox="1"/>
          <p:nvPr/>
        </p:nvSpPr>
        <p:spPr>
          <a:xfrm>
            <a:off x="190224" y="487531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93" name="Google Shape;293;p33"/>
          <p:cNvSpPr txBox="1"/>
          <p:nvPr/>
        </p:nvSpPr>
        <p:spPr>
          <a:xfrm>
            <a:off x="6639278" y="3197500"/>
            <a:ext cx="11799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B45F06"/>
                </a:solidFill>
                <a:latin typeface="Calibri"/>
                <a:ea typeface="Calibri"/>
                <a:cs typeface="Calibri"/>
                <a:sym typeface="Calibri"/>
              </a:rPr>
              <a:t>DeepCoder-14B</a:t>
            </a:r>
            <a:endParaRPr sz="1400" b="0" i="0" u="none" strike="noStrike" cap="none">
              <a:solidFill>
                <a:srgbClr val="B45F06"/>
              </a:solidFill>
              <a:latin typeface="Arial"/>
              <a:ea typeface="Arial"/>
              <a:cs typeface="Arial"/>
              <a:sym typeface="Arial"/>
            </a:endParaRPr>
          </a:p>
        </p:txBody>
      </p:sp>
      <p:pic>
        <p:nvPicPr>
          <p:cNvPr id="294" name="Google Shape;294;p3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754507" y="864650"/>
            <a:ext cx="2737727" cy="4211399"/>
          </a:xfrm>
          <a:prstGeom prst="rect">
            <a:avLst/>
          </a:prstGeom>
          <a:noFill/>
          <a:ln w="9525" cap="flat" cmpd="sng">
            <a:solidFill>
              <a:srgbClr val="FF0000"/>
            </a:solidFill>
            <a:prstDash val="solid"/>
            <a:round/>
            <a:headEnd type="none" w="sm" len="sm"/>
            <a:tailEnd type="none" w="sm" len="sm"/>
          </a:ln>
        </p:spPr>
      </p:pic>
      <p:pic>
        <p:nvPicPr>
          <p:cNvPr id="295" name="Google Shape;295;p33"/>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02942" y="864650"/>
            <a:ext cx="2737724" cy="4211428"/>
          </a:xfrm>
          <a:prstGeom prst="rect">
            <a:avLst/>
          </a:prstGeom>
          <a:noFill/>
          <a:ln w="9525" cap="flat" cmpd="sng">
            <a:solidFill>
              <a:srgbClr val="FF0000"/>
            </a:solidFill>
            <a:prstDash val="solid"/>
            <a:round/>
            <a:headEnd type="none" w="sm" len="sm"/>
            <a:tailEnd type="none" w="sm" len="sm"/>
          </a:ln>
        </p:spPr>
      </p:pic>
      <p:sp>
        <p:nvSpPr>
          <p:cNvPr id="296" name="Google Shape;296;p33"/>
          <p:cNvSpPr txBox="1"/>
          <p:nvPr/>
        </p:nvSpPr>
        <p:spPr>
          <a:xfrm>
            <a:off x="190224" y="467632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97" name="Google Shape;297;p33"/>
          <p:cNvSpPr txBox="1"/>
          <p:nvPr/>
        </p:nvSpPr>
        <p:spPr>
          <a:xfrm>
            <a:off x="6631050" y="854375"/>
            <a:ext cx="2461500" cy="16653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b="1">
                <a:solidFill>
                  <a:srgbClr val="FF0000"/>
                </a:solidFill>
                <a:latin typeface="Calibri"/>
                <a:ea typeface="Calibri"/>
                <a:cs typeface="Calibri"/>
                <a:sym typeface="Calibri"/>
              </a:rPr>
              <a:t>"Llama-4-Maverick-03-26-Experimental"</a:t>
            </a:r>
            <a:r>
              <a:rPr lang="en" sz="1100">
                <a:solidFill>
                  <a:schemeClr val="dk1"/>
                </a:solidFill>
                <a:latin typeface="Calibri"/>
                <a:ea typeface="Calibri"/>
                <a:cs typeface="Calibri"/>
                <a:sym typeface="Calibri"/>
              </a:rPr>
              <a:t> </a:t>
            </a:r>
            <a:r>
              <a:rPr lang="en" sz="1200">
                <a:solidFill>
                  <a:schemeClr val="dk1"/>
                </a:solidFill>
                <a:latin typeface="Calibri"/>
                <a:ea typeface="Calibri"/>
                <a:cs typeface="Calibri"/>
                <a:sym typeface="Calibri"/>
              </a:rPr>
              <a:t>which got 2nd place with ELO score 1,417, was removed because this variant was specifically optimized to appeal to human voters.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It was substituted by </a:t>
            </a:r>
            <a:r>
              <a:rPr lang="en" sz="1100" b="1">
                <a:solidFill>
                  <a:srgbClr val="FF0000"/>
                </a:solidFill>
                <a:latin typeface="Calibri"/>
                <a:ea typeface="Calibri"/>
                <a:cs typeface="Calibri"/>
                <a:sym typeface="Calibri"/>
              </a:rPr>
              <a:t>"Llama-4-Maverick-17B-128E-Instruct"</a:t>
            </a:r>
            <a:r>
              <a:rPr lang="en" sz="11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which got much lower score 1,273 (32nd place).</a:t>
            </a:r>
            <a:endParaRPr sz="1200">
              <a:solidFill>
                <a:schemeClr val="dk1"/>
              </a:solidFill>
              <a:latin typeface="Calibri"/>
              <a:ea typeface="Calibri"/>
              <a:cs typeface="Calibri"/>
              <a:sym typeface="Calibri"/>
            </a:endParaRPr>
          </a:p>
        </p:txBody>
      </p:sp>
      <p:sp>
        <p:nvSpPr>
          <p:cNvPr id="298" name="Google Shape;298;p33"/>
          <p:cNvSpPr/>
          <p:nvPr/>
        </p:nvSpPr>
        <p:spPr>
          <a:xfrm>
            <a:off x="3600761" y="253959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33"/>
          <p:cNvSpPr/>
          <p:nvPr/>
        </p:nvSpPr>
        <p:spPr>
          <a:xfrm>
            <a:off x="3600761" y="294820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33"/>
          <p:cNvSpPr txBox="1"/>
          <p:nvPr/>
        </p:nvSpPr>
        <p:spPr>
          <a:xfrm>
            <a:off x="3437261" y="410586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301" name="Google Shape;301;p33"/>
          <p:cNvSpPr txBox="1"/>
          <p:nvPr/>
        </p:nvSpPr>
        <p:spPr>
          <a:xfrm>
            <a:off x="3300304" y="467905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302" name="Google Shape;302;p33"/>
          <p:cNvSpPr/>
          <p:nvPr/>
        </p:nvSpPr>
        <p:spPr>
          <a:xfrm>
            <a:off x="3600761" y="469034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33"/>
          <p:cNvSpPr txBox="1"/>
          <p:nvPr/>
        </p:nvSpPr>
        <p:spPr>
          <a:xfrm>
            <a:off x="3437261" y="486786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304" name="Google Shape;304;p33"/>
          <p:cNvSpPr/>
          <p:nvPr/>
        </p:nvSpPr>
        <p:spPr>
          <a:xfrm>
            <a:off x="6586650" y="2901075"/>
            <a:ext cx="81000" cy="997800"/>
          </a:xfrm>
          <a:prstGeom prst="rect">
            <a:avLst/>
          </a:prstGeom>
          <a:solidFill>
            <a:srgbClr val="FF9900"/>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p:nvPr/>
        </p:nvSpPr>
        <p:spPr>
          <a:xfrm>
            <a:off x="55075" y="52750"/>
            <a:ext cx="1975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Meta Llama 4</a:t>
            </a:r>
            <a:endParaRPr sz="2000" b="1" i="0" u="none" strike="noStrike" cap="none">
              <a:solidFill>
                <a:schemeClr val="dk1"/>
              </a:solidFill>
              <a:latin typeface="Calibri"/>
              <a:ea typeface="Calibri"/>
              <a:cs typeface="Calibri"/>
              <a:sym typeface="Calibri"/>
            </a:endParaRPr>
          </a:p>
        </p:txBody>
      </p:sp>
      <p:sp>
        <p:nvSpPr>
          <p:cNvPr id="75" name="Google Shape;75;p16"/>
          <p:cNvSpPr txBox="1"/>
          <p:nvPr/>
        </p:nvSpPr>
        <p:spPr>
          <a:xfrm>
            <a:off x="111925" y="414750"/>
            <a:ext cx="44004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Llama 4 - Meta just released Two out of four models (April 5)</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open source, multimodal, best in class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Lm Arena - Maverick got 2nd place (ELO score 1417)</a:t>
            </a:r>
            <a:br>
              <a:rPr lang="en" sz="1200" b="0" i="0" u="none" strike="noStrike" cap="none">
                <a:solidFill>
                  <a:srgbClr val="131313"/>
                </a:solidFill>
                <a:latin typeface="Calibri"/>
                <a:ea typeface="Calibri"/>
                <a:cs typeface="Calibri"/>
                <a:sym typeface="Calibri"/>
              </a:rPr>
            </a:br>
            <a:r>
              <a:rPr lang="en" sz="1200" b="0" i="0" u="none" strike="noStrike" cap="none">
                <a:solidFill>
                  <a:srgbClr val="131313"/>
                </a:solidFill>
                <a:latin typeface="Calibri"/>
                <a:ea typeface="Calibri"/>
                <a:cs typeface="Calibri"/>
                <a:sym typeface="Calibri"/>
              </a:rPr>
              <a:t>Meta just got a huge jump from 1268 → 1417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Knowledge cut-off August 2024</a:t>
            </a:r>
            <a:endParaRPr sz="12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3"/>
              </a:rPr>
              <a:t>https://www.llama.com/llama4/</a:t>
            </a:r>
            <a:endParaRPr sz="9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4"/>
              </a:rPr>
              <a:t>https://ai.meta.com/blog/llama-4-multimodal-intelligence/</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5"/>
              </a:rPr>
              <a:t>https://www.instagram.com/zuck/reel/DIE0TmPyORV/</a:t>
            </a:r>
            <a:r>
              <a:rPr lang="en" sz="900" b="0" i="0" u="none" strike="noStrike" cap="none">
                <a:solidFill>
                  <a:srgbClr val="131313"/>
                </a:solidFill>
                <a:latin typeface="Calibri"/>
                <a:ea typeface="Calibri"/>
                <a:cs typeface="Calibri"/>
                <a:sym typeface="Calibri"/>
              </a:rPr>
              <a:t> - Mark Zuckerberg video</a:t>
            </a:r>
            <a:endParaRPr sz="9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6"/>
              </a:rPr>
              <a:t>https://huggingface.co/unsloth/Llama-4-Scout-17B-16E-Instruct</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Llama 4 Scout </a:t>
            </a:r>
            <a:r>
              <a:rPr lang="en" sz="1200" b="0" i="0" u="none" strike="noStrike" cap="none">
                <a:solidFill>
                  <a:srgbClr val="131313"/>
                </a:solidFill>
                <a:latin typeface="Calibri"/>
                <a:ea typeface="Calibri"/>
                <a:cs typeface="Calibri"/>
                <a:sym typeface="Calibri"/>
              </a:rPr>
              <a:t>- MoE (17B active, 16 experts, </a:t>
            </a:r>
            <a:r>
              <a:rPr lang="en" sz="1200" b="1" i="0" u="none" strike="noStrike" cap="none">
                <a:solidFill>
                  <a:srgbClr val="3C78D8"/>
                </a:solidFill>
                <a:latin typeface="Calibri"/>
                <a:ea typeface="Calibri"/>
                <a:cs typeface="Calibri"/>
                <a:sym typeface="Calibri"/>
              </a:rPr>
              <a:t>109B total</a:t>
            </a:r>
            <a:r>
              <a:rPr lang="en" sz="1200" b="0" i="0" u="none" strike="noStrike" cap="none">
                <a:solidFill>
                  <a:srgbClr val="131313"/>
                </a:solidFill>
                <a:latin typeface="Calibri"/>
                <a:ea typeface="Calibri"/>
                <a:cs typeface="Calibri"/>
                <a:sym typeface="Calibri"/>
              </a:rPr>
              <a:t>), </a:t>
            </a:r>
            <a:br>
              <a:rPr lang="en" sz="1200" b="0" i="0" u="none" strike="noStrike" cap="none">
                <a:solidFill>
                  <a:srgbClr val="131313"/>
                </a:solidFill>
                <a:latin typeface="Calibri"/>
                <a:ea typeface="Calibri"/>
                <a:cs typeface="Calibri"/>
                <a:sym typeface="Calibri"/>
              </a:rPr>
            </a:br>
            <a:r>
              <a:rPr lang="en" sz="1200" b="0" i="0" u="none" strike="noStrike" cap="none">
                <a:solidFill>
                  <a:srgbClr val="131313"/>
                </a:solidFill>
                <a:latin typeface="Calibri"/>
                <a:ea typeface="Calibri"/>
                <a:cs typeface="Calibri"/>
                <a:sym typeface="Calibri"/>
              </a:rPr>
              <a:t>fits in single NVIDIA H200 GPU (int8) or H100 (int4)</a:t>
            </a:r>
            <a:br>
              <a:rPr lang="en" sz="1200" b="0" i="0" u="none" strike="noStrike" cap="none">
                <a:solidFill>
                  <a:srgbClr val="131313"/>
                </a:solidFill>
                <a:latin typeface="Calibri"/>
                <a:ea typeface="Calibri"/>
                <a:cs typeface="Calibri"/>
                <a:sym typeface="Calibri"/>
              </a:rPr>
            </a:br>
            <a:r>
              <a:rPr lang="en" sz="1200" b="0" i="0" u="none" strike="noStrike" cap="none">
                <a:solidFill>
                  <a:srgbClr val="131313"/>
                </a:solidFill>
                <a:latin typeface="Calibri"/>
                <a:ea typeface="Calibri"/>
                <a:cs typeface="Calibri"/>
                <a:sym typeface="Calibri"/>
              </a:rPr>
              <a:t>10M context window</a:t>
            </a:r>
            <a:br>
              <a:rPr lang="en" sz="1200" b="0" i="0" u="none" strike="noStrike" cap="none">
                <a:solidFill>
                  <a:srgbClr val="131313"/>
                </a:solidFill>
                <a:latin typeface="Calibri"/>
                <a:ea typeface="Calibri"/>
                <a:cs typeface="Calibri"/>
                <a:sym typeface="Calibri"/>
              </a:rPr>
            </a:br>
            <a:r>
              <a:rPr lang="en" sz="1200" b="0" i="0" u="none" strike="noStrike" cap="none">
                <a:solidFill>
                  <a:srgbClr val="131313"/>
                </a:solidFill>
                <a:latin typeface="Calibri"/>
                <a:ea typeface="Calibri"/>
                <a:cs typeface="Calibri"/>
                <a:sym typeface="Calibri"/>
              </a:rPr>
              <a:t>better than Gemma 3, Gemini 2.0 Flash-Lite, and Mistral 3.1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Llama 4 Maverick</a:t>
            </a:r>
            <a:r>
              <a:rPr lang="en" sz="1200" b="0" i="0" u="none" strike="noStrike" cap="none">
                <a:solidFill>
                  <a:srgbClr val="131313"/>
                </a:solidFill>
                <a:latin typeface="Calibri"/>
                <a:ea typeface="Calibri"/>
                <a:cs typeface="Calibri"/>
                <a:sym typeface="Calibri"/>
              </a:rPr>
              <a:t> - MoE (17B active, 128 experts, </a:t>
            </a:r>
            <a:r>
              <a:rPr lang="en" sz="1200" b="1" i="0" u="none" strike="noStrike" cap="none">
                <a:solidFill>
                  <a:srgbClr val="3C78D8"/>
                </a:solidFill>
                <a:latin typeface="Calibri"/>
                <a:ea typeface="Calibri"/>
                <a:cs typeface="Calibri"/>
                <a:sym typeface="Calibri"/>
              </a:rPr>
              <a:t>400B total</a:t>
            </a:r>
            <a:r>
              <a:rPr lang="en" sz="1200" b="0" i="0" u="none" strike="noStrike" cap="none">
                <a:solidFill>
                  <a:srgbClr val="131313"/>
                </a:solidFill>
                <a:latin typeface="Calibri"/>
                <a:ea typeface="Calibri"/>
                <a:cs typeface="Calibri"/>
                <a:sym typeface="Calibri"/>
              </a:rPr>
              <a:t>), multimodal, beating GPT-4o and Gemini 2.0 Flash, comparable with DeepSeek v3 on reasoning and coding - at less than half the active parameters. Fits into a single host computer. Best-in-class performance to cost ratio.  ELO of 1417 on LMArena.</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Llama 4 Reasoning</a:t>
            </a:r>
            <a:r>
              <a:rPr lang="en" sz="1200" b="0" i="0" u="none" strike="noStrike" cap="none">
                <a:solidFill>
                  <a:srgbClr val="131313"/>
                </a:solidFill>
                <a:latin typeface="Calibri"/>
                <a:ea typeface="Calibri"/>
                <a:cs typeface="Calibri"/>
                <a:sym typeface="Calibri"/>
              </a:rPr>
              <a:t> - will be released in a month</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Llama 4 Behemoth</a:t>
            </a:r>
            <a:r>
              <a:rPr lang="en" sz="1200" b="0" i="0" u="none" strike="noStrike" cap="none">
                <a:solidFill>
                  <a:srgbClr val="131313"/>
                </a:solidFill>
                <a:latin typeface="Calibri"/>
                <a:ea typeface="Calibri"/>
                <a:cs typeface="Calibri"/>
                <a:sym typeface="Calibri"/>
              </a:rPr>
              <a:t> - MoE (288B active, 16 experts, </a:t>
            </a:r>
            <a:r>
              <a:rPr lang="en" sz="1200" b="1" i="0" u="none" strike="noStrike" cap="none">
                <a:solidFill>
                  <a:srgbClr val="3C78D8"/>
                </a:solidFill>
                <a:latin typeface="Calibri"/>
                <a:ea typeface="Calibri"/>
                <a:cs typeface="Calibri"/>
                <a:sym typeface="Calibri"/>
              </a:rPr>
              <a:t>2T total</a:t>
            </a:r>
            <a:r>
              <a:rPr lang="en" sz="1200" b="0" i="0" u="none" strike="noStrike" cap="none">
                <a:solidFill>
                  <a:srgbClr val="131313"/>
                </a:solidFill>
                <a:latin typeface="Calibri"/>
                <a:ea typeface="Calibri"/>
                <a:cs typeface="Calibri"/>
                <a:sym typeface="Calibri"/>
              </a:rPr>
              <a:t>) - </a:t>
            </a:r>
            <a:r>
              <a:rPr lang="en" sz="1200" b="1" i="0" u="none" strike="noStrike" cap="none">
                <a:solidFill>
                  <a:srgbClr val="3C78D8"/>
                </a:solidFill>
                <a:latin typeface="Calibri"/>
                <a:ea typeface="Calibri"/>
                <a:cs typeface="Calibri"/>
                <a:sym typeface="Calibri"/>
              </a:rPr>
              <a:t>teacher model for distillation</a:t>
            </a:r>
            <a:r>
              <a:rPr lang="en" sz="1200" b="0" i="0" u="none" strike="noStrike" cap="none">
                <a:solidFill>
                  <a:srgbClr val="131313"/>
                </a:solidFill>
                <a:latin typeface="Calibri"/>
                <a:ea typeface="Calibri"/>
                <a:cs typeface="Calibri"/>
                <a:sym typeface="Calibri"/>
              </a:rPr>
              <a:t>, outperforms GPT-4.5, Claude Sonnet 3.7, and Gemini 2.0 Pro on several STEM benchmarks. Behemoth is still training, available in preview</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Download Scout and Maverick on llama.com and Hugging Face.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Try in WhatsApp, Messenger, Instagram Direct, and on the web. </a:t>
            </a:r>
            <a:endParaRPr sz="1200" b="0" i="0" u="none" strike="noStrike" cap="none">
              <a:solidFill>
                <a:srgbClr val="131313"/>
              </a:solidFill>
              <a:latin typeface="Calibri"/>
              <a:ea typeface="Calibri"/>
              <a:cs typeface="Calibri"/>
              <a:sym typeface="Calibri"/>
            </a:endParaRPr>
          </a:p>
        </p:txBody>
      </p:sp>
      <p:pic>
        <p:nvPicPr>
          <p:cNvPr id="76" name="Google Shape;76;p16"/>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6019524" y="82426"/>
            <a:ext cx="3063725" cy="1723351"/>
          </a:xfrm>
          <a:prstGeom prst="rect">
            <a:avLst/>
          </a:prstGeom>
          <a:noFill/>
          <a:ln w="9525" cap="flat" cmpd="sng">
            <a:solidFill>
              <a:srgbClr val="FF0000"/>
            </a:solidFill>
            <a:prstDash val="solid"/>
            <a:round/>
            <a:headEnd type="none" w="sm" len="sm"/>
            <a:tailEnd type="none" w="sm" len="sm"/>
          </a:ln>
        </p:spPr>
      </p:pic>
      <p:pic>
        <p:nvPicPr>
          <p:cNvPr id="77" name="Google Shape;77;p16"/>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4578050" y="82425"/>
            <a:ext cx="961279" cy="1723351"/>
          </a:xfrm>
          <a:prstGeom prst="rect">
            <a:avLst/>
          </a:prstGeom>
          <a:noFill/>
          <a:ln w="9525" cap="flat" cmpd="sng">
            <a:solidFill>
              <a:srgbClr val="FF0000"/>
            </a:solidFill>
            <a:prstDash val="solid"/>
            <a:round/>
            <a:headEnd type="none" w="sm" len="sm"/>
            <a:tailEnd type="none" w="sm" len="sm"/>
          </a:ln>
        </p:spPr>
      </p:pic>
      <p:pic>
        <p:nvPicPr>
          <p:cNvPr id="78" name="Google Shape;78;p16"/>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578050" y="1898975"/>
            <a:ext cx="4505201" cy="287515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09" name="Google Shape;309;p3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034875" y="1418675"/>
            <a:ext cx="3743850" cy="3363124"/>
          </a:xfrm>
          <a:prstGeom prst="rect">
            <a:avLst/>
          </a:prstGeom>
          <a:noFill/>
          <a:ln w="9525" cap="flat" cmpd="sng">
            <a:solidFill>
              <a:srgbClr val="FF0000"/>
            </a:solidFill>
            <a:prstDash val="solid"/>
            <a:round/>
            <a:headEnd type="none" w="sm" len="sm"/>
            <a:tailEnd type="none" w="sm" len="sm"/>
          </a:ln>
        </p:spPr>
      </p:pic>
      <p:sp>
        <p:nvSpPr>
          <p:cNvPr id="310" name="Google Shape;310;p34"/>
          <p:cNvSpPr txBox="1"/>
          <p:nvPr/>
        </p:nvSpPr>
        <p:spPr>
          <a:xfrm>
            <a:off x="108051" y="62400"/>
            <a:ext cx="18156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latin typeface="Calibri"/>
                <a:ea typeface="Calibri"/>
                <a:cs typeface="Calibri"/>
                <a:sym typeface="Calibri"/>
              </a:rPr>
              <a:t>Tech layoffs</a:t>
            </a:r>
            <a:r>
              <a:rPr lang="en" sz="2000" b="1">
                <a:solidFill>
                  <a:srgbClr val="000000"/>
                </a:solidFill>
                <a:latin typeface="Calibri"/>
                <a:ea typeface="Calibri"/>
                <a:cs typeface="Calibri"/>
                <a:sym typeface="Calibri"/>
              </a:rPr>
              <a:t> </a:t>
            </a:r>
            <a:endParaRPr sz="2000" b="1" i="0" u="none" strike="noStrike" cap="none">
              <a:solidFill>
                <a:srgbClr val="000000"/>
              </a:solidFill>
              <a:latin typeface="Calibri"/>
              <a:ea typeface="Calibri"/>
              <a:cs typeface="Calibri"/>
              <a:sym typeface="Calibri"/>
            </a:endParaRPr>
          </a:p>
        </p:txBody>
      </p:sp>
      <p:sp>
        <p:nvSpPr>
          <p:cNvPr id="311" name="Google Shape;311;p34"/>
          <p:cNvSpPr txBox="1"/>
          <p:nvPr/>
        </p:nvSpPr>
        <p:spPr>
          <a:xfrm>
            <a:off x="108050" y="555000"/>
            <a:ext cx="4336800" cy="143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500" b="1">
                <a:solidFill>
                  <a:srgbClr val="0F0F0F"/>
                </a:solidFill>
                <a:latin typeface="Calibri"/>
                <a:ea typeface="Calibri"/>
                <a:cs typeface="Calibri"/>
                <a:sym typeface="Calibri"/>
              </a:rPr>
              <a:t>The Tech Layoff Tracker (as of April 10, 2025)</a:t>
            </a:r>
            <a:endParaRPr sz="1500" b="1">
              <a:solidFill>
                <a:srgbClr val="0F0F0F"/>
              </a:solidFill>
              <a:latin typeface="Calibri"/>
              <a:ea typeface="Calibri"/>
              <a:cs typeface="Calibri"/>
              <a:sym typeface="Calibri"/>
            </a:endParaRPr>
          </a:p>
          <a:p>
            <a:pPr marL="457200" lvl="0" indent="457200" algn="l" rtl="0">
              <a:spcBef>
                <a:spcPts val="0"/>
              </a:spcBef>
              <a:spcAft>
                <a:spcPts val="0"/>
              </a:spcAft>
              <a:buNone/>
            </a:pPr>
            <a:r>
              <a:rPr lang="en" sz="1100" u="sng">
                <a:solidFill>
                  <a:srgbClr val="0097A7"/>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https://www.trueup.io/layoffs</a:t>
            </a:r>
            <a:endParaRPr>
              <a:solidFill>
                <a:srgbClr val="0F0F0F"/>
              </a:solidFill>
              <a:latin typeface="Calibri"/>
              <a:ea typeface="Calibri"/>
              <a:cs typeface="Calibri"/>
              <a:sym typeface="Calibri"/>
            </a:endParaRPr>
          </a:p>
          <a:p>
            <a:pPr marL="0" lvl="0" indent="0" algn="l" rtl="0">
              <a:spcBef>
                <a:spcPts val="0"/>
              </a:spcBef>
              <a:spcAft>
                <a:spcPts val="0"/>
              </a:spcAft>
              <a:buNone/>
            </a:pPr>
            <a:endParaRPr sz="11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b="1">
                <a:solidFill>
                  <a:srgbClr val="3C78D8"/>
                </a:solidFill>
                <a:latin typeface="Roboto Mono"/>
                <a:ea typeface="Roboto Mono"/>
                <a:cs typeface="Roboto Mono"/>
                <a:sym typeface="Roboto Mono"/>
              </a:rPr>
              <a:t>Workers laid off:</a:t>
            </a:r>
            <a:endParaRPr sz="1300">
              <a:solidFill>
                <a:srgbClr val="0F0F0F"/>
              </a:solidFill>
              <a:latin typeface="Calibri"/>
              <a:ea typeface="Calibri"/>
              <a:cs typeface="Calibri"/>
              <a:sym typeface="Calibri"/>
            </a:endParaRPr>
          </a:p>
          <a:p>
            <a:pPr marL="228600" lvl="0" indent="-127000" algn="l" rtl="0">
              <a:spcBef>
                <a:spcPts val="0"/>
              </a:spcBef>
              <a:spcAft>
                <a:spcPts val="0"/>
              </a:spcAft>
              <a:buClr>
                <a:srgbClr val="3C78D8"/>
              </a:buClr>
              <a:buSzPts val="1100"/>
              <a:buFont typeface="Roboto Mono"/>
              <a:buChar char="●"/>
            </a:pPr>
            <a:r>
              <a:rPr lang="en" sz="1100" b="1">
                <a:solidFill>
                  <a:srgbClr val="3C78D8"/>
                </a:solidFill>
                <a:latin typeface="Roboto Mono"/>
                <a:ea typeface="Roboto Mono"/>
                <a:cs typeface="Roboto Mono"/>
                <a:sym typeface="Roboto Mono"/>
              </a:rPr>
              <a:t>2025 --  45,503 so far (455 per day)</a:t>
            </a:r>
            <a:endParaRPr sz="1100" b="1">
              <a:solidFill>
                <a:srgbClr val="3C78D8"/>
              </a:solidFill>
              <a:latin typeface="Roboto Mono"/>
              <a:ea typeface="Roboto Mono"/>
              <a:cs typeface="Roboto Mono"/>
              <a:sym typeface="Roboto Mono"/>
            </a:endParaRPr>
          </a:p>
          <a:p>
            <a:pPr marL="228600" lvl="0" indent="-127000" algn="l" rtl="0">
              <a:spcBef>
                <a:spcPts val="0"/>
              </a:spcBef>
              <a:spcAft>
                <a:spcPts val="0"/>
              </a:spcAft>
              <a:buClr>
                <a:srgbClr val="3C78D8"/>
              </a:buClr>
              <a:buSzPts val="1100"/>
              <a:buFont typeface="Roboto Mono"/>
              <a:buChar char="●"/>
            </a:pPr>
            <a:r>
              <a:rPr lang="en" sz="1100" b="1">
                <a:solidFill>
                  <a:srgbClr val="3C78D8"/>
                </a:solidFill>
                <a:latin typeface="Roboto Mono"/>
                <a:ea typeface="Roboto Mono"/>
                <a:cs typeface="Roboto Mono"/>
                <a:sym typeface="Roboto Mono"/>
              </a:rPr>
              <a:t>2024 -- 238,461        (653 per day) </a:t>
            </a:r>
            <a:endParaRPr sz="1100" b="1">
              <a:solidFill>
                <a:srgbClr val="3C78D8"/>
              </a:solidFill>
              <a:latin typeface="Roboto Mono"/>
              <a:ea typeface="Roboto Mono"/>
              <a:cs typeface="Roboto Mono"/>
              <a:sym typeface="Roboto Mono"/>
            </a:endParaRPr>
          </a:p>
          <a:p>
            <a:pPr marL="228600" lvl="0" indent="-127000" algn="l" rtl="0">
              <a:spcBef>
                <a:spcPts val="0"/>
              </a:spcBef>
              <a:spcAft>
                <a:spcPts val="0"/>
              </a:spcAft>
              <a:buClr>
                <a:srgbClr val="3C78D8"/>
              </a:buClr>
              <a:buSzPts val="1100"/>
              <a:buFont typeface="Roboto Mono"/>
              <a:buChar char="●"/>
            </a:pPr>
            <a:r>
              <a:rPr lang="en" sz="1100" b="1">
                <a:solidFill>
                  <a:srgbClr val="3C78D8"/>
                </a:solidFill>
                <a:latin typeface="Roboto Mono"/>
                <a:ea typeface="Roboto Mono"/>
                <a:cs typeface="Roboto Mono"/>
                <a:sym typeface="Roboto Mono"/>
              </a:rPr>
              <a:t>2023 -- 430,000</a:t>
            </a:r>
            <a:endParaRPr sz="1100" b="1">
              <a:solidFill>
                <a:srgbClr val="3C78D8"/>
              </a:solidFill>
              <a:latin typeface="Roboto Mono"/>
              <a:ea typeface="Roboto Mono"/>
              <a:cs typeface="Roboto Mono"/>
              <a:sym typeface="Roboto Mono"/>
            </a:endParaRPr>
          </a:p>
          <a:p>
            <a:pPr marL="228600" lvl="0" indent="-127000" algn="l" rtl="0">
              <a:spcBef>
                <a:spcPts val="0"/>
              </a:spcBef>
              <a:spcAft>
                <a:spcPts val="0"/>
              </a:spcAft>
              <a:buClr>
                <a:srgbClr val="3C78D8"/>
              </a:buClr>
              <a:buSzPts val="1100"/>
              <a:buFont typeface="Roboto Mono"/>
              <a:buChar char="●"/>
            </a:pPr>
            <a:r>
              <a:rPr lang="en" sz="1100" b="1">
                <a:solidFill>
                  <a:srgbClr val="3C78D8"/>
                </a:solidFill>
                <a:latin typeface="Roboto Mono"/>
                <a:ea typeface="Roboto Mono"/>
                <a:cs typeface="Roboto Mono"/>
                <a:sym typeface="Roboto Mono"/>
              </a:rPr>
              <a:t>2022 -- 244,000</a:t>
            </a:r>
            <a:endParaRPr sz="1100" b="1">
              <a:solidFill>
                <a:srgbClr val="3C78D8"/>
              </a:solidFill>
              <a:latin typeface="Roboto Mono"/>
              <a:ea typeface="Roboto Mono"/>
              <a:cs typeface="Roboto Mono"/>
              <a:sym typeface="Roboto Mono"/>
            </a:endParaRPr>
          </a:p>
        </p:txBody>
      </p:sp>
      <p:sp>
        <p:nvSpPr>
          <p:cNvPr id="312" name="Google Shape;312;p34"/>
          <p:cNvSpPr txBox="1"/>
          <p:nvPr/>
        </p:nvSpPr>
        <p:spPr>
          <a:xfrm>
            <a:off x="108050" y="2369950"/>
            <a:ext cx="43368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There were several key factors that contributed to the massive tech layoffs in 2023:</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Correction after pandemic over-hiring</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Rising interest rates - the Federal Reserve significantly increased interest rates throughout 2022 and 2023 to combat inflation. This made capital more expensive and put pressure on tech companies to reduce costs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Economic uncertainty - fears of recession and slower economic growth made investors more risk-averse, pushing tech companies to focus on profitability rather than growth</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investments - some companies were pivoting resources toward artificial intelligence, leading to restructuring and layoffs in other departments</a:t>
            </a:r>
            <a:endParaRPr sz="12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17" name="Google Shape;317;p3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18" name="Google Shape;318;p35"/>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19" name="Google Shape;319;p35"/>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20" name="Google Shape;320;p3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21" name="Google Shape;321;p35"/>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22" name="Google Shape;322;p35"/>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6"/>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p:nvPr/>
        </p:nvSpPr>
        <p:spPr>
          <a:xfrm>
            <a:off x="55075" y="52750"/>
            <a:ext cx="3919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Meta Llama 4 - continued</a:t>
            </a:r>
            <a:endParaRPr sz="2000" b="1" i="0" u="none" strike="noStrike" cap="none">
              <a:solidFill>
                <a:schemeClr val="dk1"/>
              </a:solidFill>
              <a:latin typeface="Calibri"/>
              <a:ea typeface="Calibri"/>
              <a:cs typeface="Calibri"/>
              <a:sym typeface="Calibri"/>
            </a:endParaRPr>
          </a:p>
        </p:txBody>
      </p:sp>
      <p:sp>
        <p:nvSpPr>
          <p:cNvPr id="84" name="Google Shape;84;p17"/>
          <p:cNvSpPr txBox="1"/>
          <p:nvPr/>
        </p:nvSpPr>
        <p:spPr>
          <a:xfrm>
            <a:off x="55075" y="414750"/>
            <a:ext cx="4591800" cy="158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000000"/>
                </a:solidFill>
                <a:latin typeface="Calibri"/>
                <a:ea typeface="Calibri"/>
                <a:cs typeface="Calibri"/>
                <a:sym typeface="Calibri"/>
              </a:rPr>
              <a:t>Meta </a:t>
            </a:r>
            <a:r>
              <a:rPr lang="en" sz="1200" b="0" i="0" u="none" strike="noStrike" cap="none">
                <a:solidFill>
                  <a:schemeClr val="dk1"/>
                </a:solidFill>
                <a:latin typeface="Calibri"/>
                <a:ea typeface="Calibri"/>
                <a:cs typeface="Calibri"/>
                <a:sym typeface="Calibri"/>
              </a:rPr>
              <a:t>provides code for on-the-fly int4 quantization which minimizes performance degradation</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000000"/>
                </a:solidFill>
                <a:latin typeface="Calibri"/>
                <a:ea typeface="Calibri"/>
                <a:cs typeface="Calibri"/>
                <a:sym typeface="Calibri"/>
              </a:rPr>
              <a:t>The Llama 4 Scout model is released as BF16 weights, but can fit within a single H100 GPU with on-the-fly int4 quantization; </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000000"/>
                </a:solidFill>
                <a:latin typeface="Calibri"/>
                <a:ea typeface="Calibri"/>
                <a:cs typeface="Calibri"/>
                <a:sym typeface="Calibri"/>
              </a:rPr>
              <a:t>The Llama 4 Maverick model is released as both BF16 and FP8 quantized weights. The FP8 quantized weights fit on a single H100 DGX host</a:t>
            </a:r>
            <a:endParaRPr sz="12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3"/>
              </a:rPr>
              <a:t>https://github.com/meta-llama/llama-models/blob/main/models/llama4/MODEL_CARD.md</a:t>
            </a:r>
            <a:endParaRPr sz="9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4"/>
              </a:rPr>
              <a:t>https://bigcode-bench.github.io</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p:txBody>
      </p:sp>
      <p:pic>
        <p:nvPicPr>
          <p:cNvPr id="85" name="Google Shape;85;p17"/>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683552" y="102475"/>
            <a:ext cx="4420503" cy="3771250"/>
          </a:xfrm>
          <a:prstGeom prst="rect">
            <a:avLst/>
          </a:prstGeom>
          <a:noFill/>
          <a:ln w="9525" cap="flat" cmpd="sng">
            <a:solidFill>
              <a:srgbClr val="FF0000"/>
            </a:solidFill>
            <a:prstDash val="solid"/>
            <a:round/>
            <a:headEnd type="none" w="sm" len="sm"/>
            <a:tailEnd type="none" w="sm" len="sm"/>
          </a:ln>
        </p:spPr>
      </p:pic>
      <p:pic>
        <p:nvPicPr>
          <p:cNvPr id="86" name="Google Shape;86;p17"/>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5075" y="2139575"/>
            <a:ext cx="3989526" cy="2801650"/>
          </a:xfrm>
          <a:prstGeom prst="rect">
            <a:avLst/>
          </a:prstGeom>
          <a:noFill/>
          <a:ln w="9525" cap="flat" cmpd="sng">
            <a:solidFill>
              <a:srgbClr val="FF0000"/>
            </a:solidFill>
            <a:prstDash val="solid"/>
            <a:round/>
            <a:headEnd type="none" w="sm" len="sm"/>
            <a:tailEnd type="none" w="sm" len="sm"/>
          </a:ln>
        </p:spPr>
      </p:pic>
      <p:sp>
        <p:nvSpPr>
          <p:cNvPr id="87" name="Google Shape;87;p17"/>
          <p:cNvSpPr txBox="1"/>
          <p:nvPr/>
        </p:nvSpPr>
        <p:spPr>
          <a:xfrm>
            <a:off x="4757050" y="4229304"/>
            <a:ext cx="4347000" cy="86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b="1">
                <a:solidFill>
                  <a:srgbClr val="FF0000"/>
                </a:solidFill>
                <a:latin typeface="Calibri"/>
                <a:ea typeface="Calibri"/>
                <a:cs typeface="Calibri"/>
                <a:sym typeface="Calibri"/>
              </a:rPr>
              <a:t>Llama 4 on Ollama.ai</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rgbClr val="131313"/>
              </a:buClr>
              <a:buSzPts val="1100"/>
              <a:buFont typeface="Calibri"/>
              <a:buChar char="●"/>
            </a:pPr>
            <a:r>
              <a:rPr lang="en" sz="1100" u="sng">
                <a:solidFill>
                  <a:schemeClr val="hlink"/>
                </a:solidFill>
                <a:latin typeface="Calibri"/>
                <a:ea typeface="Calibri"/>
                <a:cs typeface="Calibri"/>
                <a:sym typeface="Calibri"/>
                <a:hlinkClick r:id="rId7"/>
              </a:rPr>
              <a:t>https://ollama.com/aravhawk/llama4</a:t>
            </a:r>
            <a:endParaRPr sz="1100">
              <a:latin typeface="Calibri"/>
              <a:ea typeface="Calibri"/>
              <a:cs typeface="Calibri"/>
              <a:sym typeface="Calibri"/>
            </a:endParaRPr>
          </a:p>
          <a:p>
            <a:pPr marL="171450" marR="0" lvl="0" indent="-127000" algn="l" rtl="0">
              <a:lnSpc>
                <a:spcPct val="100000"/>
              </a:lnSpc>
              <a:spcBef>
                <a:spcPts val="0"/>
              </a:spcBef>
              <a:spcAft>
                <a:spcPts val="0"/>
              </a:spcAft>
              <a:buClr>
                <a:srgbClr val="131313"/>
              </a:buClr>
              <a:buSzPts val="1100"/>
              <a:buFont typeface="Calibri"/>
              <a:buChar char="●"/>
            </a:pPr>
            <a:r>
              <a:rPr lang="en" sz="1100" u="sng">
                <a:solidFill>
                  <a:schemeClr val="hlink"/>
                </a:solidFill>
                <a:latin typeface="Calibri"/>
                <a:ea typeface="Calibri"/>
                <a:cs typeface="Calibri"/>
                <a:sym typeface="Calibri"/>
                <a:hlinkClick r:id="rId8"/>
              </a:rPr>
              <a:t>https://ollama.com/ZimaBlueAI/Llama-4-Scout-17B-16E-Instruct</a:t>
            </a:r>
            <a:endParaRPr sz="1100">
              <a:latin typeface="Calibri"/>
              <a:ea typeface="Calibri"/>
              <a:cs typeface="Calibri"/>
              <a:sym typeface="Calibri"/>
            </a:endParaRPr>
          </a:p>
          <a:p>
            <a:pPr marL="171450" marR="0" lvl="0" indent="-127000" algn="l" rtl="0">
              <a:lnSpc>
                <a:spcPct val="100000"/>
              </a:lnSpc>
              <a:spcBef>
                <a:spcPts val="0"/>
              </a:spcBef>
              <a:spcAft>
                <a:spcPts val="0"/>
              </a:spcAft>
              <a:buClr>
                <a:srgbClr val="131313"/>
              </a:buClr>
              <a:buSzPts val="1100"/>
              <a:buFont typeface="Calibri"/>
              <a:buChar char="●"/>
            </a:pPr>
            <a:r>
              <a:rPr lang="en" sz="1100" u="sng">
                <a:solidFill>
                  <a:schemeClr val="hlink"/>
                </a:solidFill>
                <a:latin typeface="Calibri"/>
                <a:ea typeface="Calibri"/>
                <a:cs typeface="Calibri"/>
                <a:sym typeface="Calibri"/>
                <a:hlinkClick r:id="rId9"/>
              </a:rPr>
              <a:t>https://ollama.com/ingu627/llama4-scout-q4</a:t>
            </a:r>
            <a:endParaRPr sz="1100">
              <a:latin typeface="Calibri"/>
              <a:ea typeface="Calibri"/>
              <a:cs typeface="Calibri"/>
              <a:sym typeface="Calibri"/>
            </a:endParaRPr>
          </a:p>
          <a:p>
            <a:pPr marL="171450" marR="0" lvl="0" indent="-127000" algn="l" rtl="0">
              <a:lnSpc>
                <a:spcPct val="100000"/>
              </a:lnSpc>
              <a:spcBef>
                <a:spcPts val="0"/>
              </a:spcBef>
              <a:spcAft>
                <a:spcPts val="0"/>
              </a:spcAft>
              <a:buClr>
                <a:srgbClr val="131313"/>
              </a:buClr>
              <a:buSzPts val="1100"/>
              <a:buFont typeface="Calibri"/>
              <a:buChar char="●"/>
            </a:pPr>
            <a:r>
              <a:rPr lang="en" sz="1100" u="sng">
                <a:solidFill>
                  <a:schemeClr val="hlink"/>
                </a:solidFill>
                <a:latin typeface="Calibri"/>
                <a:ea typeface="Calibri"/>
                <a:cs typeface="Calibri"/>
                <a:sym typeface="Calibri"/>
                <a:hlinkClick r:id="rId10"/>
              </a:rPr>
              <a:t>https://ollama.com/johanteekens/Llama-4-Scout-17B-16E-Instruct</a:t>
            </a:r>
            <a:endParaRPr sz="1100">
              <a:latin typeface="Calibri"/>
              <a:ea typeface="Calibri"/>
              <a:cs typeface="Calibri"/>
              <a:sym typeface="Calibri"/>
            </a:endParaRPr>
          </a:p>
        </p:txBody>
      </p:sp>
      <p:pic>
        <p:nvPicPr>
          <p:cNvPr id="88" name="Google Shape;88;p17"/>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218548" y="3986825"/>
            <a:ext cx="448775" cy="634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p:nvPr/>
        </p:nvSpPr>
        <p:spPr>
          <a:xfrm>
            <a:off x="55075" y="52750"/>
            <a:ext cx="4591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Meta Llama 4 - on-the-fly quantization</a:t>
            </a:r>
            <a:endParaRPr sz="2000" b="1" i="0" u="none" strike="noStrike" cap="none">
              <a:solidFill>
                <a:schemeClr val="dk1"/>
              </a:solidFill>
              <a:latin typeface="Calibri"/>
              <a:ea typeface="Calibri"/>
              <a:cs typeface="Calibri"/>
              <a:sym typeface="Calibri"/>
            </a:endParaRPr>
          </a:p>
        </p:txBody>
      </p:sp>
      <p:sp>
        <p:nvSpPr>
          <p:cNvPr id="94" name="Google Shape;94;p18"/>
          <p:cNvSpPr txBox="1"/>
          <p:nvPr/>
        </p:nvSpPr>
        <p:spPr>
          <a:xfrm>
            <a:off x="55075" y="414750"/>
            <a:ext cx="45918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131313"/>
              </a:buClr>
              <a:buSzPts val="900"/>
              <a:buFont typeface="Calibri"/>
              <a:buChar char="●"/>
            </a:pPr>
            <a:r>
              <a:rPr lang="en" sz="1200" b="0" i="0" u="none" strike="noStrike" cap="none">
                <a:solidFill>
                  <a:srgbClr val="000000"/>
                </a:solidFill>
                <a:latin typeface="Calibri"/>
                <a:ea typeface="Calibri"/>
                <a:cs typeface="Calibri"/>
                <a:sym typeface="Calibri"/>
              </a:rPr>
              <a:t>Llama 4's on-the-fly INT4 quantization uses  </a:t>
            </a:r>
            <a:r>
              <a:rPr lang="en" sz="1200" b="0" i="0" u="none" strike="noStrike" cap="none">
                <a:solidFill>
                  <a:schemeClr val="dk1"/>
                </a:solidFill>
                <a:latin typeface="Calibri"/>
                <a:ea typeface="Calibri"/>
                <a:cs typeface="Calibri"/>
                <a:sym typeface="Calibri"/>
              </a:rPr>
              <a:t>INT4 for weights and </a:t>
            </a:r>
            <a:r>
              <a:rPr lang="en" sz="1200" b="0" i="0" u="none" strike="noStrike" cap="none">
                <a:solidFill>
                  <a:srgbClr val="000000"/>
                </a:solidFill>
                <a:latin typeface="Calibri"/>
                <a:ea typeface="Calibri"/>
                <a:cs typeface="Calibri"/>
                <a:sym typeface="Calibri"/>
              </a:rPr>
              <a:t> </a:t>
            </a:r>
            <a:r>
              <a:rPr lang="en" sz="1200" b="0" i="0" u="none" strike="noStrike" cap="none">
                <a:solidFill>
                  <a:schemeClr val="dk1"/>
                </a:solidFill>
                <a:latin typeface="Calibri"/>
                <a:ea typeface="Calibri"/>
                <a:cs typeface="Calibri"/>
                <a:sym typeface="Calibri"/>
              </a:rPr>
              <a:t>FP16/INT8 for activations in less sensitive </a:t>
            </a:r>
            <a:r>
              <a:rPr lang="en" sz="1200" b="0" i="0" u="none" strike="noStrike" cap="none">
                <a:solidFill>
                  <a:srgbClr val="000000"/>
                </a:solidFill>
                <a:latin typeface="Calibri"/>
                <a:ea typeface="Calibri"/>
                <a:cs typeface="Calibri"/>
                <a:sym typeface="Calibri"/>
              </a:rPr>
              <a:t>layers</a:t>
            </a:r>
            <a:r>
              <a:rPr lang="en" sz="1200" b="0" i="0" u="none" strike="noStrike" cap="none">
                <a:solidFill>
                  <a:schemeClr val="dk1"/>
                </a:solidFill>
                <a:latin typeface="Calibri"/>
                <a:ea typeface="Calibri"/>
                <a:cs typeface="Calibri"/>
                <a:sym typeface="Calibri"/>
              </a:rPr>
              <a:t>, while keeping critical components (e.g., embeddings, attention outputs) in higher precision. It applies int4 to linear layers (in </a:t>
            </a:r>
            <a:r>
              <a:rPr lang="en" sz="1200" b="0" i="0" u="none" strike="noStrike" cap="none">
                <a:solidFill>
                  <a:srgbClr val="000000"/>
                </a:solidFill>
                <a:latin typeface="Calibri"/>
                <a:ea typeface="Calibri"/>
                <a:cs typeface="Calibri"/>
                <a:sym typeface="Calibri"/>
              </a:rPr>
              <a:t>feed-forward networks) - while preserving FP16 for positional embeddings and layer normalization. </a:t>
            </a:r>
            <a:endParaRPr sz="12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1200" b="0" i="0" u="none" strike="noStrike" cap="none">
                <a:solidFill>
                  <a:srgbClr val="000000"/>
                </a:solidFill>
                <a:latin typeface="Calibri"/>
                <a:ea typeface="Calibri"/>
                <a:cs typeface="Calibri"/>
                <a:sym typeface="Calibri"/>
              </a:rPr>
              <a:t>During inference setup, Llama 4 analyzes input data distributions to adjust scale factors for quantized weights and optimize clipping thresholds for activations using lightweight calibration datasets</a:t>
            </a:r>
            <a:endParaRPr sz="12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1200" b="0" i="0" u="none" strike="noStrike" cap="none">
                <a:solidFill>
                  <a:srgbClr val="000000"/>
                </a:solidFill>
                <a:latin typeface="Calibri"/>
                <a:ea typeface="Calibri"/>
                <a:cs typeface="Calibri"/>
                <a:sym typeface="Calibri"/>
              </a:rPr>
              <a:t>Results: 56% reduction in memory usage, x2.8 faster, optimized for shorter sequence length</a:t>
            </a:r>
            <a:endParaRPr sz="12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1200" b="0" i="0" u="none" strike="noStrike" cap="none">
                <a:solidFill>
                  <a:srgbClr val="000000"/>
                </a:solidFill>
                <a:latin typeface="Calibri"/>
                <a:ea typeface="Calibri"/>
                <a:cs typeface="Calibri"/>
                <a:sym typeface="Calibri"/>
              </a:rPr>
              <a:t>MoE layers use INT4 for dormant experts while keeping active experts in FP16. Quantization scales efficiently with long-context chunking. Post-training compression maintains 98% of original model quality</a:t>
            </a:r>
            <a:endParaRPr sz="12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1200" b="0" i="0" u="none" strike="noStrike" cap="none">
                <a:solidFill>
                  <a:srgbClr val="000000"/>
                </a:solidFill>
                <a:latin typeface="Calibri"/>
                <a:ea typeface="Calibri"/>
                <a:cs typeface="Calibri"/>
                <a:sym typeface="Calibri"/>
              </a:rPr>
              <a:t>achieve 3× throughput gains compared to FP16 inference while supporting deployment on consumer GPUs. The system automatically falls back to higher precision when detecting outlier activations, preventing catastrophic accuracy drops</a:t>
            </a:r>
            <a:endParaRPr sz="1200" b="0" i="0" u="none" strike="noStrike" cap="none">
              <a:solidFill>
                <a:srgbClr val="000000"/>
              </a:solidFill>
              <a:latin typeface="Calibri"/>
              <a:ea typeface="Calibri"/>
              <a:cs typeface="Calibri"/>
              <a:sym typeface="Calibri"/>
            </a:endParaRPr>
          </a:p>
        </p:txBody>
      </p:sp>
      <p:sp>
        <p:nvSpPr>
          <p:cNvPr id="95" name="Google Shape;95;p18"/>
          <p:cNvSpPr txBox="1"/>
          <p:nvPr/>
        </p:nvSpPr>
        <p:spPr>
          <a:xfrm>
            <a:off x="55075" y="3649250"/>
            <a:ext cx="45918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The version of </a:t>
            </a:r>
            <a:r>
              <a:rPr lang="en" sz="1200" b="1" i="0" u="none" strike="noStrike" cap="none">
                <a:solidFill>
                  <a:srgbClr val="3C78D8"/>
                </a:solidFill>
                <a:latin typeface="Calibri"/>
                <a:ea typeface="Calibri"/>
                <a:cs typeface="Calibri"/>
                <a:sym typeface="Calibri"/>
              </a:rPr>
              <a:t>Llama4 Maverick</a:t>
            </a:r>
            <a:r>
              <a:rPr lang="en" sz="1200" b="0" i="0" u="none" strike="noStrike" cap="none">
                <a:solidFill>
                  <a:srgbClr val="000000"/>
                </a:solidFill>
                <a:latin typeface="Calibri"/>
                <a:ea typeface="Calibri"/>
                <a:cs typeface="Calibri"/>
                <a:sym typeface="Calibri"/>
              </a:rPr>
              <a:t> tested on LMArena was </a:t>
            </a:r>
            <a:r>
              <a:rPr lang="en" sz="1200" b="0" i="0" u="none" strike="noStrike" cap="none">
                <a:solidFill>
                  <a:schemeClr val="dk1"/>
                </a:solidFill>
                <a:latin typeface="Calibri"/>
                <a:ea typeface="Calibri"/>
                <a:cs typeface="Calibri"/>
                <a:sym typeface="Calibri"/>
              </a:rPr>
              <a:t>specifically "optimized for conversationality", it is not </a:t>
            </a:r>
            <a:r>
              <a:rPr lang="en" sz="1200" b="0" i="0" u="none" strike="noStrike" cap="none">
                <a:solidFill>
                  <a:srgbClr val="000000"/>
                </a:solidFill>
                <a:latin typeface="Calibri"/>
                <a:ea typeface="Calibri"/>
                <a:cs typeface="Calibri"/>
                <a:sym typeface="Calibri"/>
              </a:rPr>
              <a:t>the same as what’s available to the public</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chemeClr val="dk1"/>
                </a:solidFill>
                <a:latin typeface="Calibri"/>
                <a:ea typeface="Calibri"/>
                <a:cs typeface="Calibri"/>
                <a:sym typeface="Calibri"/>
              </a:rPr>
              <a:t>The claimed 10m token context is almost certainly far above what the "real" context is when trained with 256k tokens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It does very poorly on independent benchmarks like Aider</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Llama4 was trained on 100K H100 GPUs</a:t>
            </a:r>
            <a:endParaRPr sz="1200" b="0" i="0" u="none" strike="noStrike" cap="none">
              <a:solidFill>
                <a:schemeClr val="dk1"/>
              </a:solidFill>
              <a:latin typeface="Calibri"/>
              <a:ea typeface="Calibri"/>
              <a:cs typeface="Calibri"/>
              <a:sym typeface="Calibri"/>
            </a:endParaRPr>
          </a:p>
        </p:txBody>
      </p:sp>
      <p:pic>
        <p:nvPicPr>
          <p:cNvPr id="96" name="Google Shape;96;p1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963025" y="129051"/>
            <a:ext cx="4011000" cy="2673973"/>
          </a:xfrm>
          <a:prstGeom prst="rect">
            <a:avLst/>
          </a:prstGeom>
          <a:noFill/>
          <a:ln w="9525" cap="flat" cmpd="sng">
            <a:solidFill>
              <a:srgbClr val="FF0000"/>
            </a:solidFill>
            <a:prstDash val="solid"/>
            <a:round/>
            <a:headEnd type="none" w="sm" len="sm"/>
            <a:tailEnd type="none" w="sm" len="sm"/>
          </a:ln>
        </p:spPr>
      </p:pic>
      <p:pic>
        <p:nvPicPr>
          <p:cNvPr id="97" name="Google Shape;97;p1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963025" y="2866275"/>
            <a:ext cx="4011000" cy="1856635"/>
          </a:xfrm>
          <a:prstGeom prst="rect">
            <a:avLst/>
          </a:prstGeom>
          <a:noFill/>
          <a:ln w="9525" cap="flat" cmpd="sng">
            <a:solidFill>
              <a:srgbClr val="FF0000"/>
            </a:solidFill>
            <a:prstDash val="solid"/>
            <a:round/>
            <a:headEnd type="none" w="sm" len="sm"/>
            <a:tailEnd type="none" w="sm" len="sm"/>
          </a:ln>
        </p:spPr>
      </p:pic>
      <p:sp>
        <p:nvSpPr>
          <p:cNvPr id="98" name="Google Shape;98;p18"/>
          <p:cNvSpPr txBox="1"/>
          <p:nvPr/>
        </p:nvSpPr>
        <p:spPr>
          <a:xfrm>
            <a:off x="4963025" y="4786148"/>
            <a:ext cx="40110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Cerebras supports Meta’s Llama4 16E, running at 2,611 tok/s</a:t>
            </a:r>
            <a:endParaRPr sz="12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Nvidia Nemotron Ultra</a:t>
            </a:r>
            <a:endParaRPr sz="2000" b="1" i="0" u="none" strike="noStrike" cap="none">
              <a:solidFill>
                <a:schemeClr val="dk1"/>
              </a:solidFill>
              <a:latin typeface="Calibri"/>
              <a:ea typeface="Calibri"/>
              <a:cs typeface="Calibri"/>
              <a:sym typeface="Calibri"/>
            </a:endParaRPr>
          </a:p>
        </p:txBody>
      </p:sp>
      <p:sp>
        <p:nvSpPr>
          <p:cNvPr id="104" name="Google Shape;104;p19"/>
          <p:cNvSpPr txBox="1"/>
          <p:nvPr/>
        </p:nvSpPr>
        <p:spPr>
          <a:xfrm>
            <a:off x="111925" y="567150"/>
            <a:ext cx="44313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Nvidia Llama 3.1 Nemotron Ultra 253B</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released on April 8, 2025</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derived from Meta Llama-3.1-405B-Instruct</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Open Source, accessible for commercial use</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Better than Llama4 and Deepseek-R1</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Runs on an </a:t>
            </a:r>
            <a:r>
              <a:rPr lang="en" sz="1200" b="1" i="0" u="none" strike="noStrike" cap="none">
                <a:solidFill>
                  <a:srgbClr val="3C78D8"/>
                </a:solidFill>
                <a:latin typeface="Calibri"/>
                <a:ea typeface="Calibri"/>
                <a:cs typeface="Calibri"/>
                <a:sym typeface="Calibri"/>
              </a:rPr>
              <a:t>8x H100 GPU</a:t>
            </a:r>
            <a:r>
              <a:rPr lang="en" sz="1200" b="0" i="0" u="none" strike="noStrike" cap="none">
                <a:solidFill>
                  <a:schemeClr val="dk1"/>
                </a:solidFill>
                <a:latin typeface="Calibri"/>
                <a:ea typeface="Calibri"/>
                <a:cs typeface="Calibri"/>
                <a:sym typeface="Calibri"/>
              </a:rPr>
              <a:t> setup with high inference throughput</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Cost-effective deployment compared to larger models, good for enterprise AI copilots, coding agents, scientific research assistants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Toggleable "Reasoning On/Off"</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Neural Architecture Search (NAS)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128Ktokens Context Length</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3"/>
              </a:rPr>
              <a:t>https://build.nvidia.com/nvidia/llama-3_1-nemotron-ultra-253b-v1</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4"/>
              </a:rPr>
              <a:t>https://huggingface.co/nvidia/Llama-3_1-Nemotron-Ultra-253B-v1</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5"/>
              </a:rPr>
              <a:t>https://sebastian-petrus.medium.com/nvidias-llama-nemotron-ultra-253b-via-api-b503bf8a0a37</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pic>
        <p:nvPicPr>
          <p:cNvPr id="105" name="Google Shape;105;p19"/>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762300" y="567150"/>
            <a:ext cx="4295977" cy="2353558"/>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Google NEXT Event</a:t>
            </a:r>
            <a:endParaRPr sz="2000" b="1" i="0" u="none" strike="noStrike" cap="none">
              <a:solidFill>
                <a:schemeClr val="dk1"/>
              </a:solidFill>
              <a:latin typeface="Calibri"/>
              <a:ea typeface="Calibri"/>
              <a:cs typeface="Calibri"/>
              <a:sym typeface="Calibri"/>
            </a:endParaRPr>
          </a:p>
        </p:txBody>
      </p:sp>
      <p:sp>
        <p:nvSpPr>
          <p:cNvPr id="111" name="Google Shape;111;p20"/>
          <p:cNvSpPr txBox="1"/>
          <p:nvPr/>
        </p:nvSpPr>
        <p:spPr>
          <a:xfrm>
            <a:off x="111925" y="567150"/>
            <a:ext cx="4431300" cy="265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Google Cloud Next Event 2025</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3C78D8"/>
                </a:solidFill>
                <a:latin typeface="Calibri"/>
                <a:ea typeface="Calibri"/>
                <a:cs typeface="Calibri"/>
                <a:sym typeface="Calibri"/>
              </a:rPr>
              <a:t>April 9th to April 11th, Las Vegas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Focus on AI and Google Cloud: AI, cybersecurity, data insights, and building AI agents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New AI Hypercomputer, Gemini Models, Agentic AI, AI-Powered Development, New Google Unified Security, Google Cloud databases, AI capabilities in AlloyDB and MongoDB in Firestore; AI for enhanced data science workflows and querying; AI-optimized networking and secure service networking; security partner ecosystem</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3"/>
              </a:rPr>
              <a:t>https://cloud.withgoogle.com/next/25</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4"/>
              </a:rPr>
              <a:t>https://www.youtube.com/watch?v=Md4Fs-Zc3tg</a:t>
            </a:r>
            <a:r>
              <a:rPr lang="en" sz="900" b="0" i="0" u="none" strike="noStrike" cap="none">
                <a:solidFill>
                  <a:schemeClr val="dk1"/>
                </a:solidFill>
                <a:latin typeface="Calibri"/>
                <a:ea typeface="Calibri"/>
                <a:cs typeface="Calibri"/>
                <a:sym typeface="Calibri"/>
              </a:rPr>
              <a:t>  - Opening Keynote</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https://www.youtube.com/watch?v=G9wnpfW6lZY</a:t>
            </a:r>
            <a:r>
              <a:rPr lang="en" sz="900">
                <a:solidFill>
                  <a:schemeClr val="dk1"/>
                </a:solidFill>
                <a:latin typeface="Calibri"/>
                <a:ea typeface="Calibri"/>
                <a:cs typeface="Calibri"/>
                <a:sym typeface="Calibri"/>
              </a:rPr>
              <a:t>  - Agent Dev Kit</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announced Gemini 2.5 Flash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Gemini 2.5 Pro is now available in Deep Research</a:t>
            </a:r>
            <a:endParaRPr sz="1200">
              <a:solidFill>
                <a:schemeClr val="dk1"/>
              </a:solidFill>
              <a:latin typeface="Calibri"/>
              <a:ea typeface="Calibri"/>
              <a:cs typeface="Calibri"/>
              <a:sym typeface="Calibri"/>
            </a:endParaRPr>
          </a:p>
        </p:txBody>
      </p:sp>
      <p:pic>
        <p:nvPicPr>
          <p:cNvPr id="112" name="Google Shape;112;p20"/>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724200" y="164475"/>
            <a:ext cx="4295976" cy="2180208"/>
          </a:xfrm>
          <a:prstGeom prst="rect">
            <a:avLst/>
          </a:prstGeom>
          <a:noFill/>
          <a:ln>
            <a:noFill/>
          </a:ln>
        </p:spPr>
      </p:pic>
      <p:pic>
        <p:nvPicPr>
          <p:cNvPr id="113" name="Google Shape;113;p20"/>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6392725" y="2573283"/>
            <a:ext cx="2627441" cy="2494016"/>
          </a:xfrm>
          <a:prstGeom prst="rect">
            <a:avLst/>
          </a:prstGeom>
          <a:noFill/>
          <a:ln>
            <a:noFill/>
          </a:ln>
        </p:spPr>
      </p:pic>
      <p:pic>
        <p:nvPicPr>
          <p:cNvPr id="114" name="Google Shape;114;p2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1470700" y="3773525"/>
            <a:ext cx="1936701" cy="8786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Ironwood - Google TPU - 7th version</a:t>
            </a:r>
            <a:endParaRPr sz="2000" b="1" i="0" u="none" strike="noStrike" cap="none">
              <a:solidFill>
                <a:schemeClr val="dk1"/>
              </a:solidFill>
              <a:latin typeface="Calibri"/>
              <a:ea typeface="Calibri"/>
              <a:cs typeface="Calibri"/>
              <a:sym typeface="Calibri"/>
            </a:endParaRPr>
          </a:p>
        </p:txBody>
      </p:sp>
      <p:sp>
        <p:nvSpPr>
          <p:cNvPr id="120" name="Google Shape;120;p21"/>
          <p:cNvSpPr txBox="1"/>
          <p:nvPr/>
        </p:nvSpPr>
        <p:spPr>
          <a:xfrm>
            <a:off x="111925" y="607750"/>
            <a:ext cx="33648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Ironwood - Google new 7th version TPU</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4.6K Teraflops. Scales to 9,216 chips per pod </a:t>
            </a:r>
            <a:br>
              <a:rPr lang="en" sz="1200" b="0" i="0" u="none" strike="noStrike" cap="none">
                <a:solidFill>
                  <a:srgbClr val="131313"/>
                </a:solidFill>
                <a:latin typeface="Calibri"/>
                <a:ea typeface="Calibri"/>
                <a:cs typeface="Calibri"/>
                <a:sym typeface="Calibri"/>
              </a:rPr>
            </a:br>
            <a:r>
              <a:rPr lang="en" sz="1200" b="0" i="0" u="none" strike="noStrike" cap="none">
                <a:solidFill>
                  <a:srgbClr val="131313"/>
                </a:solidFill>
                <a:latin typeface="Calibri"/>
                <a:ea typeface="Calibri"/>
                <a:cs typeface="Calibri"/>
                <a:sym typeface="Calibri"/>
              </a:rPr>
              <a:t>(42.5 exaflops total)</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dwarfing El Capitan‘s 1.7 exaflops - current world’s fastest supercomputer</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Each chip has 192GB of High Bandwidth Memory (HBM), six times more than Trillium, Google’s previous-generation TPU.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Memory bandwidth 7.2 terabits/sec - 4.5 times faster than previous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Ironwood delivers x2 times more performance per watt. It is nearly 30 times more power efficient than Google’s first Cloud TPU from 2018.</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https://blog.google/products/google-cloud/ironwood-tpu-age-of-inference/</a:t>
            </a:r>
            <a:r>
              <a:rPr lang="en" sz="1200" b="0" i="0" u="none" strike="noStrike" cap="none">
                <a:solidFill>
                  <a:srgbClr val="131313"/>
                </a:solidFill>
                <a:latin typeface="Calibri"/>
                <a:ea typeface="Calibri"/>
                <a:cs typeface="Calibri"/>
                <a:sym typeface="Calibri"/>
              </a:rPr>
              <a:t> </a:t>
            </a:r>
            <a:endParaRPr sz="1200" b="0" i="0" u="none" strike="noStrike" cap="none">
              <a:solidFill>
                <a:srgbClr val="131313"/>
              </a:solidFill>
              <a:latin typeface="Calibri"/>
              <a:ea typeface="Calibri"/>
              <a:cs typeface="Calibri"/>
              <a:sym typeface="Calibri"/>
            </a:endParaRPr>
          </a:p>
        </p:txBody>
      </p:sp>
      <p:pic>
        <p:nvPicPr>
          <p:cNvPr id="121" name="Google Shape;121;p2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619306" y="453175"/>
            <a:ext cx="2827124" cy="1723499"/>
          </a:xfrm>
          <a:prstGeom prst="rect">
            <a:avLst/>
          </a:prstGeom>
          <a:noFill/>
          <a:ln w="9525" cap="flat" cmpd="sng">
            <a:solidFill>
              <a:srgbClr val="FF0000"/>
            </a:solidFill>
            <a:prstDash val="solid"/>
            <a:round/>
            <a:headEnd type="none" w="sm" len="sm"/>
            <a:tailEnd type="none" w="sm" len="sm"/>
          </a:ln>
        </p:spPr>
      </p:pic>
      <p:pic>
        <p:nvPicPr>
          <p:cNvPr id="122" name="Google Shape;122;p21"/>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6810027" y="453175"/>
            <a:ext cx="2238726" cy="1259275"/>
          </a:xfrm>
          <a:prstGeom prst="rect">
            <a:avLst/>
          </a:prstGeom>
          <a:noFill/>
          <a:ln w="9525" cap="flat" cmpd="sng">
            <a:solidFill>
              <a:srgbClr val="FF0000"/>
            </a:solidFill>
            <a:prstDash val="solid"/>
            <a:round/>
            <a:headEnd type="none" w="sm" len="sm"/>
            <a:tailEnd type="none" w="sm" len="sm"/>
          </a:ln>
        </p:spPr>
      </p:pic>
      <p:pic>
        <p:nvPicPr>
          <p:cNvPr id="123" name="Google Shape;123;p21"/>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934325" y="2389674"/>
            <a:ext cx="4114413" cy="26620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129" name="Google Shape;129;p22"/>
          <p:cNvSpPr txBox="1"/>
          <p:nvPr/>
        </p:nvSpPr>
        <p:spPr>
          <a:xfrm>
            <a:off x="111925" y="546550"/>
            <a:ext cx="4431300" cy="108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Microsoft upgrades Copilot</a:t>
            </a:r>
            <a:r>
              <a:rPr lang="en" sz="1200" b="0" i="0" u="none" strike="noStrike" cap="none">
                <a:solidFill>
                  <a:srgbClr val="131313"/>
                </a:solidFill>
                <a:latin typeface="Calibri"/>
                <a:ea typeface="Calibri"/>
                <a:cs typeface="Calibri"/>
                <a:sym typeface="Calibri"/>
              </a:rPr>
              <a:t>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with memory, actions, and real-time vision.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It can remember conversations and personal details, creat</a:t>
            </a:r>
            <a:r>
              <a:rPr lang="en" sz="1200">
                <a:solidFill>
                  <a:srgbClr val="131313"/>
                </a:solidFill>
                <a:latin typeface="Calibri"/>
                <a:ea typeface="Calibri"/>
                <a:cs typeface="Calibri"/>
                <a:sym typeface="Calibri"/>
              </a:rPr>
              <a:t>e</a:t>
            </a:r>
            <a:r>
              <a:rPr lang="en" sz="1200" b="0" i="0" u="none" strike="noStrike" cap="none">
                <a:solidFill>
                  <a:srgbClr val="131313"/>
                </a:solidFill>
                <a:latin typeface="Calibri"/>
                <a:ea typeface="Calibri"/>
                <a:cs typeface="Calibri"/>
                <a:sym typeface="Calibri"/>
              </a:rPr>
              <a:t> individual profiles that learn preferences, routines, important info.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It can also browse the web and perform actions for you.</a:t>
            </a:r>
            <a:endParaRPr sz="12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3"/>
              </a:rPr>
              <a:t>https://blogs.microsoft.com/blog/2025/04/04/your-ai-companion/</a:t>
            </a:r>
            <a:endParaRPr sz="1200" b="0" i="0" u="none" strike="noStrike" cap="none">
              <a:solidFill>
                <a:srgbClr val="131313"/>
              </a:solidFill>
              <a:latin typeface="Calibri"/>
              <a:ea typeface="Calibri"/>
              <a:cs typeface="Calibri"/>
              <a:sym typeface="Calibri"/>
            </a:endParaRPr>
          </a:p>
        </p:txBody>
      </p:sp>
      <p:sp>
        <p:nvSpPr>
          <p:cNvPr id="130" name="Google Shape;130;p22"/>
          <p:cNvSpPr txBox="1"/>
          <p:nvPr/>
        </p:nvSpPr>
        <p:spPr>
          <a:xfrm>
            <a:off x="111925" y="1922038"/>
            <a:ext cx="44313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GitHub public MCP server</a:t>
            </a:r>
            <a:r>
              <a:rPr lang="en" sz="1200" b="0" i="0" u="none" strike="noStrike" cap="none">
                <a:solidFill>
                  <a:srgbClr val="131313"/>
                </a:solidFill>
                <a:latin typeface="Calibri"/>
                <a:ea typeface="Calibri"/>
                <a:cs typeface="Calibri"/>
                <a:sym typeface="Calibri"/>
              </a:rPr>
              <a:t>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with enhanced UX and full Anthropic compatibility</a:t>
            </a:r>
            <a:endParaRPr sz="9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4"/>
              </a:rPr>
              <a:t>https://github.blog/changelog/2025-04-04-github-mcp-server-public-preview/</a:t>
            </a:r>
            <a:endParaRPr sz="900" b="0" i="0" u="none" strike="noStrike" cap="none">
              <a:solidFill>
                <a:srgbClr val="131313"/>
              </a:solidFill>
              <a:latin typeface="Calibri"/>
              <a:ea typeface="Calibri"/>
              <a:cs typeface="Calibri"/>
              <a:sym typeface="Calibri"/>
            </a:endParaRPr>
          </a:p>
        </p:txBody>
      </p:sp>
      <p:sp>
        <p:nvSpPr>
          <p:cNvPr id="131" name="Google Shape;131;p22"/>
          <p:cNvSpPr txBox="1"/>
          <p:nvPr/>
        </p:nvSpPr>
        <p:spPr>
          <a:xfrm>
            <a:off x="111925" y="2863400"/>
            <a:ext cx="44313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Midjourney version 7 in alpha preview</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It is smarter, better image quality.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Has model personalization turned on by default.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Has a cheap and fast Draft Mode</a:t>
            </a:r>
            <a:endParaRPr sz="9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5"/>
              </a:rPr>
              <a:t>https://www.midjourney.com/updates/v7-alpha</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p:txBody>
      </p:sp>
      <p:sp>
        <p:nvSpPr>
          <p:cNvPr id="132" name="Google Shape;132;p22"/>
          <p:cNvSpPr txBox="1"/>
          <p:nvPr/>
        </p:nvSpPr>
        <p:spPr>
          <a:xfrm>
            <a:off x="111925" y="4035450"/>
            <a:ext cx="44313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SandboxAQ - quantum-tech startup </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Spun off from Alphabet, since 2022</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Raised additional $150M, valuation to $5.75B, </a:t>
            </a:r>
            <a:br>
              <a:rPr lang="en" sz="1200" b="0" i="0" u="none" strike="noStrike" cap="none">
                <a:solidFill>
                  <a:srgbClr val="131313"/>
                </a:solidFill>
                <a:latin typeface="Calibri"/>
                <a:ea typeface="Calibri"/>
                <a:cs typeface="Calibri"/>
                <a:sym typeface="Calibri"/>
              </a:rPr>
            </a:br>
            <a:r>
              <a:rPr lang="en" sz="1200" b="0" i="0" u="none" strike="noStrike" cap="none">
                <a:solidFill>
                  <a:srgbClr val="131313"/>
                </a:solidFill>
                <a:latin typeface="Calibri"/>
                <a:ea typeface="Calibri"/>
                <a:cs typeface="Calibri"/>
                <a:sym typeface="Calibri"/>
              </a:rPr>
              <a:t>total funding to date $950M</a:t>
            </a:r>
            <a:endParaRPr sz="1200" b="0" i="0" u="none" strike="noStrike" cap="none">
              <a:solidFill>
                <a:srgbClr val="131313"/>
              </a:solidFill>
              <a:latin typeface="Calibri"/>
              <a:ea typeface="Calibri"/>
              <a:cs typeface="Calibri"/>
              <a:sym typeface="Calibri"/>
            </a:endParaRPr>
          </a:p>
        </p:txBody>
      </p:sp>
      <p:pic>
        <p:nvPicPr>
          <p:cNvPr id="133" name="Google Shape;133;p22"/>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017775" y="613942"/>
            <a:ext cx="1694602" cy="952758"/>
          </a:xfrm>
          <a:prstGeom prst="rect">
            <a:avLst/>
          </a:prstGeom>
          <a:noFill/>
          <a:ln w="9525" cap="flat" cmpd="sng">
            <a:solidFill>
              <a:srgbClr val="FF0000"/>
            </a:solidFill>
            <a:prstDash val="solid"/>
            <a:round/>
            <a:headEnd type="none" w="sm" len="sm"/>
            <a:tailEnd type="none" w="sm" len="sm"/>
          </a:ln>
        </p:spPr>
      </p:pic>
      <p:pic>
        <p:nvPicPr>
          <p:cNvPr id="134" name="Google Shape;134;p22"/>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5017775" y="1798500"/>
            <a:ext cx="1694600" cy="891035"/>
          </a:xfrm>
          <a:prstGeom prst="rect">
            <a:avLst/>
          </a:prstGeom>
          <a:noFill/>
          <a:ln w="9525" cap="flat" cmpd="sng">
            <a:solidFill>
              <a:srgbClr val="FF0000"/>
            </a:solidFill>
            <a:prstDash val="solid"/>
            <a:round/>
            <a:headEnd type="none" w="sm" len="sm"/>
            <a:tailEnd type="none" w="sm" len="sm"/>
          </a:ln>
        </p:spPr>
      </p:pic>
      <p:pic>
        <p:nvPicPr>
          <p:cNvPr id="135" name="Google Shape;135;p22"/>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5017775" y="4032125"/>
            <a:ext cx="1246137" cy="757200"/>
          </a:xfrm>
          <a:prstGeom prst="rect">
            <a:avLst/>
          </a:prstGeom>
          <a:noFill/>
          <a:ln w="9525" cap="flat" cmpd="sng">
            <a:solidFill>
              <a:srgbClr val="FF0000"/>
            </a:solidFill>
            <a:prstDash val="solid"/>
            <a:round/>
            <a:headEnd type="none" w="sm" len="sm"/>
            <a:tailEnd type="none" w="sm" len="sm"/>
          </a:ln>
        </p:spPr>
      </p:pic>
      <p:pic>
        <p:nvPicPr>
          <p:cNvPr id="136" name="Google Shape;136;p22"/>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5017775" y="2863400"/>
            <a:ext cx="1592554" cy="895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142" name="Google Shape;142;p23"/>
          <p:cNvSpPr txBox="1"/>
          <p:nvPr/>
        </p:nvSpPr>
        <p:spPr>
          <a:xfrm>
            <a:off x="137300" y="477650"/>
            <a:ext cx="4431300" cy="255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Deepfake Fraud surged by 3,000% recently</a:t>
            </a:r>
            <a:r>
              <a:rPr lang="en" sz="1200" b="0" i="0" u="none" strike="noStrike" cap="none">
                <a:solidFill>
                  <a:srgbClr val="131313"/>
                </a:solidFill>
                <a:latin typeface="Calibri"/>
                <a:ea typeface="Calibri"/>
                <a:cs typeface="Calibri"/>
                <a:sym typeface="Calibri"/>
              </a:rPr>
              <a:t>, with projected losses reaching a staggering $40 billion by 2027.</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Time to generate AI image decreased from 30 seconds down to few milliseconds. Today AI can generate life-like video, full voice clones - generating convincing, deceptive deepfakes on the fly. The old age "seeing is believing" simply no longer applies.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NVIDIA CEO Jensen Huang puts it bluntly: </a:t>
            </a:r>
            <a:r>
              <a:rPr lang="en" sz="1200" b="1" i="0" u="none" strike="noStrike" cap="none">
                <a:solidFill>
                  <a:srgbClr val="3C78D8"/>
                </a:solidFill>
                <a:latin typeface="Calibri"/>
                <a:ea typeface="Calibri"/>
                <a:cs typeface="Calibri"/>
                <a:sym typeface="Calibri"/>
              </a:rPr>
              <a:t>"Every single pixel will be generated soon. Not rendered: generated."</a:t>
            </a:r>
            <a:endParaRPr sz="1200" b="1" i="0" u="none" strike="noStrike" cap="none">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Bad actors use Deepfakes for financial fraud and election manipulation. They get remote jobs using false identities and even spoofing video interviews. In one major case, over 300 U.S. companies unknowingly hired North Korean operatives, who funneled millions in wages to fund weapons programs</a:t>
            </a:r>
            <a:endParaRPr sz="12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3"/>
              </a:rPr>
              <a:t>https://regulaforensics.com/blog/impact-of-deepfakes-on-idv-regula-survey/</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p:txBody>
      </p:sp>
      <p:sp>
        <p:nvSpPr>
          <p:cNvPr id="143" name="Google Shape;143;p23"/>
          <p:cNvSpPr txBox="1"/>
          <p:nvPr/>
        </p:nvSpPr>
        <p:spPr>
          <a:xfrm>
            <a:off x="137300" y="3688625"/>
            <a:ext cx="33120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LLM Honeypot</a:t>
            </a:r>
            <a:r>
              <a:rPr lang="en" sz="1200" b="0" i="0" u="none" strike="noStrike" cap="none">
                <a:solidFill>
                  <a:srgbClr val="131313"/>
                </a:solidFill>
                <a:latin typeface="Calibri"/>
                <a:ea typeface="Calibri"/>
                <a:cs typeface="Calibri"/>
                <a:sym typeface="Calibri"/>
              </a:rPr>
              <a:t> - helps to detect harmful agents by simulating vulnerable servers.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It captures and studies malicious attempts, including their prompts and behavioral patterns</a:t>
            </a:r>
            <a:endParaRPr sz="9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4"/>
              </a:rPr>
              <a:t>https://github.com/PalisadeResearch/llm-honeypot</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p:txBody>
      </p:sp>
      <p:pic>
        <p:nvPicPr>
          <p:cNvPr id="144" name="Google Shape;144;p23"/>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6120351" y="3329711"/>
            <a:ext cx="2947999" cy="1613626"/>
          </a:xfrm>
          <a:prstGeom prst="rect">
            <a:avLst/>
          </a:prstGeom>
          <a:noFill/>
          <a:ln w="9525" cap="flat" cmpd="sng">
            <a:solidFill>
              <a:srgbClr val="FF0000"/>
            </a:solidFill>
            <a:prstDash val="solid"/>
            <a:round/>
            <a:headEnd type="none" w="sm" len="sm"/>
            <a:tailEnd type="none" w="sm" len="sm"/>
          </a:ln>
        </p:spPr>
      </p:pic>
      <p:pic>
        <p:nvPicPr>
          <p:cNvPr id="145" name="Google Shape;145;p23"/>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6965575" y="340175"/>
            <a:ext cx="2102775" cy="2284575"/>
          </a:xfrm>
          <a:prstGeom prst="rect">
            <a:avLst/>
          </a:prstGeom>
          <a:noFill/>
          <a:ln w="9525" cap="flat" cmpd="sng">
            <a:solidFill>
              <a:srgbClr val="FF0000"/>
            </a:solidFill>
            <a:prstDash val="solid"/>
            <a:round/>
            <a:headEnd type="none" w="sm" len="sm"/>
            <a:tailEnd type="none" w="sm" len="sm"/>
          </a:ln>
        </p:spPr>
      </p:pic>
      <p:pic>
        <p:nvPicPr>
          <p:cNvPr id="146" name="Google Shape;146;p23"/>
          <p:cNvPicPr preferRelativeResize="0"/>
          <p:nvPr/>
        </p:nvPicPr>
        <p:blipFill rotWithShape="1">
          <a:blip r:embed="rId7">
            <a:alphaModFix/>
          </a:blip>
          <a:srcRect/>
          <a:stretch/>
        </p:blipFill>
        <p:spPr>
          <a:xfrm>
            <a:off x="4865613" y="815000"/>
            <a:ext cx="1802950" cy="1552575"/>
          </a:xfrm>
          <a:prstGeom prst="rect">
            <a:avLst/>
          </a:prstGeom>
          <a:noFill/>
          <a:ln w="9525" cap="flat" cmpd="sng">
            <a:solidFill>
              <a:srgbClr val="FF0000"/>
            </a:solidFill>
            <a:prstDash val="solid"/>
            <a:round/>
            <a:headEnd type="none" w="sm" len="sm"/>
            <a:tailEnd type="none" w="sm" len="sm"/>
          </a:ln>
        </p:spPr>
      </p:pic>
      <p:pic>
        <p:nvPicPr>
          <p:cNvPr id="147" name="Google Shape;147;p23"/>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3670525" y="3235050"/>
            <a:ext cx="1802949" cy="180294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3577</Words>
  <Application>Microsoft Macintosh PowerPoint</Application>
  <PresentationFormat>On-screen Show (16:9)</PresentationFormat>
  <Paragraphs>312</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Roboto Mono</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2025-04-11T19:06:20Z</dcterms:modified>
</cp:coreProperties>
</file>