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Mono" pitchFamily="49"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d502728bd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g2d502728bd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10800f81a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10800f81a5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10800f81a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310800f81a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502728b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2d502728bd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d502728bd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2d502728bd9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c26a0e7c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30c26a0e7c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jpeg"/><Relationship Id="rId3" Type="http://schemas.openxmlformats.org/officeDocument/2006/relationships/hyperlink" Target="https://www.anthropic.com/news/analysis-tool" TargetMode="External"/><Relationship Id="rId7" Type="http://schemas.openxmlformats.org/officeDocument/2006/relationships/image" Target="../media/image2.png"/><Relationship Id="rId12" Type="http://schemas.openxmlformats.org/officeDocument/2006/relationships/image" Target="../media/image7.jpeg"/><Relationship Id="rId2" Type="http://schemas.openxmlformats.org/officeDocument/2006/relationships/notesSlide" Target="../notesSlides/notesSlide2.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jpeg"/><Relationship Id="rId5" Type="http://schemas.openxmlformats.org/officeDocument/2006/relationships/hyperlink" Target="https://artificialanalysis.ai/text-to-image/arena?tab=Leaderboard" TargetMode="External"/><Relationship Id="rId15" Type="http://schemas.openxmlformats.org/officeDocument/2006/relationships/image" Target="../media/image10.jpeg"/><Relationship Id="rId10" Type="http://schemas.openxmlformats.org/officeDocument/2006/relationships/image" Target="../media/image5.png"/><Relationship Id="rId4" Type="http://schemas.openxmlformats.org/officeDocument/2006/relationships/hyperlink" Target="https://www.tomsguide.com/ai/mysterious-new-red-panda-ai-image-generator-appears-out-of-nowhere-is-this-a-new-dall-e" TargetMode="External"/><Relationship Id="rId9" Type="http://schemas.openxmlformats.org/officeDocument/2006/relationships/image" Target="../media/image4.png"/><Relationship Id="rId14" Type="http://schemas.openxmlformats.org/officeDocument/2006/relationships/image" Target="../media/image9.jpeg"/></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hyperlink" Target="https://artificialanalysis.ai/leaderboards/models" TargetMode="External"/><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ai.meta.com/research/movie-gen/" TargetMode="External"/><Relationship Id="rId5" Type="http://schemas.openxmlformats.org/officeDocument/2006/relationships/image" Target="../media/image12.png"/><Relationship Id="rId4" Type="http://schemas.openxmlformats.org/officeDocument/2006/relationships/hyperlink" Target="https://artificialanalysis.ai/text-to-video/arena"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www.youtube.com/watch?v=HFEOg352zgk" TargetMode="External"/><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hyperlink" Target="https://www.youtube.com/@EngineeredArtsLtd"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hyperlink" Target="https://ofac.treasury.gov/media/932951/download?inlin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hyperlink" Target="https://www.youtube.com/watch?v=u4PMwpMGTdY"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revid.ai" TargetMode="External"/><Relationship Id="rId3" Type="http://schemas.openxmlformats.org/officeDocument/2006/relationships/hyperlink" Target="https://www.zdnet.com/article/googles-ai-podcast-tool-transforms-your-text-into-stunningly-lifelike-audio-for-free/" TargetMode="External"/><Relationship Id="rId7" Type="http://schemas.openxmlformats.org/officeDocument/2006/relationships/hyperlink" Target="https://www.youtube.com/watch?v=oSuXs0w1PPY"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notebooklm.google.com/" TargetMode="External"/><Relationship Id="rId5" Type="http://schemas.openxmlformats.org/officeDocument/2006/relationships/hyperlink" Target="https://www.youtube.com/@RohanPaul-AI/videos" TargetMode="External"/><Relationship Id="rId10" Type="http://schemas.openxmlformats.org/officeDocument/2006/relationships/hyperlink" Target="https://www.kapwing.com/video-editor" TargetMode="External"/><Relationship Id="rId4" Type="http://schemas.openxmlformats.org/officeDocument/2006/relationships/hyperlink" Target="https://illuminate.google.com" TargetMode="External"/><Relationship Id="rId9" Type="http://schemas.openxmlformats.org/officeDocument/2006/relationships/hyperlink" Target="https://www.descript.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73134" y="961096"/>
            <a:ext cx="4420200" cy="4109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GitHub Copilot offers multiple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GitHub Spark prompt-to-code (in preview)</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Grok - finally has vision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can write and execute code (analysis tool)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Perplexity macOS desktop app - really good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Llama 3.2 1b &amp; 3b models are 8bit quantized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Cerebras inference Llama3-70b at 2,100 tok/sec</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TSMC in Arizona has outpaced Taiwan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Waymo self-driving cars has raised $5.6 Bln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Red Panda image generation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Project Jarvis - agent inside Chrome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Stable Diffusion 3.5 medium is released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Genmo's Mochi 1 open-source video generation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Meta’s Llama-4 expected early 2025</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Meta's own real time search engine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Meta's MovieGen AI - videos with sound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Elon Musk xAI is raising funds at $40 Bln valuation</a:t>
            </a:r>
            <a:endParaRPr sz="1500" b="1">
              <a:solidFill>
                <a:srgbClr val="3C78D8"/>
              </a:solidFill>
              <a:latin typeface="Calibri"/>
              <a:ea typeface="Calibri"/>
              <a:cs typeface="Calibri"/>
              <a:sym typeface="Calibri"/>
            </a:endParaRPr>
          </a:p>
        </p:txBody>
      </p:sp>
      <p:sp>
        <p:nvSpPr>
          <p:cNvPr id="58" name="Google Shape;58;p14"/>
          <p:cNvSpPr txBox="1"/>
          <p:nvPr/>
        </p:nvSpPr>
        <p:spPr>
          <a:xfrm>
            <a:off x="2582350" y="38325"/>
            <a:ext cx="38901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November 01</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
        <p:nvSpPr>
          <p:cNvPr id="59" name="Google Shape;59;p14"/>
          <p:cNvSpPr txBox="1"/>
          <p:nvPr/>
        </p:nvSpPr>
        <p:spPr>
          <a:xfrm>
            <a:off x="4603084" y="961096"/>
            <a:ext cx="4420200" cy="318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xAI - 100K GPU xAI Colossus Cluster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Shopping - will use AI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Trend: Agents replacing chatbots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Ameca "Cyber Date" - humanoid robots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OpenAI's Canvas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Updates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2.0 in December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M4 Chip and Apple Intelligence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Linux Patch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Text to Video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English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Coding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in 2024</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67905" y="602175"/>
            <a:ext cx="7377796" cy="3184775"/>
          </a:xfrm>
          <a:prstGeom prst="rect">
            <a:avLst/>
          </a:prstGeom>
          <a:noFill/>
          <a:ln>
            <a:noFill/>
          </a:ln>
        </p:spPr>
      </p:pic>
      <p:sp>
        <p:nvSpPr>
          <p:cNvPr id="186" name="Google Shape;186;p23"/>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187" name="Google Shape;187;p23"/>
          <p:cNvSpPr txBox="1"/>
          <p:nvPr/>
        </p:nvSpPr>
        <p:spPr>
          <a:xfrm>
            <a:off x="6291625" y="337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cxnSp>
        <p:nvCxnSpPr>
          <p:cNvPr id="188" name="Google Shape;188;p23"/>
          <p:cNvCxnSpPr/>
          <p:nvPr/>
        </p:nvCxnSpPr>
        <p:spPr>
          <a:xfrm rot="10800000">
            <a:off x="4180400" y="1389200"/>
            <a:ext cx="0" cy="2533800"/>
          </a:xfrm>
          <a:prstGeom prst="straightConnector1">
            <a:avLst/>
          </a:prstGeom>
          <a:noFill/>
          <a:ln w="38100" cap="flat" cmpd="sng">
            <a:solidFill>
              <a:schemeClr val="dk2"/>
            </a:solidFill>
            <a:prstDash val="solid"/>
            <a:round/>
            <a:headEnd type="none" w="med" len="med"/>
            <a:tailEnd type="none" w="med" len="med"/>
          </a:ln>
        </p:spPr>
      </p:cxnSp>
      <p:sp>
        <p:nvSpPr>
          <p:cNvPr id="189" name="Google Shape;189;p23"/>
          <p:cNvSpPr txBox="1"/>
          <p:nvPr/>
        </p:nvSpPr>
        <p:spPr>
          <a:xfrm>
            <a:off x="867900" y="4096925"/>
            <a:ext cx="4924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Job market for IT: much worse than before COVID.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has become a commodity. Lower salaries/rates ($100/hr =&gt; $75/hr).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Much more competition, hundreds of applications for each position</a:t>
            </a:r>
            <a:endParaRPr sz="13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4"/>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195" name="Google Shape;195;p2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196" name="Google Shape;196;p2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197" name="Google Shape;197;p2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198" name="Google Shape;198;p2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199" name="Google Shape;199;p24"/>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News - 1</a:t>
            </a:r>
            <a:endParaRPr sz="2000" b="1">
              <a:solidFill>
                <a:schemeClr val="dk1"/>
              </a:solidFill>
              <a:latin typeface="Calibri"/>
              <a:ea typeface="Calibri"/>
              <a:cs typeface="Calibri"/>
              <a:sym typeface="Calibri"/>
            </a:endParaRPr>
          </a:p>
        </p:txBody>
      </p:sp>
      <p:sp>
        <p:nvSpPr>
          <p:cNvPr id="65" name="Google Shape;65;p15"/>
          <p:cNvSpPr txBox="1"/>
          <p:nvPr/>
        </p:nvSpPr>
        <p:spPr>
          <a:xfrm>
            <a:off x="108776" y="454500"/>
            <a:ext cx="4396500" cy="397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GitHub Copilot</a:t>
            </a:r>
            <a:r>
              <a:rPr lang="en" sz="1300">
                <a:solidFill>
                  <a:schemeClr val="dk1"/>
                </a:solidFill>
                <a:latin typeface="Calibri"/>
                <a:ea typeface="Calibri"/>
                <a:cs typeface="Calibri"/>
                <a:sym typeface="Calibri"/>
              </a:rPr>
              <a:t> - now offers selection of models (including Claude 3.5, Sonnet, Gemini 1.5 Pro, and even o1 preview).</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GitHub Spark</a:t>
            </a:r>
            <a:r>
              <a:rPr lang="en" sz="1300">
                <a:solidFill>
                  <a:schemeClr val="dk1"/>
                </a:solidFill>
                <a:latin typeface="Calibri"/>
                <a:ea typeface="Calibri"/>
                <a:cs typeface="Calibri"/>
                <a:sym typeface="Calibri"/>
              </a:rPr>
              <a:t> - prompt-to-code (in preview)</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Grok</a:t>
            </a:r>
            <a:r>
              <a:rPr lang="en" sz="1300">
                <a:solidFill>
                  <a:schemeClr val="dk1"/>
                </a:solidFill>
                <a:latin typeface="Calibri"/>
                <a:ea typeface="Calibri"/>
                <a:cs typeface="Calibri"/>
                <a:sym typeface="Calibri"/>
              </a:rPr>
              <a:t> - finally has vision - understand images/memes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Claude</a:t>
            </a:r>
            <a:r>
              <a:rPr lang="en" sz="1300">
                <a:solidFill>
                  <a:schemeClr val="dk1"/>
                </a:solidFill>
                <a:latin typeface="Calibri"/>
                <a:ea typeface="Calibri"/>
                <a:cs typeface="Calibri"/>
                <a:sym typeface="Calibri"/>
              </a:rPr>
              <a:t> can now write and execute code (analysis tool) - </a:t>
            </a:r>
            <a:r>
              <a:rPr lang="en" sz="900" u="sng">
                <a:solidFill>
                  <a:schemeClr val="hlink"/>
                </a:solidFill>
                <a:latin typeface="Calibri"/>
                <a:ea typeface="Calibri"/>
                <a:cs typeface="Calibri"/>
                <a:sym typeface="Calibri"/>
                <a:hlinkClick r:id="rId3"/>
              </a:rPr>
              <a:t>https://www.anthropic.com/news/analysis-tool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Perplexity macOS desktop app</a:t>
            </a:r>
            <a:r>
              <a:rPr lang="en" sz="1300">
                <a:solidFill>
                  <a:schemeClr val="dk1"/>
                </a:solidFill>
                <a:latin typeface="Calibri"/>
                <a:ea typeface="Calibri"/>
                <a:cs typeface="Calibri"/>
                <a:sym typeface="Calibri"/>
              </a:rPr>
              <a:t> - really good</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Llama 3.2 1b &amp; 3b models</a:t>
            </a:r>
            <a:r>
              <a:rPr lang="en" sz="1300">
                <a:solidFill>
                  <a:schemeClr val="dk1"/>
                </a:solidFill>
                <a:latin typeface="Calibri"/>
                <a:ea typeface="Calibri"/>
                <a:cs typeface="Calibri"/>
                <a:sym typeface="Calibri"/>
              </a:rPr>
              <a:t> are 8bit quantized - much faster inference, low compute/memory requirements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Cerebras</a:t>
            </a:r>
            <a:r>
              <a:rPr lang="en" sz="1300">
                <a:solidFill>
                  <a:schemeClr val="dk1"/>
                </a:solidFill>
                <a:latin typeface="Calibri"/>
                <a:ea typeface="Calibri"/>
                <a:cs typeface="Calibri"/>
                <a:sym typeface="Calibri"/>
              </a:rPr>
              <a:t> inference x3 faster (Llama3-70b at 2,100 tok/sec)</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TSMC</a:t>
            </a:r>
            <a:r>
              <a:rPr lang="en" sz="1300">
                <a:solidFill>
                  <a:schemeClr val="dk1"/>
                </a:solidFill>
                <a:latin typeface="Calibri"/>
                <a:ea typeface="Calibri"/>
                <a:cs typeface="Calibri"/>
                <a:sym typeface="Calibri"/>
              </a:rPr>
              <a:t> (Taiwan Semiconductor Manufacturing Company) in Arizona has outpaced production in Taiwan.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Waymo</a:t>
            </a:r>
            <a:r>
              <a:rPr lang="en" sz="1300">
                <a:solidFill>
                  <a:schemeClr val="dk1"/>
                </a:solidFill>
                <a:latin typeface="Calibri"/>
                <a:ea typeface="Calibri"/>
                <a:cs typeface="Calibri"/>
                <a:sym typeface="Calibri"/>
              </a:rPr>
              <a:t> (self-driving cars) has raised $5.6 Bln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Red Panda image generation model</a:t>
            </a:r>
            <a:r>
              <a:rPr lang="en" sz="1300">
                <a:solidFill>
                  <a:schemeClr val="dk1"/>
                </a:solidFill>
                <a:latin typeface="Calibri"/>
                <a:ea typeface="Calibri"/>
                <a:cs typeface="Calibri"/>
                <a:sym typeface="Calibri"/>
              </a:rPr>
              <a:t> - beats all other models</a:t>
            </a:r>
            <a:endParaRPr sz="1300">
              <a:solidFill>
                <a:schemeClr val="dk1"/>
              </a:solidFill>
              <a:latin typeface="Calibri"/>
              <a:ea typeface="Calibri"/>
              <a:cs typeface="Calibri"/>
              <a:sym typeface="Calibri"/>
            </a:endParaRPr>
          </a:p>
          <a:p>
            <a:pPr marL="914400" lvl="1"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https://www.tomsguide.com/ai/mysterious-new-red-panda-ai-image-generator-appears-out-of-nowhere-is-this-a-new-dall-e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914400" lvl="1"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https://artificialanalysis.ai/text-to-image/arena?tab=Leaderboard</a:t>
            </a:r>
            <a:endParaRPr sz="9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Project Jarvis</a:t>
            </a:r>
            <a:r>
              <a:rPr lang="en" sz="1300">
                <a:solidFill>
                  <a:schemeClr val="dk1"/>
                </a:solidFill>
                <a:latin typeface="Calibri"/>
                <a:ea typeface="Calibri"/>
                <a:cs typeface="Calibri"/>
                <a:sym typeface="Calibri"/>
              </a:rPr>
              <a:t> - Google agent inside Chrome browser (in dev, using Gemini 2.0, large context window, can work across multiple web pages)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Stable Diffusion 3.5</a:t>
            </a:r>
            <a:r>
              <a:rPr lang="en" sz="1300">
                <a:solidFill>
                  <a:schemeClr val="dk1"/>
                </a:solidFill>
                <a:latin typeface="Calibri"/>
                <a:ea typeface="Calibri"/>
                <a:cs typeface="Calibri"/>
                <a:sym typeface="Calibri"/>
              </a:rPr>
              <a:t> medium is released</a:t>
            </a:r>
            <a:endParaRPr sz="1300">
              <a:solidFill>
                <a:schemeClr val="dk1"/>
              </a:solidFill>
              <a:latin typeface="Calibri"/>
              <a:ea typeface="Calibri"/>
              <a:cs typeface="Calibri"/>
              <a:sym typeface="Calibri"/>
            </a:endParaRPr>
          </a:p>
        </p:txBody>
      </p:sp>
      <p:pic>
        <p:nvPicPr>
          <p:cNvPr id="66" name="Google Shape;66;p1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7675" y="152400"/>
            <a:ext cx="1656000" cy="873550"/>
          </a:xfrm>
          <a:prstGeom prst="rect">
            <a:avLst/>
          </a:prstGeom>
          <a:noFill/>
          <a:ln>
            <a:noFill/>
          </a:ln>
        </p:spPr>
      </p:pic>
      <p:pic>
        <p:nvPicPr>
          <p:cNvPr id="67" name="Google Shape;67;p1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518539" y="152400"/>
            <a:ext cx="1554711" cy="873550"/>
          </a:xfrm>
          <a:prstGeom prst="rect">
            <a:avLst/>
          </a:prstGeom>
          <a:noFill/>
          <a:ln>
            <a:noFill/>
          </a:ln>
        </p:spPr>
      </p:pic>
      <p:pic>
        <p:nvPicPr>
          <p:cNvPr id="68" name="Google Shape;68;p1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57725" y="1078750"/>
            <a:ext cx="1656000" cy="927356"/>
          </a:xfrm>
          <a:prstGeom prst="rect">
            <a:avLst/>
          </a:prstGeom>
          <a:noFill/>
          <a:ln>
            <a:noFill/>
          </a:ln>
        </p:spPr>
      </p:pic>
      <p:pic>
        <p:nvPicPr>
          <p:cNvPr id="69" name="Google Shape;69;p1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518550" y="1078752"/>
            <a:ext cx="1554700" cy="1181090"/>
          </a:xfrm>
          <a:prstGeom prst="rect">
            <a:avLst/>
          </a:prstGeom>
          <a:noFill/>
          <a:ln>
            <a:noFill/>
          </a:ln>
        </p:spPr>
      </p:pic>
      <p:pic>
        <p:nvPicPr>
          <p:cNvPr id="70" name="Google Shape;70;p1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902176" y="2058896"/>
            <a:ext cx="927350" cy="927350"/>
          </a:xfrm>
          <a:prstGeom prst="rect">
            <a:avLst/>
          </a:prstGeom>
          <a:noFill/>
          <a:ln>
            <a:noFill/>
          </a:ln>
        </p:spPr>
      </p:pic>
      <p:pic>
        <p:nvPicPr>
          <p:cNvPr id="71" name="Google Shape;71;p1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555225" y="2312648"/>
            <a:ext cx="1481350" cy="832325"/>
          </a:xfrm>
          <a:prstGeom prst="rect">
            <a:avLst/>
          </a:prstGeom>
          <a:noFill/>
          <a:ln>
            <a:noFill/>
          </a:ln>
        </p:spPr>
      </p:pic>
      <p:pic>
        <p:nvPicPr>
          <p:cNvPr id="72" name="Google Shape;72;p1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587459" y="2986250"/>
            <a:ext cx="1071934" cy="832325"/>
          </a:xfrm>
          <a:prstGeom prst="rect">
            <a:avLst/>
          </a:prstGeom>
          <a:noFill/>
          <a:ln>
            <a:noFill/>
          </a:ln>
        </p:spPr>
      </p:pic>
      <p:pic>
        <p:nvPicPr>
          <p:cNvPr id="73" name="Google Shape;73;p15"/>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5741580" y="3197775"/>
            <a:ext cx="1519375" cy="1011075"/>
          </a:xfrm>
          <a:prstGeom prst="rect">
            <a:avLst/>
          </a:prstGeom>
          <a:noFill/>
          <a:ln>
            <a:noFill/>
          </a:ln>
        </p:spPr>
      </p:pic>
      <p:pic>
        <p:nvPicPr>
          <p:cNvPr id="74" name="Google Shape;74;p15"/>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7343125" y="3221175"/>
            <a:ext cx="1718000" cy="962080"/>
          </a:xfrm>
          <a:prstGeom prst="rect">
            <a:avLst/>
          </a:prstGeom>
          <a:noFill/>
          <a:ln>
            <a:noFill/>
          </a:ln>
        </p:spPr>
      </p:pic>
      <p:pic>
        <p:nvPicPr>
          <p:cNvPr id="75" name="Google Shape;75;p15"/>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4121850" y="4100250"/>
            <a:ext cx="1519375" cy="914779"/>
          </a:xfrm>
          <a:prstGeom prst="rect">
            <a:avLst/>
          </a:prstGeom>
          <a:noFill/>
          <a:ln>
            <a:noFill/>
          </a:ln>
        </p:spPr>
      </p:pic>
      <p:pic>
        <p:nvPicPr>
          <p:cNvPr id="76" name="Google Shape;76;p15"/>
          <p:cNvPicPr preferRelativeResize="0"/>
          <p:nvPr/>
        </p:nvPicPr>
        <p:blipFill>
          <a:blip r:embed="rId16" cstate="email">
            <a:alphaModFix/>
            <a:extLst>
              <a:ext uri="{28A0092B-C50C-407E-A947-70E740481C1C}">
                <a14:useLocalDpi xmlns:a14="http://schemas.microsoft.com/office/drawing/2010/main"/>
              </a:ext>
            </a:extLst>
          </a:blip>
          <a:stretch>
            <a:fillRect/>
          </a:stretch>
        </p:blipFill>
        <p:spPr>
          <a:xfrm>
            <a:off x="5822501" y="4261650"/>
            <a:ext cx="1481352" cy="740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News - 2</a:t>
            </a:r>
            <a:endParaRPr sz="2000" b="1">
              <a:solidFill>
                <a:schemeClr val="dk1"/>
              </a:solidFill>
              <a:latin typeface="Calibri"/>
              <a:ea typeface="Calibri"/>
              <a:cs typeface="Calibri"/>
              <a:sym typeface="Calibri"/>
            </a:endParaRPr>
          </a:p>
        </p:txBody>
      </p:sp>
      <p:sp>
        <p:nvSpPr>
          <p:cNvPr id="82" name="Google Shape;82;p16"/>
          <p:cNvSpPr txBox="1"/>
          <p:nvPr/>
        </p:nvSpPr>
        <p:spPr>
          <a:xfrm>
            <a:off x="86251" y="500600"/>
            <a:ext cx="4396500" cy="100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Genmo's Mochi 1 </a:t>
            </a:r>
            <a:r>
              <a:rPr lang="en" sz="1300">
                <a:solidFill>
                  <a:schemeClr val="dk1"/>
                </a:solidFill>
                <a:latin typeface="Calibri"/>
                <a:ea typeface="Calibri"/>
                <a:cs typeface="Calibri"/>
                <a:sym typeface="Calibri"/>
              </a:rPr>
              <a:t>- new open-source video generation model takes second place on the </a:t>
            </a:r>
            <a:r>
              <a:rPr lang="en" sz="1300" b="1">
                <a:solidFill>
                  <a:srgbClr val="3C78D8"/>
                </a:solidFill>
                <a:latin typeface="Calibri"/>
                <a:ea typeface="Calibri"/>
                <a:cs typeface="Calibri"/>
                <a:sym typeface="Calibri"/>
              </a:rPr>
              <a:t>Artificial Analysis video leaderboard</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3"/>
              </a:rPr>
              <a:t>https://artificialanalysis.ai/leaderboards/models</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4"/>
              </a:rPr>
              <a:t>https://artificialanalysis.ai/text-to-video/arena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83" name="Google Shape;83;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91750" y="1724700"/>
            <a:ext cx="4385501" cy="3010232"/>
          </a:xfrm>
          <a:prstGeom prst="rect">
            <a:avLst/>
          </a:prstGeom>
          <a:noFill/>
          <a:ln w="9525" cap="flat" cmpd="sng">
            <a:solidFill>
              <a:srgbClr val="FF0000"/>
            </a:solidFill>
            <a:prstDash val="solid"/>
            <a:round/>
            <a:headEnd type="none" w="sm" len="sm"/>
            <a:tailEnd type="none" w="sm" len="sm"/>
          </a:ln>
        </p:spPr>
      </p:pic>
      <p:sp>
        <p:nvSpPr>
          <p:cNvPr id="84" name="Google Shape;84;p16"/>
          <p:cNvSpPr txBox="1"/>
          <p:nvPr/>
        </p:nvSpPr>
        <p:spPr>
          <a:xfrm>
            <a:off x="4646626" y="107625"/>
            <a:ext cx="43965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Meta’s Llama-4</a:t>
            </a:r>
            <a:r>
              <a:rPr lang="en" sz="1300">
                <a:solidFill>
                  <a:schemeClr val="dk1"/>
                </a:solidFill>
                <a:latin typeface="Calibri"/>
                <a:ea typeface="Calibri"/>
                <a:cs typeface="Calibri"/>
                <a:sym typeface="Calibri"/>
              </a:rPr>
              <a:t> AI Models Are Training on a GPU Cluster bigger than 100,000 H100s ("Bigger Than Anything Else").  An initial launch expected early next year.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Meta is working on improving Llama's reasoning abilities.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Meta is developing their own </a:t>
            </a:r>
            <a:r>
              <a:rPr lang="en" sz="1300" b="1">
                <a:solidFill>
                  <a:srgbClr val="FF0000"/>
                </a:solidFill>
                <a:latin typeface="Calibri"/>
                <a:ea typeface="Calibri"/>
                <a:cs typeface="Calibri"/>
                <a:sym typeface="Calibri"/>
              </a:rPr>
              <a:t>search engine</a:t>
            </a:r>
            <a:r>
              <a:rPr lang="en" sz="1300">
                <a:solidFill>
                  <a:schemeClr val="dk1"/>
                </a:solidFill>
                <a:latin typeface="Calibri"/>
                <a:ea typeface="Calibri"/>
                <a:cs typeface="Calibri"/>
                <a:sym typeface="Calibri"/>
              </a:rPr>
              <a:t> to add real time search result data to their LLM chatbot (and reduce dependency on Google and Bing). This will work in Facebook, Instagram, WhatsApp, ... So Meta's AI search will be providing real-time answers about current events, markets,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Meta's MovieGen AI </a:t>
            </a:r>
            <a:r>
              <a:rPr lang="en" sz="1300">
                <a:solidFill>
                  <a:schemeClr val="dk1"/>
                </a:solidFill>
                <a:latin typeface="Calibri"/>
                <a:ea typeface="Calibri"/>
                <a:cs typeface="Calibri"/>
                <a:sym typeface="Calibri"/>
              </a:rPr>
              <a:t>- generate videos with sound - 1080p, 16 frames/sec - </a:t>
            </a:r>
            <a:r>
              <a:rPr lang="en" sz="1300" u="sng">
                <a:solidFill>
                  <a:schemeClr val="hlink"/>
                </a:solidFill>
                <a:latin typeface="Calibri"/>
                <a:ea typeface="Calibri"/>
                <a:cs typeface="Calibri"/>
                <a:sym typeface="Calibri"/>
                <a:hlinkClick r:id="rId6"/>
              </a:rPr>
              <a:t>https://ai.meta.com/research/movie-gen/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85" name="Google Shape;85;p16"/>
          <p:cNvSpPr txBox="1"/>
          <p:nvPr/>
        </p:nvSpPr>
        <p:spPr>
          <a:xfrm>
            <a:off x="4646626" y="4069950"/>
            <a:ext cx="43965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Elon Musk xAI </a:t>
            </a:r>
            <a:r>
              <a:rPr lang="en" sz="1300">
                <a:solidFill>
                  <a:schemeClr val="dk1"/>
                </a:solidFill>
                <a:latin typeface="Calibri"/>
                <a:ea typeface="Calibri"/>
                <a:cs typeface="Calibri"/>
                <a:sym typeface="Calibri"/>
              </a:rPr>
              <a:t>is in talks to raise funds at a $40 Bln valuation.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xAI - 100K GPU xAI Colossus Cluster</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Google Shopping - will use AI</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Trend: Agents replacing chatbots</a:t>
            </a:r>
            <a:endParaRPr sz="1300" b="1">
              <a:solidFill>
                <a:srgbClr val="FF0000"/>
              </a:solidFill>
              <a:latin typeface="Calibri"/>
              <a:ea typeface="Calibri"/>
              <a:cs typeface="Calibri"/>
              <a:sym typeface="Calibri"/>
            </a:endParaRPr>
          </a:p>
        </p:txBody>
      </p:sp>
      <p:pic>
        <p:nvPicPr>
          <p:cNvPr id="86" name="Google Shape;86;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46625" y="2475300"/>
            <a:ext cx="1895657" cy="1261475"/>
          </a:xfrm>
          <a:prstGeom prst="rect">
            <a:avLst/>
          </a:prstGeom>
          <a:noFill/>
          <a:ln w="9525" cap="flat" cmpd="sng">
            <a:solidFill>
              <a:srgbClr val="FF0000"/>
            </a:solidFill>
            <a:prstDash val="solid"/>
            <a:round/>
            <a:headEnd type="none" w="sm" len="sm"/>
            <a:tailEnd type="none" w="sm" len="sm"/>
          </a:ln>
        </p:spPr>
      </p:pic>
      <p:pic>
        <p:nvPicPr>
          <p:cNvPr id="87" name="Google Shape;87;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017947" y="2475300"/>
            <a:ext cx="2025175" cy="12614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News - 3</a:t>
            </a:r>
            <a:endParaRPr sz="2000" b="1">
              <a:solidFill>
                <a:schemeClr val="dk1"/>
              </a:solidFill>
              <a:latin typeface="Calibri"/>
              <a:ea typeface="Calibri"/>
              <a:cs typeface="Calibri"/>
              <a:sym typeface="Calibri"/>
            </a:endParaRPr>
          </a:p>
        </p:txBody>
      </p:sp>
      <p:sp>
        <p:nvSpPr>
          <p:cNvPr id="93" name="Google Shape;93;p17"/>
          <p:cNvSpPr txBox="1"/>
          <p:nvPr/>
        </p:nvSpPr>
        <p:spPr>
          <a:xfrm>
            <a:off x="108776" y="454500"/>
            <a:ext cx="4396500" cy="135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Ameca "Cyber Date" </a:t>
            </a:r>
            <a:r>
              <a:rPr lang="en" sz="1300">
                <a:solidFill>
                  <a:schemeClr val="dk1"/>
                </a:solidFill>
                <a:latin typeface="Calibri"/>
                <a:ea typeface="Calibri"/>
                <a:cs typeface="Calibri"/>
                <a:sym typeface="Calibri"/>
              </a:rPr>
              <a:t>- two humanoid robots communicating with each other</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3"/>
              </a:rPr>
              <a:t>https://www.youtube.com/watch?v=HFEOg352zgk</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4"/>
              </a:rPr>
              <a:t>https://www.youtube.com/@EngineeredArtsLtd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OpenAI's Canvas</a:t>
            </a:r>
            <a:r>
              <a:rPr lang="en" sz="1300">
                <a:solidFill>
                  <a:schemeClr val="dk1"/>
                </a:solidFill>
                <a:latin typeface="Calibri"/>
                <a:ea typeface="Calibri"/>
                <a:cs typeface="Calibri"/>
                <a:sym typeface="Calibri"/>
              </a:rPr>
              <a:t> - collaborative workspace for tex, code,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Microsoft Co-pilot Updates</a:t>
            </a:r>
            <a:r>
              <a:rPr lang="en" sz="1300">
                <a:solidFill>
                  <a:schemeClr val="dk1"/>
                </a:solidFill>
                <a:latin typeface="Calibri"/>
                <a:ea typeface="Calibri"/>
                <a:cs typeface="Calibri"/>
                <a:sym typeface="Calibri"/>
              </a:rPr>
              <a:t>: Co-pilot Daily (news), Co-pilot Plus PCs (Recall, Click to, ...)</a:t>
            </a:r>
            <a:endParaRPr sz="1300">
              <a:solidFill>
                <a:schemeClr val="dk1"/>
              </a:solidFill>
              <a:latin typeface="Calibri"/>
              <a:ea typeface="Calibri"/>
              <a:cs typeface="Calibri"/>
              <a:sym typeface="Calibri"/>
            </a:endParaRPr>
          </a:p>
        </p:txBody>
      </p:sp>
      <p:sp>
        <p:nvSpPr>
          <p:cNvPr id="94" name="Google Shape;94;p17"/>
          <p:cNvSpPr txBox="1"/>
          <p:nvPr/>
        </p:nvSpPr>
        <p:spPr>
          <a:xfrm>
            <a:off x="108776" y="3777850"/>
            <a:ext cx="43965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Google Gemini 2.0</a:t>
            </a:r>
            <a:r>
              <a:rPr lang="en" sz="1300">
                <a:solidFill>
                  <a:schemeClr val="dk1"/>
                </a:solidFill>
                <a:latin typeface="Calibri"/>
                <a:ea typeface="Calibri"/>
                <a:cs typeface="Calibri"/>
                <a:sym typeface="Calibri"/>
              </a:rPr>
              <a:t> in December? It may have "test time compute" to enhance reasoning. Multimodal (audio, video, and images), Long context window, Overall improvements.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Google's reasoning model </a:t>
            </a:r>
            <a:r>
              <a:rPr lang="en" sz="1300">
                <a:solidFill>
                  <a:schemeClr val="dk1"/>
                </a:solidFill>
                <a:latin typeface="Calibri"/>
                <a:ea typeface="Calibri"/>
                <a:cs typeface="Calibri"/>
                <a:sym typeface="Calibri"/>
              </a:rPr>
              <a:t>- project led by </a:t>
            </a:r>
            <a:r>
              <a:rPr lang="en" sz="1300" b="1">
                <a:solidFill>
                  <a:srgbClr val="FF0000"/>
                </a:solidFill>
                <a:latin typeface="Calibri"/>
                <a:ea typeface="Calibri"/>
                <a:cs typeface="Calibri"/>
                <a:sym typeface="Calibri"/>
              </a:rPr>
              <a:t>Noam Shazeer</a:t>
            </a:r>
            <a:endParaRPr sz="1300" b="1">
              <a:solidFill>
                <a:srgbClr val="FF0000"/>
              </a:solidFill>
              <a:latin typeface="Calibri"/>
              <a:ea typeface="Calibri"/>
              <a:cs typeface="Calibri"/>
              <a:sym typeface="Calibri"/>
            </a:endParaRPr>
          </a:p>
        </p:txBody>
      </p:sp>
      <p:pic>
        <p:nvPicPr>
          <p:cNvPr id="95" name="Google Shape;95;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7675" y="3681525"/>
            <a:ext cx="1184425" cy="1312325"/>
          </a:xfrm>
          <a:prstGeom prst="rect">
            <a:avLst/>
          </a:prstGeom>
          <a:noFill/>
          <a:ln w="9525" cap="flat" cmpd="sng">
            <a:solidFill>
              <a:srgbClr val="FF0000"/>
            </a:solidFill>
            <a:prstDash val="solid"/>
            <a:round/>
            <a:headEnd type="none" w="sm" len="sm"/>
            <a:tailEnd type="none" w="sm" len="sm"/>
          </a:ln>
        </p:spPr>
      </p:pic>
      <p:pic>
        <p:nvPicPr>
          <p:cNvPr id="96" name="Google Shape;96;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7686" y="132450"/>
            <a:ext cx="2403114" cy="1312325"/>
          </a:xfrm>
          <a:prstGeom prst="rect">
            <a:avLst/>
          </a:prstGeom>
          <a:noFill/>
          <a:ln w="9525" cap="flat" cmpd="sng">
            <a:solidFill>
              <a:srgbClr val="FF0000"/>
            </a:solidFill>
            <a:prstDash val="solid"/>
            <a:round/>
            <a:headEnd type="none" w="sm" len="sm"/>
            <a:tailEnd type="none" w="sm" len="sm"/>
          </a:ln>
        </p:spPr>
      </p:pic>
      <p:pic>
        <p:nvPicPr>
          <p:cNvPr id="97" name="Google Shape;97;p17"/>
          <p:cNvPicPr preferRelativeResize="0"/>
          <p:nvPr/>
        </p:nvPicPr>
        <p:blipFill>
          <a:blip r:embed="rId7">
            <a:alphaModFix/>
          </a:blip>
          <a:stretch>
            <a:fillRect/>
          </a:stretch>
        </p:blipFill>
        <p:spPr>
          <a:xfrm>
            <a:off x="4657675" y="1579700"/>
            <a:ext cx="2782500" cy="1669500"/>
          </a:xfrm>
          <a:prstGeom prst="rect">
            <a:avLst/>
          </a:prstGeom>
          <a:noFill/>
          <a:ln w="9525" cap="flat" cmpd="sng">
            <a:solidFill>
              <a:srgbClr val="FF0000"/>
            </a:solidFill>
            <a:prstDash val="solid"/>
            <a:round/>
            <a:headEnd type="none" w="sm" len="sm"/>
            <a:tailEnd type="none" w="sm" len="sm"/>
          </a:ln>
        </p:spPr>
      </p:pic>
      <p:pic>
        <p:nvPicPr>
          <p:cNvPr id="98" name="Google Shape;98;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08775" y="2686111"/>
            <a:ext cx="1777500" cy="9954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Apple M4 Chip </a:t>
            </a:r>
            <a:endParaRPr sz="2000" b="1">
              <a:solidFill>
                <a:schemeClr val="dk1"/>
              </a:solidFill>
              <a:latin typeface="Calibri"/>
              <a:ea typeface="Calibri"/>
              <a:cs typeface="Calibri"/>
              <a:sym typeface="Calibri"/>
            </a:endParaRPr>
          </a:p>
        </p:txBody>
      </p:sp>
      <p:sp>
        <p:nvSpPr>
          <p:cNvPr id="104" name="Google Shape;104;p18"/>
          <p:cNvSpPr txBox="1"/>
          <p:nvPr/>
        </p:nvSpPr>
        <p:spPr>
          <a:xfrm>
            <a:off x="108775" y="454500"/>
            <a:ext cx="44442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100">
                <a:solidFill>
                  <a:schemeClr val="dk1"/>
                </a:solidFill>
                <a:latin typeface="Roboto Mono"/>
                <a:ea typeface="Roboto Mono"/>
                <a:cs typeface="Roboto Mono"/>
                <a:sym typeface="Roboto Mono"/>
              </a:rPr>
              <a:t>October 28,29,30 - M4 announcements from Apple</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(shipping starts November 8th):</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M4 iMac 24" - up to 32GB RAM</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M4 Mac mini - up to 64GB RAM </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M4 MacBook Pro &amp; Max 14" &amp; 16"</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 up to 128GB RAM</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M4 is ~20% faster, a bit longer battery life</a:t>
            </a:r>
            <a:endParaRPr sz="1100">
              <a:solidFill>
                <a:schemeClr val="dk1"/>
              </a:solidFill>
              <a:latin typeface="Roboto Mono"/>
              <a:ea typeface="Roboto Mono"/>
              <a:cs typeface="Roboto Mono"/>
              <a:sym typeface="Roboto Mono"/>
            </a:endParaRPr>
          </a:p>
        </p:txBody>
      </p:sp>
      <p:pic>
        <p:nvPicPr>
          <p:cNvPr id="105" name="Google Shape;105;p18"/>
          <p:cNvPicPr preferRelativeResize="0"/>
          <p:nvPr/>
        </p:nvPicPr>
        <p:blipFill>
          <a:blip r:embed="rId3">
            <a:alphaModFix/>
          </a:blip>
          <a:stretch>
            <a:fillRect/>
          </a:stretch>
        </p:blipFill>
        <p:spPr>
          <a:xfrm>
            <a:off x="76200" y="1869900"/>
            <a:ext cx="2857500" cy="1600200"/>
          </a:xfrm>
          <a:prstGeom prst="rect">
            <a:avLst/>
          </a:prstGeom>
          <a:noFill/>
          <a:ln w="9525" cap="flat" cmpd="sng">
            <a:solidFill>
              <a:srgbClr val="FF0000"/>
            </a:solidFill>
            <a:prstDash val="solid"/>
            <a:round/>
            <a:headEnd type="none" w="sm" len="sm"/>
            <a:tailEnd type="none" w="sm" len="sm"/>
          </a:ln>
        </p:spPr>
      </p:pic>
      <p:pic>
        <p:nvPicPr>
          <p:cNvPr id="106" name="Google Shape;106;p1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000375" y="2286000"/>
            <a:ext cx="2857500" cy="1012650"/>
          </a:xfrm>
          <a:prstGeom prst="rect">
            <a:avLst/>
          </a:prstGeom>
          <a:noFill/>
          <a:ln w="9525" cap="flat" cmpd="sng">
            <a:solidFill>
              <a:srgbClr val="FF0000"/>
            </a:solidFill>
            <a:prstDash val="solid"/>
            <a:round/>
            <a:headEnd type="none" w="sm" len="sm"/>
            <a:tailEnd type="none" w="sm" len="sm"/>
          </a:ln>
        </p:spPr>
      </p:pic>
      <p:pic>
        <p:nvPicPr>
          <p:cNvPr id="107" name="Google Shape;107;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6200" y="3622500"/>
            <a:ext cx="2857500" cy="1428750"/>
          </a:xfrm>
          <a:prstGeom prst="rect">
            <a:avLst/>
          </a:prstGeom>
          <a:noFill/>
          <a:ln w="9525" cap="flat" cmpd="sng">
            <a:solidFill>
              <a:srgbClr val="FF0000"/>
            </a:solidFill>
            <a:prstDash val="solid"/>
            <a:round/>
            <a:headEnd type="none" w="sm" len="sm"/>
            <a:tailEnd type="none" w="sm" len="sm"/>
          </a:ln>
        </p:spPr>
      </p:pic>
      <p:pic>
        <p:nvPicPr>
          <p:cNvPr id="108" name="Google Shape;108;p18"/>
          <p:cNvPicPr preferRelativeResize="0"/>
          <p:nvPr/>
        </p:nvPicPr>
        <p:blipFill>
          <a:blip r:embed="rId6">
            <a:alphaModFix/>
          </a:blip>
          <a:stretch>
            <a:fillRect/>
          </a:stretch>
        </p:blipFill>
        <p:spPr>
          <a:xfrm>
            <a:off x="3000375" y="3755850"/>
            <a:ext cx="3524250" cy="1295400"/>
          </a:xfrm>
          <a:prstGeom prst="rect">
            <a:avLst/>
          </a:prstGeom>
          <a:noFill/>
          <a:ln w="9525" cap="flat" cmpd="sng">
            <a:solidFill>
              <a:srgbClr val="FF0000"/>
            </a:solidFill>
            <a:prstDash val="solid"/>
            <a:round/>
            <a:headEnd type="none" w="sm" len="sm"/>
            <a:tailEnd type="none" w="sm" len="sm"/>
          </a:ln>
        </p:spPr>
      </p:pic>
      <p:pic>
        <p:nvPicPr>
          <p:cNvPr id="109" name="Google Shape;109;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95851" y="127754"/>
            <a:ext cx="4171951" cy="2027476"/>
          </a:xfrm>
          <a:prstGeom prst="rect">
            <a:avLst/>
          </a:prstGeom>
          <a:noFill/>
          <a:ln w="9525" cap="flat" cmpd="sng">
            <a:solidFill>
              <a:srgbClr val="FF0000"/>
            </a:solidFill>
            <a:prstDash val="solid"/>
            <a:round/>
            <a:headEnd type="none" w="sm" len="sm"/>
            <a:tailEnd type="none" w="sm" len="sm"/>
          </a:ln>
        </p:spPr>
      </p:pic>
      <p:sp>
        <p:nvSpPr>
          <p:cNvPr id="110" name="Google Shape;110;p18"/>
          <p:cNvSpPr txBox="1"/>
          <p:nvPr/>
        </p:nvSpPr>
        <p:spPr>
          <a:xfrm>
            <a:off x="6619300" y="2436800"/>
            <a:ext cx="24486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Apple Intelligence</a:t>
            </a:r>
            <a:r>
              <a:rPr lang="en" sz="1300">
                <a:solidFill>
                  <a:schemeClr val="dk1"/>
                </a:solidFill>
                <a:latin typeface="Calibri"/>
                <a:ea typeface="Calibri"/>
                <a:cs typeface="Calibri"/>
                <a:sym typeface="Calibri"/>
              </a:rPr>
              <a:t> (iOS 18.1) - has some cool features like notification rollups and describing albums in Apple Photos, but overall it's not very impressive.</a:t>
            </a:r>
            <a:endParaRPr sz="1300">
              <a:solidFill>
                <a:schemeClr val="dk1"/>
              </a:solidFill>
              <a:latin typeface="Calibri"/>
              <a:ea typeface="Calibri"/>
              <a:cs typeface="Calibri"/>
              <a:sym typeface="Calibri"/>
            </a:endParaRPr>
          </a:p>
        </p:txBody>
      </p:sp>
      <p:pic>
        <p:nvPicPr>
          <p:cNvPr id="111" name="Google Shape;111;p18"/>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8052300" y="3335850"/>
            <a:ext cx="881175" cy="86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Linux Patch</a:t>
            </a:r>
            <a:endParaRPr sz="2000" b="1">
              <a:solidFill>
                <a:schemeClr val="dk1"/>
              </a:solidFill>
              <a:latin typeface="Calibri"/>
              <a:ea typeface="Calibri"/>
              <a:cs typeface="Calibri"/>
              <a:sym typeface="Calibri"/>
            </a:endParaRPr>
          </a:p>
        </p:txBody>
      </p:sp>
      <p:sp>
        <p:nvSpPr>
          <p:cNvPr id="117" name="Google Shape;117;p19"/>
          <p:cNvSpPr txBox="1"/>
          <p:nvPr/>
        </p:nvSpPr>
        <p:spPr>
          <a:xfrm>
            <a:off x="91750" y="536700"/>
            <a:ext cx="34497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 October 2024, a patch was merged into the </a:t>
            </a:r>
            <a:r>
              <a:rPr lang="en" sz="1300" b="1">
                <a:solidFill>
                  <a:srgbClr val="3C78D8"/>
                </a:solidFill>
                <a:latin typeface="Calibri"/>
                <a:ea typeface="Calibri"/>
                <a:cs typeface="Calibri"/>
                <a:sym typeface="Calibri"/>
              </a:rPr>
              <a:t>Linux kernel</a:t>
            </a: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removing many maintainers with Russian email addresses</a:t>
            </a:r>
            <a:r>
              <a:rPr lang="en" sz="1300">
                <a:solidFill>
                  <a:schemeClr val="dk1"/>
                </a:solidFill>
                <a:latin typeface="Calibri"/>
                <a:ea typeface="Calibri"/>
                <a:cs typeface="Calibri"/>
                <a:sym typeface="Calibri"/>
              </a:rPr>
              <a:t>, citing </a:t>
            </a:r>
            <a:r>
              <a:rPr lang="en" sz="1300" b="1">
                <a:solidFill>
                  <a:srgbClr val="6AA84F"/>
                </a:solidFill>
                <a:latin typeface="Calibri"/>
                <a:ea typeface="Calibri"/>
                <a:cs typeface="Calibri"/>
                <a:sym typeface="Calibri"/>
              </a:rPr>
              <a:t>"compliance requirements." </a:t>
            </a:r>
            <a:endParaRPr sz="1300" b="1">
              <a:solidFill>
                <a:srgbClr val="6AA84F"/>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Linus Torvalds</a:t>
            </a:r>
            <a:r>
              <a:rPr lang="en" sz="1300">
                <a:solidFill>
                  <a:schemeClr val="dk1"/>
                </a:solidFill>
                <a:latin typeface="Calibri"/>
                <a:ea typeface="Calibri"/>
                <a:cs typeface="Calibri"/>
                <a:sym typeface="Calibri"/>
              </a:rPr>
              <a:t>, the creator of Linux, defended the patch, stating it was </a:t>
            </a:r>
            <a:r>
              <a:rPr lang="en" sz="1300" b="1">
                <a:solidFill>
                  <a:srgbClr val="6AA84F"/>
                </a:solidFill>
                <a:latin typeface="Calibri"/>
                <a:ea typeface="Calibri"/>
                <a:cs typeface="Calibri"/>
                <a:sym typeface="Calibri"/>
              </a:rPr>
              <a:t>due to US sanctions against Russia</a:t>
            </a:r>
            <a:endParaRPr sz="1300" b="1">
              <a:solidFill>
                <a:srgbClr val="6AA84F"/>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James Bottomley</a:t>
            </a:r>
            <a:r>
              <a:rPr lang="en" sz="1300">
                <a:solidFill>
                  <a:schemeClr val="dk1"/>
                </a:solidFill>
                <a:latin typeface="Calibri"/>
                <a:ea typeface="Calibri"/>
                <a:cs typeface="Calibri"/>
                <a:sym typeface="Calibri"/>
              </a:rPr>
              <a:t>, a prominent Linux kernel developer, clarified that </a:t>
            </a:r>
            <a:r>
              <a:rPr lang="en" sz="1300" b="1">
                <a:solidFill>
                  <a:srgbClr val="FF0000"/>
                </a:solidFill>
                <a:latin typeface="Calibri"/>
                <a:ea typeface="Calibri"/>
                <a:cs typeface="Calibri"/>
                <a:sym typeface="Calibri"/>
              </a:rPr>
              <a:t>anyone on the US sanctions list cannot be a maintainer. </a:t>
            </a:r>
            <a:endParaRPr sz="1300" b="1">
              <a:solidFill>
                <a:srgbClr val="FF0000"/>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https://ofac.treasury.gov/media/932951/download?inline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https://www.youtube.com/watch?v=u4PMwpMGTdY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18" name="Google Shape;118;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541450" y="63300"/>
            <a:ext cx="5543284" cy="48387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Text to Video</a:t>
            </a:r>
            <a:endParaRPr sz="2000" b="1">
              <a:solidFill>
                <a:schemeClr val="dk1"/>
              </a:solidFill>
              <a:latin typeface="Calibri"/>
              <a:ea typeface="Calibri"/>
              <a:cs typeface="Calibri"/>
              <a:sym typeface="Calibri"/>
            </a:endParaRPr>
          </a:p>
        </p:txBody>
      </p:sp>
      <p:sp>
        <p:nvSpPr>
          <p:cNvPr id="124" name="Google Shape;124;p20"/>
          <p:cNvSpPr txBox="1"/>
          <p:nvPr/>
        </p:nvSpPr>
        <p:spPr>
          <a:xfrm>
            <a:off x="108767" y="454500"/>
            <a:ext cx="3927900" cy="302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google for: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ai text to audio</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ai text to video</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ai text to podcast</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https://www.zdnet.com/article/googles-ai-podcast-tool-transforms-your-text-into-stunningly-lifelike-audio-for-free/</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Google's illuminate </a:t>
            </a:r>
            <a:r>
              <a:rPr lang="en" sz="1300">
                <a:solidFill>
                  <a:schemeClr val="dk1"/>
                </a:solidFill>
                <a:latin typeface="Calibri"/>
                <a:ea typeface="Calibri"/>
                <a:cs typeface="Calibri"/>
                <a:sym typeface="Calibri"/>
              </a:rPr>
              <a:t>- the tool trained on AI &amp; science-related Arxiv papers - </a:t>
            </a:r>
            <a:r>
              <a:rPr lang="en" sz="13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https://illuminate.google.com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Here are many podcasts converted to animated videos: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https://www.youtube.com/@RohanPaul-AI/videos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125" name="Google Shape;125;p20"/>
          <p:cNvSpPr txBox="1"/>
          <p:nvPr/>
        </p:nvSpPr>
        <p:spPr>
          <a:xfrm>
            <a:off x="5067367" y="143550"/>
            <a:ext cx="3927900" cy="322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u="sng">
                <a:solidFill>
                  <a:schemeClr val="accent5"/>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https://notebooklm.google.com/</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https://www.youtube.com/watch?v=oSuXs0w1PPY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Google's Notebook LM is gaining popularity and has released new features, including AI podcast feature, the ability to customize podcasts and a business edition.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Upload the documents or provide a web link</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select "Generate" option under "Audio overview."</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"File" menu, select "Export audio"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NotebookLM itself can not convert audio to video.</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But we can use other services.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8"/>
              </a:rPr>
              <a:t>https://www.revid.ai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9"/>
              </a:rPr>
              <a:t>https://www.descript.com</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10"/>
              </a:rPr>
              <a:t>https://www.kapwing.com/video-editor</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31" name="Google Shape;131;p21"/>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32" name="Google Shape;132;p21"/>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33" name="Google Shape;133;p21"/>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34" name="Google Shape;134;p21"/>
          <p:cNvSpPr/>
          <p:nvPr/>
        </p:nvSpPr>
        <p:spPr>
          <a:xfrm>
            <a:off x="1055953" y="399778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21"/>
          <p:cNvSpPr/>
          <p:nvPr/>
        </p:nvSpPr>
        <p:spPr>
          <a:xfrm>
            <a:off x="1055953" y="268907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21"/>
          <p:cNvSpPr/>
          <p:nvPr/>
        </p:nvSpPr>
        <p:spPr>
          <a:xfrm>
            <a:off x="5588288" y="149970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21"/>
          <p:cNvSpPr/>
          <p:nvPr/>
        </p:nvSpPr>
        <p:spPr>
          <a:xfrm>
            <a:off x="5588295" y="197184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 name="Google Shape;138;p21"/>
          <p:cNvSpPr/>
          <p:nvPr/>
        </p:nvSpPr>
        <p:spPr>
          <a:xfrm>
            <a:off x="1055953" y="318039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 name="Google Shape;139;p21"/>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157.</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2,118,851.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2024-10-22.</a:t>
            </a:r>
            <a:endParaRPr sz="1100">
              <a:solidFill>
                <a:srgbClr val="1F2937"/>
              </a:solidFill>
              <a:highlight>
                <a:srgbClr val="FFFFFF"/>
              </a:highlight>
              <a:latin typeface="Calibri"/>
              <a:ea typeface="Calibri"/>
              <a:cs typeface="Calibri"/>
              <a:sym typeface="Calibri"/>
            </a:endParaRPr>
          </a:p>
        </p:txBody>
      </p:sp>
      <p:sp>
        <p:nvSpPr>
          <p:cNvPr id="140" name="Google Shape;140;p21"/>
          <p:cNvSpPr txBox="1"/>
          <p:nvPr/>
        </p:nvSpPr>
        <p:spPr>
          <a:xfrm>
            <a:off x="837060" y="1652325"/>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41" name="Google Shape;141;p21"/>
          <p:cNvSpPr txBox="1"/>
          <p:nvPr/>
        </p:nvSpPr>
        <p:spPr>
          <a:xfrm>
            <a:off x="925612" y="2042823"/>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42" name="Google Shape;142;p21"/>
          <p:cNvSpPr txBox="1"/>
          <p:nvPr/>
        </p:nvSpPr>
        <p:spPr>
          <a:xfrm>
            <a:off x="925612" y="3580317"/>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43" name="Google Shape;143;p21"/>
          <p:cNvSpPr/>
          <p:nvPr/>
        </p:nvSpPr>
        <p:spPr>
          <a:xfrm>
            <a:off x="5588300" y="215151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 name="Google Shape;144;p21"/>
          <p:cNvSpPr txBox="1"/>
          <p:nvPr/>
        </p:nvSpPr>
        <p:spPr>
          <a:xfrm>
            <a:off x="837060" y="4444038"/>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45" name="Google Shape;145;p21"/>
          <p:cNvSpPr/>
          <p:nvPr/>
        </p:nvSpPr>
        <p:spPr>
          <a:xfrm>
            <a:off x="5588295" y="338391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 name="Google Shape;146;p21"/>
          <p:cNvSpPr txBox="1"/>
          <p:nvPr/>
        </p:nvSpPr>
        <p:spPr>
          <a:xfrm>
            <a:off x="5359493" y="3566646"/>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47" name="Google Shape;147;p21"/>
          <p:cNvSpPr txBox="1"/>
          <p:nvPr/>
        </p:nvSpPr>
        <p:spPr>
          <a:xfrm>
            <a:off x="5359493" y="3955149"/>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48" name="Google Shape;148;p21"/>
          <p:cNvSpPr/>
          <p:nvPr/>
        </p:nvSpPr>
        <p:spPr>
          <a:xfrm>
            <a:off x="5588307" y="378444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49" name="Google Shape;149;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222088" y="772554"/>
            <a:ext cx="2676853" cy="4256849"/>
          </a:xfrm>
          <a:prstGeom prst="rect">
            <a:avLst/>
          </a:prstGeom>
          <a:noFill/>
          <a:ln w="9525" cap="flat" cmpd="sng">
            <a:solidFill>
              <a:srgbClr val="FF0000"/>
            </a:solidFill>
            <a:prstDash val="solid"/>
            <a:round/>
            <a:headEnd type="none" w="sm" len="sm"/>
            <a:tailEnd type="none" w="sm" len="sm"/>
          </a:ln>
        </p:spPr>
      </p:pic>
      <p:pic>
        <p:nvPicPr>
          <p:cNvPr id="150" name="Google Shape;150;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750972" y="771534"/>
            <a:ext cx="2676853" cy="4256849"/>
          </a:xfrm>
          <a:prstGeom prst="rect">
            <a:avLst/>
          </a:prstGeom>
          <a:noFill/>
          <a:ln w="9525" cap="flat" cmpd="sng">
            <a:solidFill>
              <a:srgbClr val="FF0000"/>
            </a:solidFill>
            <a:prstDash val="solid"/>
            <a:round/>
            <a:headEnd type="none" w="sm" len="sm"/>
            <a:tailEnd type="none" w="sm" len="sm"/>
          </a:ln>
        </p:spPr>
      </p:pic>
      <p:sp>
        <p:nvSpPr>
          <p:cNvPr id="151" name="Google Shape;151;p21"/>
          <p:cNvSpPr/>
          <p:nvPr/>
        </p:nvSpPr>
        <p:spPr>
          <a:xfrm>
            <a:off x="1055953" y="246210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 name="Google Shape;152;p21"/>
          <p:cNvSpPr/>
          <p:nvPr/>
        </p:nvSpPr>
        <p:spPr>
          <a:xfrm>
            <a:off x="1055953" y="424502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58" name="Google Shape;158;p22"/>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59" name="Google Shape;159;p22"/>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60" name="Google Shape;160;p22"/>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161" name="Google Shape;161;p22"/>
          <p:cNvSpPr/>
          <p:nvPr/>
        </p:nvSpPr>
        <p:spPr>
          <a:xfrm>
            <a:off x="5925008" y="330722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2" name="Google Shape;162;p22"/>
          <p:cNvSpPr/>
          <p:nvPr/>
        </p:nvSpPr>
        <p:spPr>
          <a:xfrm>
            <a:off x="1441743" y="306222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3" name="Google Shape;163;p22"/>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157.</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2,118,851.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2024-10-22.</a:t>
            </a:r>
            <a:endParaRPr sz="1100">
              <a:solidFill>
                <a:srgbClr val="1F2937"/>
              </a:solidFill>
              <a:highlight>
                <a:schemeClr val="lt1"/>
              </a:highlight>
              <a:latin typeface="Calibri"/>
              <a:ea typeface="Calibri"/>
              <a:cs typeface="Calibri"/>
              <a:sym typeface="Calibri"/>
            </a:endParaRPr>
          </a:p>
        </p:txBody>
      </p:sp>
      <p:sp>
        <p:nvSpPr>
          <p:cNvPr id="164" name="Google Shape;164;p22"/>
          <p:cNvSpPr/>
          <p:nvPr/>
        </p:nvSpPr>
        <p:spPr>
          <a:xfrm>
            <a:off x="5925008" y="249946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22"/>
          <p:cNvSpPr/>
          <p:nvPr/>
        </p:nvSpPr>
        <p:spPr>
          <a:xfrm>
            <a:off x="5925008" y="438510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Google Shape;166;p22"/>
          <p:cNvSpPr txBox="1"/>
          <p:nvPr/>
        </p:nvSpPr>
        <p:spPr>
          <a:xfrm>
            <a:off x="1195112" y="1634046"/>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67" name="Google Shape;167;p22"/>
          <p:cNvSpPr/>
          <p:nvPr/>
        </p:nvSpPr>
        <p:spPr>
          <a:xfrm>
            <a:off x="1441743" y="349915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22"/>
          <p:cNvSpPr/>
          <p:nvPr/>
        </p:nvSpPr>
        <p:spPr>
          <a:xfrm>
            <a:off x="1441743" y="368368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9" name="Google Shape;169;p22"/>
          <p:cNvSpPr/>
          <p:nvPr/>
        </p:nvSpPr>
        <p:spPr>
          <a:xfrm>
            <a:off x="1441743" y="412606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0" name="Google Shape;170;p22"/>
          <p:cNvSpPr txBox="1"/>
          <p:nvPr/>
        </p:nvSpPr>
        <p:spPr>
          <a:xfrm>
            <a:off x="1195112" y="4734300"/>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71" name="Google Shape;171;p22"/>
          <p:cNvSpPr txBox="1"/>
          <p:nvPr/>
        </p:nvSpPr>
        <p:spPr>
          <a:xfrm>
            <a:off x="1006759" y="3476342"/>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72" name="Google Shape;172;p22"/>
          <p:cNvSpPr txBox="1"/>
          <p:nvPr/>
        </p:nvSpPr>
        <p:spPr>
          <a:xfrm>
            <a:off x="5668388" y="3730355"/>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73" name="Google Shape;173;p22"/>
          <p:cNvSpPr/>
          <p:nvPr/>
        </p:nvSpPr>
        <p:spPr>
          <a:xfrm>
            <a:off x="1441743" y="457012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4" name="Google Shape;174;p22"/>
          <p:cNvSpPr txBox="1"/>
          <p:nvPr/>
        </p:nvSpPr>
        <p:spPr>
          <a:xfrm>
            <a:off x="5668396" y="3532328"/>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75" name="Google Shape;175;p22"/>
          <p:cNvSpPr txBox="1"/>
          <p:nvPr/>
        </p:nvSpPr>
        <p:spPr>
          <a:xfrm>
            <a:off x="5786594" y="1505010"/>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76" name="Google Shape;176;p22"/>
          <p:cNvSpPr txBox="1"/>
          <p:nvPr/>
        </p:nvSpPr>
        <p:spPr>
          <a:xfrm>
            <a:off x="1305262" y="2602063"/>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pic>
        <p:nvPicPr>
          <p:cNvPr id="177" name="Google Shape;177;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604263" y="741933"/>
            <a:ext cx="2676853" cy="4256849"/>
          </a:xfrm>
          <a:prstGeom prst="rect">
            <a:avLst/>
          </a:prstGeom>
          <a:noFill/>
          <a:ln w="9525" cap="flat" cmpd="sng">
            <a:solidFill>
              <a:srgbClr val="FF0000"/>
            </a:solidFill>
            <a:prstDash val="solid"/>
            <a:round/>
            <a:headEnd type="none" w="sm" len="sm"/>
            <a:tailEnd type="none" w="sm" len="sm"/>
          </a:ln>
        </p:spPr>
      </p:pic>
      <p:pic>
        <p:nvPicPr>
          <p:cNvPr id="178" name="Google Shape;178;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97013" y="734250"/>
            <a:ext cx="2676853" cy="4256849"/>
          </a:xfrm>
          <a:prstGeom prst="rect">
            <a:avLst/>
          </a:prstGeom>
          <a:noFill/>
          <a:ln w="9525" cap="flat" cmpd="sng">
            <a:solidFill>
              <a:srgbClr val="FF0000"/>
            </a:solidFill>
            <a:prstDash val="solid"/>
            <a:round/>
            <a:headEnd type="none" w="sm" len="sm"/>
            <a:tailEnd type="none" w="sm" len="sm"/>
          </a:ln>
        </p:spPr>
      </p:pic>
      <p:sp>
        <p:nvSpPr>
          <p:cNvPr id="179" name="Google Shape;179;p22"/>
          <p:cNvSpPr/>
          <p:nvPr/>
        </p:nvSpPr>
        <p:spPr>
          <a:xfrm>
            <a:off x="5925008" y="132687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2"/>
          <p:cNvSpPr/>
          <p:nvPr/>
        </p:nvSpPr>
        <p:spPr>
          <a:xfrm>
            <a:off x="5925008" y="482366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1322</Words>
  <Application>Microsoft Macintosh PowerPoint</Application>
  <PresentationFormat>On-screen Show (16:9)</PresentationFormat>
  <Paragraphs>153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2024-10-31T01:08:44Z</dcterms:modified>
</cp:coreProperties>
</file>