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Mono"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2"/>
    <p:restoredTop sz="94698"/>
  </p:normalViewPr>
  <p:slideViewPr>
    <p:cSldViewPr>
      <p:cViewPr varScale="1">
        <p:scale>
          <a:sx n="146" d="100"/>
          <a:sy n="146" d="100"/>
        </p:scale>
        <p:origin x="16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618421f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4618421f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4626f8be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34626f8be9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4752c6e9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4752c6e9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46f517a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46f517ac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46f9bda0b4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46f9bda0b4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6df2247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46df22472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46482488d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346482488d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464d8d01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464d8d015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4618421fb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4618421fb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4752c6e98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34752c6e98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4626f8be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34626f8be9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4732fa442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4732fa442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501.16295v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labs.amazon.science/blog/nova-act" TargetMode="External"/><Relationship Id="rId4" Type="http://schemas.openxmlformats.org/officeDocument/2006/relationships/hyperlink" Target="https://opentools.ai/news/extropic-the-startup-challenging-nvidias-ai-dominance"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www.youtube.com/watch?v=0rwYOa7pJCs" TargetMode="Externa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hyperlink" Target="https://x.com/gregisenberg/status/1906332104381620473"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qwenlm.github.io/blog/qvq-max-pre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502.0823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youtube.com/watch?v=vpNmKN2szt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shorts/MCyZDrrvwv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youtube.com/watch?v=Ny4XilJuuy4&amp;t=162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airyshine/Chain-of-Too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arxiv.org/abs/2503.16779v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atGE3f1Rl0"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hyperlink" Target="https://www.nvidia.com/en-us/solutions/quantum-computing/accelerated-quantum-center/" TargetMode="External"/><Relationship Id="rId4" Type="http://schemas.openxmlformats.org/officeDocument/2006/relationships/hyperlink" Target="https://www.threads.net/@businessnews100/post/DHcxN2AotOZ"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marktechpost.com/2025/03/28/ucla-researchers-released-openvlthinker-7b-a-reinforcement-learning-driven-model-for-enhancing-complex-visual-reasoning-and-step-by-step-problem-solving-in-multimodal-systems/" TargetMode="External"/><Relationship Id="rId3" Type="http://schemas.openxmlformats.org/officeDocument/2006/relationships/hyperlink" Target="https://forum.cursor.com/t/the-whole-200k-context-window-of-claude-3-7-sonnet-max/69736" TargetMode="External"/><Relationship Id="rId7" Type="http://schemas.openxmlformats.org/officeDocument/2006/relationships/image" Target="../media/image11.png"/><Relationship Id="rId12" Type="http://schemas.openxmlformats.org/officeDocument/2006/relationships/hyperlink" Target="https://www.reuters.com/technology/artificial-intelligence/chinas-zhipu-ai-launches-free-ai-agent-intensifying-domestic-tech-race-2025-03-3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x.com/OpenAI/status/1905331956856050135" TargetMode="External"/><Relationship Id="rId11" Type="http://schemas.openxmlformats.org/officeDocument/2006/relationships/hyperlink" Target="https://x.com/gregisenberg/status/1906066968068719016" TargetMode="External"/><Relationship Id="rId5" Type="http://schemas.openxmlformats.org/officeDocument/2006/relationships/hyperlink" Target="https://openai.com/chatgpt/team/" TargetMode="External"/><Relationship Id="rId10" Type="http://schemas.openxmlformats.org/officeDocument/2006/relationships/hyperlink" Target="https://transformer-circuits.pub/2025/attribution-graphs/biology.html" TargetMode="External"/><Relationship Id="rId4" Type="http://schemas.openxmlformats.org/officeDocument/2006/relationships/hyperlink" Target="https://help.openai.com/en/articles/6825453-chatgpt-release-notes" TargetMode="External"/><Relationship Id="rId9" Type="http://schemas.openxmlformats.org/officeDocument/2006/relationships/hyperlink" Target="https://transformer-circuits.pub/2025/attribution-graphs/methods.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echcrunch.com/2025/03/31/alphabets-ai-drug-discovery-platform-isomorphic-labs-raises-600m-from-thrive/" TargetMode="External"/><Relationship Id="rId7" Type="http://schemas.openxmlformats.org/officeDocument/2006/relationships/hyperlink" Target="https://x.com/allhands_ai/status/190676016240628544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developers.googleblog.com/en/introducing-txgemma-open-models-improving-therapeutics-development/" TargetMode="External"/><Relationship Id="rId5" Type="http://schemas.openxmlformats.org/officeDocument/2006/relationships/hyperlink" Target="https://www.infoq.com/news/2025/03/txgemma-google-deepmind/" TargetMode="External"/><Relationship Id="rId4" Type="http://schemas.openxmlformats.org/officeDocument/2006/relationships/hyperlink" Target="https://openrouter.ai/mistral/ministral-8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 Merges xAI and 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"Oversinking" - thinking too much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Yann LeCun "No Way In HELL AGI In 2 Years"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Chain-of-Tools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Quantum Research Center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GPT-4o update surpasses GPT-4.5</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April 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6787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2530571"/>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OpenVLThinker-7B - Visual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limits content length to 70k tokens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 How LLMs "think"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20 ideas for a startup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Zhipu AI GLM series of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TxGemma - open models for Drug Discovery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Isomorphic Labs - Alphabet’s AI drug discovery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Ministral 8b - model for Edge &amp; privacy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Runway's Gen-4  AI Video Generator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OpenHands 32B LM for software Engineering</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043000"/>
            <a:ext cx="4502400" cy="1634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Mixture-of-Mamba - a new State Space Model (SSM)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Extropic AI chips aiming to outperform Nvidia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Nova Act - Amazon's AI for web browser automation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Humanoid 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Find billion dollar idea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for coding in PyCharm or VS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scikit-learn on GPU</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97761" y="106800"/>
            <a:ext cx="1461965"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44" name="Google Shape;144;p24"/>
          <p:cNvSpPr txBox="1"/>
          <p:nvPr/>
        </p:nvSpPr>
        <p:spPr>
          <a:xfrm>
            <a:off x="55075" y="441750"/>
            <a:ext cx="44229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Mixture-of-Mamba - a new State Space Model (SSM)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Mixture-of-Mamba: Enhancing Multi-Modal State-Space Models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with Modality-Aware Sparsity</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https://arxiv.org/abs/2501.16295v1</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Multi-modal pretraining (text, image, speech).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1.4B parameters, requires much less FLOPs (25-42% of base model)</a:t>
            </a:r>
            <a:endParaRPr sz="1200">
              <a:solidFill>
                <a:srgbClr val="131313"/>
              </a:solidFill>
              <a:latin typeface="Calibri"/>
              <a:ea typeface="Calibri"/>
              <a:cs typeface="Calibri"/>
              <a:sym typeface="Calibri"/>
            </a:endParaRPr>
          </a:p>
        </p:txBody>
      </p:sp>
      <p:sp>
        <p:nvSpPr>
          <p:cNvPr id="145" name="Google Shape;145;p24"/>
          <p:cNvSpPr txBox="1"/>
          <p:nvPr/>
        </p:nvSpPr>
        <p:spPr>
          <a:xfrm>
            <a:off x="55075" y="1695300"/>
            <a:ext cx="4422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Extropic startup - AI chips, aiming to outperform Nvidia</a:t>
            </a:r>
            <a:r>
              <a:rPr lang="en" sz="1200">
                <a:solidFill>
                  <a:srgbClr val="131313"/>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https://opentools.ai/news/extropic-the-startup-challenging-nvidias-ai-dominance</a:t>
            </a:r>
            <a:endParaRPr sz="1200">
              <a:solidFill>
                <a:srgbClr val="131313"/>
              </a:solidFill>
              <a:latin typeface="Calibri"/>
              <a:ea typeface="Calibri"/>
              <a:cs typeface="Calibri"/>
              <a:sym typeface="Calibri"/>
            </a:endParaRPr>
          </a:p>
        </p:txBody>
      </p:sp>
      <p:sp>
        <p:nvSpPr>
          <p:cNvPr id="146" name="Google Shape;146;p24"/>
          <p:cNvSpPr txBox="1"/>
          <p:nvPr/>
        </p:nvSpPr>
        <p:spPr>
          <a:xfrm>
            <a:off x="55075" y="2483425"/>
            <a:ext cx="4422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Nova Act - Amazon's AI for web browser automation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xxxx</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https://labs.amazon.science/blog/nova-act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p:nvPr/>
        </p:nvSpPr>
        <p:spPr>
          <a:xfrm>
            <a:off x="55075" y="52750"/>
            <a:ext cx="2160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Humanoid Robots</a:t>
            </a:r>
            <a:endParaRPr sz="2000" b="1">
              <a:solidFill>
                <a:schemeClr val="dk1"/>
              </a:solidFill>
              <a:latin typeface="Calibri"/>
              <a:ea typeface="Calibri"/>
              <a:cs typeface="Calibri"/>
              <a:sym typeface="Calibri"/>
            </a:endParaRPr>
          </a:p>
        </p:txBody>
      </p:sp>
      <p:pic>
        <p:nvPicPr>
          <p:cNvPr id="152" name="Google Shape;152;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62470" y="52750"/>
            <a:ext cx="1836524" cy="2295651"/>
          </a:xfrm>
          <a:prstGeom prst="rect">
            <a:avLst/>
          </a:prstGeom>
          <a:noFill/>
          <a:ln>
            <a:noFill/>
          </a:ln>
        </p:spPr>
      </p:pic>
      <p:pic>
        <p:nvPicPr>
          <p:cNvPr id="153" name="Google Shape;153;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59307" y="52750"/>
            <a:ext cx="2630226" cy="1972650"/>
          </a:xfrm>
          <a:prstGeom prst="rect">
            <a:avLst/>
          </a:prstGeom>
          <a:noFill/>
          <a:ln>
            <a:noFill/>
          </a:ln>
        </p:spPr>
      </p:pic>
      <p:sp>
        <p:nvSpPr>
          <p:cNvPr id="154" name="Google Shape;154;p25"/>
          <p:cNvSpPr txBox="1"/>
          <p:nvPr/>
        </p:nvSpPr>
        <p:spPr>
          <a:xfrm>
            <a:off x="4648250" y="2103300"/>
            <a:ext cx="2324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Robots brush and style your hair</a:t>
            </a:r>
            <a:endParaRPr sz="1200">
              <a:solidFill>
                <a:srgbClr val="131313"/>
              </a:solidFill>
              <a:latin typeface="Calibri"/>
              <a:ea typeface="Calibri"/>
              <a:cs typeface="Calibri"/>
              <a:sym typeface="Calibri"/>
            </a:endParaRPr>
          </a:p>
        </p:txBody>
      </p:sp>
      <p:sp>
        <p:nvSpPr>
          <p:cNvPr id="155" name="Google Shape;155;p25"/>
          <p:cNvSpPr txBox="1"/>
          <p:nvPr/>
        </p:nvSpPr>
        <p:spPr>
          <a:xfrm>
            <a:off x="651400" y="3324800"/>
            <a:ext cx="2667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Unitree Dex5 Dexterous Hand</a:t>
            </a:r>
            <a:endParaRPr sz="12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https://www.youtube.com/watch?v=0rwYOa7pJCs</a:t>
            </a:r>
            <a:endParaRPr sz="900">
              <a:solidFill>
                <a:srgbClr val="FF0000"/>
              </a:solidFill>
              <a:latin typeface="Calibri"/>
              <a:ea typeface="Calibri"/>
              <a:cs typeface="Calibri"/>
              <a:sym typeface="Calibri"/>
            </a:endParaRPr>
          </a:p>
        </p:txBody>
      </p:sp>
      <p:pic>
        <p:nvPicPr>
          <p:cNvPr id="156" name="Google Shape;156;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80925" y="622901"/>
            <a:ext cx="2034851" cy="1046549"/>
          </a:xfrm>
          <a:prstGeom prst="rect">
            <a:avLst/>
          </a:prstGeom>
          <a:noFill/>
          <a:ln>
            <a:noFill/>
          </a:ln>
        </p:spPr>
      </p:pic>
      <p:pic>
        <p:nvPicPr>
          <p:cNvPr id="157" name="Google Shape;157;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283200" y="622900"/>
            <a:ext cx="1104812" cy="1046549"/>
          </a:xfrm>
          <a:prstGeom prst="rect">
            <a:avLst/>
          </a:prstGeom>
          <a:noFill/>
          <a:ln>
            <a:noFill/>
          </a:ln>
        </p:spPr>
      </p:pic>
      <p:pic>
        <p:nvPicPr>
          <p:cNvPr id="158" name="Google Shape;158;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03775" y="1744200"/>
            <a:ext cx="1989151" cy="1445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Find billion dollar idea</a:t>
            </a:r>
            <a:endParaRPr sz="2000" b="1">
              <a:solidFill>
                <a:schemeClr val="dk1"/>
              </a:solidFill>
              <a:latin typeface="Calibri"/>
              <a:ea typeface="Calibri"/>
              <a:cs typeface="Calibri"/>
              <a:sym typeface="Calibri"/>
            </a:endParaRPr>
          </a:p>
        </p:txBody>
      </p:sp>
      <p:sp>
        <p:nvSpPr>
          <p:cNvPr id="164" name="Google Shape;164;p26"/>
          <p:cNvSpPr txBox="1"/>
          <p:nvPr/>
        </p:nvSpPr>
        <p:spPr>
          <a:xfrm>
            <a:off x="134875" y="530700"/>
            <a:ext cx="42717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Framework to find the next cursor-like billion dollar idea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by Greg Isenberg:</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look for skilled professionals who spend 6+ hours a day in a specific software tool - the more arcane, the better</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identify tasks within their workflow that require deep expertise but follow patterns - these are ripe for ai assistance</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focus on industries with high hourly rates ($100+) where time savings translate directly to revenue or cost reduction</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seek workflows with specialized vocabulary that generic ai struggles with but domain-specific ai could master</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prioritize tasks that involve both creativity and technical constraints - the sweet spot for human-ai collaboration</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build for existing interfaces people already know rather than forcing new workflows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start with a tiny, almost embarrassingly specific niche - e.g., not "legal" but "divorce proceedings in california"</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solve for the 80% case that's repetitive, leaving humans to handle the complex 20%</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 best opportunities feel like "ai-enhanced superpowers" rather than "ai replacements"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if it can be on the cloud, that's a good sign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https://x.com/gregisenberg/status/1906332104381620473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5" name="Google Shape;165;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32625" y="184125"/>
            <a:ext cx="3304276" cy="1841374"/>
          </a:xfrm>
          <a:prstGeom prst="rect">
            <a:avLst/>
          </a:prstGeom>
          <a:noFill/>
          <a:ln w="9525" cap="flat" cmpd="sng">
            <a:solidFill>
              <a:srgbClr val="FF0000"/>
            </a:solidFill>
            <a:prstDash val="solid"/>
            <a:round/>
            <a:headEnd type="none" w="sm" len="sm"/>
            <a:tailEnd type="none" w="sm" len="sm"/>
          </a:ln>
        </p:spPr>
      </p:pic>
      <p:sp>
        <p:nvSpPr>
          <p:cNvPr id="166" name="Google Shape;166;p26"/>
          <p:cNvSpPr txBox="1"/>
          <p:nvPr/>
        </p:nvSpPr>
        <p:spPr>
          <a:xfrm>
            <a:off x="4832750" y="3045825"/>
            <a:ext cx="3800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Just feed this post into Grok - and ask is to generate ideas :)</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Ollama for coding in PyCharm or VS Code</a:t>
            </a:r>
            <a:endParaRPr sz="2000" b="1">
              <a:solidFill>
                <a:schemeClr val="dk1"/>
              </a:solidFill>
              <a:latin typeface="Calibri"/>
              <a:ea typeface="Calibri"/>
              <a:cs typeface="Calibri"/>
              <a:sym typeface="Calibri"/>
            </a:endParaRPr>
          </a:p>
        </p:txBody>
      </p:sp>
      <p:sp>
        <p:nvSpPr>
          <p:cNvPr id="172" name="Google Shape;172;p27"/>
          <p:cNvSpPr txBox="1"/>
          <p:nvPr/>
        </p:nvSpPr>
        <p:spPr>
          <a:xfrm>
            <a:off x="147350" y="553575"/>
            <a:ext cx="44313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How to use Ollama for coding in PyCharm or VS Code:</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In PyCharm:</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go to Settings &gt; Plugins</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and type ollama, AI, LLM, etc. </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consider these plugins:</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ProxyAI           : 4.24,   585K </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DevoxxGenie       : 4.54,    16K</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MyOllamaEnhancer  : 4.48,     2K</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OllamAssist       : 4.04,     3K</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In VS Code go to extensions - and search:</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@popular ollama</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@popular copilot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@popular ChatGPT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For example:</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Codeium (creators of Windsurf)</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Cline</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ChatGPT Copilot (works with Ollama)</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Ollama Autocoder</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Ollama Copilot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a:t>
            </a:r>
            <a:endParaRPr sz="1100">
              <a:solidFill>
                <a:schemeClr val="dk1"/>
              </a:solidFill>
              <a:latin typeface="Roboto Mono"/>
              <a:ea typeface="Roboto Mono"/>
              <a:cs typeface="Roboto Mono"/>
              <a:sym typeface="Roboto Mono"/>
            </a:endParaRPr>
          </a:p>
        </p:txBody>
      </p:sp>
      <p:sp>
        <p:nvSpPr>
          <p:cNvPr id="173" name="Google Shape;173;p27"/>
          <p:cNvSpPr txBox="1"/>
          <p:nvPr/>
        </p:nvSpPr>
        <p:spPr>
          <a:xfrm>
            <a:off x="4952650" y="553575"/>
            <a:ext cx="35040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Qwen2.5-32B</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QwQ-32B - reasoning too much</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mistral-Small</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Mistral-Codestral</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gemma3:27b</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DeepSeek-R1</a:t>
            </a: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DeepSeek V3.1 Coder</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OpenHands LM - 32B</a:t>
            </a:r>
            <a:endParaRPr sz="1100">
              <a:solidFill>
                <a:schemeClr val="dk1"/>
              </a:solidFill>
              <a:latin typeface="Roboto Mono"/>
              <a:ea typeface="Roboto Mono"/>
              <a:cs typeface="Roboto Mono"/>
              <a:sym typeface="Roboto Mono"/>
            </a:endParaRPr>
          </a:p>
        </p:txBody>
      </p:sp>
      <p:sp>
        <p:nvSpPr>
          <p:cNvPr id="174" name="Google Shape;174;p27"/>
          <p:cNvSpPr txBox="1"/>
          <p:nvPr/>
        </p:nvSpPr>
        <p:spPr>
          <a:xfrm>
            <a:off x="4898900" y="3965925"/>
            <a:ext cx="35040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abacus.ai AppLLM for Vibe coding</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scikit-learn on GPU</a:t>
            </a:r>
            <a:endParaRPr sz="2000" b="1">
              <a:solidFill>
                <a:schemeClr val="dk1"/>
              </a:solidFill>
              <a:latin typeface="Calibri"/>
              <a:ea typeface="Calibri"/>
              <a:cs typeface="Calibri"/>
              <a:sym typeface="Calibri"/>
            </a:endParaRPr>
          </a:p>
        </p:txBody>
      </p:sp>
      <p:sp>
        <p:nvSpPr>
          <p:cNvPr id="180" name="Google Shape;180;p28"/>
          <p:cNvSpPr txBox="1"/>
          <p:nvPr/>
        </p:nvSpPr>
        <p:spPr>
          <a:xfrm>
            <a:off x="147350" y="508775"/>
            <a:ext cx="39633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Nvidia "cuML" can accelerate scikit-learn</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up to 50 times faster for some algorithms</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Supported algorithms include random forests, k-means clustering, principal component analysis (PCA), and others. </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Unsupported operations automatically fall back to CPU execution.</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To enable GPU acceleration, you simply load the cuML extension in your Python environment: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a:t>
            </a:r>
            <a:r>
              <a:rPr lang="en" sz="1100" b="1">
                <a:solidFill>
                  <a:srgbClr val="3C78D8"/>
                </a:solidFill>
                <a:latin typeface="Roboto Mono"/>
                <a:ea typeface="Roboto Mono"/>
                <a:cs typeface="Roboto Mono"/>
                <a:sym typeface="Roboto Mono"/>
              </a:rPr>
              <a:t>%load_ext cuml.accel</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p:txBody>
      </p:sp>
      <p:pic>
        <p:nvPicPr>
          <p:cNvPr id="181" name="Google Shape;181;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10139" y="1074850"/>
            <a:ext cx="4688198" cy="31254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7" name="Google Shape;187;p29"/>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88" name="Google Shape;188;p29"/>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9" name="Google Shape;189;p29"/>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90" name="Google Shape;190;p29"/>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2,816,680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2025-03-25</a:t>
            </a:r>
            <a:endParaRPr sz="1100">
              <a:solidFill>
                <a:srgbClr val="1F2937"/>
              </a:solidFill>
              <a:highlight>
                <a:schemeClr val="lt1"/>
              </a:highlight>
              <a:latin typeface="Calibri"/>
              <a:ea typeface="Calibri"/>
              <a:cs typeface="Calibri"/>
              <a:sym typeface="Calibri"/>
            </a:endParaRPr>
          </a:p>
        </p:txBody>
      </p:sp>
      <p:sp>
        <p:nvSpPr>
          <p:cNvPr id="191" name="Google Shape;191;p29"/>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92" name="Google Shape;192;p29"/>
          <p:cNvSpPr txBox="1"/>
          <p:nvPr/>
        </p:nvSpPr>
        <p:spPr>
          <a:xfrm>
            <a:off x="366753" y="23321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3" name="Google Shape;193;p29"/>
          <p:cNvSpPr/>
          <p:nvPr/>
        </p:nvSpPr>
        <p:spPr>
          <a:xfrm>
            <a:off x="657622" y="19420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9"/>
          <p:cNvSpPr/>
          <p:nvPr/>
        </p:nvSpPr>
        <p:spPr>
          <a:xfrm>
            <a:off x="657622" y="17602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9"/>
          <p:cNvSpPr txBox="1"/>
          <p:nvPr/>
        </p:nvSpPr>
        <p:spPr>
          <a:xfrm>
            <a:off x="4374752" y="449640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6" name="Google Shape;196;p29"/>
          <p:cNvSpPr/>
          <p:nvPr/>
        </p:nvSpPr>
        <p:spPr>
          <a:xfrm>
            <a:off x="4667561" y="255277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9"/>
          <p:cNvSpPr/>
          <p:nvPr/>
        </p:nvSpPr>
        <p:spPr>
          <a:xfrm>
            <a:off x="4667561" y="33337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9"/>
          <p:cNvSpPr/>
          <p:nvPr/>
        </p:nvSpPr>
        <p:spPr>
          <a:xfrm>
            <a:off x="4667561" y="177631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9"/>
          <p:cNvSpPr txBox="1"/>
          <p:nvPr/>
        </p:nvSpPr>
        <p:spPr>
          <a:xfrm>
            <a:off x="356993" y="409486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0" name="Google Shape;200;p29"/>
          <p:cNvSpPr/>
          <p:nvPr/>
        </p:nvSpPr>
        <p:spPr>
          <a:xfrm>
            <a:off x="651849" y="21410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9"/>
          <p:cNvSpPr/>
          <p:nvPr/>
        </p:nvSpPr>
        <p:spPr>
          <a:xfrm>
            <a:off x="657622" y="27315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9"/>
          <p:cNvSpPr/>
          <p:nvPr/>
        </p:nvSpPr>
        <p:spPr>
          <a:xfrm>
            <a:off x="4667561" y="31413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9"/>
          <p:cNvSpPr/>
          <p:nvPr/>
        </p:nvSpPr>
        <p:spPr>
          <a:xfrm>
            <a:off x="4667561" y="15754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9"/>
          <p:cNvSpPr/>
          <p:nvPr/>
        </p:nvSpPr>
        <p:spPr>
          <a:xfrm>
            <a:off x="4667561" y="2362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9"/>
          <p:cNvSpPr/>
          <p:nvPr/>
        </p:nvSpPr>
        <p:spPr>
          <a:xfrm>
            <a:off x="658590" y="39168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9"/>
          <p:cNvSpPr/>
          <p:nvPr/>
        </p:nvSpPr>
        <p:spPr>
          <a:xfrm>
            <a:off x="657622" y="23405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9"/>
          <p:cNvSpPr/>
          <p:nvPr/>
        </p:nvSpPr>
        <p:spPr>
          <a:xfrm>
            <a:off x="657622" y="253887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9"/>
          <p:cNvSpPr txBox="1"/>
          <p:nvPr/>
        </p:nvSpPr>
        <p:spPr>
          <a:xfrm>
            <a:off x="349062" y="3703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9" name="Google Shape;209;p29"/>
          <p:cNvSpPr txBox="1"/>
          <p:nvPr/>
        </p:nvSpPr>
        <p:spPr>
          <a:xfrm>
            <a:off x="4504061" y="371096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0" name="Google Shape;210;p29"/>
          <p:cNvSpPr/>
          <p:nvPr/>
        </p:nvSpPr>
        <p:spPr>
          <a:xfrm>
            <a:off x="657622" y="41065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9"/>
          <p:cNvSpPr txBox="1"/>
          <p:nvPr/>
        </p:nvSpPr>
        <p:spPr>
          <a:xfrm>
            <a:off x="4367104" y="196462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2" name="Google Shape;212;p29"/>
          <p:cNvSpPr/>
          <p:nvPr/>
        </p:nvSpPr>
        <p:spPr>
          <a:xfrm>
            <a:off x="4667561" y="19759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9"/>
          <p:cNvSpPr/>
          <p:nvPr/>
        </p:nvSpPr>
        <p:spPr>
          <a:xfrm>
            <a:off x="4667561" y="215811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9"/>
          <p:cNvSpPr txBox="1"/>
          <p:nvPr/>
        </p:nvSpPr>
        <p:spPr>
          <a:xfrm>
            <a:off x="4504061" y="430438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5" name="Google Shape;215;p29"/>
          <p:cNvSpPr/>
          <p:nvPr/>
        </p:nvSpPr>
        <p:spPr>
          <a:xfrm>
            <a:off x="4667561" y="2752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9"/>
          <p:cNvSpPr txBox="1"/>
          <p:nvPr/>
        </p:nvSpPr>
        <p:spPr>
          <a:xfrm>
            <a:off x="495922" y="332501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7" name="Google Shape;217;p29"/>
          <p:cNvSpPr txBox="1"/>
          <p:nvPr/>
        </p:nvSpPr>
        <p:spPr>
          <a:xfrm flipH="1">
            <a:off x="582849" y="136302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18" name="Google Shape;218;p29"/>
          <p:cNvSpPr txBox="1"/>
          <p:nvPr/>
        </p:nvSpPr>
        <p:spPr>
          <a:xfrm flipH="1">
            <a:off x="4598561" y="138228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19" name="Google Shape;219;p29"/>
          <p:cNvSpPr/>
          <p:nvPr/>
        </p:nvSpPr>
        <p:spPr>
          <a:xfrm>
            <a:off x="657622" y="29520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9"/>
          <p:cNvSpPr/>
          <p:nvPr/>
        </p:nvSpPr>
        <p:spPr>
          <a:xfrm>
            <a:off x="4667561" y="295484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9"/>
          <p:cNvSpPr/>
          <p:nvPr/>
        </p:nvSpPr>
        <p:spPr>
          <a:xfrm>
            <a:off x="4667561" y="391626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9"/>
          <p:cNvSpPr/>
          <p:nvPr/>
        </p:nvSpPr>
        <p:spPr>
          <a:xfrm>
            <a:off x="651849" y="15639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9"/>
          <p:cNvSpPr/>
          <p:nvPr/>
        </p:nvSpPr>
        <p:spPr>
          <a:xfrm>
            <a:off x="517870" y="313701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9"/>
          <p:cNvSpPr/>
          <p:nvPr/>
        </p:nvSpPr>
        <p:spPr>
          <a:xfrm>
            <a:off x="4667561" y="3524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9"/>
          <p:cNvSpPr/>
          <p:nvPr/>
        </p:nvSpPr>
        <p:spPr>
          <a:xfrm>
            <a:off x="657622" y="31431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9"/>
          <p:cNvSpPr/>
          <p:nvPr/>
        </p:nvSpPr>
        <p:spPr>
          <a:xfrm>
            <a:off x="657622"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9"/>
          <p:cNvSpPr txBox="1"/>
          <p:nvPr/>
        </p:nvSpPr>
        <p:spPr>
          <a:xfrm>
            <a:off x="495024" y="42923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8" name="Google Shape;228;p29"/>
          <p:cNvSpPr txBox="1"/>
          <p:nvPr/>
        </p:nvSpPr>
        <p:spPr>
          <a:xfrm>
            <a:off x="438738" y="4480138"/>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29" name="Google Shape;229;p29"/>
          <p:cNvSpPr txBox="1"/>
          <p:nvPr/>
        </p:nvSpPr>
        <p:spPr>
          <a:xfrm>
            <a:off x="4454720" y="4698042"/>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30" name="Google Shape;230;p29"/>
          <p:cNvSpPr/>
          <p:nvPr/>
        </p:nvSpPr>
        <p:spPr>
          <a:xfrm>
            <a:off x="657622" y="35195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9"/>
          <p:cNvSpPr/>
          <p:nvPr/>
        </p:nvSpPr>
        <p:spPr>
          <a:xfrm>
            <a:off x="4667561" y="41163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9"/>
          <p:cNvSpPr/>
          <p:nvPr/>
        </p:nvSpPr>
        <p:spPr>
          <a:xfrm>
            <a:off x="651849" y="11836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9"/>
          <p:cNvSpPr/>
          <p:nvPr/>
        </p:nvSpPr>
        <p:spPr>
          <a:xfrm>
            <a:off x="658602" y="471080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9"/>
          <p:cNvSpPr/>
          <p:nvPr/>
        </p:nvSpPr>
        <p:spPr>
          <a:xfrm>
            <a:off x="4667561" y="11888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a:off x="4667561" y="4505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6" name="Google Shape;236;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3189" y="867412"/>
            <a:ext cx="2882537" cy="4205874"/>
          </a:xfrm>
          <a:prstGeom prst="rect">
            <a:avLst/>
          </a:prstGeom>
          <a:noFill/>
          <a:ln w="9525" cap="flat" cmpd="sng">
            <a:solidFill>
              <a:srgbClr val="FF0000"/>
            </a:solidFill>
            <a:prstDash val="solid"/>
            <a:round/>
            <a:headEnd type="none" w="sm" len="sm"/>
            <a:tailEnd type="none" w="sm" len="sm"/>
          </a:ln>
        </p:spPr>
      </p:pic>
      <p:pic>
        <p:nvPicPr>
          <p:cNvPr id="237" name="Google Shape;237;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19921" y="867425"/>
            <a:ext cx="2882526" cy="4205851"/>
          </a:xfrm>
          <a:prstGeom prst="rect">
            <a:avLst/>
          </a:prstGeom>
          <a:noFill/>
          <a:ln w="9525" cap="flat" cmpd="sng">
            <a:solidFill>
              <a:srgbClr val="FF0000"/>
            </a:solidFill>
            <a:prstDash val="solid"/>
            <a:round/>
            <a:headEnd type="none" w="sm" len="sm"/>
            <a:tailEnd type="none" w="sm" len="sm"/>
          </a:ln>
        </p:spPr>
      </p:pic>
      <p:sp>
        <p:nvSpPr>
          <p:cNvPr id="238" name="Google Shape;238;p29"/>
          <p:cNvSpPr/>
          <p:nvPr/>
        </p:nvSpPr>
        <p:spPr>
          <a:xfrm>
            <a:off x="658590" y="49074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9"/>
          <p:cNvSpPr txBox="1"/>
          <p:nvPr/>
        </p:nvSpPr>
        <p:spPr>
          <a:xfrm>
            <a:off x="4504061" y="488701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45" name="Google Shape;245;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6" name="Google Shape;246;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7" name="Google Shape;247;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48" name="Google Shape;248;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49" name="Google Shape;249;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Elon Musk Merges xAI and X</a:t>
            </a:r>
            <a:endParaRPr sz="2000" b="1">
              <a:solidFill>
                <a:schemeClr val="dk1"/>
              </a:solidFill>
              <a:latin typeface="Calibri"/>
              <a:ea typeface="Calibri"/>
              <a:cs typeface="Calibri"/>
              <a:sym typeface="Calibri"/>
            </a:endParaRPr>
          </a:p>
        </p:txBody>
      </p:sp>
      <p:sp>
        <p:nvSpPr>
          <p:cNvPr id="74" name="Google Shape;74;p16"/>
          <p:cNvSpPr txBox="1"/>
          <p:nvPr/>
        </p:nvSpPr>
        <p:spPr>
          <a:xfrm>
            <a:off x="111925" y="567150"/>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xAI - an AI startup, has officially acquired X (formerly Twitter) in an all-stock deal.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move merges two of Musk’s ventures into one to unify data, infrastructure, and distribution under one roof.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Valuations: xAI at $80 billion and X at $33 billion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X.ai and X.com bring together models, compute, talent, 600+ million users, massive amounts of data and a live testing ground for AI applications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Musk is positioning xAI to compete head-to-head with OpenAI, Google DeepMind, and Anthropic. He’s already poached top AI talent, built large-scale infrastructure, and launched Grok 3, a model rivaling industry leaders in key benchmarks.</a:t>
            </a:r>
            <a:endParaRPr sz="1200">
              <a:solidFill>
                <a:srgbClr val="131313"/>
              </a:solidFill>
              <a:latin typeface="Calibri"/>
              <a:ea typeface="Calibri"/>
              <a:cs typeface="Calibri"/>
              <a:sym typeface="Calibri"/>
            </a:endParaRPr>
          </a:p>
        </p:txBody>
      </p:sp>
      <p:pic>
        <p:nvPicPr>
          <p:cNvPr id="75" name="Google Shape;75;p16"/>
          <p:cNvPicPr preferRelativeResize="0"/>
          <p:nvPr/>
        </p:nvPicPr>
        <p:blipFill>
          <a:blip r:embed="rId3">
            <a:alphaModFix/>
          </a:blip>
          <a:stretch>
            <a:fillRect/>
          </a:stretch>
        </p:blipFill>
        <p:spPr>
          <a:xfrm>
            <a:off x="979950" y="2990150"/>
            <a:ext cx="2838450" cy="1609725"/>
          </a:xfrm>
          <a:prstGeom prst="rect">
            <a:avLst/>
          </a:prstGeom>
          <a:noFill/>
          <a:ln>
            <a:noFill/>
          </a:ln>
        </p:spPr>
      </p:pic>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37525" y="2990150"/>
            <a:ext cx="2582836" cy="1609725"/>
          </a:xfrm>
          <a:prstGeom prst="rect">
            <a:avLst/>
          </a:prstGeom>
          <a:noFill/>
          <a:ln>
            <a:noFill/>
          </a:ln>
        </p:spPr>
      </p:pic>
      <p:sp>
        <p:nvSpPr>
          <p:cNvPr id="77" name="Google Shape;77;p16"/>
          <p:cNvSpPr/>
          <p:nvPr/>
        </p:nvSpPr>
        <p:spPr>
          <a:xfrm>
            <a:off x="3983513" y="3443050"/>
            <a:ext cx="888900" cy="821700"/>
          </a:xfrm>
          <a:prstGeom prst="mathPlus">
            <a:avLst>
              <a:gd name="adj1" fmla="val 2352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02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Qwen Models</a:t>
            </a:r>
            <a:endParaRPr sz="2000" b="1">
              <a:solidFill>
                <a:schemeClr val="dk1"/>
              </a:solidFill>
              <a:latin typeface="Calibri"/>
              <a:ea typeface="Calibri"/>
              <a:cs typeface="Calibri"/>
              <a:sym typeface="Calibri"/>
            </a:endParaRPr>
          </a:p>
        </p:txBody>
      </p:sp>
      <p:sp>
        <p:nvSpPr>
          <p:cNvPr id="83" name="Google Shape;83;p17"/>
          <p:cNvSpPr txBox="1"/>
          <p:nvPr/>
        </p:nvSpPr>
        <p:spPr>
          <a:xfrm>
            <a:off x="111925" y="567150"/>
            <a:ext cx="4431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Alibaba Qwen models:</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Proprietary: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Qwen2.5-Max (Jan 2025) - outperforms GPT-4o and DeepSeek-V3 accessible via API, Alibaba Cloud and Higging Face</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Open source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Qwen2.5-32B (Feb 26)</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QwQ-32B (March 6) -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QVQ-Max (March 28) - 32B visual reasoning model</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https://qwenlm.github.io/blog/qvq-max-preview/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Qwen2.5-VL-32B-Instruct (March 24) - multimodal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Qwen2.5-Omni-7B (March 26) multimodal, small, cost effective</a:t>
            </a:r>
            <a:endParaRPr sz="1200">
              <a:solidFill>
                <a:srgbClr val="131313"/>
              </a:solidFill>
              <a:latin typeface="Calibri"/>
              <a:ea typeface="Calibri"/>
              <a:cs typeface="Calibri"/>
              <a:sym typeface="Calibri"/>
            </a:endParaRPr>
          </a:p>
        </p:txBody>
      </p:sp>
      <p:pic>
        <p:nvPicPr>
          <p:cNvPr id="84" name="Google Shape;84;p17"/>
          <p:cNvPicPr preferRelativeResize="0"/>
          <p:nvPr/>
        </p:nvPicPr>
        <p:blipFill>
          <a:blip r:embed="rId4">
            <a:alphaModFix/>
          </a:blip>
          <a:stretch>
            <a:fillRect/>
          </a:stretch>
        </p:blipFill>
        <p:spPr>
          <a:xfrm>
            <a:off x="5255650" y="189250"/>
            <a:ext cx="3657600" cy="1247775"/>
          </a:xfrm>
          <a:prstGeom prst="rect">
            <a:avLst/>
          </a:prstGeom>
          <a:noFill/>
          <a:ln>
            <a:noFill/>
          </a:ln>
        </p:spPr>
      </p:pic>
      <p:pic>
        <p:nvPicPr>
          <p:cNvPr id="85" name="Google Shape;85;p17"/>
          <p:cNvPicPr preferRelativeResize="0"/>
          <p:nvPr/>
        </p:nvPicPr>
        <p:blipFill>
          <a:blip r:embed="rId5">
            <a:alphaModFix/>
          </a:blip>
          <a:stretch>
            <a:fillRect/>
          </a:stretch>
        </p:blipFill>
        <p:spPr>
          <a:xfrm>
            <a:off x="6091750" y="1812375"/>
            <a:ext cx="2857500" cy="1600200"/>
          </a:xfrm>
          <a:prstGeom prst="rect">
            <a:avLst/>
          </a:prstGeom>
          <a:noFill/>
          <a:ln>
            <a:noFill/>
          </a:ln>
        </p:spPr>
      </p:pic>
      <p:sp>
        <p:nvSpPr>
          <p:cNvPr id="86" name="Google Shape;86;p17"/>
          <p:cNvSpPr txBox="1"/>
          <p:nvPr/>
        </p:nvSpPr>
        <p:spPr>
          <a:xfrm>
            <a:off x="111925" y="3176050"/>
            <a:ext cx="5385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main scientists and contributors behind the creation of Qwen models include: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Zhibin Gou: A core contributor with a background linked to Tsinghua University.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Zhihong Shao: Another key contributor from Tsinghua University, who has co-authored papers with Nan Duan (Microsoft Research Asia (MSRA)).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Zhenda Xie: A notable contributor to the development of Qwen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 Yang: Credited as the submitter of the Qwen Technical Report on arXiv</a:t>
            </a:r>
            <a:endParaRPr sz="1200">
              <a:solidFill>
                <a:srgbClr val="131313"/>
              </a:solidFill>
              <a:latin typeface="Calibri"/>
              <a:ea typeface="Calibri"/>
              <a:cs typeface="Calibri"/>
              <a:sym typeface="Calibri"/>
            </a:endParaRPr>
          </a:p>
        </p:txBody>
      </p:sp>
      <p:sp>
        <p:nvSpPr>
          <p:cNvPr id="87" name="Google Shape;87;p17"/>
          <p:cNvSpPr txBox="1"/>
          <p:nvPr/>
        </p:nvSpPr>
        <p:spPr>
          <a:xfrm>
            <a:off x="111925" y="4478575"/>
            <a:ext cx="5385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QVQ-Max - visual 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https://qwenlm.github.io/blog/qvq-max-preview/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Oversinking - thinking too much</a:t>
            </a:r>
            <a:endParaRPr sz="2000" b="1">
              <a:solidFill>
                <a:schemeClr val="dk1"/>
              </a:solidFill>
              <a:latin typeface="Calibri"/>
              <a:ea typeface="Calibri"/>
              <a:cs typeface="Calibri"/>
              <a:sym typeface="Calibri"/>
            </a:endParaRPr>
          </a:p>
        </p:txBody>
      </p:sp>
      <p:sp>
        <p:nvSpPr>
          <p:cNvPr id="93" name="Google Shape;93;p18"/>
          <p:cNvSpPr txBox="1"/>
          <p:nvPr/>
        </p:nvSpPr>
        <p:spPr>
          <a:xfrm>
            <a:off x="102400" y="500475"/>
            <a:ext cx="44313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Danger of Overthinking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Danger of Overthinking: Examining the Reasoning-Action Dilemma in Agentic Tasks - </a:t>
            </a:r>
            <a:r>
              <a:rPr lang="en" sz="1200" u="sng">
                <a:solidFill>
                  <a:schemeClr val="hlink"/>
                </a:solidFill>
                <a:latin typeface="Calibri"/>
                <a:ea typeface="Calibri"/>
                <a:cs typeface="Calibri"/>
                <a:sym typeface="Calibri"/>
                <a:hlinkClick r:id="rId3"/>
              </a:rPr>
              <a:t>https://arxiv.org/abs/2502.08235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AI Reasoning Paradox: Why Agents FAIL - </a:t>
            </a:r>
            <a:r>
              <a:rPr lang="en" sz="1200" u="sng">
                <a:solidFill>
                  <a:schemeClr val="hlink"/>
                </a:solidFill>
                <a:latin typeface="Calibri"/>
                <a:ea typeface="Calibri"/>
                <a:cs typeface="Calibri"/>
                <a:sym typeface="Calibri"/>
                <a:hlinkClick r:id="rId4"/>
              </a:rPr>
              <a:t>https://www.youtube.com/watch?v=vpNmKN2szt8</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oversinking = spending too much time on internal reasoning rather than taking effective actions. Som models take x41 times more tokens than others for reasoning. Higher oversinking scores strongly correlate with lower task success rates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symptoms of oversinking: (1) Analysis paralysis: Extensive planning with minimal concrete actions; (2) Rouge actions: Taking actions without waiting for feedback; (3) Premature disengagement: Terminating tasks based on internal assessment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Counter-measures: </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Length budgeting</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System/model switching </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Parallel search</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Reinforcement learning with length rewards</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Subquadratic attention (Mamba ?)</a:t>
            </a:r>
            <a:endParaRPr sz="1200">
              <a:solidFill>
                <a:srgbClr val="131313"/>
              </a:solidFill>
              <a:latin typeface="Calibri"/>
              <a:ea typeface="Calibri"/>
              <a:cs typeface="Calibri"/>
              <a:sym typeface="Calibri"/>
            </a:endParaRPr>
          </a:p>
        </p:txBody>
      </p:sp>
      <p:pic>
        <p:nvPicPr>
          <p:cNvPr id="94" name="Google Shape;94;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21100" y="500475"/>
            <a:ext cx="2996900" cy="2996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55075" y="52750"/>
            <a:ext cx="44313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Yann LeCun "No Way In HELL AGI In 2 Years"</a:t>
            </a:r>
            <a:endParaRPr sz="1800" b="1">
              <a:solidFill>
                <a:schemeClr val="dk1"/>
              </a:solidFill>
              <a:latin typeface="Calibri"/>
              <a:ea typeface="Calibri"/>
              <a:cs typeface="Calibri"/>
              <a:sym typeface="Calibri"/>
            </a:endParaRPr>
          </a:p>
        </p:txBody>
      </p:sp>
      <p:sp>
        <p:nvSpPr>
          <p:cNvPr id="100" name="Google Shape;100;p19"/>
          <p:cNvSpPr txBox="1"/>
          <p:nvPr/>
        </p:nvSpPr>
        <p:spPr>
          <a:xfrm>
            <a:off x="87700" y="603075"/>
            <a:ext cx="44313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Yann LeCun, AI Godfather: "No Way In HELL AGI In 2 Years"</a:t>
            </a:r>
            <a:endParaRPr sz="1200" b="1">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https://www.youtube.com/shorts/MCyZDrrvwvM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https://www.youtube.com/watch?v=Ny4XilJuuy4&amp;t=162s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okay so the first thing you can say is we are not going to get to human level AI by just scaling up LLMs, this is just not going to happen.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no way, absolutely no way and whatever you can hear from some of my more adventurous colleagues, it's not going to happen within the next two years.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absolutely no way in hell to, pardon my French, the idea that we we're going to have, a country of Genius in the data center. That's complete BS.  There's absolutely no way.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What we're going to have maybe is systems that are trained on sufficiently large amounts of data, that any question that any reasonable person may ask will will find an answer through those systems.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it would feel like you have a PhD sitting next to you. But it's not a PhD you have next to you, it's a system with gigantic memory and retrieval ability. Not a system that can invent solutions to new problems which is really what a PhD is. </a:t>
            </a:r>
            <a:endParaRPr sz="1200">
              <a:solidFill>
                <a:schemeClr val="dk1"/>
              </a:solidFill>
              <a:latin typeface="Calibri"/>
              <a:ea typeface="Calibri"/>
              <a:cs typeface="Calibri"/>
              <a:sym typeface="Calibri"/>
            </a:endParaRPr>
          </a:p>
        </p:txBody>
      </p:sp>
      <p:pic>
        <p:nvPicPr>
          <p:cNvPr id="101" name="Google Shape;101;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450" y="603075"/>
            <a:ext cx="4305500" cy="314082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5075" y="52750"/>
            <a:ext cx="210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Chain-of-Tools</a:t>
            </a:r>
            <a:endParaRPr sz="2000" b="1">
              <a:solidFill>
                <a:schemeClr val="dk1"/>
              </a:solidFill>
              <a:latin typeface="Calibri"/>
              <a:ea typeface="Calibri"/>
              <a:cs typeface="Calibri"/>
              <a:sym typeface="Calibri"/>
            </a:endParaRPr>
          </a:p>
        </p:txBody>
      </p:sp>
      <p:sp>
        <p:nvSpPr>
          <p:cNvPr id="107" name="Google Shape;107;p20"/>
          <p:cNvSpPr txBox="1"/>
          <p:nvPr/>
        </p:nvSpPr>
        <p:spPr>
          <a:xfrm>
            <a:off x="102400" y="500475"/>
            <a:ext cx="44313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Chain-of-Tools: Utilizing Massive Unseen Tools in the CoT Reasoning of Frozen Language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https://github.com/fairyshine/Chain-of-Tools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https://arxiv.org/abs/2503.16779v1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 - make LLMs use many tools efficiently. Including tools it never seen before.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Chain-of-Tools (CoTools) is a new method that </a:t>
            </a:r>
            <a:r>
              <a:rPr lang="en" sz="1200" b="1">
                <a:solidFill>
                  <a:srgbClr val="3C78D8"/>
                </a:solidFill>
                <a:latin typeface="Calibri"/>
                <a:ea typeface="Calibri"/>
                <a:cs typeface="Calibri"/>
                <a:sym typeface="Calibri"/>
              </a:rPr>
              <a:t>keeps the foundation LLM completely frozen</a:t>
            </a:r>
            <a:r>
              <a:rPr lang="en" sz="1200">
                <a:solidFill>
                  <a:srgbClr val="131313"/>
                </a:solidFill>
                <a:latin typeface="Calibri"/>
                <a:ea typeface="Calibri"/>
                <a:cs typeface="Calibri"/>
                <a:sym typeface="Calibri"/>
              </a:rPr>
              <a:t> while adding specialized modules for tool integration. No additional training is required.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key components: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Tool </a:t>
            </a:r>
            <a:r>
              <a:rPr lang="en" sz="1200" b="1">
                <a:solidFill>
                  <a:srgbClr val="FF0000"/>
                </a:solidFill>
                <a:latin typeface="Calibri"/>
                <a:ea typeface="Calibri"/>
                <a:cs typeface="Calibri"/>
                <a:sym typeface="Calibri"/>
              </a:rPr>
              <a:t>Judge</a:t>
            </a:r>
            <a:r>
              <a:rPr lang="en" sz="1200">
                <a:solidFill>
                  <a:srgbClr val="131313"/>
                </a:solidFill>
                <a:latin typeface="Calibri"/>
                <a:ea typeface="Calibri"/>
                <a:cs typeface="Calibri"/>
                <a:sym typeface="Calibri"/>
              </a:rPr>
              <a:t> that determines </a:t>
            </a:r>
            <a:r>
              <a:rPr lang="en" sz="1200" b="1">
                <a:solidFill>
                  <a:srgbClr val="3C78D8"/>
                </a:solidFill>
                <a:latin typeface="Calibri"/>
                <a:ea typeface="Calibri"/>
                <a:cs typeface="Calibri"/>
                <a:sym typeface="Calibri"/>
              </a:rPr>
              <a:t>when to call tools</a:t>
            </a:r>
            <a:r>
              <a:rPr lang="en" sz="1200">
                <a:solidFill>
                  <a:srgbClr val="131313"/>
                </a:solidFill>
                <a:latin typeface="Calibri"/>
                <a:ea typeface="Calibri"/>
                <a:cs typeface="Calibri"/>
                <a:sym typeface="Calibri"/>
              </a:rPr>
              <a:t> during text generation by </a:t>
            </a:r>
            <a:r>
              <a:rPr lang="en" sz="1200" b="1">
                <a:solidFill>
                  <a:srgbClr val="3C78D8"/>
                </a:solidFill>
                <a:latin typeface="Calibri"/>
                <a:ea typeface="Calibri"/>
                <a:cs typeface="Calibri"/>
                <a:sym typeface="Calibri"/>
              </a:rPr>
              <a:t>analyzing the hidden states of the LLM</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Tool </a:t>
            </a:r>
            <a:r>
              <a:rPr lang="en" sz="1200" b="1">
                <a:solidFill>
                  <a:srgbClr val="FF0000"/>
                </a:solidFill>
                <a:latin typeface="Calibri"/>
                <a:ea typeface="Calibri"/>
                <a:cs typeface="Calibri"/>
                <a:sym typeface="Calibri"/>
              </a:rPr>
              <a:t>Retriever</a:t>
            </a:r>
            <a:r>
              <a:rPr lang="en" sz="1200">
                <a:solidFill>
                  <a:srgbClr val="131313"/>
                </a:solidFill>
                <a:latin typeface="Calibri"/>
                <a:ea typeface="Calibri"/>
                <a:cs typeface="Calibri"/>
                <a:sym typeface="Calibri"/>
              </a:rPr>
              <a:t> that </a:t>
            </a:r>
            <a:r>
              <a:rPr lang="en" sz="1200" b="1">
                <a:solidFill>
                  <a:srgbClr val="3C78D8"/>
                </a:solidFill>
                <a:latin typeface="Calibri"/>
                <a:ea typeface="Calibri"/>
                <a:cs typeface="Calibri"/>
                <a:sym typeface="Calibri"/>
              </a:rPr>
              <a:t>selects appropriate tools</a:t>
            </a:r>
            <a:r>
              <a:rPr lang="en" sz="1200">
                <a:solidFill>
                  <a:srgbClr val="131313"/>
                </a:solidFill>
                <a:latin typeface="Calibri"/>
                <a:ea typeface="Calibri"/>
                <a:cs typeface="Calibri"/>
                <a:sym typeface="Calibri"/>
              </a:rPr>
              <a:t> by matching query vectors with tool vectors derived from tool descriptions, and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3) A Tool </a:t>
            </a:r>
            <a:r>
              <a:rPr lang="en" sz="1200" b="1">
                <a:solidFill>
                  <a:srgbClr val="FF0000"/>
                </a:solidFill>
                <a:latin typeface="Calibri"/>
                <a:ea typeface="Calibri"/>
                <a:cs typeface="Calibri"/>
                <a:sym typeface="Calibri"/>
              </a:rPr>
              <a:t>Calling component</a:t>
            </a:r>
            <a:r>
              <a:rPr lang="en" sz="1200">
                <a:solidFill>
                  <a:srgbClr val="131313"/>
                </a:solidFill>
                <a:latin typeface="Calibri"/>
                <a:ea typeface="Calibri"/>
                <a:cs typeface="Calibri"/>
                <a:sym typeface="Calibri"/>
              </a:rPr>
              <a:t> that handles </a:t>
            </a:r>
            <a:r>
              <a:rPr lang="en" sz="1200" b="1">
                <a:solidFill>
                  <a:srgbClr val="3C78D8"/>
                </a:solidFill>
                <a:latin typeface="Calibri"/>
                <a:ea typeface="Calibri"/>
                <a:cs typeface="Calibri"/>
                <a:sym typeface="Calibri"/>
              </a:rPr>
              <a:t>parameter filling and execution</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CoTools outperforms baseline methods across multiple benchmarks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High performance even with hundreds or thousands of 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For unseen tools specifically, CoTools achieved 10.4% top-1 accuracy and 33.7% top-5 accuracy, while the baseline couldn't handle unseen tools at all (0% accuracy).</a:t>
            </a:r>
            <a:endParaRPr sz="1200">
              <a:solidFill>
                <a:srgbClr val="131313"/>
              </a:solidFill>
              <a:latin typeface="Calibri"/>
              <a:ea typeface="Calibri"/>
              <a:cs typeface="Calibri"/>
              <a:sym typeface="Calibri"/>
            </a:endParaRPr>
          </a:p>
        </p:txBody>
      </p:sp>
      <p:pic>
        <p:nvPicPr>
          <p:cNvPr id="108" name="Google Shape;10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8775" y="119475"/>
            <a:ext cx="4305500" cy="2119113"/>
          </a:xfrm>
          <a:prstGeom prst="rect">
            <a:avLst/>
          </a:prstGeom>
          <a:noFill/>
          <a:ln w="9525" cap="flat" cmpd="sng">
            <a:solidFill>
              <a:srgbClr val="FF0000"/>
            </a:solidFill>
            <a:prstDash val="solid"/>
            <a:round/>
            <a:headEnd type="none" w="sm" len="sm"/>
            <a:tailEnd type="none" w="sm" len="sm"/>
          </a:ln>
        </p:spPr>
      </p:pic>
      <p:pic>
        <p:nvPicPr>
          <p:cNvPr id="109" name="Google Shape;109;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34263" y="2425225"/>
            <a:ext cx="2534525" cy="253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Quantum Research Center </a:t>
            </a:r>
            <a:endParaRPr sz="2000" b="1">
              <a:solidFill>
                <a:schemeClr val="dk1"/>
              </a:solidFill>
              <a:latin typeface="Calibri"/>
              <a:ea typeface="Calibri"/>
              <a:cs typeface="Calibri"/>
              <a:sym typeface="Calibri"/>
            </a:endParaRPr>
          </a:p>
        </p:txBody>
      </p:sp>
      <p:sp>
        <p:nvSpPr>
          <p:cNvPr id="115" name="Google Shape;115;p21"/>
          <p:cNvSpPr txBox="1"/>
          <p:nvPr/>
        </p:nvSpPr>
        <p:spPr>
          <a:xfrm>
            <a:off x="55075" y="985100"/>
            <a:ext cx="4254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Accelerated Quantum Research Center (NVAQC)</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Boston, Street address location is not known yet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NVAQC plans to start running quantum simulations in 2025</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https://www.youtube.com/watch?v=ZatGE3f1Rl0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https://www.threads.net/@businessnews100/post/DHcxN2AotOZ</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https://www.nvidia.com/en-us/solutions/quantum-computing/accelerated-quantum-center/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Idea - integrate AI, supercomputing, and quantum computing</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Use AI to help with error correction in quantum computers (boost quantum stability)</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NVAQC will do large-scale simulations (quantum processors + classical computers +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collaborates with Quantinuum, QuEra, Quantum Machines, Harvard, MIT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Hybrid quantum computing platforms - DGX Quantum and CUDA-Q</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Poosible applications - AI training, drug discovery, cybersecurity </a:t>
            </a:r>
            <a:endParaRPr sz="1200">
              <a:solidFill>
                <a:schemeClr val="dk1"/>
              </a:solidFill>
              <a:latin typeface="Calibri"/>
              <a:ea typeface="Calibri"/>
              <a:cs typeface="Calibri"/>
              <a:sym typeface="Calibri"/>
            </a:endParaRPr>
          </a:p>
        </p:txBody>
      </p:sp>
      <p:pic>
        <p:nvPicPr>
          <p:cNvPr id="116" name="Google Shape;116;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86375" y="527900"/>
            <a:ext cx="4253924" cy="42539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55075" y="52750"/>
            <a:ext cx="1816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22" name="Google Shape;122;p22"/>
          <p:cNvSpPr txBox="1"/>
          <p:nvPr/>
        </p:nvSpPr>
        <p:spPr>
          <a:xfrm>
            <a:off x="55066" y="4216631"/>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Cursor limits content length to 70k tokens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https://forum.cursor.com/t/the-whole-200k-context-window-of-claude-3-7-sonnet-max/69736</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3" name="Google Shape;123;p22"/>
          <p:cNvSpPr txBox="1"/>
          <p:nvPr/>
        </p:nvSpPr>
        <p:spPr>
          <a:xfrm>
            <a:off x="55075" y="468586"/>
            <a:ext cx="4431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GPT-4o update surpasses GPT-4.5</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Better at following detailed instructions and complex technical and coding problems, Improved intuition and creativity, text-to-image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https://help.openai.com/en/articles/6825453-chatgpt-release-notes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https://openai.com/chatgpt/team/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https://x.com/OpenAI/status/1905331956856050135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4" name="Google Shape;124;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5075" y="1546200"/>
            <a:ext cx="4431300" cy="1494076"/>
          </a:xfrm>
          <a:prstGeom prst="rect">
            <a:avLst/>
          </a:prstGeom>
          <a:noFill/>
          <a:ln w="9525" cap="flat" cmpd="sng">
            <a:solidFill>
              <a:srgbClr val="FF0000"/>
            </a:solidFill>
            <a:prstDash val="solid"/>
            <a:round/>
            <a:headEnd type="none" w="sm" len="sm"/>
            <a:tailEnd type="none" w="sm" len="sm"/>
          </a:ln>
        </p:spPr>
      </p:pic>
      <p:sp>
        <p:nvSpPr>
          <p:cNvPr id="125" name="Google Shape;125;p22"/>
          <p:cNvSpPr txBox="1"/>
          <p:nvPr/>
        </p:nvSpPr>
        <p:spPr>
          <a:xfrm>
            <a:off x="55075" y="3139000"/>
            <a:ext cx="4431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OpenVLThinker-7B</a:t>
            </a:r>
            <a:r>
              <a:rPr lang="en" sz="1200">
                <a:solidFill>
                  <a:srgbClr val="131313"/>
                </a:solidFill>
                <a:latin typeface="Calibri"/>
                <a:ea typeface="Calibri"/>
                <a:cs typeface="Calibri"/>
                <a:sym typeface="Calibri"/>
              </a:rPr>
              <a:t> - A RL-Model for Complex Visual Reasoning and Step-by-Step Problem Solving in Multimodal Systems (UCLA - University of California, Los Angeles) </a:t>
            </a: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https://www.marktechpost.com/2025/03/28/ucla-researchers-released-openvlthinker-7b-a-reinforcement-learning-driven-model-for-enhancing-complex-visual-reasoning-and-step-by-step-problem-solving-in-multimodal-systems/</a:t>
            </a:r>
            <a:r>
              <a:rPr lang="en" sz="900">
                <a:solidFill>
                  <a:srgbClr val="131313"/>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126" name="Google Shape;126;p22"/>
          <p:cNvSpPr txBox="1"/>
          <p:nvPr/>
        </p:nvSpPr>
        <p:spPr>
          <a:xfrm>
            <a:off x="4662691" y="52756"/>
            <a:ext cx="44313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 How LLMs "think"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Anthropic has developed a new method for peering inside large language models (LLMs) like Claude.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How LLMs process information and make decisions.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research was published in two papers (links below).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They used "circuit tracing methodology"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plan ahead when writing poetry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use the same internal blueprint to interpret ideas regardless of language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Sometimes even work backward from a desired outcome instead of simply building up from the facts.</a:t>
            </a:r>
            <a:endParaRPr sz="1200">
              <a:solidFill>
                <a:srgbClr val="131313"/>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https://transformer-circuits.pub/2025/attribution-graphs/methods.html</a:t>
            </a:r>
            <a:endParaRPr sz="900">
              <a:solidFill>
                <a:srgbClr val="131313"/>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0"/>
              </a:rPr>
              <a:t>https://transformer-circuits.pub/2025/attribution-graphs/biology.html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127" name="Google Shape;127;p22"/>
          <p:cNvSpPr txBox="1"/>
          <p:nvPr/>
        </p:nvSpPr>
        <p:spPr>
          <a:xfrm>
            <a:off x="4662691" y="2442231"/>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20 ideas for a startup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11"/>
              </a:rPr>
              <a:t>https://x.com/gregisenberg/status/1906066968068719016</a:t>
            </a:r>
            <a:endParaRPr sz="600">
              <a:solidFill>
                <a:srgbClr val="131313"/>
              </a:solidFill>
              <a:latin typeface="Calibri"/>
              <a:ea typeface="Calibri"/>
              <a:cs typeface="Calibri"/>
              <a:sym typeface="Calibri"/>
            </a:endParaRPr>
          </a:p>
        </p:txBody>
      </p:sp>
      <p:sp>
        <p:nvSpPr>
          <p:cNvPr id="128" name="Google Shape;128;p22"/>
          <p:cNvSpPr txBox="1"/>
          <p:nvPr/>
        </p:nvSpPr>
        <p:spPr>
          <a:xfrm>
            <a:off x="4662700" y="2846000"/>
            <a:ext cx="44313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Zhipu AI </a:t>
            </a:r>
            <a:r>
              <a:rPr lang="en" sz="1200">
                <a:solidFill>
                  <a:srgbClr val="131313"/>
                </a:solidFill>
                <a:latin typeface="Calibri"/>
                <a:ea typeface="Calibri"/>
                <a:cs typeface="Calibri"/>
                <a:sym typeface="Calibri"/>
              </a:rPr>
              <a:t>(since 2019, China's startup from a </a:t>
            </a:r>
            <a:r>
              <a:rPr lang="en" sz="1200" b="1">
                <a:solidFill>
                  <a:srgbClr val="3C78D8"/>
                </a:solidFill>
                <a:latin typeface="Calibri"/>
                <a:ea typeface="Calibri"/>
                <a:cs typeface="Calibri"/>
                <a:sym typeface="Calibri"/>
              </a:rPr>
              <a:t>Tsinghua University</a:t>
            </a:r>
            <a:r>
              <a:rPr lang="en" sz="1200">
                <a:solidFill>
                  <a:srgbClr val="131313"/>
                </a:solidFill>
                <a:latin typeface="Calibri"/>
                <a:ea typeface="Calibri"/>
                <a:cs typeface="Calibri"/>
                <a:sym typeface="Calibri"/>
              </a:rPr>
              <a:t>) has developed the GLM series of models. GLM4 outperforms OpenAI's GPT-4. Funded by government. Released a free AI agent called </a:t>
            </a:r>
            <a:r>
              <a:rPr lang="en" sz="1200" b="1">
                <a:solidFill>
                  <a:srgbClr val="FF0000"/>
                </a:solidFill>
                <a:latin typeface="Calibri"/>
                <a:ea typeface="Calibri"/>
                <a:cs typeface="Calibri"/>
                <a:sym typeface="Calibri"/>
              </a:rPr>
              <a:t>AutoGLM Rumination</a:t>
            </a:r>
            <a:r>
              <a:rPr lang="en" sz="1200">
                <a:solidFill>
                  <a:srgbClr val="131313"/>
                </a:solidFill>
                <a:latin typeface="Calibri"/>
                <a:ea typeface="Calibri"/>
                <a:cs typeface="Calibri"/>
                <a:sym typeface="Calibri"/>
              </a:rPr>
              <a:t> . It uses Zhipu's proprietary models (GLM-Z1-Air and GLM-4-Air-0414). GLM-Z1-Air matches DeepSeek's R1 in performance while running up to </a:t>
            </a:r>
            <a:r>
              <a:rPr lang="en" sz="1200" b="1">
                <a:solidFill>
                  <a:srgbClr val="3C78D8"/>
                </a:solidFill>
                <a:latin typeface="Calibri"/>
                <a:ea typeface="Calibri"/>
                <a:cs typeface="Calibri"/>
                <a:sym typeface="Calibri"/>
              </a:rPr>
              <a:t>x8 times faster and requiring only 1/30 of the computing resources</a:t>
            </a:r>
            <a:r>
              <a:rPr lang="en" sz="1200">
                <a:solidFill>
                  <a:srgbClr val="131313"/>
                </a:solidFill>
                <a:latin typeface="Calibri"/>
                <a:ea typeface="Calibri"/>
                <a:cs typeface="Calibri"/>
                <a:sym typeface="Calibri"/>
              </a:rPr>
              <a:t>. It will be </a:t>
            </a:r>
            <a:r>
              <a:rPr lang="en" sz="1200" b="1">
                <a:solidFill>
                  <a:srgbClr val="3C78D8"/>
                </a:solidFill>
                <a:latin typeface="Calibri"/>
                <a:ea typeface="Calibri"/>
                <a:cs typeface="Calibri"/>
                <a:sym typeface="Calibri"/>
              </a:rPr>
              <a:t>available for free</a:t>
            </a:r>
            <a:r>
              <a:rPr lang="en" sz="1200">
                <a:solidFill>
                  <a:srgbClr val="131313"/>
                </a:solidFill>
                <a:latin typeface="Calibri"/>
                <a:ea typeface="Calibri"/>
                <a:cs typeface="Calibri"/>
                <a:sym typeface="Calibri"/>
              </a:rPr>
              <a:t> (compare to $199/mo for Manus)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12"/>
              </a:rPr>
              <a:t>https://www.reuters.com/technology/artificial-intelligence/chinas-zhipu-ai-launches-free-ai-agent-intensifying-domestic-tech-race-2025-03-31/</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55075" y="52750"/>
            <a:ext cx="210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34" name="Google Shape;134;p23"/>
          <p:cNvSpPr txBox="1"/>
          <p:nvPr/>
        </p:nvSpPr>
        <p:spPr>
          <a:xfrm>
            <a:off x="100100" y="3668856"/>
            <a:ext cx="44313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Isomorphic Labs - Alphabet’s AI drug discovery platform raises $600M from Thrive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accurately predicting the 3D structure, model biological systems, predict drug interactions within body, design novel therapeutic molecules, accelerating Drug Discovery, collaboration with large pharmaceutical companies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https://techcrunch.com/2025/03/31/alphabets-ai-drug-discovery-platform-isomorphic-labs-raises-600m-from-thrive/</a:t>
            </a:r>
            <a:endParaRPr sz="900">
              <a:solidFill>
                <a:schemeClr val="dk1"/>
              </a:solidFill>
              <a:latin typeface="Calibri"/>
              <a:ea typeface="Calibri"/>
              <a:cs typeface="Calibri"/>
              <a:sym typeface="Calibri"/>
            </a:endParaRPr>
          </a:p>
        </p:txBody>
      </p:sp>
      <p:sp>
        <p:nvSpPr>
          <p:cNvPr id="135" name="Google Shape;135;p23"/>
          <p:cNvSpPr txBox="1"/>
          <p:nvPr/>
        </p:nvSpPr>
        <p:spPr>
          <a:xfrm>
            <a:off x="4667600" y="379150"/>
            <a:ext cx="4431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Ministral 8b - model for Edge &amp; private computing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https://openrouter.ai/mistral/ministral-8b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Eefficiency in knowledge-intensive tasks, commonsense reasoning, and function-calling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Specialized interleaved sliding-window attention mechanism, enabling faster and more memory-efficient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Ministral 8B excels in local, low-latency applications such as offline translation, smart assistants, autonomous robotics, and local analytics.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Up to 128k context length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Can function as a performant intermediary in multi-step agentic workflows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comparable models like Mistral 7B across benchmarks</a:t>
            </a:r>
            <a:endParaRPr sz="1200">
              <a:solidFill>
                <a:srgbClr val="131313"/>
              </a:solidFill>
              <a:latin typeface="Calibri"/>
              <a:ea typeface="Calibri"/>
              <a:cs typeface="Calibri"/>
              <a:sym typeface="Calibri"/>
            </a:endParaRPr>
          </a:p>
        </p:txBody>
      </p:sp>
      <p:sp>
        <p:nvSpPr>
          <p:cNvPr id="136" name="Google Shape;136;p23"/>
          <p:cNvSpPr txBox="1"/>
          <p:nvPr/>
        </p:nvSpPr>
        <p:spPr>
          <a:xfrm>
            <a:off x="100100" y="406125"/>
            <a:ext cx="44313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TxGemma - open models for Drug Discovery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https://www.infoq.com/news/2025/03/txgemma-google-deepmind/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https://developers.googleblog.com/en/introducing-txgemma-open-models-improving-therapeutics-development/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TxGemma predicts and explains its drug effectiveness predictions.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Trained on 7 Mln  examples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sizes: 2B, 9B, and 27B parameters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Classification – Predicting whether a molecule can cross the blood-brain barrier.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Regression – Estimating drug binding affinity.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Generation – Inferring reactants from chemical reactions.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benchmark tests, the 27B Predict model outperformed or matched specialized models on 64 of 66 key tasks.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TxGemma-Chat  - researches can ask questions, multi-turn discussions.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 fine-tuning example Colab notebook, allowing researchers to adjust the model for their own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Agentic-Tx - multi-step research Agent workflow</a:t>
            </a:r>
            <a:endParaRPr sz="1200">
              <a:solidFill>
                <a:srgbClr val="131313"/>
              </a:solidFill>
              <a:latin typeface="Calibri"/>
              <a:ea typeface="Calibri"/>
              <a:cs typeface="Calibri"/>
              <a:sym typeface="Calibri"/>
            </a:endParaRPr>
          </a:p>
        </p:txBody>
      </p:sp>
      <p:sp>
        <p:nvSpPr>
          <p:cNvPr id="137" name="Google Shape;137;p23"/>
          <p:cNvSpPr txBox="1"/>
          <p:nvPr/>
        </p:nvSpPr>
        <p:spPr>
          <a:xfrm>
            <a:off x="4667600" y="2855825"/>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Runway's Gen-4  AI Video Generator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maintains character and scene consistency across different shots and angles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Users can generate 5-10 second clips at 720p resolution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uses reference images and descriptions to create consistent outputs</a:t>
            </a:r>
            <a:endParaRPr sz="1200">
              <a:solidFill>
                <a:srgbClr val="131313"/>
              </a:solidFill>
              <a:latin typeface="Calibri"/>
              <a:ea typeface="Calibri"/>
              <a:cs typeface="Calibri"/>
              <a:sym typeface="Calibri"/>
            </a:endParaRPr>
          </a:p>
        </p:txBody>
      </p:sp>
      <p:sp>
        <p:nvSpPr>
          <p:cNvPr id="138" name="Google Shape;138;p23"/>
          <p:cNvSpPr txBox="1"/>
          <p:nvPr/>
        </p:nvSpPr>
        <p:spPr>
          <a:xfrm>
            <a:off x="4667600" y="4039800"/>
            <a:ext cx="4431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OpenHands LM - 32B model for software Engineering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7"/>
              </a:rPr>
              <a:t>https://x.com/allhands_ai/status/1906760162406285442</a:t>
            </a:r>
            <a:r>
              <a:rPr lang="en" sz="1200">
                <a:solidFill>
                  <a:srgbClr val="131313"/>
                </a:solidFill>
                <a:latin typeface="Calibri"/>
                <a:ea typeface="Calibri"/>
                <a:cs typeface="Calibri"/>
                <a:sym typeface="Calibri"/>
              </a:rPr>
              <a:t>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 32B model with matching performance on software engineering tasks benchmarks like SWE-Bench Verified. This is 20 times smaller than the DeepSeek model!</a:t>
            </a:r>
            <a:endParaRPr sz="1200">
              <a:solidFill>
                <a:srgbClr val="13131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2638</Words>
  <Application>Microsoft Macintosh PowerPoint</Application>
  <PresentationFormat>On-screen Show (16:9)</PresentationFormat>
  <Paragraphs>267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2025-04-02T01:46:54Z</dcterms:modified>
</cp:coreProperties>
</file>