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Mono" pitchFamily="49"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15dd03e9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315dd03e98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1e0e1c4f58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g31e0e1c4f58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1f7b20a6d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31f7b20a6df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d6dfc0e34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2d6dfc0e34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1f63c3d6a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31f63c3d6a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1f78bd889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1f78bd889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1f8121d2c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31f8121d2c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1f8704623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31f8704623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d6e8c5130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2d6e8c5130f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papers.ssrn.com/sol3/papers.cfm?abstract_id=4991774"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jfQrg1XG1S8" TargetMode="External"/><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www.youtube.com/watch?v=OcZSS37SUCE" TargetMode="External"/><Relationship Id="rId4" Type="http://schemas.openxmlformats.org/officeDocument/2006/relationships/hyperlink" Target="https://techcommunity.microsoft.com/blog/aiplatformblog/introducing-phi-4-microsoft%E2%80%99s-newest-small-language-model-specializing-in-comple/435709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neurips.cc"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www.youtube.com/watch?v=1yvBqasHLZs" TargetMode="Externa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fyai_kUYhL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ventiva.com"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cohere.com/blog/command-r7b" TargetMode="External"/><Relationship Id="rId13" Type="http://schemas.openxmlformats.org/officeDocument/2006/relationships/hyperlink" Target="https://www.cbinsights.com/company/deepseek" TargetMode="External"/><Relationship Id="rId3" Type="http://schemas.openxmlformats.org/officeDocument/2006/relationships/hyperlink" Target="https://youtu.be/vF4KjwdxW8w?si=S_KDkUoe9qK67rzO" TargetMode="External"/><Relationship Id="rId7" Type="http://schemas.openxmlformats.org/officeDocument/2006/relationships/hyperlink" Target="https://github.com/patchy631" TargetMode="External"/><Relationship Id="rId12" Type="http://schemas.openxmlformats.org/officeDocument/2006/relationships/hyperlink" Target="https://github.com/deepseek-ai"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github.com/patchy631/ai-engineering-hub/tree/main/ai_news_generator" TargetMode="External"/><Relationship Id="rId11" Type="http://schemas.openxmlformats.org/officeDocument/2006/relationships/hyperlink" Target="https://huggingface.co/deepseek-ai" TargetMode="External"/><Relationship Id="rId5" Type="http://schemas.openxmlformats.org/officeDocument/2006/relationships/hyperlink" Target="https://serpapi.com" TargetMode="External"/><Relationship Id="rId10" Type="http://schemas.openxmlformats.org/officeDocument/2006/relationships/hyperlink" Target="https://arxiv.org/abs/2405.04434" TargetMode="External"/><Relationship Id="rId4" Type="http://schemas.openxmlformats.org/officeDocument/2006/relationships/hyperlink" Target="https://blog.google/technology/google-labs/notebooklm-new-features-december-2024/" TargetMode="External"/><Relationship Id="rId9" Type="http://schemas.openxmlformats.org/officeDocument/2006/relationships/hyperlink" Target="https://www.ruliad.co/news/introducing-deepthought8b"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oU3H581uCsA" TargetMode="External"/><Relationship Id="rId7" Type="http://schemas.openxmlformats.org/officeDocument/2006/relationships/hyperlink" Target="https://www.youtube.com/watch?v=qyD8n7oR5I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lovable.dev" TargetMode="External"/><Relationship Id="rId5" Type="http://schemas.openxmlformats.org/officeDocument/2006/relationships/hyperlink" Target="https://arxiv.org/abs/2308.11466" TargetMode="External"/><Relationship Id="rId4" Type="http://schemas.openxmlformats.org/officeDocument/2006/relationships/hyperlink" Target="https://www.youtube.com/watch?v=y1MG0BCf3UU"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Kvf-Pr1LRe4"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3134" y="1189696"/>
            <a:ext cx="4420200" cy="2647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Days - xxx</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Phi-4-14GB beats GPT-4o</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NeurIPS 2024 - Ilya Sutskever's talk</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Ventiva Laptop Cooling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New Google NotebookLM Update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News Generator - a Python script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Project Aristotle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Perplexity AI new features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Cohere command R7B model</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DeepThought-8B</a:t>
            </a:r>
            <a:endParaRPr sz="1600" b="1">
              <a:solidFill>
                <a:srgbClr val="3C78D8"/>
              </a:solidFill>
              <a:latin typeface="Calibri"/>
              <a:ea typeface="Calibri"/>
              <a:cs typeface="Calibri"/>
              <a:sym typeface="Calibri"/>
            </a:endParaRPr>
          </a:p>
        </p:txBody>
      </p:sp>
      <p:sp>
        <p:nvSpPr>
          <p:cNvPr id="64" name="Google Shape;64;p15"/>
          <p:cNvSpPr txBox="1"/>
          <p:nvPr/>
        </p:nvSpPr>
        <p:spPr>
          <a:xfrm>
            <a:off x="3294350" y="38325"/>
            <a:ext cx="2536800" cy="8496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1800" b="1">
                <a:solidFill>
                  <a:srgbClr val="3C78D8"/>
                </a:solidFill>
                <a:latin typeface="Calibri"/>
                <a:ea typeface="Calibri"/>
                <a:cs typeface="Calibri"/>
                <a:sym typeface="Calibri"/>
              </a:rPr>
              <a:t>December 20</a:t>
            </a:r>
            <a:r>
              <a:rPr lang="en" sz="1800" b="1" i="0" u="none" strike="noStrike" cap="none">
                <a:solidFill>
                  <a:srgbClr val="3C78D8"/>
                </a:solidFill>
                <a:latin typeface="Calibri"/>
                <a:ea typeface="Calibri"/>
                <a:cs typeface="Calibri"/>
                <a:sym typeface="Calibri"/>
              </a:rPr>
              <a:t>, 2024</a:t>
            </a:r>
            <a:endParaRPr sz="18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03084" y="1189696"/>
            <a:ext cx="4420200" cy="2401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xxx</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DeepSeek-V2 </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Devin via Slack, is worse than Cursor</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LCM = Large Concept Model - by Meta</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When AGI will be reached?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Lovable AI - from idea to app in seconds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Amazon Bedrock Prompt Router</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"Arena" Leaderboard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Tech Layoffs in 2024</a:t>
            </a:r>
            <a:endParaRPr sz="1600" b="1">
              <a:solidFill>
                <a:srgbClr val="3C78D8"/>
              </a:solidFill>
              <a:latin typeface="Calibri"/>
              <a:ea typeface="Calibri"/>
              <a:cs typeface="Calibri"/>
              <a:sym typeface="Calibri"/>
            </a:endParaRPr>
          </a:p>
        </p:txBody>
      </p:sp>
      <p:sp>
        <p:nvSpPr>
          <p:cNvPr id="66" name="Google Shape;66;p15"/>
          <p:cNvSpPr txBox="1"/>
          <p:nvPr/>
        </p:nvSpPr>
        <p:spPr>
          <a:xfrm>
            <a:off x="283523" y="241425"/>
            <a:ext cx="2484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i="1">
                <a:solidFill>
                  <a:srgbClr val="FF0000"/>
                </a:solidFill>
                <a:latin typeface="Calibri"/>
                <a:ea typeface="Calibri"/>
                <a:cs typeface="Calibri"/>
                <a:sym typeface="Calibri"/>
              </a:rPr>
              <a:t>In Progress</a:t>
            </a:r>
            <a:endParaRPr sz="3000" b="1" i="1">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40" name="Google Shape;140;p24"/>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41" name="Google Shape;141;p24"/>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42" name="Google Shape;142;p24"/>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43" name="Google Shape;143;p24"/>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175. </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2,396,949. </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2024-12-10.</a:t>
            </a:r>
            <a:endParaRPr sz="1100">
              <a:solidFill>
                <a:srgbClr val="1F2937"/>
              </a:solidFill>
              <a:highlight>
                <a:srgbClr val="FFFFFF"/>
              </a:highlight>
              <a:latin typeface="Calibri"/>
              <a:ea typeface="Calibri"/>
              <a:cs typeface="Calibri"/>
              <a:sym typeface="Calibri"/>
            </a:endParaRPr>
          </a:p>
        </p:txBody>
      </p:sp>
      <p:sp>
        <p:nvSpPr>
          <p:cNvPr id="144" name="Google Shape;144;p24"/>
          <p:cNvSpPr txBox="1"/>
          <p:nvPr/>
        </p:nvSpPr>
        <p:spPr>
          <a:xfrm>
            <a:off x="4624306" y="581838"/>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145" name="Google Shape;145;p24"/>
          <p:cNvSpPr txBox="1"/>
          <p:nvPr/>
        </p:nvSpPr>
        <p:spPr>
          <a:xfrm flipH="1">
            <a:off x="517663" y="2545020"/>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146" name="Google Shape;146;p24"/>
          <p:cNvSpPr txBox="1"/>
          <p:nvPr/>
        </p:nvSpPr>
        <p:spPr>
          <a:xfrm>
            <a:off x="394525" y="2151077"/>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47" name="Google Shape;147;p24"/>
          <p:cNvSpPr/>
          <p:nvPr/>
        </p:nvSpPr>
        <p:spPr>
          <a:xfrm>
            <a:off x="640539" y="123676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 name="Google Shape;148;p24"/>
          <p:cNvSpPr/>
          <p:nvPr/>
        </p:nvSpPr>
        <p:spPr>
          <a:xfrm>
            <a:off x="640627" y="164021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 name="Google Shape;149;p24"/>
          <p:cNvSpPr/>
          <p:nvPr/>
        </p:nvSpPr>
        <p:spPr>
          <a:xfrm>
            <a:off x="656675" y="27885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 name="Google Shape;150;p24"/>
          <p:cNvSpPr/>
          <p:nvPr/>
        </p:nvSpPr>
        <p:spPr>
          <a:xfrm>
            <a:off x="648058" y="31944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 name="Google Shape;151;p24"/>
          <p:cNvSpPr/>
          <p:nvPr/>
        </p:nvSpPr>
        <p:spPr>
          <a:xfrm>
            <a:off x="651350" y="344128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2" name="Google Shape;152;p24"/>
          <p:cNvSpPr/>
          <p:nvPr/>
        </p:nvSpPr>
        <p:spPr>
          <a:xfrm>
            <a:off x="656675" y="366505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 name="Google Shape;153;p24"/>
          <p:cNvSpPr/>
          <p:nvPr/>
        </p:nvSpPr>
        <p:spPr>
          <a:xfrm>
            <a:off x="624258" y="486305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 name="Google Shape;154;p24"/>
          <p:cNvSpPr/>
          <p:nvPr/>
        </p:nvSpPr>
        <p:spPr>
          <a:xfrm>
            <a:off x="649935" y="238723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 name="Google Shape;155;p24"/>
          <p:cNvSpPr txBox="1"/>
          <p:nvPr/>
        </p:nvSpPr>
        <p:spPr>
          <a:xfrm flipH="1">
            <a:off x="496138" y="4454224"/>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156" name="Google Shape;156;p24"/>
          <p:cNvSpPr txBox="1"/>
          <p:nvPr/>
        </p:nvSpPr>
        <p:spPr>
          <a:xfrm flipH="1">
            <a:off x="4816718" y="3920661"/>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157" name="Google Shape;157;p24"/>
          <p:cNvSpPr txBox="1"/>
          <p:nvPr/>
        </p:nvSpPr>
        <p:spPr>
          <a:xfrm>
            <a:off x="4711557" y="2304742"/>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58" name="Google Shape;158;p24"/>
          <p:cNvSpPr/>
          <p:nvPr/>
        </p:nvSpPr>
        <p:spPr>
          <a:xfrm>
            <a:off x="4957864" y="27400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 name="Google Shape;159;p24"/>
          <p:cNvSpPr/>
          <p:nvPr/>
        </p:nvSpPr>
        <p:spPr>
          <a:xfrm>
            <a:off x="4947408" y="33043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 name="Google Shape;160;p24"/>
          <p:cNvSpPr/>
          <p:nvPr/>
        </p:nvSpPr>
        <p:spPr>
          <a:xfrm>
            <a:off x="4947408" y="35389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1" name="Google Shape;161;p24"/>
          <p:cNvSpPr/>
          <p:nvPr/>
        </p:nvSpPr>
        <p:spPr>
          <a:xfrm>
            <a:off x="4517808" y="43450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2" name="Google Shape;162;p24"/>
          <p:cNvSpPr txBox="1"/>
          <p:nvPr/>
        </p:nvSpPr>
        <p:spPr>
          <a:xfrm>
            <a:off x="4714598" y="4321533"/>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63" name="Google Shape;163;p24"/>
          <p:cNvSpPr/>
          <p:nvPr/>
        </p:nvSpPr>
        <p:spPr>
          <a:xfrm>
            <a:off x="4946466" y="122040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4" name="Google Shape;164;p24"/>
          <p:cNvSpPr/>
          <p:nvPr/>
        </p:nvSpPr>
        <p:spPr>
          <a:xfrm>
            <a:off x="4953929" y="196501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5" name="Google Shape;165;p24"/>
          <p:cNvSpPr/>
          <p:nvPr/>
        </p:nvSpPr>
        <p:spPr>
          <a:xfrm>
            <a:off x="4942873" y="309670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6" name="Google Shape;166;p24"/>
          <p:cNvSpPr txBox="1"/>
          <p:nvPr/>
        </p:nvSpPr>
        <p:spPr>
          <a:xfrm>
            <a:off x="4703371" y="4512534"/>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67" name="Google Shape;167;p24"/>
          <p:cNvSpPr/>
          <p:nvPr/>
        </p:nvSpPr>
        <p:spPr>
          <a:xfrm>
            <a:off x="648051" y="391124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p24"/>
          <p:cNvSpPr/>
          <p:nvPr/>
        </p:nvSpPr>
        <p:spPr>
          <a:xfrm>
            <a:off x="4957533" y="215699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9" name="Google Shape;169;p24"/>
          <p:cNvSpPr/>
          <p:nvPr/>
        </p:nvSpPr>
        <p:spPr>
          <a:xfrm>
            <a:off x="4953939" y="255640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0" name="Google Shape;170;p24"/>
          <p:cNvSpPr txBox="1"/>
          <p:nvPr/>
        </p:nvSpPr>
        <p:spPr>
          <a:xfrm>
            <a:off x="387700" y="4648713"/>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pic>
        <p:nvPicPr>
          <p:cNvPr id="171" name="Google Shape;171;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42950" y="913450"/>
            <a:ext cx="2519188" cy="4157949"/>
          </a:xfrm>
          <a:prstGeom prst="rect">
            <a:avLst/>
          </a:prstGeom>
          <a:noFill/>
          <a:ln w="9525" cap="flat" cmpd="sng">
            <a:solidFill>
              <a:srgbClr val="FF0000"/>
            </a:solidFill>
            <a:prstDash val="solid"/>
            <a:round/>
            <a:headEnd type="none" w="sm" len="sm"/>
            <a:tailEnd type="none" w="sm" len="sm"/>
          </a:ln>
        </p:spPr>
      </p:pic>
      <p:pic>
        <p:nvPicPr>
          <p:cNvPr id="172" name="Google Shape;172;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57700" y="888875"/>
            <a:ext cx="2543950" cy="4182525"/>
          </a:xfrm>
          <a:prstGeom prst="rect">
            <a:avLst/>
          </a:prstGeom>
          <a:noFill/>
          <a:ln w="9525" cap="flat" cmpd="sng">
            <a:solidFill>
              <a:srgbClr val="FF0000"/>
            </a:solidFill>
            <a:prstDash val="solid"/>
            <a:round/>
            <a:headEnd type="none" w="sm" len="sm"/>
            <a:tailEnd type="none" w="sm" len="sm"/>
          </a:ln>
        </p:spPr>
      </p:pic>
      <p:sp>
        <p:nvSpPr>
          <p:cNvPr id="173" name="Google Shape;173;p24"/>
          <p:cNvSpPr/>
          <p:nvPr/>
        </p:nvSpPr>
        <p:spPr>
          <a:xfrm>
            <a:off x="4953939" y="472242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5"/>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179" name="Google Shape;179;p25"/>
          <p:cNvSpPr txBox="1"/>
          <p:nvPr/>
        </p:nvSpPr>
        <p:spPr>
          <a:xfrm>
            <a:off x="3144925" y="516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3"/>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180" name="Google Shape;180;p25"/>
          <p:cNvSpPr txBox="1"/>
          <p:nvPr/>
        </p:nvSpPr>
        <p:spPr>
          <a:xfrm>
            <a:off x="72300" y="3995000"/>
            <a:ext cx="4924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Job market for IT: much worse than before COVID.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has become a commodity. Lower salaries/rates ($100/hr =&gt; $75/hr).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Much more competition, hundreds of applications for each position</a:t>
            </a:r>
            <a:endParaRPr sz="1300">
              <a:solidFill>
                <a:schemeClr val="dk1"/>
              </a:solidFill>
              <a:latin typeface="Calibri"/>
              <a:ea typeface="Calibri"/>
              <a:cs typeface="Calibri"/>
              <a:sym typeface="Calibri"/>
            </a:endParaRPr>
          </a:p>
        </p:txBody>
      </p:sp>
      <p:sp>
        <p:nvSpPr>
          <p:cNvPr id="181" name="Google Shape;181;p25"/>
          <p:cNvSpPr txBox="1"/>
          <p:nvPr/>
        </p:nvSpPr>
        <p:spPr>
          <a:xfrm>
            <a:off x="5998150" y="926925"/>
            <a:ext cx="3058800" cy="215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"Who is AI Replacing? The Impact of Generative AI on Online Freelancing Platforms"</a:t>
            </a:r>
            <a:r>
              <a:rPr lang="en" sz="1300">
                <a:latin typeface="Calibri"/>
                <a:ea typeface="Calibri"/>
                <a:cs typeface="Calibri"/>
                <a:sym typeface="Calibri"/>
              </a:rPr>
              <a:t> - paper October 2024</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https://papers.ssrn.com/sol3/papers.cfm?abstract_id=4991774</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study found that AI tools have led to a decrease in demand for jobs in areas like writing and coding.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At the same time there is an increase in demand for individuals skilled in utilizing AI tools. </a:t>
            </a:r>
            <a:endParaRPr sz="1300">
              <a:solidFill>
                <a:schemeClr val="dk1"/>
              </a:solidFill>
              <a:latin typeface="Calibri"/>
              <a:ea typeface="Calibri"/>
              <a:cs typeface="Calibri"/>
              <a:sym typeface="Calibri"/>
            </a:endParaRPr>
          </a:p>
        </p:txBody>
      </p:sp>
      <p:sp>
        <p:nvSpPr>
          <p:cNvPr id="182" name="Google Shape;182;p25"/>
          <p:cNvSpPr txBox="1"/>
          <p:nvPr/>
        </p:nvSpPr>
        <p:spPr>
          <a:xfrm>
            <a:off x="5998150" y="3842600"/>
            <a:ext cx="30588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Legal: $8,000 work now can be done for only $3 in GPT credits.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Translation - mostly outsourced to AI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Phone Sales and Customer service</a:t>
            </a:r>
            <a:endParaRPr sz="1300">
              <a:solidFill>
                <a:schemeClr val="dk1"/>
              </a:solidFill>
              <a:latin typeface="Calibri"/>
              <a:ea typeface="Calibri"/>
              <a:cs typeface="Calibri"/>
              <a:sym typeface="Calibri"/>
            </a:endParaRPr>
          </a:p>
        </p:txBody>
      </p:sp>
      <p:pic>
        <p:nvPicPr>
          <p:cNvPr id="183" name="Google Shape;183;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2300" y="581514"/>
            <a:ext cx="5799099" cy="250330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pic>
        <p:nvPicPr>
          <p:cNvPr id="188" name="Google Shape;188;p26"/>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189" name="Google Shape;189;p26"/>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190" name="Google Shape;190;p26"/>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191" name="Google Shape;191;p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192" name="Google Shape;192;p26"/>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193" name="Google Shape;193;p26"/>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p:nvPr/>
        </p:nvSpPr>
        <p:spPr>
          <a:xfrm>
            <a:off x="55075" y="52750"/>
            <a:ext cx="4446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Days</a:t>
            </a:r>
            <a:endParaRPr sz="2000" b="1">
              <a:solidFill>
                <a:schemeClr val="dk1"/>
              </a:solidFill>
              <a:latin typeface="Calibri"/>
              <a:ea typeface="Calibri"/>
              <a:cs typeface="Calibri"/>
              <a:sym typeface="Calibri"/>
            </a:endParaRPr>
          </a:p>
        </p:txBody>
      </p:sp>
      <p:sp>
        <p:nvSpPr>
          <p:cNvPr id="72" name="Google Shape;72;p16"/>
          <p:cNvSpPr txBox="1"/>
          <p:nvPr/>
        </p:nvSpPr>
        <p:spPr>
          <a:xfrm>
            <a:off x="55075" y="379150"/>
            <a:ext cx="4446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Day 8</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xxx</a:t>
            </a:r>
            <a:endParaRPr sz="1300">
              <a:solidFill>
                <a:schemeClr val="dk1"/>
              </a:solidFill>
              <a:latin typeface="Calibri"/>
              <a:ea typeface="Calibri"/>
              <a:cs typeface="Calibri"/>
              <a:sym typeface="Calibri"/>
            </a:endParaRPr>
          </a:p>
        </p:txBody>
      </p:sp>
      <p:sp>
        <p:nvSpPr>
          <p:cNvPr id="73" name="Google Shape;73;p16"/>
          <p:cNvSpPr txBox="1"/>
          <p:nvPr/>
        </p:nvSpPr>
        <p:spPr>
          <a:xfrm>
            <a:off x="55075" y="862725"/>
            <a:ext cx="4446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Day 9</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xxx</a:t>
            </a:r>
            <a:endParaRPr sz="1300">
              <a:solidFill>
                <a:schemeClr val="dk1"/>
              </a:solidFill>
              <a:latin typeface="Calibri"/>
              <a:ea typeface="Calibri"/>
              <a:cs typeface="Calibri"/>
              <a:sym typeface="Calibri"/>
            </a:endParaRPr>
          </a:p>
        </p:txBody>
      </p:sp>
      <p:sp>
        <p:nvSpPr>
          <p:cNvPr id="74" name="Google Shape;74;p16"/>
          <p:cNvSpPr txBox="1"/>
          <p:nvPr/>
        </p:nvSpPr>
        <p:spPr>
          <a:xfrm>
            <a:off x="65424" y="1355644"/>
            <a:ext cx="4446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Day 10</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xxx</a:t>
            </a:r>
            <a:endParaRPr sz="1300">
              <a:solidFill>
                <a:schemeClr val="dk1"/>
              </a:solidFill>
              <a:latin typeface="Calibri"/>
              <a:ea typeface="Calibri"/>
              <a:cs typeface="Calibri"/>
              <a:sym typeface="Calibri"/>
            </a:endParaRPr>
          </a:p>
        </p:txBody>
      </p:sp>
      <p:sp>
        <p:nvSpPr>
          <p:cNvPr id="75" name="Google Shape;75;p16"/>
          <p:cNvSpPr txBox="1"/>
          <p:nvPr/>
        </p:nvSpPr>
        <p:spPr>
          <a:xfrm>
            <a:off x="65424" y="1839219"/>
            <a:ext cx="4446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Day 11</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xxx</a:t>
            </a:r>
            <a:endParaRPr sz="1300">
              <a:solidFill>
                <a:schemeClr val="dk1"/>
              </a:solidFill>
              <a:latin typeface="Calibri"/>
              <a:ea typeface="Calibri"/>
              <a:cs typeface="Calibri"/>
              <a:sym typeface="Calibri"/>
            </a:endParaRPr>
          </a:p>
        </p:txBody>
      </p:sp>
      <p:sp>
        <p:nvSpPr>
          <p:cNvPr id="76" name="Google Shape;76;p16"/>
          <p:cNvSpPr txBox="1"/>
          <p:nvPr/>
        </p:nvSpPr>
        <p:spPr>
          <a:xfrm>
            <a:off x="65424" y="2331223"/>
            <a:ext cx="4446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Day 12</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xxx</a:t>
            </a:r>
            <a:endParaRPr sz="13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55075" y="52750"/>
            <a:ext cx="4446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 Phi-4 beats GPT-4o</a:t>
            </a:r>
            <a:endParaRPr sz="2000" b="1">
              <a:solidFill>
                <a:schemeClr val="dk1"/>
              </a:solidFill>
              <a:latin typeface="Calibri"/>
              <a:ea typeface="Calibri"/>
              <a:cs typeface="Calibri"/>
              <a:sym typeface="Calibri"/>
            </a:endParaRPr>
          </a:p>
        </p:txBody>
      </p:sp>
      <p:sp>
        <p:nvSpPr>
          <p:cNvPr id="82" name="Google Shape;82;p17"/>
          <p:cNvSpPr txBox="1"/>
          <p:nvPr/>
        </p:nvSpPr>
        <p:spPr>
          <a:xfrm>
            <a:off x="55075" y="379150"/>
            <a:ext cx="4446600" cy="203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 Phi-4-14GB beats GPT-4o</a:t>
            </a:r>
            <a:endParaRPr sz="1300" b="1">
              <a:solidFill>
                <a:srgbClr val="FF0000"/>
              </a:solidFill>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https://www.youtube.com/watch?v=jfQrg1XG1S8</a:t>
            </a:r>
            <a:endParaRPr sz="900">
              <a:solidFill>
                <a:schemeClr val="dk1"/>
              </a:solidFill>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https://techcommunity.microsoft.com/blog/aiplatformblog/introducing-phi-4-microsoft%E2%80%99s-newest-small-language-model-specializing-in-comple/4357090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14 billion parameter model</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good at question-answering and advanced problem-solving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Enhanced Training Data Quality, Synthetic + Human data</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limited availability via Azure AI Foundry dev platform</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Testing with Ollama - </a:t>
            </a:r>
            <a:r>
              <a:rPr lang="en" sz="1100" b="1">
                <a:solidFill>
                  <a:srgbClr val="3C78D8"/>
                </a:solidFill>
                <a:latin typeface="Roboto Mono"/>
                <a:ea typeface="Roboto Mono"/>
                <a:cs typeface="Roboto Mono"/>
                <a:sym typeface="Roboto Mono"/>
              </a:rPr>
              <a:t>ollama run vanilj/Phi-4</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a:t>
            </a: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5"/>
              </a:rPr>
              <a:t>https://www.youtube.com/watch?v=OcZSS37SUCE</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Results - it is failing at sorting, extracting, ...</a:t>
            </a:r>
            <a:endParaRPr sz="1300">
              <a:solidFill>
                <a:schemeClr val="dk1"/>
              </a:solidFill>
              <a:latin typeface="Calibri"/>
              <a:ea typeface="Calibri"/>
              <a:cs typeface="Calibri"/>
              <a:sym typeface="Calibri"/>
            </a:endParaRPr>
          </a:p>
        </p:txBody>
      </p:sp>
      <p:pic>
        <p:nvPicPr>
          <p:cNvPr id="83" name="Google Shape;83;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075" y="2493050"/>
            <a:ext cx="4627924" cy="2601050"/>
          </a:xfrm>
          <a:prstGeom prst="rect">
            <a:avLst/>
          </a:prstGeom>
          <a:noFill/>
          <a:ln w="9525" cap="flat" cmpd="sng">
            <a:solidFill>
              <a:srgbClr val="FF0000"/>
            </a:solidFill>
            <a:prstDash val="solid"/>
            <a:round/>
            <a:headEnd type="none" w="sm" len="sm"/>
            <a:tailEnd type="none" w="sm" len="sm"/>
          </a:ln>
        </p:spPr>
      </p:pic>
      <p:pic>
        <p:nvPicPr>
          <p:cNvPr id="84" name="Google Shape;84;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54075" y="152400"/>
            <a:ext cx="4337523" cy="1835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55075" y="52750"/>
            <a:ext cx="4446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NeurIPS 2024 in Vancouver, Dec 10-15 </a:t>
            </a:r>
            <a:endParaRPr sz="2000" b="1">
              <a:solidFill>
                <a:schemeClr val="dk1"/>
              </a:solidFill>
              <a:latin typeface="Calibri"/>
              <a:ea typeface="Calibri"/>
              <a:cs typeface="Calibri"/>
              <a:sym typeface="Calibri"/>
            </a:endParaRPr>
          </a:p>
        </p:txBody>
      </p:sp>
      <p:sp>
        <p:nvSpPr>
          <p:cNvPr id="90" name="Google Shape;90;p18"/>
          <p:cNvSpPr txBox="1"/>
          <p:nvPr/>
        </p:nvSpPr>
        <p:spPr>
          <a:xfrm>
            <a:off x="55075" y="573200"/>
            <a:ext cx="44466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NeurIPS 2024 - the 38th Annual Conference on Neural Information Processing Systems.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Vancouver Convention Center. Dec 10-15</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https://neurips.cc</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Since 1987, Neuroscience and Computers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Deep learning, reinforcement learning, computer vision, natural language processing, ...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NeurIPS 2023 (New Orleans): Over 13,000 people attended in person, with another 3,000 participating virtually</a:t>
            </a:r>
            <a:endParaRPr sz="1300">
              <a:solidFill>
                <a:schemeClr val="dk1"/>
              </a:solidFill>
              <a:latin typeface="Calibri"/>
              <a:ea typeface="Calibri"/>
              <a:cs typeface="Calibri"/>
              <a:sym typeface="Calibri"/>
            </a:endParaRPr>
          </a:p>
        </p:txBody>
      </p:sp>
      <p:pic>
        <p:nvPicPr>
          <p:cNvPr id="91" name="Google Shape;91;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15550" y="105750"/>
            <a:ext cx="4349275" cy="1739710"/>
          </a:xfrm>
          <a:prstGeom prst="rect">
            <a:avLst/>
          </a:prstGeom>
          <a:noFill/>
          <a:ln>
            <a:noFill/>
          </a:ln>
        </p:spPr>
      </p:pic>
      <p:sp>
        <p:nvSpPr>
          <p:cNvPr id="92" name="Google Shape;92;p18"/>
          <p:cNvSpPr txBox="1"/>
          <p:nvPr/>
        </p:nvSpPr>
        <p:spPr>
          <a:xfrm>
            <a:off x="55075" y="2655650"/>
            <a:ext cx="44466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Ilya Sutskever "Superintelligence is Self Aware, Unpredictable and Highly Agentic" | NeurIPS 2024</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5"/>
              </a:rPr>
              <a:t>https://www.youtube.com/watch?v=1yvBqasHLZs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93" name="Google Shape;93;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4075" y="1997860"/>
            <a:ext cx="4337526" cy="28087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p:nvPr/>
        </p:nvSpPr>
        <p:spPr>
          <a:xfrm>
            <a:off x="55075" y="52750"/>
            <a:ext cx="2875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Ventiva Laptop Cooling</a:t>
            </a:r>
            <a:endParaRPr sz="2000" b="1">
              <a:solidFill>
                <a:schemeClr val="dk1"/>
              </a:solidFill>
              <a:latin typeface="Calibri"/>
              <a:ea typeface="Calibri"/>
              <a:cs typeface="Calibri"/>
              <a:sym typeface="Calibri"/>
            </a:endParaRPr>
          </a:p>
        </p:txBody>
      </p:sp>
      <p:sp>
        <p:nvSpPr>
          <p:cNvPr id="99" name="Google Shape;99;p19"/>
          <p:cNvSpPr txBox="1"/>
          <p:nvPr/>
        </p:nvSpPr>
        <p:spPr>
          <a:xfrm>
            <a:off x="55075" y="573200"/>
            <a:ext cx="44466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Ventiva laptop cooling</a:t>
            </a:r>
            <a:r>
              <a:rPr lang="en" sz="1300">
                <a:latin typeface="Calibri"/>
                <a:ea typeface="Calibri"/>
                <a:cs typeface="Calibri"/>
                <a:sym typeface="Calibri"/>
              </a:rPr>
              <a:t> - moves air by moving </a:t>
            </a:r>
            <a:r>
              <a:rPr lang="en" sz="1300">
                <a:solidFill>
                  <a:schemeClr val="dk1"/>
                </a:solidFill>
                <a:latin typeface="Calibri"/>
                <a:ea typeface="Calibri"/>
                <a:cs typeface="Calibri"/>
                <a:sym typeface="Calibri"/>
              </a:rPr>
              <a:t>ionized air molecules within an electric field between two grids.</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ICE = Ionic Cooling Engine - quiet, energy efficient</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includes catalyst to convert ozone back to oxygen</a:t>
            </a:r>
            <a:endParaRPr sz="1300">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https://www.youtube.com/watch?v=fyai_kUYhLs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4"/>
              </a:rPr>
              <a:t>https://ventiva.com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00" name="Google Shape;100;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78425" y="573200"/>
            <a:ext cx="4337527" cy="3764091"/>
          </a:xfrm>
          <a:prstGeom prst="rect">
            <a:avLst/>
          </a:prstGeom>
          <a:noFill/>
          <a:ln w="9525" cap="flat" cmpd="sng">
            <a:solidFill>
              <a:srgbClr val="FF0000"/>
            </a:solidFill>
            <a:prstDash val="solid"/>
            <a:round/>
            <a:headEnd type="none" w="sm" len="sm"/>
            <a:tailEnd type="none" w="sm" len="sm"/>
          </a:ln>
        </p:spPr>
      </p:pic>
      <p:pic>
        <p:nvPicPr>
          <p:cNvPr id="101" name="Google Shape;101;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076" y="2133050"/>
            <a:ext cx="2292950" cy="28694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p:nvPr/>
        </p:nvSpPr>
        <p:spPr>
          <a:xfrm>
            <a:off x="55075" y="52750"/>
            <a:ext cx="1641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07" name="Google Shape;107;p20"/>
          <p:cNvSpPr txBox="1"/>
          <p:nvPr/>
        </p:nvSpPr>
        <p:spPr>
          <a:xfrm>
            <a:off x="55075" y="2786896"/>
            <a:ext cx="44466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Project Aristotle</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find characteristics of the perfect team. </a:t>
            </a:r>
            <a:endParaRPr sz="1300" b="1">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Research found that </a:t>
            </a:r>
            <a:r>
              <a:rPr lang="en" sz="1300" b="1">
                <a:solidFill>
                  <a:srgbClr val="FF0000"/>
                </a:solidFill>
                <a:latin typeface="Calibri"/>
                <a:ea typeface="Calibri"/>
                <a:cs typeface="Calibri"/>
                <a:sym typeface="Calibri"/>
              </a:rPr>
              <a:t>the way team members interact is much more important than who is on the team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Two key behaviors that contribute to team success are </a:t>
            </a:r>
            <a:r>
              <a:rPr lang="en" sz="1300" b="1">
                <a:solidFill>
                  <a:srgbClr val="FF0000"/>
                </a:solidFill>
                <a:latin typeface="Calibri"/>
                <a:ea typeface="Calibri"/>
                <a:cs typeface="Calibri"/>
                <a:sym typeface="Calibri"/>
              </a:rPr>
              <a:t>equality in conversational turn-taking and ostentatious listening</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When team members </a:t>
            </a:r>
            <a:r>
              <a:rPr lang="en" sz="1300" b="1">
                <a:solidFill>
                  <a:srgbClr val="3C78D8"/>
                </a:solidFill>
                <a:latin typeface="Calibri"/>
                <a:ea typeface="Calibri"/>
                <a:cs typeface="Calibri"/>
                <a:sym typeface="Calibri"/>
              </a:rPr>
              <a:t>feel psychologically safe with each other</a:t>
            </a:r>
            <a:r>
              <a:rPr lang="en" sz="1300">
                <a:solidFill>
                  <a:schemeClr val="dk1"/>
                </a:solidFill>
                <a:latin typeface="Calibri"/>
                <a:ea typeface="Calibri"/>
                <a:cs typeface="Calibri"/>
                <a:sym typeface="Calibri"/>
              </a:rPr>
              <a:t>, they are more likely to share their best ideas, work together effectively, and be innovative.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This </a:t>
            </a:r>
            <a:r>
              <a:rPr lang="en" sz="1300" b="1">
                <a:solidFill>
                  <a:srgbClr val="6AA84F"/>
                </a:solidFill>
                <a:latin typeface="Calibri"/>
                <a:ea typeface="Calibri"/>
                <a:cs typeface="Calibri"/>
                <a:sym typeface="Calibri"/>
              </a:rPr>
              <a:t>psychological safety is created when team members feel comfortable speaking up and listened to</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p:txBody>
      </p:sp>
      <p:sp>
        <p:nvSpPr>
          <p:cNvPr id="108" name="Google Shape;108;p20"/>
          <p:cNvSpPr txBox="1"/>
          <p:nvPr/>
        </p:nvSpPr>
        <p:spPr>
          <a:xfrm>
            <a:off x="55075" y="469725"/>
            <a:ext cx="4446600" cy="104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New Google NotebookLM Update</a:t>
            </a:r>
            <a:endParaRPr sz="1300" b="1">
              <a:solidFill>
                <a:srgbClr val="FF0000"/>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https://youtu.be/vF4KjwdxW8w?si=S_KDkUoe9qK67rzO</a:t>
            </a:r>
            <a:r>
              <a:rPr lang="en" sz="900">
                <a:latin typeface="Calibri"/>
                <a:ea typeface="Calibri"/>
                <a:cs typeface="Calibri"/>
                <a:sym typeface="Calibri"/>
              </a:rPr>
              <a:t> </a:t>
            </a:r>
            <a:endParaRPr sz="900">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https://blog.google/technology/google-labs/notebooklm-new-features-december-2024/</a:t>
            </a:r>
            <a:r>
              <a:rPr lang="en" sz="900">
                <a:latin typeface="Calibri"/>
                <a:ea typeface="Calibri"/>
                <a:cs typeface="Calibri"/>
                <a:sym typeface="Calibri"/>
              </a:rPr>
              <a:t> </a:t>
            </a:r>
            <a:endParaRPr sz="900">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A new interface, optimized for managing and generating new content based on your sources</a:t>
            </a:r>
            <a:endParaRPr sz="1200">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Speak directly with the AI hosts during an Audio Overview</a:t>
            </a:r>
            <a:endParaRPr sz="1300">
              <a:latin typeface="Calibri"/>
              <a:ea typeface="Calibri"/>
              <a:cs typeface="Calibri"/>
              <a:sym typeface="Calibri"/>
            </a:endParaRPr>
          </a:p>
        </p:txBody>
      </p:sp>
      <p:sp>
        <p:nvSpPr>
          <p:cNvPr id="109" name="Google Shape;109;p20"/>
          <p:cNvSpPr txBox="1"/>
          <p:nvPr/>
        </p:nvSpPr>
        <p:spPr>
          <a:xfrm>
            <a:off x="55075" y="1582669"/>
            <a:ext cx="4446600" cy="114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AI News Generator - a Python script</a:t>
            </a:r>
            <a:r>
              <a:rPr lang="en" sz="1300">
                <a:latin typeface="Calibri"/>
                <a:ea typeface="Calibri"/>
                <a:cs typeface="Calibri"/>
                <a:sym typeface="Calibri"/>
              </a:rPr>
              <a:t> using:</a:t>
            </a:r>
            <a:endParaRPr sz="1300">
              <a:latin typeface="Calibri"/>
              <a:ea typeface="Calibri"/>
              <a:cs typeface="Calibri"/>
              <a:sym typeface="Calibri"/>
            </a:endParaRPr>
          </a:p>
          <a:p>
            <a:pPr marL="228600" lvl="0" indent="-146050" algn="l" rtl="0">
              <a:spcBef>
                <a:spcPts val="0"/>
              </a:spcBef>
              <a:spcAft>
                <a:spcPts val="0"/>
              </a:spcAft>
              <a:buSzPts val="1400"/>
              <a:buFont typeface="Calibri"/>
              <a:buChar char="●"/>
            </a:pPr>
            <a:r>
              <a:rPr lang="en" sz="1200">
                <a:latin typeface="Calibri"/>
                <a:ea typeface="Calibri"/>
                <a:cs typeface="Calibri"/>
                <a:sym typeface="Calibri"/>
              </a:rPr>
              <a:t>CrewAI</a:t>
            </a:r>
            <a:endParaRPr sz="1200">
              <a:latin typeface="Calibri"/>
              <a:ea typeface="Calibri"/>
              <a:cs typeface="Calibri"/>
              <a:sym typeface="Calibri"/>
            </a:endParaRPr>
          </a:p>
          <a:p>
            <a:pPr marL="228600" lvl="0" indent="-146050" algn="l" rtl="0">
              <a:spcBef>
                <a:spcPts val="0"/>
              </a:spcBef>
              <a:spcAft>
                <a:spcPts val="0"/>
              </a:spcAft>
              <a:buSzPts val="1400"/>
              <a:buFont typeface="Calibri"/>
              <a:buChar char="●"/>
            </a:pPr>
            <a:r>
              <a:rPr lang="en" sz="1200">
                <a:latin typeface="Calibri"/>
                <a:ea typeface="Calibri"/>
                <a:cs typeface="Calibri"/>
                <a:sym typeface="Calibri"/>
              </a:rPr>
              <a:t>Google Search API </a:t>
            </a:r>
            <a:r>
              <a:rPr lang="en" sz="900">
                <a:latin typeface="Calibri"/>
                <a:ea typeface="Calibri"/>
                <a:cs typeface="Calibri"/>
                <a:sym typeface="Calibri"/>
              </a:rPr>
              <a:t>- </a:t>
            </a:r>
            <a:r>
              <a:rPr lang="en" sz="900" u="sng">
                <a:solidFill>
                  <a:schemeClr val="hlink"/>
                </a:solidFill>
                <a:latin typeface="Calibri"/>
                <a:ea typeface="Calibri"/>
                <a:cs typeface="Calibri"/>
                <a:sym typeface="Calibri"/>
                <a:hlinkClick r:id="rId5"/>
              </a:rPr>
              <a:t>https://serpapi.com</a:t>
            </a:r>
            <a:endParaRPr sz="900">
              <a:latin typeface="Calibri"/>
              <a:ea typeface="Calibri"/>
              <a:cs typeface="Calibri"/>
              <a:sym typeface="Calibri"/>
            </a:endParaRPr>
          </a:p>
          <a:p>
            <a:pPr marL="228600" lvl="0" indent="-146050" algn="l" rtl="0">
              <a:spcBef>
                <a:spcPts val="0"/>
              </a:spcBef>
              <a:spcAft>
                <a:spcPts val="0"/>
              </a:spcAft>
              <a:buSzPts val="1400"/>
              <a:buFont typeface="Calibri"/>
              <a:buChar char="●"/>
            </a:pPr>
            <a:r>
              <a:rPr lang="en" sz="1200">
                <a:latin typeface="Calibri"/>
                <a:ea typeface="Calibri"/>
                <a:cs typeface="Calibri"/>
                <a:sym typeface="Calibri"/>
              </a:rPr>
              <a:t>Cohere's Command-R:7B model </a:t>
            </a:r>
            <a:br>
              <a:rPr lang="en" sz="1200">
                <a:latin typeface="Calibri"/>
                <a:ea typeface="Calibri"/>
                <a:cs typeface="Calibri"/>
                <a:sym typeface="Calibri"/>
              </a:rPr>
            </a:br>
            <a:r>
              <a:rPr lang="en" sz="900">
                <a:latin typeface="Calibri"/>
                <a:ea typeface="Calibri"/>
                <a:cs typeface="Calibri"/>
                <a:sym typeface="Calibri"/>
              </a:rPr>
              <a:t> </a:t>
            </a:r>
            <a:r>
              <a:rPr lang="en" sz="900" u="sng">
                <a:solidFill>
                  <a:schemeClr val="hlink"/>
                </a:solidFill>
                <a:latin typeface="Calibri"/>
                <a:ea typeface="Calibri"/>
                <a:cs typeface="Calibri"/>
                <a:sym typeface="Calibri"/>
                <a:hlinkClick r:id="rId6"/>
              </a:rPr>
              <a:t>https://github.com/patchy631/ai-engineering-hub/tree/main/ai_news_generator</a:t>
            </a:r>
            <a:br>
              <a:rPr lang="en" sz="900">
                <a:latin typeface="Calibri"/>
                <a:ea typeface="Calibri"/>
                <a:cs typeface="Calibri"/>
                <a:sym typeface="Calibri"/>
              </a:rPr>
            </a:br>
            <a:r>
              <a:rPr lang="en" sz="900" u="sng">
                <a:solidFill>
                  <a:schemeClr val="hlink"/>
                </a:solidFill>
                <a:latin typeface="Calibri"/>
                <a:ea typeface="Calibri"/>
                <a:cs typeface="Calibri"/>
                <a:sym typeface="Calibri"/>
                <a:hlinkClick r:id="rId7"/>
              </a:rPr>
              <a:t>https://github.com/patchy631</a:t>
            </a:r>
            <a:r>
              <a:rPr lang="en" sz="900">
                <a:latin typeface="Calibri"/>
                <a:ea typeface="Calibri"/>
                <a:cs typeface="Calibri"/>
                <a:sym typeface="Calibri"/>
              </a:rPr>
              <a:t> - good repo </a:t>
            </a:r>
            <a:endParaRPr sz="900">
              <a:solidFill>
                <a:schemeClr val="dk1"/>
              </a:solidFill>
              <a:latin typeface="Calibri"/>
              <a:ea typeface="Calibri"/>
              <a:cs typeface="Calibri"/>
              <a:sym typeface="Calibri"/>
            </a:endParaRPr>
          </a:p>
        </p:txBody>
      </p:sp>
      <p:sp>
        <p:nvSpPr>
          <p:cNvPr id="110" name="Google Shape;110;p20"/>
          <p:cNvSpPr txBox="1"/>
          <p:nvPr/>
        </p:nvSpPr>
        <p:spPr>
          <a:xfrm>
            <a:off x="4633200" y="469725"/>
            <a:ext cx="4446600" cy="95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Perplexity AI new features:</a:t>
            </a:r>
            <a:endParaRPr sz="1300" b="1">
              <a:solidFill>
                <a:srgbClr val="FF0000"/>
              </a:solidFill>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Spaces - allows you to create custom GPTs and Claude projects</a:t>
            </a:r>
            <a:endParaRPr sz="1200">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Instructions - automate tasks - create a PPC campaign</a:t>
            </a:r>
            <a:endParaRPr sz="1200">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Use different AI models - </a:t>
            </a:r>
            <a:r>
              <a:rPr lang="en" sz="1200">
                <a:solidFill>
                  <a:schemeClr val="dk1"/>
                </a:solidFill>
                <a:latin typeface="Calibri"/>
                <a:ea typeface="Calibri"/>
                <a:cs typeface="Calibri"/>
                <a:sym typeface="Calibri"/>
              </a:rPr>
              <a:t>GPT-4, Claude Sonnet</a:t>
            </a:r>
            <a:endParaRPr sz="1200">
              <a:solidFill>
                <a:schemeClr val="dk1"/>
              </a:solidFill>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Use the Perplexity Chrome extension and the Perplexity API.</a:t>
            </a:r>
            <a:endParaRPr sz="1200">
              <a:latin typeface="Calibri"/>
              <a:ea typeface="Calibri"/>
              <a:cs typeface="Calibri"/>
              <a:sym typeface="Calibri"/>
            </a:endParaRPr>
          </a:p>
        </p:txBody>
      </p:sp>
      <p:sp>
        <p:nvSpPr>
          <p:cNvPr id="111" name="Google Shape;111;p20"/>
          <p:cNvSpPr txBox="1"/>
          <p:nvPr/>
        </p:nvSpPr>
        <p:spPr>
          <a:xfrm>
            <a:off x="4633200" y="1506475"/>
            <a:ext cx="4446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Cohere command R7B model</a:t>
            </a:r>
            <a:r>
              <a:rPr lang="en" sz="1300">
                <a:latin typeface="Calibri"/>
                <a:ea typeface="Calibri"/>
                <a:cs typeface="Calibri"/>
                <a:sym typeface="Calibri"/>
              </a:rPr>
              <a:t> </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8"/>
              </a:rPr>
              <a:t>https://cohere.com/blog/command-r7b</a:t>
            </a:r>
            <a:r>
              <a:rPr lang="en" sz="1300">
                <a:latin typeface="Calibri"/>
                <a:ea typeface="Calibri"/>
                <a:cs typeface="Calibri"/>
                <a:sym typeface="Calibri"/>
              </a:rPr>
              <a:t> </a:t>
            </a:r>
            <a:endParaRPr sz="1300">
              <a:latin typeface="Calibri"/>
              <a:ea typeface="Calibri"/>
              <a:cs typeface="Calibri"/>
              <a:sym typeface="Calibri"/>
            </a:endParaRPr>
          </a:p>
        </p:txBody>
      </p:sp>
      <p:sp>
        <p:nvSpPr>
          <p:cNvPr id="112" name="Google Shape;112;p20"/>
          <p:cNvSpPr txBox="1"/>
          <p:nvPr/>
        </p:nvSpPr>
        <p:spPr>
          <a:xfrm>
            <a:off x="4633200" y="1986150"/>
            <a:ext cx="4446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DeepThought-8B</a:t>
            </a:r>
            <a:r>
              <a:rPr lang="en" sz="1300">
                <a:latin typeface="Calibri"/>
                <a:ea typeface="Calibri"/>
                <a:cs typeface="Calibri"/>
                <a:sym typeface="Calibri"/>
              </a:rPr>
              <a:t> - open source with reasoning</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9"/>
              </a:rPr>
              <a:t>https://www.ruliad.co/news/introducing-deepthought8b</a:t>
            </a:r>
            <a:r>
              <a:rPr lang="en" sz="1300">
                <a:latin typeface="Calibri"/>
                <a:ea typeface="Calibri"/>
                <a:cs typeface="Calibri"/>
                <a:sym typeface="Calibri"/>
              </a:rPr>
              <a:t> </a:t>
            </a:r>
            <a:endParaRPr sz="1300">
              <a:latin typeface="Calibri"/>
              <a:ea typeface="Calibri"/>
              <a:cs typeface="Calibri"/>
              <a:sym typeface="Calibri"/>
            </a:endParaRPr>
          </a:p>
        </p:txBody>
      </p:sp>
      <p:sp>
        <p:nvSpPr>
          <p:cNvPr id="113" name="Google Shape;113;p20"/>
          <p:cNvSpPr txBox="1"/>
          <p:nvPr/>
        </p:nvSpPr>
        <p:spPr>
          <a:xfrm>
            <a:off x="4633200" y="2465825"/>
            <a:ext cx="44466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DeepSeek-V2</a:t>
            </a:r>
            <a:r>
              <a:rPr lang="en" sz="1300">
                <a:latin typeface="Calibri"/>
                <a:ea typeface="Calibri"/>
                <a:cs typeface="Calibri"/>
                <a:sym typeface="Calibri"/>
              </a:rPr>
              <a:t> </a:t>
            </a:r>
            <a:endParaRPr sz="10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A Strong, Economical, and Efficient Mixture-of-Experts - </a:t>
            </a:r>
            <a:r>
              <a:rPr lang="en" sz="1300" u="sng">
                <a:solidFill>
                  <a:schemeClr val="hlink"/>
                </a:solidFill>
                <a:latin typeface="Calibri"/>
                <a:ea typeface="Calibri"/>
                <a:cs typeface="Calibri"/>
                <a:sym typeface="Calibri"/>
                <a:hlinkClick r:id="rId10"/>
              </a:rPr>
              <a:t>https://arxiv.org/abs/2405.04434</a:t>
            </a:r>
            <a:r>
              <a:rPr lang="en" sz="1300">
                <a:latin typeface="Calibri"/>
                <a:ea typeface="Calibri"/>
                <a:cs typeface="Calibri"/>
                <a:sym typeface="Calibri"/>
              </a:rPr>
              <a:t>  (June 2024)</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236B total parameters, of which 21B are activated for each token, and supports a context length of 128K tokens</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Open Source</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80GB*8 GPUs for BF16 inference</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11"/>
              </a:rPr>
              <a:t>https://huggingface.co/deepseek-ai</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12"/>
              </a:rPr>
              <a:t>https://github.com/deepseek-ai</a:t>
            </a:r>
            <a:r>
              <a:rPr lang="en" sz="1300">
                <a:latin typeface="Calibri"/>
                <a:ea typeface="Calibri"/>
                <a:cs typeface="Calibri"/>
                <a:sym typeface="Calibri"/>
              </a:rPr>
              <a:t> </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Deepseek is based in Hangzhou, China</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13"/>
              </a:rPr>
              <a:t>https://www.cbinsights.com/company/deepseek</a:t>
            </a:r>
            <a:r>
              <a:rPr lang="en" sz="1300">
                <a:latin typeface="Calibri"/>
                <a:ea typeface="Calibri"/>
                <a:cs typeface="Calibri"/>
                <a:sym typeface="Calibri"/>
              </a:rPr>
              <a:t> </a:t>
            </a:r>
            <a:endParaRPr sz="13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p:nvPr/>
        </p:nvSpPr>
        <p:spPr>
          <a:xfrm>
            <a:off x="55075" y="52750"/>
            <a:ext cx="151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19" name="Google Shape;119;p21"/>
          <p:cNvSpPr txBox="1"/>
          <p:nvPr/>
        </p:nvSpPr>
        <p:spPr>
          <a:xfrm>
            <a:off x="55075" y="417062"/>
            <a:ext cx="4446600" cy="206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Devin with Slack Interface and $500/mo  vs Cursor</a:t>
            </a:r>
            <a:endParaRPr sz="1300" b="1">
              <a:solidFill>
                <a:srgbClr val="FF0000"/>
              </a:solidFill>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Devon is a Slack-based AI coding agent that can create plans, write code, find bugs, correct code, and run tests. It can also respond to feedback and attempt to address it. Good, but not reliable, not able to resolve all bugs, can give wrong instructions</a:t>
            </a:r>
            <a:endParaRPr sz="1200">
              <a:latin typeface="Calibri"/>
              <a:ea typeface="Calibri"/>
              <a:cs typeface="Calibri"/>
              <a:sym typeface="Calibri"/>
            </a:endParaRPr>
          </a:p>
          <a:p>
            <a:pPr marL="228600" lvl="0" indent="-107950" algn="l" rtl="0">
              <a:spcBef>
                <a:spcPts val="0"/>
              </a:spcBef>
              <a:spcAft>
                <a:spcPts val="0"/>
              </a:spcAft>
              <a:buSzPts val="800"/>
              <a:buFont typeface="Calibri"/>
              <a:buChar char="●"/>
            </a:pPr>
            <a:r>
              <a:rPr lang="en" sz="1200">
                <a:latin typeface="Calibri"/>
                <a:ea typeface="Calibri"/>
                <a:cs typeface="Calibri"/>
                <a:sym typeface="Calibri"/>
              </a:rPr>
              <a:t>Cursor is a more traditional AI coding agent that runs locally on the user's machine. Cursor's workflow is much easier to adopt and it is more reliable than Devon. Cursor was able to solve all of the bugs that he encountered.</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So overall Cursor is a better AI coding agent than Devon.</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https://www.youtube.com/watch?v=oU3H581uCsA</a:t>
            </a:r>
            <a:r>
              <a:rPr lang="en" sz="1200">
                <a:latin typeface="Calibri"/>
                <a:ea typeface="Calibri"/>
                <a:cs typeface="Calibri"/>
                <a:sym typeface="Calibri"/>
              </a:rPr>
              <a:t> </a:t>
            </a:r>
            <a:endParaRPr sz="1200">
              <a:latin typeface="Calibri"/>
              <a:ea typeface="Calibri"/>
              <a:cs typeface="Calibri"/>
              <a:sym typeface="Calibri"/>
            </a:endParaRPr>
          </a:p>
        </p:txBody>
      </p:sp>
      <p:sp>
        <p:nvSpPr>
          <p:cNvPr id="120" name="Google Shape;120;p21"/>
          <p:cNvSpPr txBox="1"/>
          <p:nvPr/>
        </p:nvSpPr>
        <p:spPr>
          <a:xfrm>
            <a:off x="4644750" y="469725"/>
            <a:ext cx="44466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When AGI will be reached?</a:t>
            </a:r>
            <a:endParaRPr sz="12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Sam Altman (OpenAI) thinks that Gen AI can be reached on current hardware</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Mustafa Suleyman believes AGI (Artificial General Intelligence) is achievable, but will require 2-5 more generations of hardware. His definition of AGI includes physical labor capabilities, which he sees as a significant hurdle</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Google Deepmind researcher believes that current AI models are already close to what would have been considered AGI a few years ago</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Google CEO Sundar Pichai says AI development is slowing down, that the "low-hanging fruit" in AI development has been picked and further progress will require deeper breakthroughs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Ilya Sutskever predicts that the current approach to pre-training AI models on massive datasets will soon reach its limits, he anticipates a shift towards new and innovative training methods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OpenAI is building AI agents - and hiring people for developing AI agent infrastructure</a:t>
            </a:r>
            <a:endParaRPr sz="1200">
              <a:latin typeface="Calibri"/>
              <a:ea typeface="Calibri"/>
              <a:cs typeface="Calibri"/>
              <a:sym typeface="Calibri"/>
            </a:endParaRPr>
          </a:p>
        </p:txBody>
      </p:sp>
      <p:sp>
        <p:nvSpPr>
          <p:cNvPr id="121" name="Google Shape;121;p21"/>
          <p:cNvSpPr txBox="1"/>
          <p:nvPr/>
        </p:nvSpPr>
        <p:spPr>
          <a:xfrm>
            <a:off x="55075" y="2582451"/>
            <a:ext cx="4446600" cy="243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LCM = Large Concept Model - by Meta</a:t>
            </a:r>
            <a:endParaRPr sz="13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Large Context Model (LCM) developed by Meta.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LCM operates on a higher level of abstraction, dealing with concepts instead of just words or characters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LCM uses an embedding space where sentences are represented as vectors.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LCM uses a diffusion process that helps refine the embeddings and make the model more robust to noisy or incomplete data.</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LCM drawbacks - reliance on short sentences and the potential challenges in designing an optimal embedding space.</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https://www.youtube.com/watch?v=y1MG0BCf3UU</a:t>
            </a:r>
            <a:r>
              <a:rPr lang="en" sz="1200">
                <a:latin typeface="Calibri"/>
                <a:ea typeface="Calibri"/>
                <a:cs typeface="Calibri"/>
                <a:sym typeface="Calibri"/>
              </a:rPr>
              <a:t>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https://arxiv.org/abs/2308.11466</a:t>
            </a:r>
            <a:r>
              <a:rPr lang="en" sz="1200">
                <a:latin typeface="Calibri"/>
                <a:ea typeface="Calibri"/>
                <a:cs typeface="Calibri"/>
                <a:sym typeface="Calibri"/>
              </a:rPr>
              <a:t> - </a:t>
            </a:r>
            <a:r>
              <a:rPr lang="en" sz="1200" b="1">
                <a:solidFill>
                  <a:srgbClr val="3C78D8"/>
                </a:solidFill>
                <a:latin typeface="Calibri"/>
                <a:ea typeface="Calibri"/>
                <a:cs typeface="Calibri"/>
                <a:sym typeface="Calibri"/>
              </a:rPr>
              <a:t>SONAR: Sentence-Level Multimodal and Language-Agnostic Representations (2023)</a:t>
            </a:r>
            <a:endParaRPr sz="1200" b="1">
              <a:solidFill>
                <a:srgbClr val="3C78D8"/>
              </a:solidFill>
              <a:latin typeface="Calibri"/>
              <a:ea typeface="Calibri"/>
              <a:cs typeface="Calibri"/>
              <a:sym typeface="Calibri"/>
            </a:endParaRPr>
          </a:p>
        </p:txBody>
      </p:sp>
      <p:sp>
        <p:nvSpPr>
          <p:cNvPr id="122" name="Google Shape;122;p21"/>
          <p:cNvSpPr txBox="1"/>
          <p:nvPr/>
        </p:nvSpPr>
        <p:spPr>
          <a:xfrm>
            <a:off x="4644750" y="3881975"/>
            <a:ext cx="44466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Lovable AI </a:t>
            </a:r>
            <a:r>
              <a:rPr lang="en" sz="1200">
                <a:solidFill>
                  <a:schemeClr val="dk1"/>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6"/>
              </a:rPr>
              <a:t>https://lovable.dev</a:t>
            </a:r>
            <a:r>
              <a:rPr lang="en" sz="1200">
                <a:solidFill>
                  <a:schemeClr val="dk1"/>
                </a:solidFill>
                <a:latin typeface="Calibri"/>
                <a:ea typeface="Calibri"/>
                <a:cs typeface="Calibri"/>
                <a:sym typeface="Calibri"/>
              </a:rPr>
              <a:t> - idea to app in seconds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Lovable AI - software tool to create stunning websites and applications 20 times faster than traditional coding.</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The app is created by giving prompts to the language model. </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Lovable AI is comparable with Bolt.new - another AI app builder</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7"/>
              </a:rPr>
              <a:t>https://www.youtube.com/watch?v=qyD8n7oR5Is</a:t>
            </a:r>
            <a:r>
              <a:rPr lang="en" sz="1200">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p:nvPr/>
        </p:nvSpPr>
        <p:spPr>
          <a:xfrm>
            <a:off x="55075" y="52750"/>
            <a:ext cx="151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28" name="Google Shape;128;p22"/>
          <p:cNvSpPr txBox="1"/>
          <p:nvPr/>
        </p:nvSpPr>
        <p:spPr>
          <a:xfrm>
            <a:off x="55075" y="417062"/>
            <a:ext cx="4446600" cy="151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Amazon Bedrock Prompt Router</a:t>
            </a:r>
            <a:endParaRPr sz="13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announced at AWS re:Invent , currently in preview</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Prompt Router dynamically routes prompts to the best-suited LLM for the task</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helps you optimize the performance and cost</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simplifies model selection (does it for you)</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You can access Intelligent Prompt Routing through the AWS Management Console, the AWS SDKs, or the AWS CLI.</a:t>
            </a:r>
            <a:endParaRPr sz="1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p:nvPr/>
        </p:nvSpPr>
        <p:spPr>
          <a:xfrm>
            <a:off x="55075" y="52750"/>
            <a:ext cx="151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RAG 2.0</a:t>
            </a:r>
            <a:endParaRPr sz="2000" b="1">
              <a:solidFill>
                <a:schemeClr val="dk1"/>
              </a:solidFill>
              <a:latin typeface="Calibri"/>
              <a:ea typeface="Calibri"/>
              <a:cs typeface="Calibri"/>
              <a:sym typeface="Calibri"/>
            </a:endParaRPr>
          </a:p>
        </p:txBody>
      </p:sp>
      <p:sp>
        <p:nvSpPr>
          <p:cNvPr id="134" name="Google Shape;134;p23"/>
          <p:cNvSpPr txBox="1"/>
          <p:nvPr/>
        </p:nvSpPr>
        <p:spPr>
          <a:xfrm>
            <a:off x="55075" y="417062"/>
            <a:ext cx="4446600" cy="58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The Best RAG System On YouTube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https://www.youtube.com/watch?v=Kvf-Pr1LRe4</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xxxxxxx </a:t>
            </a:r>
            <a:endParaRPr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1614</Words>
  <Application>Microsoft Macintosh PowerPoint</Application>
  <PresentationFormat>On-screen Show (16:9)</PresentationFormat>
  <Paragraphs>166</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Calibri</vt:lpstr>
      <vt:lpstr>Arial</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2024-12-16T02:57:32Z</dcterms:modified>
</cp:coreProperties>
</file>