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3b7881e56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33b7881e56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3bf17572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3bf17572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bed641da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3bed641da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dd092b5a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2dd092b5a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bed641da9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33bed641da9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96479dbb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2d96479dbb5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2c1f7b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dd2c1f7b0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ccb384d9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33ccb384d9e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dd0a008ff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2dd0a008ff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4" Type="http://schemas.openxmlformats.org/officeDocument/2006/relationships/hyperlink" Target="https://techcrunch.com/2025/02/13/tech-layoffs-2024-list/" TargetMode="External"/></Relationships>
</file>

<file path=ppt/slides/_rels/slide12.xml.rels><?xml version="1.0" encoding="UTF-8" standalone="yes"?>
<Relationships xmlns="http://schemas.openxmlformats.org/package/2006/relationships"><Relationship Id="rId13" Type="http://schemas.openxmlformats.org/officeDocument/2006/relationships/hyperlink" Target="https://medium.com" TargetMode="External"/><Relationship Id="rId18" Type="http://schemas.openxmlformats.org/officeDocument/2006/relationships/hyperlink" Target="https://developer.nvidia.com" TargetMode="External"/><Relationship Id="rId26" Type="http://schemas.openxmlformats.org/officeDocument/2006/relationships/hyperlink" Target="https://www.youtube.com/@airevolutionx" TargetMode="External"/><Relationship Id="rId39" Type="http://schemas.openxmlformats.org/officeDocument/2006/relationships/hyperlink" Target="https://www.youtube.com/@TwoMinutePapers" TargetMode="External"/><Relationship Id="rId21" Type="http://schemas.openxmlformats.org/officeDocument/2006/relationships/hyperlink" Target="https://www.listedai.co" TargetMode="External"/><Relationship Id="rId34" Type="http://schemas.openxmlformats.org/officeDocument/2006/relationships/hyperlink" Target="https://www.youtube.com/@LiamOttley" TargetMode="External"/><Relationship Id="rId42" Type="http://schemas.openxmlformats.org/officeDocument/2006/relationships/hyperlink" Target="https://www.youtube.com/@NoPriorsPodcast" TargetMode="External"/><Relationship Id="rId47" Type="http://schemas.openxmlformats.org/officeDocument/2006/relationships/hyperlink" Target="https://www.youtube.com/@sullyomarr" TargetMode="External"/><Relationship Id="rId50" Type="http://schemas.openxmlformats.org/officeDocument/2006/relationships/hyperlink" Target="https://www.youtube.com/@iamAImaster" TargetMode="External"/><Relationship Id="rId7" Type="http://schemas.openxmlformats.org/officeDocument/2006/relationships/hyperlink" Target="https://smol.ai" TargetMode="External"/><Relationship Id="rId2" Type="http://schemas.openxmlformats.org/officeDocument/2006/relationships/notesSlide" Target="../notesSlides/notesSlide12.xml"/><Relationship Id="rId16" Type="http://schemas.openxmlformats.org/officeDocument/2006/relationships/hyperlink" Target="https://daily.ai" TargetMode="External"/><Relationship Id="rId29" Type="http://schemas.openxmlformats.org/officeDocument/2006/relationships/hyperlink" Target="https://www.youtube.com/@TrelisResearch" TargetMode="External"/><Relationship Id="rId11" Type="http://schemas.openxmlformats.org/officeDocument/2006/relationships/hyperlink" Target="https://www.latent.space" TargetMode="External"/><Relationship Id="rId24" Type="http://schemas.openxmlformats.org/officeDocument/2006/relationships/hyperlink" Target="https://www.youtube.com/@AndrejKarpathy" TargetMode="External"/><Relationship Id="rId32" Type="http://schemas.openxmlformats.org/officeDocument/2006/relationships/hyperlink" Target="https://www.youtube.com/@code4AI" TargetMode="External"/><Relationship Id="rId37" Type="http://schemas.openxmlformats.org/officeDocument/2006/relationships/hyperlink" Target="https://www.youtube.com/@Web3nity" TargetMode="External"/><Relationship Id="rId40" Type="http://schemas.openxmlformats.org/officeDocument/2006/relationships/hyperlink" Target="https://www.youtube.com/@peterdiamandis" TargetMode="External"/><Relationship Id="rId45" Type="http://schemas.openxmlformats.org/officeDocument/2006/relationships/hyperlink" Target="https://www.youtube.com/@AICoffeeBreak" TargetMode="External"/><Relationship Id="rId5" Type="http://schemas.openxmlformats.org/officeDocument/2006/relationships/hyperlink" Target="https://tldr.tech/ai" TargetMode="External"/><Relationship Id="rId15" Type="http://schemas.openxmlformats.org/officeDocument/2006/relationships/hyperlink" Target="https://www.airesearchinsights.com" TargetMode="External"/><Relationship Id="rId23" Type="http://schemas.openxmlformats.org/officeDocument/2006/relationships/hyperlink" Target="https://www.youtube.com/@matthew_berman" TargetMode="External"/><Relationship Id="rId28" Type="http://schemas.openxmlformats.org/officeDocument/2006/relationships/hyperlink" Target="https://www.youtube.com/@MervinPraison" TargetMode="External"/><Relationship Id="rId36" Type="http://schemas.openxmlformats.org/officeDocument/2006/relationships/hyperlink" Target="https://www.youtube.com/@JuliaMcCoy" TargetMode="External"/><Relationship Id="rId49" Type="http://schemas.openxmlformats.org/officeDocument/2006/relationships/hyperlink" Target="https://www.youtube.com/@GoogleDevelopers" TargetMode="External"/><Relationship Id="rId10" Type="http://schemas.openxmlformats.org/officeDocument/2006/relationships/hyperlink" Target="https://www.therundown.ai" TargetMode="External"/><Relationship Id="rId19" Type="http://schemas.openxmlformats.org/officeDocument/2006/relationships/hyperlink" Target="https://www.analyticsvidhya.com" TargetMode="External"/><Relationship Id="rId31" Type="http://schemas.openxmlformats.org/officeDocument/2006/relationships/hyperlink" Target="https://www.youtube.com/@TheAiGrid" TargetMode="External"/><Relationship Id="rId44" Type="http://schemas.openxmlformats.org/officeDocument/2006/relationships/hyperlink" Target="https://www.youtube.com/@MattVidPro" TargetMode="External"/><Relationship Id="rId4" Type="http://schemas.openxmlformats.org/officeDocument/2006/relationships/hyperlink" Target="https://deeplearning.ai" TargetMode="External"/><Relationship Id="rId9" Type="http://schemas.openxmlformats.org/officeDocument/2006/relationships/hyperlink" Target="https://www.dailyzaps.com" TargetMode="External"/><Relationship Id="rId14" Type="http://schemas.openxmlformats.org/officeDocument/2006/relationships/hyperlink" Target="https://aisecret.us" TargetMode="External"/><Relationship Id="rId22" Type="http://schemas.openxmlformats.org/officeDocument/2006/relationships/hyperlink" Target="https://www.youtube.com/@Fireship" TargetMode="External"/><Relationship Id="rId27" Type="http://schemas.openxmlformats.org/officeDocument/2006/relationships/hyperlink" Target="https://www.youtube.com/@1littlecoder" TargetMode="External"/><Relationship Id="rId30" Type="http://schemas.openxmlformats.org/officeDocument/2006/relationships/hyperlink" Target="https://www.youtube.com/@WesRoth" TargetMode="External"/><Relationship Id="rId35" Type="http://schemas.openxmlformats.org/officeDocument/2006/relationships/hyperlink" Target="https://www.youtube.com/@Augmented_AI" TargetMode="External"/><Relationship Id="rId43" Type="http://schemas.openxmlformats.org/officeDocument/2006/relationships/hyperlink" Target="https://www.youtube.com/@KevinStratvert" TargetMode="External"/><Relationship Id="rId48" Type="http://schemas.openxmlformats.org/officeDocument/2006/relationships/hyperlink" Target="https://www.youtube.com/@DrOsbert" TargetMode="External"/><Relationship Id="rId8" Type="http://schemas.openxmlformats.org/officeDocument/2006/relationships/hyperlink" Target="https://www.forwardfuture.ai" TargetMode="External"/><Relationship Id="rId3" Type="http://schemas.openxmlformats.org/officeDocument/2006/relationships/hyperlink" Target="https://www.deeplearning.ai/the-batch" TargetMode="External"/><Relationship Id="rId12" Type="http://schemas.openxmlformats.org/officeDocument/2006/relationships/hyperlink" Target="https://theaijournal.substack.com" TargetMode="External"/><Relationship Id="rId17" Type="http://schemas.openxmlformats.org/officeDocument/2006/relationships/hyperlink" Target="https://alphasignal.ai" TargetMode="External"/><Relationship Id="rId25" Type="http://schemas.openxmlformats.org/officeDocument/2006/relationships/hyperlink" Target="https://www.youtube.com/@SirajRaval" TargetMode="External"/><Relationship Id="rId33" Type="http://schemas.openxmlformats.org/officeDocument/2006/relationships/hyperlink" Target="https://www.youtube.com/@UseAI" TargetMode="External"/><Relationship Id="rId38" Type="http://schemas.openxmlformats.org/officeDocument/2006/relationships/hyperlink" Target="https://www.youtube.com/@intheworldofai" TargetMode="External"/><Relationship Id="rId46" Type="http://schemas.openxmlformats.org/officeDocument/2006/relationships/hyperlink" Target="https://www.youtube.com/@Analyticsvidhya" TargetMode="External"/><Relationship Id="rId20" Type="http://schemas.openxmlformats.org/officeDocument/2006/relationships/hyperlink" Target="https://www.diamandis.com/subscribe" TargetMode="External"/><Relationship Id="rId41" Type="http://schemas.openxmlformats.org/officeDocument/2006/relationships/hyperlink" Target="https://www.youtube.com/@AIDailyBrief" TargetMode="External"/><Relationship Id="rId1" Type="http://schemas.openxmlformats.org/officeDocument/2006/relationships/slideLayout" Target="../slideLayouts/slideLayout1.xml"/><Relationship Id="rId6" Type="http://schemas.openxmlformats.org/officeDocument/2006/relationships/hyperlink" Target="https://theaibreak.substack.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chat.inceptionlabs.ai"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machine-learning-made-simple.medium.com/is-the-mercury-llm-the-first-of-a-new-generation-of-llms-b64de1d36029" TargetMode="External"/><Relationship Id="rId5" Type="http://schemas.openxmlformats.org/officeDocument/2006/relationships/hyperlink" Target="https://x.com/ArtificialAnlys/status/1894932634322772372" TargetMode="External"/><Relationship Id="rId4" Type="http://schemas.openxmlformats.org/officeDocument/2006/relationships/hyperlink" Target="https://www.inceptionlabs.ai/new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tomshardware.com/pc-components/gpus/nvidia-confirms-blackwell-ultra-and-vera-rubin-gpus-are-on-track-for-2025-and-2026-post-rubin-gpus-in-the-work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hyperlink" Target="https://www.tomshardware.com/pc-components/gpus/nvidia-rubin-revealed-as-blackwell-successor-powerful-vera-cpu-coming-too"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astcompany.com/91286162/ai-chatbots-have-telltale-quirks-researchers-can-spot-them-with-97-accuracy"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devclass.com/2025/02/27/anthropic-previews-claude-code-agentic-coding-capable-but-costly/"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arxiv.org/abs/2502.18600" TargetMode="External"/><Relationship Id="rId3" Type="http://schemas.openxmlformats.org/officeDocument/2006/relationships/hyperlink" Target="https://cohere.com/blog/aya-vision" TargetMode="External"/><Relationship Id="rId7" Type="http://schemas.openxmlformats.org/officeDocument/2006/relationships/hyperlink" Target="https://simonwillison.net/2025/Feb/28/llm-schema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ahTQiTt5vjc" TargetMode="External"/><Relationship Id="rId11" Type="http://schemas.openxmlformats.org/officeDocument/2006/relationships/hyperlink" Target="https://arxiv.org/abs/2502.20082" TargetMode="External"/><Relationship Id="rId5" Type="http://schemas.openxmlformats.org/officeDocument/2006/relationships/hyperlink" Target="https://www.sesame.com/research/crossing_the_uncanny_valley_of_voice#demo" TargetMode="External"/><Relationship Id="rId10" Type="http://schemas.openxmlformats.org/officeDocument/2006/relationships/image" Target="../media/image7.png"/><Relationship Id="rId4" Type="http://schemas.openxmlformats.org/officeDocument/2006/relationships/hyperlink" Target="https://github.com/bigai-nlco/TokenSwift" TargetMode="External"/><Relationship Id="rId9" Type="http://schemas.openxmlformats.org/officeDocument/2006/relationships/hyperlink" Target="https://www.youtube.com/watch?v=rYnisU10wu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openai.com/index/introducing-nextgena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techcrunch.com/2025/03/03/chinese-buyers-are-getting-nvidia-blackwell-chips-despite-u-s-export-controls/" TargetMode="External"/><Relationship Id="rId5" Type="http://schemas.openxmlformats.org/officeDocument/2006/relationships/image" Target="../media/image8.jpeg"/><Relationship Id="rId4" Type="http://schemas.openxmlformats.org/officeDocument/2006/relationships/hyperlink" Target="https://www.xda-developers.com/microsoft-killing-skyp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scmp.com/tech/big-tech/article/3300594/chinas-fantastic-four-new-breed-entrepreneurs-reshaping-global-tech-landscape" TargetMode="External"/><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1111683"/>
            <a:ext cx="4420200" cy="133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Inception Labs - Mercury diffusion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Blackwell Ultra &amp; Vera Rubin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Identify models from output with 97.1% accuracy</a:t>
            </a:r>
            <a:endParaRPr sz="1500" b="1">
              <a:solidFill>
                <a:srgbClr val="3C78D8"/>
              </a:solidFill>
              <a:latin typeface="Calibri"/>
              <a:ea typeface="Calibri"/>
              <a:cs typeface="Calibri"/>
              <a:sym typeface="Calibri"/>
            </a:endParaRPr>
          </a:p>
        </p:txBody>
      </p:sp>
      <p:sp>
        <p:nvSpPr>
          <p:cNvPr id="64" name="Google Shape;64;p15"/>
          <p:cNvSpPr txBox="1"/>
          <p:nvPr/>
        </p:nvSpPr>
        <p:spPr>
          <a:xfrm>
            <a:off x="3184500" y="159462"/>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07</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6752" y="3804810"/>
            <a:ext cx="44202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WebDev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Subscriptions</a:t>
            </a:r>
            <a:endParaRPr sz="1500" b="1">
              <a:solidFill>
                <a:srgbClr val="3C78D8"/>
              </a:solidFill>
              <a:latin typeface="Calibri"/>
              <a:ea typeface="Calibri"/>
              <a:cs typeface="Calibri"/>
              <a:sym typeface="Calibri"/>
            </a:endParaRPr>
          </a:p>
        </p:txBody>
      </p:sp>
      <p:sp>
        <p:nvSpPr>
          <p:cNvPr id="66" name="Google Shape;66;p15"/>
          <p:cNvSpPr txBox="1"/>
          <p:nvPr/>
        </p:nvSpPr>
        <p:spPr>
          <a:xfrm>
            <a:off x="110352" y="2653635"/>
            <a:ext cx="4420200" cy="2262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 Project Astra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Cohere Aya Vision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TokenSwift - fast generation of long sequences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LongRoPE2 Context Window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Dragon Copilot for Healthcare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Sesame CSM - Conversational Speech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Structured data extraction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 of Draft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Data Science Agent in Colab</a:t>
            </a:r>
            <a:endParaRPr sz="1500" b="1">
              <a:solidFill>
                <a:srgbClr val="3C78D8"/>
              </a:solidFill>
              <a:latin typeface="Calibri"/>
              <a:ea typeface="Calibri"/>
              <a:cs typeface="Calibri"/>
              <a:sym typeface="Calibri"/>
            </a:endParaRPr>
          </a:p>
        </p:txBody>
      </p:sp>
      <p:sp>
        <p:nvSpPr>
          <p:cNvPr id="67" name="Google Shape;67;p15"/>
          <p:cNvSpPr txBox="1"/>
          <p:nvPr/>
        </p:nvSpPr>
        <p:spPr>
          <a:xfrm>
            <a:off x="4606752" y="1102460"/>
            <a:ext cx="4420200" cy="2031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TSMC $100 Bln building 3 plants in the US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NextGenAI - consortium of 15 leading research institutions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 Growth of AI Companies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announced several new products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is shutting down Skype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buys Nvidia through other countries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Fantastic Four</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14" name="Google Shape;214;p24"/>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15" name="Google Shape;215;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21" name="Google Shape;221;p25"/>
          <p:cNvSpPr txBox="1"/>
          <p:nvPr/>
        </p:nvSpPr>
        <p:spPr>
          <a:xfrm>
            <a:off x="970200" y="1500"/>
            <a:ext cx="3831900" cy="92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222" name="Google Shape;222;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23450" y="77700"/>
            <a:ext cx="4151700" cy="1916168"/>
          </a:xfrm>
          <a:prstGeom prst="rect">
            <a:avLst/>
          </a:prstGeom>
          <a:noFill/>
          <a:ln w="9525" cap="flat" cmpd="sng">
            <a:solidFill>
              <a:srgbClr val="FF0000"/>
            </a:solidFill>
            <a:prstDash val="solid"/>
            <a:round/>
            <a:headEnd type="none" w="sm" len="sm"/>
            <a:tailEnd type="none" w="sm" len="sm"/>
          </a:ln>
        </p:spPr>
      </p:pic>
      <p:sp>
        <p:nvSpPr>
          <p:cNvPr id="223" name="Google Shape;223;p25"/>
          <p:cNvSpPr txBox="1"/>
          <p:nvPr/>
        </p:nvSpPr>
        <p:spPr>
          <a:xfrm>
            <a:off x="121850" y="1374075"/>
            <a:ext cx="2323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a:solidFill>
                  <a:srgbClr val="0F0F0F"/>
                </a:solidFill>
                <a:latin typeface="Calibri"/>
                <a:ea typeface="Calibri"/>
                <a:cs typeface="Calibri"/>
                <a:sym typeface="Calibri"/>
              </a:rPr>
              <a:t>Autodesk - 1,350 workers</a:t>
            </a: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200">
                <a:solidFill>
                  <a:srgbClr val="0F0F0F"/>
                </a:solidFill>
                <a:latin typeface="Calibri"/>
                <a:ea typeface="Calibri"/>
                <a:cs typeface="Calibri"/>
                <a:sym typeface="Calibri"/>
              </a:rPr>
              <a:t>Hewlett-Packard - 2,000 people</a:t>
            </a:r>
            <a:endParaRPr sz="900">
              <a:solidFill>
                <a:srgbClr val="0F0F0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Subscriptions</a:t>
            </a:r>
            <a:endParaRPr sz="2000" b="1">
              <a:solidFill>
                <a:schemeClr val="dk1"/>
              </a:solidFill>
              <a:latin typeface="Calibri"/>
              <a:ea typeface="Calibri"/>
              <a:cs typeface="Calibri"/>
              <a:sym typeface="Calibri"/>
            </a:endParaRPr>
          </a:p>
        </p:txBody>
      </p:sp>
      <p:sp>
        <p:nvSpPr>
          <p:cNvPr id="229" name="Google Shape;229;p26"/>
          <p:cNvSpPr txBox="1"/>
          <p:nvPr/>
        </p:nvSpPr>
        <p:spPr>
          <a:xfrm>
            <a:off x="55075" y="379150"/>
            <a:ext cx="30708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a:solidFill>
                  <a:schemeClr val="dk1"/>
                </a:solidFill>
                <a:latin typeface="Calibri"/>
                <a:ea typeface="Calibri"/>
                <a:cs typeface="Calibri"/>
                <a:sym typeface="Calibri"/>
              </a:rPr>
              <a:t>Google Discover feed on Google.com</a:t>
            </a:r>
            <a:endParaRPr sz="900">
              <a:solidFill>
                <a:schemeClr val="dk1"/>
              </a:solidFill>
              <a:latin typeface="Calibri"/>
              <a:ea typeface="Calibri"/>
              <a:cs typeface="Calibri"/>
              <a:sym typeface="Calibri"/>
            </a:endParaRPr>
          </a:p>
        </p:txBody>
      </p:sp>
      <p:sp>
        <p:nvSpPr>
          <p:cNvPr id="230" name="Google Shape;230;p26"/>
          <p:cNvSpPr txBox="1"/>
          <p:nvPr/>
        </p:nvSpPr>
        <p:spPr>
          <a:xfrm>
            <a:off x="4426925" y="693550"/>
            <a:ext cx="4527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Email subscriptions:</a:t>
            </a:r>
            <a:endParaRPr sz="1200" b="1">
              <a:solidFill>
                <a:srgbClr val="FF0000"/>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Batch - </a:t>
            </a:r>
            <a:r>
              <a:rPr lang="en" sz="1000" u="sng">
                <a:solidFill>
                  <a:schemeClr val="hlink"/>
                </a:solidFill>
                <a:latin typeface="Calibri"/>
                <a:ea typeface="Calibri"/>
                <a:cs typeface="Calibri"/>
                <a:sym typeface="Calibri"/>
                <a:hlinkClick r:id="rId3"/>
              </a:rPr>
              <a:t>https://www.deeplearning.ai/the-batch</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https://DeepLearning.AI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TLDR AI - </a:t>
            </a:r>
            <a:r>
              <a:rPr lang="en" sz="1000" u="sng">
                <a:solidFill>
                  <a:schemeClr val="hlink"/>
                </a:solidFill>
                <a:latin typeface="Calibri"/>
                <a:ea typeface="Calibri"/>
                <a:cs typeface="Calibri"/>
                <a:sym typeface="Calibri"/>
                <a:hlinkClick r:id="rId5"/>
              </a:rPr>
              <a:t>https://tldr.tech/ai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AI Break - </a:t>
            </a:r>
            <a:r>
              <a:rPr lang="en" sz="1000" u="sng">
                <a:solidFill>
                  <a:schemeClr val="hlink"/>
                </a:solidFill>
                <a:latin typeface="Calibri"/>
                <a:ea typeface="Calibri"/>
                <a:cs typeface="Calibri"/>
                <a:sym typeface="Calibri"/>
                <a:hlinkClick r:id="rId6"/>
              </a:rPr>
              <a:t>https://theaibreak.substack.com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News - </a:t>
            </a:r>
            <a:r>
              <a:rPr lang="en" sz="1000" u="sng">
                <a:solidFill>
                  <a:schemeClr val="hlink"/>
                </a:solidFill>
                <a:latin typeface="Calibri"/>
                <a:ea typeface="Calibri"/>
                <a:cs typeface="Calibri"/>
                <a:sym typeface="Calibri"/>
                <a:hlinkClick r:id="rId7"/>
              </a:rPr>
              <a:t>https://smol.ai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Forward Future - </a:t>
            </a:r>
            <a:r>
              <a:rPr lang="en" sz="1000" u="sng">
                <a:solidFill>
                  <a:schemeClr val="hlink"/>
                </a:solidFill>
                <a:latin typeface="Calibri"/>
                <a:ea typeface="Calibri"/>
                <a:cs typeface="Calibri"/>
                <a:sym typeface="Calibri"/>
                <a:hlinkClick r:id="rId8"/>
              </a:rPr>
              <a:t>https://www.forwardfuture.ai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Daily Zaps - </a:t>
            </a:r>
            <a:r>
              <a:rPr lang="en" sz="1000" u="sng">
                <a:solidFill>
                  <a:schemeClr val="hlink"/>
                </a:solidFill>
                <a:latin typeface="Calibri"/>
                <a:ea typeface="Calibri"/>
                <a:cs typeface="Calibri"/>
                <a:sym typeface="Calibri"/>
                <a:hlinkClick r:id="rId9"/>
              </a:rPr>
              <a:t>https://www.dailyzaps.com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Rundown AI - </a:t>
            </a:r>
            <a:r>
              <a:rPr lang="en" sz="1000" u="sng">
                <a:solidFill>
                  <a:schemeClr val="hlink"/>
                </a:solidFill>
                <a:latin typeface="Calibri"/>
                <a:ea typeface="Calibri"/>
                <a:cs typeface="Calibri"/>
                <a:sym typeface="Calibri"/>
                <a:hlinkClick r:id="rId10"/>
              </a:rPr>
              <a:t>https://www.therundown.ai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Latent Space - </a:t>
            </a:r>
            <a:r>
              <a:rPr lang="en" sz="1000" u="sng">
                <a:solidFill>
                  <a:schemeClr val="hlink"/>
                </a:solidFill>
                <a:latin typeface="Calibri"/>
                <a:ea typeface="Calibri"/>
                <a:cs typeface="Calibri"/>
                <a:sym typeface="Calibri"/>
                <a:hlinkClick r:id="rId11"/>
              </a:rPr>
              <a:t>https://www.latent.space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AI Journal - </a:t>
            </a:r>
            <a:r>
              <a:rPr lang="en" sz="1000" u="sng">
                <a:solidFill>
                  <a:schemeClr val="hlink"/>
                </a:solidFill>
                <a:latin typeface="Calibri"/>
                <a:ea typeface="Calibri"/>
                <a:cs typeface="Calibri"/>
                <a:sym typeface="Calibri"/>
                <a:hlinkClick r:id="rId12"/>
              </a:rPr>
              <a:t>https://theaijournal.substack.com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Medium Daily Digest - </a:t>
            </a:r>
            <a:r>
              <a:rPr lang="en" sz="1000" u="sng">
                <a:solidFill>
                  <a:schemeClr val="hlink"/>
                </a:solidFill>
                <a:latin typeface="Calibri"/>
                <a:ea typeface="Calibri"/>
                <a:cs typeface="Calibri"/>
                <a:sym typeface="Calibri"/>
                <a:hlinkClick r:id="rId13"/>
              </a:rPr>
              <a:t>https://medium.com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Secret - </a:t>
            </a:r>
            <a:r>
              <a:rPr lang="en" sz="1000" u="sng">
                <a:solidFill>
                  <a:schemeClr val="hlink"/>
                </a:solidFill>
                <a:latin typeface="Calibri"/>
                <a:ea typeface="Calibri"/>
                <a:cs typeface="Calibri"/>
                <a:sym typeface="Calibri"/>
                <a:hlinkClick r:id="rId14"/>
              </a:rPr>
              <a:t>https://aisecret.us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Marktechpost AI - </a:t>
            </a:r>
            <a:r>
              <a:rPr lang="en" sz="1000" u="sng">
                <a:solidFill>
                  <a:schemeClr val="hlink"/>
                </a:solidFill>
                <a:latin typeface="Calibri"/>
                <a:ea typeface="Calibri"/>
                <a:cs typeface="Calibri"/>
                <a:sym typeface="Calibri"/>
                <a:hlinkClick r:id="rId15"/>
              </a:rPr>
              <a:t>https://www.airesearchinsights.com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Daily AI - </a:t>
            </a:r>
            <a:r>
              <a:rPr lang="en" sz="1000" u="sng">
                <a:solidFill>
                  <a:schemeClr val="hlink"/>
                </a:solidFill>
                <a:latin typeface="Calibri"/>
                <a:ea typeface="Calibri"/>
                <a:cs typeface="Calibri"/>
                <a:sym typeface="Calibri"/>
                <a:hlinkClick r:id="rId16"/>
              </a:rPr>
              <a:t>https://daily.ai</a:t>
            </a:r>
            <a:r>
              <a:rPr lang="en" sz="1000">
                <a:solidFill>
                  <a:schemeClr val="dk1"/>
                </a:solidFill>
                <a:latin typeface="Calibri"/>
                <a:ea typeface="Calibri"/>
                <a:cs typeface="Calibri"/>
                <a:sym typeface="Calibri"/>
              </a:rPr>
              <a:t> - platform for many newsletters</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AlphaSignal - </a:t>
            </a:r>
            <a:r>
              <a:rPr lang="en" sz="1000" u="sng">
                <a:solidFill>
                  <a:schemeClr val="hlink"/>
                </a:solidFill>
                <a:latin typeface="Calibri"/>
                <a:ea typeface="Calibri"/>
                <a:cs typeface="Calibri"/>
                <a:sym typeface="Calibri"/>
                <a:hlinkClick r:id="rId17"/>
              </a:rPr>
              <a:t>https://alphasignal.ai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Nvidia Developer Relations - </a:t>
            </a:r>
            <a:r>
              <a:rPr lang="en" sz="1000" u="sng">
                <a:solidFill>
                  <a:schemeClr val="hlink"/>
                </a:solidFill>
                <a:latin typeface="Calibri"/>
                <a:ea typeface="Calibri"/>
                <a:cs typeface="Calibri"/>
                <a:sym typeface="Calibri"/>
                <a:hlinkClick r:id="rId18"/>
              </a:rPr>
              <a:t>https://developer.nvidia.com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Analytics Vidhya - </a:t>
            </a:r>
            <a:r>
              <a:rPr lang="en" sz="1000" u="sng">
                <a:solidFill>
                  <a:schemeClr val="hlink"/>
                </a:solidFill>
                <a:latin typeface="Calibri"/>
                <a:ea typeface="Calibri"/>
                <a:cs typeface="Calibri"/>
                <a:sym typeface="Calibri"/>
                <a:hlinkClick r:id="rId19"/>
              </a:rPr>
              <a:t>https://www.analyticsvidhya.com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Peter Diamandis - </a:t>
            </a:r>
            <a:r>
              <a:rPr lang="en" sz="1000" u="sng">
                <a:solidFill>
                  <a:schemeClr val="hlink"/>
                </a:solidFill>
                <a:latin typeface="Calibri"/>
                <a:ea typeface="Calibri"/>
                <a:cs typeface="Calibri"/>
                <a:sym typeface="Calibri"/>
                <a:hlinkClick r:id="rId20"/>
              </a:rPr>
              <a:t>https://www.diamandis.com/subscribe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ListedAI - </a:t>
            </a:r>
            <a:r>
              <a:rPr lang="en" sz="1000" u="sng">
                <a:solidFill>
                  <a:schemeClr val="hlink"/>
                </a:solidFill>
                <a:latin typeface="Calibri"/>
                <a:ea typeface="Calibri"/>
                <a:cs typeface="Calibri"/>
                <a:sym typeface="Calibri"/>
                <a:hlinkClick r:id="rId21"/>
              </a:rPr>
              <a:t>https://www.listedai.co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31" name="Google Shape;231;p26"/>
          <p:cNvSpPr txBox="1"/>
          <p:nvPr/>
        </p:nvSpPr>
        <p:spPr>
          <a:xfrm>
            <a:off x="55075" y="693550"/>
            <a:ext cx="4127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Youtube subscriptions</a:t>
            </a:r>
            <a:endParaRPr sz="1200" b="1">
              <a:solidFill>
                <a:srgbClr val="FF0000"/>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2"/>
              </a:rPr>
              <a:t>https://www.youtube.com/@Fireship</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3"/>
              </a:rPr>
              <a:t>https://www.youtube.com/@matthew_berman</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4"/>
              </a:rPr>
              <a:t>https://www.youtube.com/@AndrejKarpathy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5"/>
              </a:rPr>
              <a:t>https://www.youtube.com/@SirajRaval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6"/>
              </a:rPr>
              <a:t>https://www.youtube.com/@airevolutionx</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7"/>
              </a:rPr>
              <a:t>https://www.youtube.com/@1littlecoder</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8"/>
              </a:rPr>
              <a:t>https://www.youtube.com/@MervinPraison</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29"/>
              </a:rPr>
              <a:t>https://www.youtube.com/@TrelisResearch</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0"/>
              </a:rPr>
              <a:t>https://www.youtube.com/@WesRoth</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1"/>
              </a:rPr>
              <a:t>https://www.youtube.com/@TheAiGrid</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2"/>
              </a:rPr>
              <a:t>https://www.youtube.com/@code4AI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3"/>
              </a:rPr>
              <a:t>https://www.youtube.com/@UseAI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4"/>
              </a:rPr>
              <a:t>https://www.youtube.com/@LiamOttley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5"/>
              </a:rPr>
              <a:t>https://www.youtube.com/@Augmented_AI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6"/>
              </a:rPr>
              <a:t>https://www.youtube.com/@JuliaMcCoy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7"/>
              </a:rPr>
              <a:t>https://www.youtube.com/@Web3nity</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8"/>
              </a:rPr>
              <a:t>https://www.youtube.com/@intheworldofai</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9"/>
              </a:rPr>
              <a:t>https://www.youtube.com/@TwoMinutePapers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0"/>
              </a:rPr>
              <a:t>https://www.youtube.com/@peterdiamandis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1"/>
              </a:rPr>
              <a:t>https://www.youtube.com/@AIDailyBrief</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2"/>
              </a:rPr>
              <a:t>https://www.youtube.com/@NoPriorsPodcast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3"/>
              </a:rPr>
              <a:t>https://www.youtube.com/@KevinStratvert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4"/>
              </a:rPr>
              <a:t>https://www.youtube.com/@MattVidPro</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5"/>
              </a:rPr>
              <a:t>https://www.youtube.com/@AICoffeeBreak</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6"/>
              </a:rPr>
              <a:t>https://www.youtube.com/@Analyticsvidhya</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7"/>
              </a:rPr>
              <a:t>https://www.youtube.com/@sullyomarr</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8"/>
              </a:rPr>
              <a:t>https://www.youtube.com/@DrOsbert</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9"/>
              </a:rPr>
              <a:t>https://www.youtube.com/@GoogleDevelopers</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0"/>
              </a:rPr>
              <a:t>https://www.youtube.com/@iamAImaster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37" name="Google Shape;237;p2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38" name="Google Shape;238;p2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39" name="Google Shape;239;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40" name="Google Shape;240;p2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41" name="Google Shape;241;p2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R2</a:t>
            </a:r>
            <a:endParaRPr sz="2000" b="1">
              <a:solidFill>
                <a:schemeClr val="dk1"/>
              </a:solidFill>
              <a:latin typeface="Calibri"/>
              <a:ea typeface="Calibri"/>
              <a:cs typeface="Calibri"/>
              <a:sym typeface="Calibri"/>
            </a:endParaRPr>
          </a:p>
        </p:txBody>
      </p:sp>
      <p:sp>
        <p:nvSpPr>
          <p:cNvPr id="73" name="Google Shape;73;p16"/>
          <p:cNvSpPr txBox="1"/>
          <p:nvPr/>
        </p:nvSpPr>
        <p:spPr>
          <a:xfrm>
            <a:off x="131275" y="554200"/>
            <a:ext cx="3318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R2  - improved version of DeepSeek 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coding capabilities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reasoning abilities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Generally superior logical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Cost-efficiency and accessibility</a:t>
            </a:r>
            <a:endParaRPr sz="1200">
              <a:solidFill>
                <a:schemeClr val="dk1"/>
              </a:solidFill>
              <a:latin typeface="Calibri"/>
              <a:ea typeface="Calibri"/>
              <a:cs typeface="Calibri"/>
              <a:sym typeface="Calibri"/>
            </a:endParaRPr>
          </a:p>
        </p:txBody>
      </p:sp>
      <p:pic>
        <p:nvPicPr>
          <p:cNvPr id="74" name="Google Shape;74;p16"/>
          <p:cNvPicPr preferRelativeResize="0"/>
          <p:nvPr/>
        </p:nvPicPr>
        <p:blipFill>
          <a:blip r:embed="rId3">
            <a:alphaModFix/>
          </a:blip>
          <a:stretch>
            <a:fillRect/>
          </a:stretch>
        </p:blipFill>
        <p:spPr>
          <a:xfrm>
            <a:off x="3606700" y="554200"/>
            <a:ext cx="2847975"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Inception Labs - Mercury diffusion LLM</a:t>
            </a:r>
            <a:endParaRPr sz="2000" b="1">
              <a:solidFill>
                <a:schemeClr val="dk1"/>
              </a:solidFill>
              <a:latin typeface="Calibri"/>
              <a:ea typeface="Calibri"/>
              <a:cs typeface="Calibri"/>
              <a:sym typeface="Calibri"/>
            </a:endParaRPr>
          </a:p>
        </p:txBody>
      </p:sp>
      <p:sp>
        <p:nvSpPr>
          <p:cNvPr id="80" name="Google Shape;80;p17"/>
          <p:cNvSpPr txBox="1"/>
          <p:nvPr/>
        </p:nvSpPr>
        <p:spPr>
          <a:xfrm>
            <a:off x="55075" y="426375"/>
            <a:ext cx="4512900" cy="417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 family of dLLMs (diffusion LLMs)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First successful application of diffusion to discrete data such as text and code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is up to 10x faster than frontier speed-optimized LLMs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(over 1000 tokens/sec on NVIDIA H100s)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Coder - available to test in a playground</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https://chat.inceptionlabs.ai</a:t>
            </a:r>
            <a:endParaRPr sz="9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https://www.inceptionlabs.ai</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https://www.inceptionlabs.ai/news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https://x.com/ArtificialAnlys/status/1894932634322772372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https://machine-learning-made-simple.medium.com/is-the-mercury-llm-the-first-of-a-new-generation-of-llms-b64de1d36029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LLMs are autoregressive, meaning that they generate text left to right, one token at a time, sequentially. Diffusion models operate with a </a:t>
            </a:r>
            <a:r>
              <a:rPr lang="en" sz="1200" b="1">
                <a:solidFill>
                  <a:srgbClr val="FF0000"/>
                </a:solidFill>
                <a:latin typeface="Calibri"/>
                <a:ea typeface="Calibri"/>
                <a:cs typeface="Calibri"/>
                <a:sym typeface="Calibri"/>
              </a:rPr>
              <a:t>"coarse-to-fine" generation process, where the output is refined from pure noise over a few "denoising" steps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not restricted to only considering previous output, they are better at reasoning and at structuring their responses. And because diffusion models can continually refine their outputs, they can correct mistakes and hallucinations.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these reasons, diffusion powers all of the most prominent AI solutions for video, image, and audio generation, including Sora, Midjourney, and Riffusion.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usually relatively small (can run locally)</a:t>
            </a:r>
            <a:endParaRPr sz="1200">
              <a:solidFill>
                <a:schemeClr val="dk1"/>
              </a:solidFill>
              <a:latin typeface="Calibri"/>
              <a:ea typeface="Calibri"/>
              <a:cs typeface="Calibri"/>
              <a:sym typeface="Calibri"/>
            </a:endParaRPr>
          </a:p>
        </p:txBody>
      </p:sp>
      <p:pic>
        <p:nvPicPr>
          <p:cNvPr id="81" name="Google Shape;81;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3175" y="102300"/>
            <a:ext cx="4403502" cy="2447324"/>
          </a:xfrm>
          <a:prstGeom prst="rect">
            <a:avLst/>
          </a:prstGeom>
          <a:noFill/>
          <a:ln>
            <a:noFill/>
          </a:ln>
        </p:spPr>
      </p:pic>
      <p:sp>
        <p:nvSpPr>
          <p:cNvPr id="82" name="Google Shape;82;p17"/>
          <p:cNvSpPr txBox="1"/>
          <p:nvPr/>
        </p:nvSpPr>
        <p:spPr>
          <a:xfrm>
            <a:off x="4643225" y="4546250"/>
            <a:ext cx="4403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Inception Labs</a:t>
            </a:r>
            <a:r>
              <a:rPr lang="en" sz="1200">
                <a:solidFill>
                  <a:schemeClr val="dk1"/>
                </a:solidFill>
                <a:latin typeface="Calibri"/>
                <a:ea typeface="Calibri"/>
                <a:cs typeface="Calibri"/>
                <a:sym typeface="Calibri"/>
              </a:rPr>
              <a:t>, Palo Alto, 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founded by professors from Stanford, UCLA, and Cornell</a:t>
            </a:r>
            <a:endParaRPr sz="1200">
              <a:solidFill>
                <a:schemeClr val="dk1"/>
              </a:solidFill>
              <a:latin typeface="Calibri"/>
              <a:ea typeface="Calibri"/>
              <a:cs typeface="Calibri"/>
              <a:sym typeface="Calibri"/>
            </a:endParaRPr>
          </a:p>
        </p:txBody>
      </p:sp>
      <p:pic>
        <p:nvPicPr>
          <p:cNvPr id="83" name="Google Shape;83;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43225" y="2606175"/>
            <a:ext cx="4403502" cy="18835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Blackwell Ultra &amp; Vera Rubin</a:t>
            </a:r>
            <a:endParaRPr sz="2000" b="1">
              <a:solidFill>
                <a:schemeClr val="dk1"/>
              </a:solidFill>
              <a:latin typeface="Calibri"/>
              <a:ea typeface="Calibri"/>
              <a:cs typeface="Calibri"/>
              <a:sym typeface="Calibri"/>
            </a:endParaRPr>
          </a:p>
        </p:txBody>
      </p:sp>
      <p:sp>
        <p:nvSpPr>
          <p:cNvPr id="89" name="Google Shape;89;p18"/>
          <p:cNvSpPr txBox="1"/>
          <p:nvPr/>
        </p:nvSpPr>
        <p:spPr>
          <a:xfrm>
            <a:off x="55075" y="807375"/>
            <a:ext cx="5027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confirms Blackwell Ultra in 2025 and Vera Rubin GPUs in 2026</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Blackwell 300-series (Blackwell Ultra) GPUs for AI and HPC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2026: Vera Rubin - TSMC's 3nm process, HBM4 memory</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https://www.tomshardware.com/pc-components/gpus/nvidia-confirms-blackwell-ultra-and-vera-rubin-gpus-are-on-track-for-2025-and-2026-post-rubin-gpus-in-the-works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https://www.tomshardware.com/pc-components/gpus/nvidia-rubin-revealed-as-blackwell-successor-powerful-vera-cpu-coming-too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0" name="Google Shape;90;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80300" y="1295400"/>
            <a:ext cx="2190800" cy="2190800"/>
          </a:xfrm>
          <a:prstGeom prst="rect">
            <a:avLst/>
          </a:prstGeom>
          <a:noFill/>
          <a:ln w="9525" cap="flat" cmpd="sng">
            <a:solidFill>
              <a:srgbClr val="FF0000"/>
            </a:solidFill>
            <a:prstDash val="solid"/>
            <a:round/>
            <a:headEnd type="none" w="sm" len="sm"/>
            <a:tailEnd type="none" w="sm" len="sm"/>
          </a:ln>
        </p:spPr>
      </p:pic>
      <p:sp>
        <p:nvSpPr>
          <p:cNvPr id="91" name="Google Shape;91;p18"/>
          <p:cNvSpPr txBox="1"/>
          <p:nvPr/>
        </p:nvSpPr>
        <p:spPr>
          <a:xfrm>
            <a:off x="6273375" y="3560425"/>
            <a:ext cx="1523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Vera Rubin</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American astronomer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(1928-2016)</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97" name="Google Shape;97;p19"/>
          <p:cNvSpPr txBox="1"/>
          <p:nvPr/>
        </p:nvSpPr>
        <p:spPr>
          <a:xfrm>
            <a:off x="55075" y="1547750"/>
            <a:ext cx="45129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Identify models from output with 97.1% accuracy</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Mingjie Sun</a:t>
            </a:r>
            <a:r>
              <a:rPr lang="en" sz="1200">
                <a:solidFill>
                  <a:schemeClr val="dk1"/>
                </a:solidFill>
                <a:latin typeface="Calibri"/>
                <a:ea typeface="Calibri"/>
                <a:cs typeface="Calibri"/>
                <a:sym typeface="Calibri"/>
              </a:rPr>
              <a:t>, a researcher at Carnegie Mellon University, and his colleagues developed a machine learning model that analyzed the outputs of five popular LLMs, and was able to </a:t>
            </a:r>
            <a:r>
              <a:rPr lang="en" sz="1200" b="1">
                <a:solidFill>
                  <a:schemeClr val="dk1"/>
                </a:solidFill>
                <a:latin typeface="Calibri"/>
                <a:ea typeface="Calibri"/>
                <a:cs typeface="Calibri"/>
                <a:sym typeface="Calibri"/>
              </a:rPr>
              <a:t>distinguish between models with 97.1% accuracy</a:t>
            </a:r>
            <a:endParaRPr sz="1200" b="1">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ChatGPT’s GPT-4o model, for instance, tends to use “utilize” more than other models.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is partial to saying “certainly.”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Gemini often prefaces its conclusions with the word “essentially,”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Anthropic’s Claude over-uses phrases like “according to” and “according to the text” when citing its sources.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xAI’s Grok stands out as more discursive and didactic, often reminding users to “remember” key points while guiding them through arguments with “not only” and “but also.”</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https://www.fastcompany.com/91286162/ai-chatbots-have-telltale-quirks-researchers-can-spot-them-with-97-accuracy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8" name="Google Shape;98;p19"/>
          <p:cNvSpPr txBox="1"/>
          <p:nvPr/>
        </p:nvSpPr>
        <p:spPr>
          <a:xfrm>
            <a:off x="55075" y="470025"/>
            <a:ext cx="45129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Code</a:t>
            </a:r>
            <a:r>
              <a:rPr lang="en" sz="1200">
                <a:solidFill>
                  <a:schemeClr val="dk1"/>
                </a:solidFill>
                <a:latin typeface="Calibri"/>
                <a:ea typeface="Calibri"/>
                <a:cs typeface="Calibri"/>
                <a:sym typeface="Calibri"/>
              </a:rPr>
              <a:t> - agentic coding tool, in beta research preview  tasks including adding features and tests, creating pull requests, and generating documentation.</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https://devclass.com/2025/02/27/anthropic-previews-claude-code-agentic-coding-capable-but-costly/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9" name="Google Shape;99;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025" y="1547750"/>
            <a:ext cx="990801" cy="1321073"/>
          </a:xfrm>
          <a:prstGeom prst="rect">
            <a:avLst/>
          </a:prstGeom>
          <a:noFill/>
          <a:ln w="9525" cap="flat" cmpd="sng">
            <a:solidFill>
              <a:srgbClr val="FF0000"/>
            </a:solidFill>
            <a:prstDash val="solid"/>
            <a:round/>
            <a:headEnd type="none" w="sm" len="sm"/>
            <a:tailEnd type="none" w="sm" len="sm"/>
          </a:ln>
        </p:spPr>
      </p:pic>
      <p:pic>
        <p:nvPicPr>
          <p:cNvPr id="100" name="Google Shape;100;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3025" y="470025"/>
            <a:ext cx="1517143" cy="849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06" name="Google Shape;106;p20"/>
          <p:cNvSpPr txBox="1"/>
          <p:nvPr/>
        </p:nvSpPr>
        <p:spPr>
          <a:xfrm>
            <a:off x="74725" y="524427"/>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DeepMind - Project Astra - develop a universal AI assistant </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Interacting through real-time AI voice and visual processing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has begun integrating Astra’s capabilities into Gemini Live, with features like live video and screen sharing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Rolling out to Gemini Advanced subscribers in March 2025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 Astra is accessible via Android and prototype smart glasses</a:t>
            </a:r>
            <a:endParaRPr sz="1200">
              <a:solidFill>
                <a:schemeClr val="dk1"/>
              </a:solidFill>
              <a:latin typeface="Calibri"/>
              <a:ea typeface="Calibri"/>
              <a:cs typeface="Calibri"/>
              <a:sym typeface="Calibri"/>
            </a:endParaRPr>
          </a:p>
        </p:txBody>
      </p:sp>
      <p:sp>
        <p:nvSpPr>
          <p:cNvPr id="107" name="Google Shape;107;p20"/>
          <p:cNvSpPr txBox="1"/>
          <p:nvPr/>
        </p:nvSpPr>
        <p:spPr>
          <a:xfrm>
            <a:off x="74725" y="1721473"/>
            <a:ext cx="4385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Cohere Aya Vision from open research arm of Cohere</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state-of-the-art vision model , 8B and 32B params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23 languages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 to image, image to text, visual question answering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8B outperforms Qwen2.5-VL 7B and Llama-3.2 11B Vision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32B model outperforms Llama 3.2 90B Vision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weight, available on Kaggle and Hugginface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https://cohere.com/blog/aya-vision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08" name="Google Shape;108;p20"/>
          <p:cNvSpPr txBox="1"/>
          <p:nvPr/>
        </p:nvSpPr>
        <p:spPr>
          <a:xfrm>
            <a:off x="74725" y="3287815"/>
            <a:ext cx="4385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TokenSwift - accelerate generation of ultra-long sequences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 to 100K tokens, while maintaining quality, lossless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reducing computation time from hours to minutes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https://github.com/bigai-nlco/TokenSwift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09" name="Google Shape;109;p20"/>
          <p:cNvSpPr txBox="1"/>
          <p:nvPr/>
        </p:nvSpPr>
        <p:spPr>
          <a:xfrm>
            <a:off x="4646725" y="15885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Dragon Copilot - listen and create notes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system for healthcare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Multilanguage ambient listening and note creation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dictation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Clinical evidence summaries, referral letters, after visit summaries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goal to free clinicians from much of the administrative burden</a:t>
            </a:r>
            <a:endParaRPr sz="1200">
              <a:solidFill>
                <a:schemeClr val="dk1"/>
              </a:solidFill>
              <a:latin typeface="Calibri"/>
              <a:ea typeface="Calibri"/>
              <a:cs typeface="Calibri"/>
              <a:sym typeface="Calibri"/>
            </a:endParaRPr>
          </a:p>
        </p:txBody>
      </p:sp>
      <p:sp>
        <p:nvSpPr>
          <p:cNvPr id="110" name="Google Shape;110;p20"/>
          <p:cNvSpPr txBox="1"/>
          <p:nvPr/>
        </p:nvSpPr>
        <p:spPr>
          <a:xfrm>
            <a:off x="4646725" y="1339475"/>
            <a:ext cx="4385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Sesame CSM - Conversational Speech Model</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https://www.sesame.com/research/crossing_the_uncanny_valley_of_voice#demo</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https://www.youtube.com/watch?v=ahTQiTt5vjc</a:t>
            </a:r>
            <a:r>
              <a:rPr lang="en" sz="900">
                <a:solidFill>
                  <a:schemeClr val="dk1"/>
                </a:solidFill>
                <a:latin typeface="Calibri"/>
                <a:ea typeface="Calibri"/>
                <a:cs typeface="Calibri"/>
                <a:sym typeface="Calibri"/>
              </a:rPr>
              <a:t> - good demo </a:t>
            </a:r>
            <a:endParaRPr sz="900">
              <a:solidFill>
                <a:schemeClr val="dk1"/>
              </a:solidFill>
              <a:latin typeface="Calibri"/>
              <a:ea typeface="Calibri"/>
              <a:cs typeface="Calibri"/>
              <a:sym typeface="Calibri"/>
            </a:endParaRPr>
          </a:p>
        </p:txBody>
      </p:sp>
      <p:sp>
        <p:nvSpPr>
          <p:cNvPr id="111" name="Google Shape;111;p20"/>
          <p:cNvSpPr txBox="1"/>
          <p:nvPr/>
        </p:nvSpPr>
        <p:spPr>
          <a:xfrm>
            <a:off x="4672750" y="1880125"/>
            <a:ext cx="3119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Structured data extraction</a:t>
            </a:r>
            <a:r>
              <a:rPr lang="en" sz="1200">
                <a:solidFill>
                  <a:schemeClr val="dk1"/>
                </a:solidFill>
                <a:latin typeface="Calibri"/>
                <a:ea typeface="Calibri"/>
                <a:cs typeface="Calibri"/>
                <a:sym typeface="Calibri"/>
              </a:rPr>
              <a:t> from unstructured content using LLM schemas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7"/>
              </a:rPr>
              <a:t>https://simonwillison.net/2025/Feb/28/llm-schemas/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2" name="Google Shape;112;p20"/>
          <p:cNvSpPr txBox="1"/>
          <p:nvPr/>
        </p:nvSpPr>
        <p:spPr>
          <a:xfrm>
            <a:off x="4680381" y="2523775"/>
            <a:ext cx="3119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Chain of Draft</a:t>
            </a:r>
            <a:r>
              <a:rPr lang="en" sz="1200">
                <a:solidFill>
                  <a:schemeClr val="dk1"/>
                </a:solidFill>
                <a:latin typeface="Calibri"/>
                <a:ea typeface="Calibri"/>
                <a:cs typeface="Calibri"/>
                <a:sym typeface="Calibri"/>
              </a:rPr>
              <a:t> - thinking faster by writing less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(prompting technique from Zoom researchers)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https://arxiv.org/abs/2502.18600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9"/>
              </a:rPr>
              <a:t>https://www.youtube.com/watch?v=rYnisU10wu0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13" name="Google Shape;113;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935257" y="2218983"/>
            <a:ext cx="1063525" cy="1400193"/>
          </a:xfrm>
          <a:prstGeom prst="rect">
            <a:avLst/>
          </a:prstGeom>
          <a:noFill/>
          <a:ln w="9525" cap="flat" cmpd="sng">
            <a:solidFill>
              <a:srgbClr val="FF0000"/>
            </a:solidFill>
            <a:prstDash val="solid"/>
            <a:round/>
            <a:headEnd type="none" w="sm" len="sm"/>
            <a:tailEnd type="none" w="sm" len="sm"/>
          </a:ln>
        </p:spPr>
      </p:pic>
      <p:sp>
        <p:nvSpPr>
          <p:cNvPr id="114" name="Google Shape;114;p20"/>
          <p:cNvSpPr txBox="1"/>
          <p:nvPr/>
        </p:nvSpPr>
        <p:spPr>
          <a:xfrm>
            <a:off x="4637853" y="369115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Data Science Agent in Colab </a:t>
            </a:r>
            <a:r>
              <a:rPr lang="en" sz="1200">
                <a:solidFill>
                  <a:schemeClr val="dk1"/>
                </a:solidFill>
                <a:latin typeface="Calibri"/>
                <a:ea typeface="Calibri"/>
                <a:cs typeface="Calibri"/>
                <a:sym typeface="Calibri"/>
              </a:rPr>
              <a:t>(free Jupyter in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 uses Gemini to generate your notebook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Upload your data file, describe your goals (e.g., "Visualize trends," "Build and optimize prediction model", “Fill-in missing values”, “Select the best statistical technique”) - and watch the Data Science Agent get to work</a:t>
            </a:r>
            <a:endParaRPr sz="1200">
              <a:solidFill>
                <a:schemeClr val="dk1"/>
              </a:solidFill>
              <a:latin typeface="Calibri"/>
              <a:ea typeface="Calibri"/>
              <a:cs typeface="Calibri"/>
              <a:sym typeface="Calibri"/>
            </a:endParaRPr>
          </a:p>
        </p:txBody>
      </p:sp>
      <p:sp>
        <p:nvSpPr>
          <p:cNvPr id="115" name="Google Shape;115;p20"/>
          <p:cNvSpPr txBox="1"/>
          <p:nvPr/>
        </p:nvSpPr>
        <p:spPr>
          <a:xfrm>
            <a:off x="74725" y="4179740"/>
            <a:ext cx="438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LongRoPE2: Near-Lossless LLM Context Window Scaling</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extends the effective context window of pre-trained LLMs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11"/>
              </a:rPr>
              <a:t>https://arxiv.org/abs/2502.20082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21" name="Google Shape;121;p21"/>
          <p:cNvSpPr txBox="1"/>
          <p:nvPr/>
        </p:nvSpPr>
        <p:spPr>
          <a:xfrm>
            <a:off x="74725" y="456700"/>
            <a:ext cx="4385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TSMC $100 Bln building 3 plants in the US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TSMC announced a $100 billion investment to build three new semiconductor manufacturing plants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TSMC supplies 90% of the world’s most advanced chips to firms like Apple and Nvidia</a:t>
            </a:r>
            <a:endParaRPr sz="1200">
              <a:solidFill>
                <a:schemeClr val="dk1"/>
              </a:solidFill>
              <a:latin typeface="Calibri"/>
              <a:ea typeface="Calibri"/>
              <a:cs typeface="Calibri"/>
              <a:sym typeface="Calibri"/>
            </a:endParaRPr>
          </a:p>
        </p:txBody>
      </p:sp>
      <p:sp>
        <p:nvSpPr>
          <p:cNvPr id="122" name="Google Shape;122;p21"/>
          <p:cNvSpPr txBox="1"/>
          <p:nvPr/>
        </p:nvSpPr>
        <p:spPr>
          <a:xfrm>
            <a:off x="74725" y="2126500"/>
            <a:ext cx="4385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Apple announced several new products: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MacBook Air with M4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 Studio with the M4 Max and M3 Ultra chips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iPad Air with M3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Ipad, with an A16 chip, doubling the starting storage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iPhone 16e</a:t>
            </a:r>
            <a:endParaRPr sz="1200">
              <a:solidFill>
                <a:schemeClr val="dk1"/>
              </a:solidFill>
              <a:latin typeface="Calibri"/>
              <a:ea typeface="Calibri"/>
              <a:cs typeface="Calibri"/>
              <a:sym typeface="Calibri"/>
            </a:endParaRPr>
          </a:p>
        </p:txBody>
      </p:sp>
      <p:sp>
        <p:nvSpPr>
          <p:cNvPr id="123" name="Google Shape;123;p21"/>
          <p:cNvSpPr txBox="1"/>
          <p:nvPr/>
        </p:nvSpPr>
        <p:spPr>
          <a:xfrm>
            <a:off x="74725" y="1476250"/>
            <a:ext cx="4385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NextGenAI - consortium with 15 leading research institutions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AI to accelerate research and transform education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https://openai.com/index/introducing-nextgenai/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24" name="Google Shape;124;p21"/>
          <p:cNvSpPr txBox="1"/>
          <p:nvPr/>
        </p:nvSpPr>
        <p:spPr>
          <a:xfrm>
            <a:off x="4831325" y="573213"/>
            <a:ext cx="3119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is shutting down Skype</a:t>
            </a:r>
            <a:r>
              <a:rPr lang="en" sz="1200">
                <a:solidFill>
                  <a:schemeClr val="dk1"/>
                </a:solidFill>
                <a:latin typeface="Calibri"/>
                <a:ea typeface="Calibri"/>
                <a:cs typeface="Calibri"/>
                <a:sym typeface="Calibri"/>
              </a:rPr>
              <a:t> in May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https://www.xda-developers.com/microsoft-killing-skype/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5" name="Google Shape;12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023650" y="235400"/>
            <a:ext cx="1063525" cy="1063525"/>
          </a:xfrm>
          <a:prstGeom prst="rect">
            <a:avLst/>
          </a:prstGeom>
          <a:noFill/>
          <a:ln>
            <a:noFill/>
          </a:ln>
        </p:spPr>
      </p:pic>
      <p:sp>
        <p:nvSpPr>
          <p:cNvPr id="126" name="Google Shape;126;p21"/>
          <p:cNvSpPr txBox="1"/>
          <p:nvPr/>
        </p:nvSpPr>
        <p:spPr>
          <a:xfrm>
            <a:off x="1724325" y="3927575"/>
            <a:ext cx="35379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China buys Nvidia through other countries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 getting latest Nvidia’s Blackwell chips through third-party traders located in other regions, like Malaysia, Taiwan, and Vietnam</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https://techcrunch.com/2025/03/03/chinese-buyers-are-getting-nvidia-blackwell-chips-despite-u-s-export-controls/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7" name="Google Shape;127;p21"/>
          <p:cNvSpPr txBox="1"/>
          <p:nvPr/>
        </p:nvSpPr>
        <p:spPr>
          <a:xfrm>
            <a:off x="5460100" y="4344650"/>
            <a:ext cx="582600" cy="2031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Nvidia</a:t>
            </a:r>
            <a:endParaRPr sz="900">
              <a:solidFill>
                <a:schemeClr val="dk1"/>
              </a:solidFill>
              <a:latin typeface="Calibri"/>
              <a:ea typeface="Calibri"/>
              <a:cs typeface="Calibri"/>
              <a:sym typeface="Calibri"/>
            </a:endParaRPr>
          </a:p>
        </p:txBody>
      </p:sp>
      <p:sp>
        <p:nvSpPr>
          <p:cNvPr id="128" name="Google Shape;128;p21"/>
          <p:cNvSpPr txBox="1"/>
          <p:nvPr/>
        </p:nvSpPr>
        <p:spPr>
          <a:xfrm>
            <a:off x="8504582" y="4337950"/>
            <a:ext cx="582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China</a:t>
            </a:r>
            <a:endParaRPr sz="900">
              <a:solidFill>
                <a:schemeClr val="dk1"/>
              </a:solidFill>
              <a:latin typeface="Calibri"/>
              <a:ea typeface="Calibri"/>
              <a:cs typeface="Calibri"/>
              <a:sym typeface="Calibri"/>
            </a:endParaRPr>
          </a:p>
        </p:txBody>
      </p:sp>
      <p:sp>
        <p:nvSpPr>
          <p:cNvPr id="129" name="Google Shape;129;p21"/>
          <p:cNvSpPr txBox="1"/>
          <p:nvPr/>
        </p:nvSpPr>
        <p:spPr>
          <a:xfrm>
            <a:off x="6849025" y="386480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Malaysia</a:t>
            </a:r>
            <a:endParaRPr sz="900">
              <a:solidFill>
                <a:schemeClr val="dk1"/>
              </a:solidFill>
              <a:latin typeface="Calibri"/>
              <a:ea typeface="Calibri"/>
              <a:cs typeface="Calibri"/>
              <a:sym typeface="Calibri"/>
            </a:endParaRPr>
          </a:p>
        </p:txBody>
      </p:sp>
      <p:sp>
        <p:nvSpPr>
          <p:cNvPr id="130" name="Google Shape;130;p21"/>
          <p:cNvSpPr txBox="1"/>
          <p:nvPr/>
        </p:nvSpPr>
        <p:spPr>
          <a:xfrm>
            <a:off x="6849025" y="410877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Taiwan</a:t>
            </a:r>
            <a:endParaRPr sz="900">
              <a:solidFill>
                <a:schemeClr val="dk1"/>
              </a:solidFill>
              <a:latin typeface="Calibri"/>
              <a:ea typeface="Calibri"/>
              <a:cs typeface="Calibri"/>
              <a:sym typeface="Calibri"/>
            </a:endParaRPr>
          </a:p>
        </p:txBody>
      </p:sp>
      <p:sp>
        <p:nvSpPr>
          <p:cNvPr id="131" name="Google Shape;131;p21"/>
          <p:cNvSpPr txBox="1"/>
          <p:nvPr/>
        </p:nvSpPr>
        <p:spPr>
          <a:xfrm>
            <a:off x="6849025" y="4581340"/>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Vietnam</a:t>
            </a:r>
            <a:endParaRPr sz="900">
              <a:solidFill>
                <a:schemeClr val="dk1"/>
              </a:solidFill>
              <a:latin typeface="Calibri"/>
              <a:ea typeface="Calibri"/>
              <a:cs typeface="Calibri"/>
              <a:sym typeface="Calibri"/>
            </a:endParaRPr>
          </a:p>
        </p:txBody>
      </p:sp>
      <p:sp>
        <p:nvSpPr>
          <p:cNvPr id="132" name="Google Shape;132;p21"/>
          <p:cNvSpPr txBox="1"/>
          <p:nvPr/>
        </p:nvSpPr>
        <p:spPr>
          <a:xfrm>
            <a:off x="6849025" y="4832829"/>
            <a:ext cx="785400" cy="2031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Singapore</a:t>
            </a:r>
            <a:endParaRPr sz="900">
              <a:solidFill>
                <a:schemeClr val="dk1"/>
              </a:solidFill>
              <a:latin typeface="Calibri"/>
              <a:ea typeface="Calibri"/>
              <a:cs typeface="Calibri"/>
              <a:sym typeface="Calibri"/>
            </a:endParaRPr>
          </a:p>
        </p:txBody>
      </p:sp>
      <p:sp>
        <p:nvSpPr>
          <p:cNvPr id="133" name="Google Shape;133;p21"/>
          <p:cNvSpPr/>
          <p:nvPr/>
        </p:nvSpPr>
        <p:spPr>
          <a:xfrm>
            <a:off x="69663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21"/>
          <p:cNvSpPr/>
          <p:nvPr/>
        </p:nvSpPr>
        <p:spPr>
          <a:xfrm>
            <a:off x="71187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21"/>
          <p:cNvSpPr/>
          <p:nvPr/>
        </p:nvSpPr>
        <p:spPr>
          <a:xfrm>
            <a:off x="72711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1"/>
          <p:cNvSpPr/>
          <p:nvPr/>
        </p:nvSpPr>
        <p:spPr>
          <a:xfrm>
            <a:off x="7423556" y="4423106"/>
            <a:ext cx="68700" cy="54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21"/>
          <p:cNvSpPr/>
          <p:nvPr/>
        </p:nvSpPr>
        <p:spPr>
          <a:xfrm>
            <a:off x="6204625" y="4285750"/>
            <a:ext cx="5466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 name="Google Shape;138;p21"/>
          <p:cNvSpPr/>
          <p:nvPr/>
        </p:nvSpPr>
        <p:spPr>
          <a:xfrm>
            <a:off x="7804825" y="4285750"/>
            <a:ext cx="5466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21"/>
          <p:cNvSpPr txBox="1"/>
          <p:nvPr/>
        </p:nvSpPr>
        <p:spPr>
          <a:xfrm>
            <a:off x="4600175" y="1536600"/>
            <a:ext cx="44871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Fast Growth of AI Companies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a:t>
            </a:r>
            <a:r>
              <a:rPr lang="en" sz="1200">
                <a:solidFill>
                  <a:schemeClr val="dk1"/>
                </a:solidFill>
                <a:latin typeface="Calibri"/>
                <a:ea typeface="Calibri"/>
                <a:cs typeface="Calibri"/>
                <a:sym typeface="Calibri"/>
              </a:rPr>
              <a:t> is set to close a deal that values the company at $300 billion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a:t>
            </a:r>
            <a:r>
              <a:rPr lang="en" sz="1200">
                <a:solidFill>
                  <a:schemeClr val="dk1"/>
                </a:solidFill>
                <a:latin typeface="Calibri"/>
                <a:ea typeface="Calibri"/>
                <a:cs typeface="Calibri"/>
                <a:sym typeface="Calibri"/>
              </a:rPr>
              <a:t> has raised $3.5 billion at $61.5 billion valuation, up from about $16 billion a little more than a year ago - more than tripling in a year. Expected to generate $2.2B in revenue in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xAI</a:t>
            </a:r>
            <a:r>
              <a:rPr lang="en" sz="1200">
                <a:solidFill>
                  <a:schemeClr val="dk1"/>
                </a:solidFill>
                <a:latin typeface="Calibri"/>
                <a:ea typeface="Calibri"/>
                <a:cs typeface="Calibri"/>
                <a:sym typeface="Calibri"/>
              </a:rPr>
              <a:t> is in talks for a new financing round at $75 billion valuation, up from about $40 billion just two months ago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CoreWeave</a:t>
            </a:r>
            <a:r>
              <a:rPr lang="en" sz="1200">
                <a:solidFill>
                  <a:schemeClr val="dk1"/>
                </a:solidFill>
                <a:latin typeface="Calibri"/>
                <a:ea typeface="Calibri"/>
                <a:cs typeface="Calibri"/>
                <a:sym typeface="Calibri"/>
              </a:rPr>
              <a:t>, AI CLoud, has filed for an IPO, aiming for a valuation above $35 billion. The company’s revenue skyrocketed 700% in 2024 to $1.9 billion, driven by demand for AI computing power</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p:nvPr/>
        </p:nvSpPr>
        <p:spPr>
          <a:xfrm>
            <a:off x="55075" y="52750"/>
            <a:ext cx="370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China Fantastic Four</a:t>
            </a:r>
            <a:endParaRPr sz="2000" b="1">
              <a:solidFill>
                <a:schemeClr val="dk1"/>
              </a:solidFill>
              <a:latin typeface="Calibri"/>
              <a:ea typeface="Calibri"/>
              <a:cs typeface="Calibri"/>
              <a:sym typeface="Calibri"/>
            </a:endParaRPr>
          </a:p>
        </p:txBody>
      </p:sp>
      <p:sp>
        <p:nvSpPr>
          <p:cNvPr id="145" name="Google Shape;145;p22"/>
          <p:cNvSpPr txBox="1"/>
          <p:nvPr/>
        </p:nvSpPr>
        <p:spPr>
          <a:xfrm>
            <a:off x="2559850" y="121975"/>
            <a:ext cx="65013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New generation of Chinese entrepreneurs - start-up founders known as the “Fantastic Four”</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https://www.scmp.com/tech/big-tech/article/3300594/chinas-fantastic-four-new-breed-entrepreneurs-reshaping-global-tech-landscape</a:t>
            </a:r>
            <a:endParaRPr sz="900">
              <a:solidFill>
                <a:schemeClr val="dk1"/>
              </a:solidFill>
              <a:latin typeface="Calibri"/>
              <a:ea typeface="Calibri"/>
              <a:cs typeface="Calibri"/>
              <a:sym typeface="Calibri"/>
            </a:endParaRPr>
          </a:p>
        </p:txBody>
      </p:sp>
      <p:pic>
        <p:nvPicPr>
          <p:cNvPr id="146" name="Google Shape;146;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0950" y="574375"/>
            <a:ext cx="3561926" cy="2211675"/>
          </a:xfrm>
          <a:prstGeom prst="rect">
            <a:avLst/>
          </a:prstGeom>
          <a:noFill/>
          <a:ln w="9525" cap="flat" cmpd="sng">
            <a:solidFill>
              <a:srgbClr val="FF0000"/>
            </a:solidFill>
            <a:prstDash val="solid"/>
            <a:round/>
            <a:headEnd type="none" w="sm" len="sm"/>
            <a:tailEnd type="none" w="sm" len="sm"/>
          </a:ln>
        </p:spPr>
      </p:pic>
      <p:pic>
        <p:nvPicPr>
          <p:cNvPr id="147" name="Google Shape;147;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4" y="2899309"/>
            <a:ext cx="3597799" cy="2167066"/>
          </a:xfrm>
          <a:prstGeom prst="rect">
            <a:avLst/>
          </a:prstGeom>
          <a:noFill/>
          <a:ln w="9525" cap="flat" cmpd="sng">
            <a:solidFill>
              <a:srgbClr val="FF0000"/>
            </a:solidFill>
            <a:prstDash val="solid"/>
            <a:round/>
            <a:headEnd type="none" w="sm" len="sm"/>
            <a:tailEnd type="none" w="sm" len="sm"/>
          </a:ln>
        </p:spPr>
      </p:pic>
      <p:pic>
        <p:nvPicPr>
          <p:cNvPr id="148" name="Google Shape;148;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98096" y="574375"/>
            <a:ext cx="3818494" cy="2211675"/>
          </a:xfrm>
          <a:prstGeom prst="rect">
            <a:avLst/>
          </a:prstGeom>
          <a:noFill/>
          <a:ln w="9525" cap="flat" cmpd="sng">
            <a:solidFill>
              <a:srgbClr val="FF0000"/>
            </a:solidFill>
            <a:prstDash val="solid"/>
            <a:round/>
            <a:headEnd type="none" w="sm" len="sm"/>
            <a:tailEnd type="none" w="sm" len="sm"/>
          </a:ln>
        </p:spPr>
      </p:pic>
      <p:pic>
        <p:nvPicPr>
          <p:cNvPr id="149" name="Google Shape;149;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91620" y="2899300"/>
            <a:ext cx="3166800" cy="2167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5" name="Google Shape;155;p23"/>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56" name="Google Shape;156;p23"/>
          <p:cNvSpPr txBox="1"/>
          <p:nvPr/>
        </p:nvSpPr>
        <p:spPr>
          <a:xfrm>
            <a:off x="1917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57" name="Google Shape;157;p23"/>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58" name="Google Shape;158;p2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2,736,442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2025-03-02</a:t>
            </a:r>
            <a:endParaRPr sz="1100">
              <a:solidFill>
                <a:srgbClr val="1F2937"/>
              </a:solidFill>
              <a:highlight>
                <a:schemeClr val="lt1"/>
              </a:highlight>
              <a:latin typeface="Calibri"/>
              <a:ea typeface="Calibri"/>
              <a:cs typeface="Calibri"/>
              <a:sym typeface="Calibri"/>
            </a:endParaRPr>
          </a:p>
        </p:txBody>
      </p:sp>
      <p:sp>
        <p:nvSpPr>
          <p:cNvPr id="159" name="Google Shape;159;p23"/>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60" name="Google Shape;160;p23"/>
          <p:cNvSpPr txBox="1"/>
          <p:nvPr/>
        </p:nvSpPr>
        <p:spPr>
          <a:xfrm>
            <a:off x="400546" y="20452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61" name="Google Shape;161;p23"/>
          <p:cNvSpPr/>
          <p:nvPr/>
        </p:nvSpPr>
        <p:spPr>
          <a:xfrm>
            <a:off x="685786" y="16579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3"/>
          <p:cNvSpPr/>
          <p:nvPr/>
        </p:nvSpPr>
        <p:spPr>
          <a:xfrm>
            <a:off x="683354" y="146591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23"/>
          <p:cNvSpPr txBox="1"/>
          <p:nvPr/>
        </p:nvSpPr>
        <p:spPr>
          <a:xfrm>
            <a:off x="4720823" y="41392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64" name="Google Shape;164;p23"/>
          <p:cNvSpPr/>
          <p:nvPr/>
        </p:nvSpPr>
        <p:spPr>
          <a:xfrm>
            <a:off x="5036114" y="20373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3"/>
          <p:cNvSpPr/>
          <p:nvPr/>
        </p:nvSpPr>
        <p:spPr>
          <a:xfrm>
            <a:off x="5034960" y="26037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3"/>
          <p:cNvSpPr/>
          <p:nvPr/>
        </p:nvSpPr>
        <p:spPr>
          <a:xfrm>
            <a:off x="5027999" y="12719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23"/>
          <p:cNvSpPr txBox="1"/>
          <p:nvPr/>
        </p:nvSpPr>
        <p:spPr>
          <a:xfrm>
            <a:off x="539037" y="336769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68" name="Google Shape;168;p23"/>
          <p:cNvSpPr/>
          <p:nvPr/>
        </p:nvSpPr>
        <p:spPr>
          <a:xfrm>
            <a:off x="684707" y="18524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3"/>
          <p:cNvSpPr/>
          <p:nvPr/>
        </p:nvSpPr>
        <p:spPr>
          <a:xfrm>
            <a:off x="701279" y="35648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3"/>
          <p:cNvSpPr/>
          <p:nvPr/>
        </p:nvSpPr>
        <p:spPr>
          <a:xfrm>
            <a:off x="692322" y="24287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1" name="Google Shape;171;p23"/>
          <p:cNvSpPr/>
          <p:nvPr/>
        </p:nvSpPr>
        <p:spPr>
          <a:xfrm>
            <a:off x="5036124" y="31820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3"/>
          <p:cNvSpPr/>
          <p:nvPr/>
        </p:nvSpPr>
        <p:spPr>
          <a:xfrm>
            <a:off x="5036136" y="18481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3"/>
          <p:cNvSpPr/>
          <p:nvPr/>
        </p:nvSpPr>
        <p:spPr>
          <a:xfrm>
            <a:off x="5027996" y="24196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3"/>
          <p:cNvSpPr/>
          <p:nvPr/>
        </p:nvSpPr>
        <p:spPr>
          <a:xfrm>
            <a:off x="687355" y="30022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3"/>
          <p:cNvSpPr/>
          <p:nvPr/>
        </p:nvSpPr>
        <p:spPr>
          <a:xfrm>
            <a:off x="703088" y="20470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3"/>
          <p:cNvSpPr/>
          <p:nvPr/>
        </p:nvSpPr>
        <p:spPr>
          <a:xfrm>
            <a:off x="689215" y="223002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3"/>
          <p:cNvSpPr txBox="1"/>
          <p:nvPr/>
        </p:nvSpPr>
        <p:spPr>
          <a:xfrm>
            <a:off x="4875222" y="432410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78" name="Google Shape;178;p23"/>
          <p:cNvSpPr txBox="1"/>
          <p:nvPr/>
        </p:nvSpPr>
        <p:spPr>
          <a:xfrm>
            <a:off x="544286" y="37444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79" name="Google Shape;179;p23"/>
          <p:cNvSpPr/>
          <p:nvPr/>
        </p:nvSpPr>
        <p:spPr>
          <a:xfrm>
            <a:off x="693649" y="43290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3"/>
          <p:cNvSpPr txBox="1"/>
          <p:nvPr/>
        </p:nvSpPr>
        <p:spPr>
          <a:xfrm>
            <a:off x="4881033" y="395136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81" name="Google Shape;181;p23"/>
          <p:cNvSpPr txBox="1"/>
          <p:nvPr/>
        </p:nvSpPr>
        <p:spPr>
          <a:xfrm>
            <a:off x="4872265" y="470596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82" name="Google Shape;182;p23"/>
          <p:cNvSpPr txBox="1"/>
          <p:nvPr/>
        </p:nvSpPr>
        <p:spPr>
          <a:xfrm>
            <a:off x="545178" y="28019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83" name="Google Shape;183;p23"/>
          <p:cNvSpPr/>
          <p:nvPr/>
        </p:nvSpPr>
        <p:spPr>
          <a:xfrm>
            <a:off x="709565" y="31895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3"/>
          <p:cNvSpPr txBox="1"/>
          <p:nvPr/>
        </p:nvSpPr>
        <p:spPr>
          <a:xfrm>
            <a:off x="4738622" y="16543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85" name="Google Shape;185;p23"/>
          <p:cNvSpPr/>
          <p:nvPr/>
        </p:nvSpPr>
        <p:spPr>
          <a:xfrm>
            <a:off x="5035518" y="1659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3"/>
          <p:cNvSpPr/>
          <p:nvPr/>
        </p:nvSpPr>
        <p:spPr>
          <a:xfrm>
            <a:off x="5036124" y="22264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3"/>
          <p:cNvSpPr txBox="1"/>
          <p:nvPr/>
        </p:nvSpPr>
        <p:spPr>
          <a:xfrm>
            <a:off x="4875235" y="33657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88" name="Google Shape;188;p23"/>
          <p:cNvSpPr/>
          <p:nvPr/>
        </p:nvSpPr>
        <p:spPr>
          <a:xfrm>
            <a:off x="5031812" y="414584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3"/>
          <p:cNvSpPr txBox="1"/>
          <p:nvPr/>
        </p:nvSpPr>
        <p:spPr>
          <a:xfrm>
            <a:off x="4733079" y="451503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0" name="Google Shape;190;p23"/>
          <p:cNvSpPr/>
          <p:nvPr/>
        </p:nvSpPr>
        <p:spPr>
          <a:xfrm>
            <a:off x="693663" y="45207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3"/>
          <p:cNvSpPr txBox="1"/>
          <p:nvPr/>
        </p:nvSpPr>
        <p:spPr>
          <a:xfrm>
            <a:off x="544272" y="487345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2" name="Google Shape;192;p23"/>
          <p:cNvSpPr/>
          <p:nvPr/>
        </p:nvSpPr>
        <p:spPr>
          <a:xfrm>
            <a:off x="5036121" y="279846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3"/>
          <p:cNvSpPr txBox="1"/>
          <p:nvPr/>
        </p:nvSpPr>
        <p:spPr>
          <a:xfrm>
            <a:off x="408684" y="31862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4" name="Google Shape;194;p23"/>
          <p:cNvSpPr/>
          <p:nvPr/>
        </p:nvSpPr>
        <p:spPr>
          <a:xfrm>
            <a:off x="5035954" y="376206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3"/>
          <p:cNvSpPr txBox="1"/>
          <p:nvPr/>
        </p:nvSpPr>
        <p:spPr>
          <a:xfrm flipH="1">
            <a:off x="631077" y="110252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196" name="Google Shape;196;p23"/>
          <p:cNvSpPr txBox="1"/>
          <p:nvPr/>
        </p:nvSpPr>
        <p:spPr>
          <a:xfrm>
            <a:off x="538122" y="46888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7" name="Google Shape;197;p23"/>
          <p:cNvSpPr txBox="1"/>
          <p:nvPr/>
        </p:nvSpPr>
        <p:spPr>
          <a:xfrm flipH="1">
            <a:off x="4952622" y="107614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198" name="Google Shape;198;p23"/>
          <p:cNvSpPr/>
          <p:nvPr/>
        </p:nvSpPr>
        <p:spPr>
          <a:xfrm>
            <a:off x="5031375" y="452989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3"/>
          <p:cNvSpPr txBox="1"/>
          <p:nvPr/>
        </p:nvSpPr>
        <p:spPr>
          <a:xfrm>
            <a:off x="4869574" y="49076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0" name="Google Shape;200;p23"/>
          <p:cNvSpPr/>
          <p:nvPr/>
        </p:nvSpPr>
        <p:spPr>
          <a:xfrm>
            <a:off x="692322" y="26167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3"/>
          <p:cNvSpPr txBox="1"/>
          <p:nvPr/>
        </p:nvSpPr>
        <p:spPr>
          <a:xfrm>
            <a:off x="545181" y="392879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2" name="Google Shape;202;p23"/>
          <p:cNvSpPr/>
          <p:nvPr/>
        </p:nvSpPr>
        <p:spPr>
          <a:xfrm>
            <a:off x="5036121" y="29995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3"/>
          <p:cNvSpPr/>
          <p:nvPr/>
        </p:nvSpPr>
        <p:spPr>
          <a:xfrm>
            <a:off x="5029165" y="144960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3"/>
          <p:cNvSpPr/>
          <p:nvPr/>
        </p:nvSpPr>
        <p:spPr>
          <a:xfrm>
            <a:off x="693813" y="41366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3"/>
          <p:cNvSpPr/>
          <p:nvPr/>
        </p:nvSpPr>
        <p:spPr>
          <a:xfrm>
            <a:off x="5029165" y="356731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06" name="Google Shape;206;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54172" y="858825"/>
            <a:ext cx="3270569" cy="4205900"/>
          </a:xfrm>
          <a:prstGeom prst="rect">
            <a:avLst/>
          </a:prstGeom>
          <a:noFill/>
          <a:ln w="9525" cap="flat" cmpd="sng">
            <a:solidFill>
              <a:srgbClr val="FF0000"/>
            </a:solidFill>
            <a:prstDash val="solid"/>
            <a:round/>
            <a:headEnd type="none" w="sm" len="sm"/>
            <a:tailEnd type="none" w="sm" len="sm"/>
          </a:ln>
        </p:spPr>
      </p:pic>
      <p:pic>
        <p:nvPicPr>
          <p:cNvPr id="207" name="Google Shape;207;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186776" y="858825"/>
            <a:ext cx="3270574" cy="4205920"/>
          </a:xfrm>
          <a:prstGeom prst="rect">
            <a:avLst/>
          </a:prstGeom>
          <a:noFill/>
          <a:ln w="9525" cap="flat" cmpd="sng">
            <a:solidFill>
              <a:srgbClr val="FF0000"/>
            </a:solidFill>
            <a:prstDash val="solid"/>
            <a:round/>
            <a:headEnd type="none" w="sm" len="sm"/>
            <a:tailEnd type="none" w="sm" len="sm"/>
          </a:ln>
        </p:spPr>
      </p:pic>
      <p:sp>
        <p:nvSpPr>
          <p:cNvPr id="208" name="Google Shape;208;p23"/>
          <p:cNvSpPr/>
          <p:nvPr/>
        </p:nvSpPr>
        <p:spPr>
          <a:xfrm>
            <a:off x="684707" y="12855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2094</Words>
  <Application>Microsoft Macintosh PowerPoint</Application>
  <PresentationFormat>On-screen Show (16:9)</PresentationFormat>
  <Paragraphs>244</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2025-03-06T03:41:44Z</dcterms:modified>
</cp:coreProperties>
</file>