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Mono"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1F4E2C-E081-4425-AD70-F2C9295AFD50}">
  <a:tblStyle styleId="{DA1F4E2C-E081-4425-AD70-F2C9295AFD5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445d801af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3445d801aff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4426cd5f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34426cd5f3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4426cd5f3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34426cd5f39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44288afe8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344288afe8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44524503c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344524503c7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445d801aff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3445d801aff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4426cd5f3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34426cd5f39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4208cd0b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34208cd0b1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446d4e60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446d4e601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40b51eb7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340b51eb7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e40055f52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g2e40055f52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44662d92f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344662d92fa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4108f99ed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4108f99ed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44378d0f6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344378d0f6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04b638c6a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304b638c6a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e41ad3d0a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e41ad3d0a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445d801af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445d801aff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445fd681c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3445fd681c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44378d0f6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44378d0f6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503.14499" TargetMode="External"/><Relationship Id="rId3" Type="http://schemas.openxmlformats.org/officeDocument/2006/relationships/hyperlink" Target="https://arxiv.org/abs/2503.05592" TargetMode="External"/><Relationship Id="rId7" Type="http://schemas.openxmlformats.org/officeDocument/2006/relationships/hyperlink" Target="https://github.com/PeterGriffinJin/Search-R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arxiv.org/abs/2503.09516" TargetMode="External"/><Relationship Id="rId11" Type="http://schemas.openxmlformats.org/officeDocument/2006/relationships/image" Target="../media/image24.png"/><Relationship Id="rId5" Type="http://schemas.openxmlformats.org/officeDocument/2006/relationships/hyperlink" Target="https://www.marktechpost.com/2025/03/12/this-ai-paper-introduces-r1-searcher-a-reinforcement-learning-based-framework-for-enhancing-llm-search-capabilities/" TargetMode="External"/><Relationship Id="rId10" Type="http://schemas.openxmlformats.org/officeDocument/2006/relationships/hyperlink" Target="https://github.com/METR/eval-analysis-public" TargetMode="External"/><Relationship Id="rId4" Type="http://schemas.openxmlformats.org/officeDocument/2006/relationships/hyperlink" Target="https://github.com/SsmallSong/R1-Searcher" TargetMode="External"/><Relationship Id="rId9" Type="http://schemas.openxmlformats.org/officeDocument/2006/relationships/hyperlink" Target="https://metr.org/blog/2025-03-19-measuring-ai-ability-to-complete-long-task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503.10622" TargetMode="External"/><Relationship Id="rId7" Type="http://schemas.openxmlformats.org/officeDocument/2006/relationships/hyperlink" Target="https://www.arxiv.org/abs/2503.07891"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digialps.com/openmanus-a-powerful-open-source-ai-agent-alternative-to-manus-ai/" TargetMode="External"/><Relationship Id="rId5" Type="http://schemas.openxmlformats.org/officeDocument/2006/relationships/hyperlink" Target="https://www.linkedin.com/posts/yann-lecun_more-details-about-normalization-free-training-activity-7306430053733617664-xRzr/" TargetMode="External"/><Relationship Id="rId4" Type="http://schemas.openxmlformats.org/officeDocument/2006/relationships/hyperlink" Target="https://jiachenzhu.github.io/Dy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huggingface.co/allenai/OLMo-2-0325-32B-Instruct" TargetMode="External"/><Relationship Id="rId3" Type="http://schemas.openxmlformats.org/officeDocument/2006/relationships/hyperlink" Target="https://workspace.google.com/blog/product-announcements/new-gemini-gems-deeper-knowledge-and-business-context" TargetMode="External"/><Relationship Id="rId7" Type="http://schemas.openxmlformats.org/officeDocument/2006/relationships/hyperlink" Target="https://github.com/allenai/OLMo-cor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marktechpost.com/2025/03/09/this-ai-paper-introduces-codi-a-self-distillation-framework-for-efficient-and-scalable-chain-of-thought-reasoning-in-llms/" TargetMode="External"/><Relationship Id="rId5" Type="http://schemas.openxmlformats.org/officeDocument/2006/relationships/hyperlink" Target="https://support.google.com/gemini/answer/15235907" TargetMode="External"/><Relationship Id="rId10" Type="http://schemas.openxmlformats.org/officeDocument/2006/relationships/image" Target="../media/image25.png"/><Relationship Id="rId4" Type="http://schemas.openxmlformats.org/officeDocument/2006/relationships/hyperlink" Target="https://blog.google/products/gemini/google-gems-tips/" TargetMode="External"/><Relationship Id="rId9" Type="http://schemas.openxmlformats.org/officeDocument/2006/relationships/hyperlink" Target="https://allenai.org/blog/olmo2-32B"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simular.ai/agent-s2" TargetMode="External"/><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github.com/simular-ai/agent-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reatoreconomy.so/p/12-rules-to-vibe-code-without-frustration"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15.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hyperlink" Target="https://www.youtube.com/watch?v=I44_zbEwz_w" TargetMode="External"/><Relationship Id="rId7" Type="http://schemas.openxmlformats.org/officeDocument/2006/relationships/image" Target="../media/image32.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1.jpeg"/><Relationship Id="rId11" Type="http://schemas.openxmlformats.org/officeDocument/2006/relationships/image" Target="../media/image36.png"/><Relationship Id="rId5" Type="http://schemas.openxmlformats.org/officeDocument/2006/relationships/image" Target="../media/image30.jpeg"/><Relationship Id="rId10" Type="http://schemas.openxmlformats.org/officeDocument/2006/relationships/image" Target="../media/image35.jpeg"/><Relationship Id="rId4" Type="http://schemas.openxmlformats.org/officeDocument/2006/relationships/hyperlink" Target="https://www.youtube.com/shorts/Oi7gROJPhVw" TargetMode="External"/><Relationship Id="rId9" Type="http://schemas.openxmlformats.org/officeDocument/2006/relationships/image" Target="../media/image34.jpeg"/></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WebAssembly/memory64" TargetMode="External"/><Relationship Id="rId3" Type="http://schemas.openxmlformats.org/officeDocument/2006/relationships/hyperlink" Target="https://blog.kuzudb.com/post/kuzu-wasm-rag/" TargetMode="External"/><Relationship Id="rId7" Type="http://schemas.openxmlformats.org/officeDocument/2006/relationships/hyperlink" Target="https://www.w3.org/TR/webgpu/" TargetMode="External"/><Relationship Id="rId12" Type="http://schemas.openxmlformats.org/officeDocument/2006/relationships/hyperlink" Target="https://x.com/reach_vb/status/188180940099593464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mlc.ai/models" TargetMode="External"/><Relationship Id="rId11" Type="http://schemas.openxmlformats.org/officeDocument/2006/relationships/hyperlink" Target="https://www.linkedin.com/help/linkedin/answer/a1339364/downloading-your-account-data" TargetMode="External"/><Relationship Id="rId5" Type="http://schemas.openxmlformats.org/officeDocument/2006/relationships/hyperlink" Target="https://mlc.ai" TargetMode="External"/><Relationship Id="rId10" Type="http://schemas.openxmlformats.org/officeDocument/2006/relationships/hyperlink" Target="https://huggingface.co/mlc-ai/Llama-3.1-8B-Instruct-q4f32_1-MLC" TargetMode="External"/><Relationship Id="rId4" Type="http://schemas.openxmlformats.org/officeDocument/2006/relationships/hyperlink" Target="https://github.com/mlc-ai/web-llm" TargetMode="External"/><Relationship Id="rId9" Type="http://schemas.openxmlformats.org/officeDocument/2006/relationships/hyperlink" Target="https://github.com/kuzudb/wasm-linkedin-exampl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upwork.com/services/product/development-it-ai-chatbot-with-your-data-using-retrieval-augmented-generation-rag-1742353320763936768"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www.reddit.com/r/Rag/comments/1h2iitk/what_is_a_range_of_costs_for_a_rag_project/?rdt=59328" TargetMode="Externa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hyperlink" Target="https://www.oracle.com/news/announcement/oracle-introduces-ai-agent-studio-2025-03-20/"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FbfbCMoNdlU"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github.com/mannaandpoem/OpenManus" TargetMode="External"/><Relationship Id="rId4" Type="http://schemas.openxmlformats.org/officeDocument/2006/relationships/hyperlink" Target="https://digialps.com/openmanus-a-powerful-open-source-ai-agent-alternative-to-manus-ai/"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fred.stlouisfed.org/series/IHLIDXUS" TargetMode="External"/><Relationship Id="rId5" Type="http://schemas.openxmlformats.org/officeDocument/2006/relationships/hyperlink" Target="https://blog.pragmaticengineer.com/software-engineer-jobs-five-year-low/" TargetMode="External"/><Relationship Id="rId4" Type="http://schemas.openxmlformats.org/officeDocument/2006/relationships/hyperlink" Target="https://techcrunch.com/2025/02/13/tech-layoffs-2024-lis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electrive.com/2024/12/09/gac-toyota-starts-pre-sales-of-the-bz3x-in-china/"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2.jpeg"/></Relationships>
</file>

<file path=ppt/slides/_rels/slide2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hpzBzHOSEC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nvidia.com/gtc/" TargetMode="Externa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hyperlink" Target="https://www.youtube.com/watch?v=erhqbyvPesY" TargetMode="Externa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2502.1428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github.com/X-PLUG/MobileAgent/tree/main/PC-Agent"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ollama.com/library/mistral-small" TargetMode="Externa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huggingface.co/mistralai/Mistral-Small-3.1-24B-Instruct-2503" TargetMode="External"/><Relationship Id="rId10" Type="http://schemas.openxmlformats.org/officeDocument/2006/relationships/image" Target="../media/image14.png"/><Relationship Id="rId4" Type="http://schemas.openxmlformats.org/officeDocument/2006/relationships/hyperlink" Target="https://mistral.ai/news/mistral-small-3-1" TargetMode="Externa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yuruotong1/autoMate" TargetMode="External"/><Relationship Id="rId7"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platform.openai.com/docs/models/o1-pro" TargetMode="External"/><Relationship Id="rId11" Type="http://schemas.openxmlformats.org/officeDocument/2006/relationships/image" Target="../media/image17.png"/><Relationship Id="rId5" Type="http://schemas.openxmlformats.org/officeDocument/2006/relationships/hyperlink" Target="https://qc-ai.cn" TargetMode="External"/><Relationship Id="rId10" Type="http://schemas.openxmlformats.org/officeDocument/2006/relationships/hyperlink" Target="https://www.openai.fm" TargetMode="External"/><Relationship Id="rId4" Type="http://schemas.openxmlformats.org/officeDocument/2006/relationships/hyperlink" Target="https://www.scmp.com/tech/tech-war/article/3302516/chip-war-chinese-start-aims-break-nvidias-grip-ai-new-model-framework" TargetMode="External"/><Relationship Id="rId9" Type="http://schemas.openxmlformats.org/officeDocument/2006/relationships/hyperlink" Target="https://openai.com/index/introducing-our-next-generation-audio-model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qodo.ai" TargetMode="External"/><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codeium.com/windsurf" TargetMode="External"/><Relationship Id="rId4" Type="http://schemas.openxmlformats.org/officeDocument/2006/relationships/hyperlink" Target="https://codeium.com"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github.com/QwenLM/QwQ" TargetMode="External"/><Relationship Id="rId7" Type="http://schemas.openxmlformats.org/officeDocument/2006/relationships/hyperlink" Target="https://arxiv.org/abs/2503.11576"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www.alphaxiv.org/explo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66788"/>
            <a:ext cx="44202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Manus AI - 2 models, 29 tools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Manus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Baidu's ERNIE X1 &amp; 4.5 - powerful and cheap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GTC (GPU Tech Conference)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PC Agent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Small 3.1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 can now search the web</a:t>
            </a:r>
            <a:endParaRPr sz="1500" b="1">
              <a:solidFill>
                <a:srgbClr val="3C78D8"/>
              </a:solidFill>
              <a:latin typeface="Calibri"/>
              <a:ea typeface="Calibri"/>
              <a:cs typeface="Calibri"/>
              <a:sym typeface="Calibri"/>
            </a:endParaRPr>
          </a:p>
        </p:txBody>
      </p:sp>
      <p:sp>
        <p:nvSpPr>
          <p:cNvPr id="64" name="Google Shape;64;p15"/>
          <p:cNvSpPr txBox="1"/>
          <p:nvPr/>
        </p:nvSpPr>
        <p:spPr>
          <a:xfrm>
            <a:off x="1056500" y="52850"/>
            <a:ext cx="24645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21</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59176" y="4605297"/>
            <a:ext cx="44202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78651" y="2665120"/>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autoMate - AI-Powered Local Automation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Chitu - open-source fast LLM inference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o1-pro - expensive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AI Audio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Llama - more than 1 Billion downloads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has bought Wiz for $32 Billion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Qodo (aka Codium) != Codeium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QwenLM/QwQ - now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alphaXiv - Discover, Discuss, Read arXiv papers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SmolDocling - ultra-compact OCR model</a:t>
            </a:r>
            <a:endParaRPr sz="1500" b="1">
              <a:solidFill>
                <a:srgbClr val="3C78D8"/>
              </a:solidFill>
              <a:latin typeface="Calibri"/>
              <a:ea typeface="Calibri"/>
              <a:cs typeface="Calibri"/>
              <a:sym typeface="Calibri"/>
            </a:endParaRPr>
          </a:p>
        </p:txBody>
      </p:sp>
      <p:sp>
        <p:nvSpPr>
          <p:cNvPr id="67" name="Google Shape;67;p15"/>
          <p:cNvSpPr txBox="1"/>
          <p:nvPr/>
        </p:nvSpPr>
        <p:spPr>
          <a:xfrm>
            <a:off x="4659176" y="1299138"/>
            <a:ext cx="4420200" cy="3250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R1-Searcher &amp; Search-R1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Models double their skills every 7 months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Cohere's Command 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 Transformers without Normalization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Embedding,  Google Gems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CODI Self-Distillation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Allen Institute for AI (AI2) OLMo 32B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Agent S2 from Similar.ai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 Canvas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12 Rules to Vibe Coding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Boston Dynamics - Cartwheel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In-Browser Graph RAG with Kuzu-Wasm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RAG Chatbot on your data for $200</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Everyone Offers AI-Agents Studios</a:t>
            </a:r>
            <a:endParaRPr sz="1500" b="1">
              <a:solidFill>
                <a:srgbClr val="3C78D8"/>
              </a:solidFill>
              <a:latin typeface="Calibri"/>
              <a:ea typeface="Calibri"/>
              <a:cs typeface="Calibri"/>
              <a:sym typeface="Calibri"/>
            </a:endParaRPr>
          </a:p>
        </p:txBody>
      </p:sp>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97425" y="60600"/>
            <a:ext cx="1781949" cy="1187676"/>
          </a:xfrm>
          <a:prstGeom prst="rect">
            <a:avLst/>
          </a:prstGeom>
          <a:noFill/>
          <a:ln w="9525" cap="flat" cmpd="sng">
            <a:solidFill>
              <a:srgbClr val="FF0000"/>
            </a:solidFill>
            <a:prstDash val="solid"/>
            <a:round/>
            <a:headEnd type="none" w="sm" len="sm"/>
            <a:tailEnd type="none" w="sm" len="sm"/>
          </a:ln>
        </p:spPr>
      </p:pic>
      <p:sp>
        <p:nvSpPr>
          <p:cNvPr id="69" name="Google Shape;69;p15"/>
          <p:cNvSpPr txBox="1"/>
          <p:nvPr/>
        </p:nvSpPr>
        <p:spPr>
          <a:xfrm>
            <a:off x="5719725" y="60600"/>
            <a:ext cx="15093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600" b="1">
                <a:solidFill>
                  <a:srgbClr val="3C78D8"/>
                </a:solidFill>
                <a:latin typeface="Calibri"/>
                <a:ea typeface="Calibri"/>
                <a:cs typeface="Calibri"/>
                <a:sym typeface="Calibri"/>
              </a:rPr>
              <a:t>St. Patrick's Day</a:t>
            </a:r>
            <a:endParaRPr sz="1600" b="1">
              <a:solidFill>
                <a:srgbClr val="3C78D8"/>
              </a:solidFill>
              <a:latin typeface="Calibri"/>
              <a:ea typeface="Calibri"/>
              <a:cs typeface="Calibri"/>
              <a:sym typeface="Calibri"/>
            </a:endParaRPr>
          </a:p>
          <a:p>
            <a:pPr marL="0" lvl="0" indent="0" algn="l" rtl="0">
              <a:spcBef>
                <a:spcPts val="0"/>
              </a:spcBef>
              <a:spcAft>
                <a:spcPts val="0"/>
              </a:spcAft>
              <a:buNone/>
            </a:pPr>
            <a:r>
              <a:rPr lang="en" sz="1600" b="1">
                <a:solidFill>
                  <a:srgbClr val="3C78D8"/>
                </a:solidFill>
                <a:latin typeface="Calibri"/>
                <a:ea typeface="Calibri"/>
                <a:cs typeface="Calibri"/>
                <a:sym typeface="Calibri"/>
              </a:rPr>
              <a:t>March 17th</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61" name="Google Shape;161;p24"/>
          <p:cNvSpPr txBox="1"/>
          <p:nvPr/>
        </p:nvSpPr>
        <p:spPr>
          <a:xfrm>
            <a:off x="91094" y="515650"/>
            <a:ext cx="4456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R1-Searcher</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 Reinforcement Learning-Based Framework for Enhancing LLM Search Capabilities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https://arxiv.org/abs/2503.05592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https://github.com/SsmallSong/R1-Searcher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https://www.marktechpost.com/2025/03/12/this-ai-paper-introduces-r1-searcher-a-reinforcement-learning-based-framework-for-enhancing-llm-search-capabilities/</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62" name="Google Shape;162;p24"/>
          <p:cNvSpPr txBox="1"/>
          <p:nvPr/>
        </p:nvSpPr>
        <p:spPr>
          <a:xfrm>
            <a:off x="91094" y="1707175"/>
            <a:ext cx="4456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Search-R1</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Search-R1: Training LLMs to Reason and Leverage Search Engines with Reinforcement Learning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900" u="sng">
                <a:solidFill>
                  <a:schemeClr val="hlink"/>
                </a:solidFill>
                <a:latin typeface="Calibri"/>
                <a:ea typeface="Calibri"/>
                <a:cs typeface="Calibri"/>
                <a:sym typeface="Calibri"/>
                <a:hlinkClick r:id="rId6"/>
              </a:rPr>
              <a:t>https://arxiv.org/abs/2503.09516</a:t>
            </a:r>
            <a:endParaRPr sz="900">
              <a:solidFill>
                <a:srgbClr val="3C78D8"/>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900" u="sng">
                <a:solidFill>
                  <a:schemeClr val="hlink"/>
                </a:solidFill>
                <a:latin typeface="Calibri"/>
                <a:ea typeface="Calibri"/>
                <a:cs typeface="Calibri"/>
                <a:sym typeface="Calibri"/>
                <a:hlinkClick r:id="rId7"/>
              </a:rPr>
              <a:t>https://github.com/PeterGriffinJin/Search-R1</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p:txBody>
      </p:sp>
      <p:sp>
        <p:nvSpPr>
          <p:cNvPr id="163" name="Google Shape;163;p24"/>
          <p:cNvSpPr txBox="1"/>
          <p:nvPr/>
        </p:nvSpPr>
        <p:spPr>
          <a:xfrm>
            <a:off x="91094" y="3039075"/>
            <a:ext cx="4456200" cy="172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Models double their skills every 7 months</a:t>
            </a:r>
            <a:endParaRPr sz="1200" b="1">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a:solidFill>
                  <a:schemeClr val="dk1"/>
                </a:solidFill>
                <a:latin typeface="Calibri"/>
                <a:ea typeface="Calibri"/>
                <a:cs typeface="Calibri"/>
                <a:sym typeface="Calibri"/>
              </a:rPr>
              <a:t>Measuring AI Ability to Complete Long Tasks</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https://arxiv.org/abs/2503.14499</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each year we look at tasks that best AI model agents can complete with 50% reliability, and how long it would take human professionals to do them (vertical axis)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2019 - 3 sec, 2022 - 1 min, now - 1 hour,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2028 - 1 day, 2030 - 1 month</a:t>
            </a:r>
            <a:endParaRPr sz="1200">
              <a:solidFill>
                <a:schemeClr val="dk1"/>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900" u="sng">
                <a:solidFill>
                  <a:schemeClr val="hlink"/>
                </a:solidFill>
                <a:latin typeface="Calibri"/>
                <a:ea typeface="Calibri"/>
                <a:cs typeface="Calibri"/>
                <a:sym typeface="Calibri"/>
                <a:hlinkClick r:id="rId9"/>
              </a:rPr>
              <a:t>https://metr.org/blog/2025-03-19-measuring-ai-ability-to-complete-long-tasks/</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900" u="sng">
                <a:solidFill>
                  <a:schemeClr val="hlink"/>
                </a:solidFill>
                <a:latin typeface="Calibri"/>
                <a:ea typeface="Calibri"/>
                <a:cs typeface="Calibri"/>
                <a:sym typeface="Calibri"/>
                <a:hlinkClick r:id="rId10"/>
              </a:rPr>
              <a:t>https://github.com/METR/eval-analysis-public</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p:txBody>
      </p:sp>
      <p:pic>
        <p:nvPicPr>
          <p:cNvPr id="164" name="Google Shape;164;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750125" y="2464825"/>
            <a:ext cx="4327925" cy="258473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70" name="Google Shape;170;p25"/>
          <p:cNvSpPr txBox="1"/>
          <p:nvPr/>
        </p:nvSpPr>
        <p:spPr>
          <a:xfrm>
            <a:off x="101150" y="2395300"/>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 Transformers without Normalization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Dynamic Tanh (DyT)</a:t>
            </a:r>
            <a:endParaRPr sz="1200" b="1">
              <a:solidFill>
                <a:srgbClr val="FF0000"/>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https://arxiv.org/abs/2503.10622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https://jiachenzhu.github.io/DyT/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https://www.linkedin.com/posts/yann-lecun_more-details-about-normalization-free-training-activity-7306430053733617664-xRzr/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works better, but </a:t>
            </a:r>
            <a:r>
              <a:rPr lang="en" sz="1200" b="1">
                <a:solidFill>
                  <a:srgbClr val="3C78D8"/>
                </a:solidFill>
                <a:latin typeface="Calibri"/>
                <a:ea typeface="Calibri"/>
                <a:cs typeface="Calibri"/>
                <a:sym typeface="Calibri"/>
              </a:rPr>
              <a:t>doesn't need extra calculations or tuning</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images, language, supervised learning, and self-supervised learning</a:t>
            </a:r>
            <a:endParaRPr sz="1200">
              <a:solidFill>
                <a:schemeClr val="dk1"/>
              </a:solidFill>
              <a:latin typeface="Calibri"/>
              <a:ea typeface="Calibri"/>
              <a:cs typeface="Calibri"/>
              <a:sym typeface="Calibri"/>
            </a:endParaRPr>
          </a:p>
        </p:txBody>
      </p:sp>
      <p:sp>
        <p:nvSpPr>
          <p:cNvPr id="171" name="Google Shape;171;p25"/>
          <p:cNvSpPr txBox="1"/>
          <p:nvPr/>
        </p:nvSpPr>
        <p:spPr>
          <a:xfrm>
            <a:off x="101150" y="535250"/>
            <a:ext cx="4456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Cohere's Command A</a:t>
            </a:r>
            <a:r>
              <a:rPr lang="en" sz="1200">
                <a:solidFill>
                  <a:schemeClr val="dk1"/>
                </a:solidFill>
                <a:latin typeface="Calibri"/>
                <a:ea typeface="Calibri"/>
                <a:cs typeface="Calibri"/>
                <a:sym typeface="Calibri"/>
              </a:rPr>
              <a:t> - 111B dense model</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Artificial Analysis Intelligence Index of 40, close to OpenAI GPT-4o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256K context window,</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185 tokens/s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Price $2.5/$10 per million input/output tokens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available on Hugging Face for research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available commercially with a license from Cohere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https://digialps.com/openmanus-a-powerful-open-source-ai-agent-alternative-to-manus-ai/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2" name="Google Shape;172;p25"/>
          <p:cNvSpPr txBox="1"/>
          <p:nvPr/>
        </p:nvSpPr>
        <p:spPr>
          <a:xfrm>
            <a:off x="101150" y="390675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Gemini Embedding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universal embedding model that maintains high quality across languages, domains, and tasks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u="sng">
                <a:solidFill>
                  <a:schemeClr val="hlink"/>
                </a:solidFill>
                <a:latin typeface="Calibri"/>
                <a:ea typeface="Calibri"/>
                <a:cs typeface="Calibri"/>
                <a:sym typeface="Calibri"/>
                <a:hlinkClick r:id="rId7"/>
              </a:rPr>
              <a:t>https://www.arxiv.org/abs/2503.07891</a:t>
            </a:r>
            <a:r>
              <a:rPr lang="en" sz="1200">
                <a:solidFill>
                  <a:srgbClr val="3C78D8"/>
                </a:solidFill>
                <a:latin typeface="Calibri"/>
                <a:ea typeface="Calibri"/>
                <a:cs typeface="Calibri"/>
                <a:sym typeface="Calibri"/>
              </a:rPr>
              <a:t> </a:t>
            </a:r>
            <a:endParaRPr sz="1200">
              <a:solidFill>
                <a:srgbClr val="3C78D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78" name="Google Shape;178;p26"/>
          <p:cNvSpPr txBox="1"/>
          <p:nvPr/>
        </p:nvSpPr>
        <p:spPr>
          <a:xfrm>
            <a:off x="61057" y="535250"/>
            <a:ext cx="445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Google Gems</a:t>
            </a:r>
            <a:r>
              <a:rPr lang="en" sz="1200">
                <a:solidFill>
                  <a:schemeClr val="dk1"/>
                </a:solidFill>
                <a:latin typeface="Calibri"/>
                <a:ea typeface="Calibri"/>
                <a:cs typeface="Calibri"/>
                <a:sym typeface="Calibri"/>
              </a:rPr>
              <a:t> - personalized versions of Gemini (since August 2024)</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for paid subscribers - Gemini Advanced, Gemini for Google Workspace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Frequent use: translators, prompt engineers, math tutors, and copywriters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Gems now can reference a set of files (up to 10)</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New Pre-made Gems: Marketing insights, Sales pitch ideator, Hiring consultant,  Outreach specialist (sales and customer support), Copy creator, Sentiment analyzer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https://workspace.google.com/blog/product-announcements/new-gemini-gems-deeper-knowledge-and-business-context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https://blog.google/products/gemini/google-gems-tips/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5"/>
              </a:rPr>
              <a:t>https://support.google.com/gemini/answer/15235907</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9" name="Google Shape;179;p26"/>
          <p:cNvSpPr txBox="1"/>
          <p:nvPr/>
        </p:nvSpPr>
        <p:spPr>
          <a:xfrm>
            <a:off x="61050" y="3031925"/>
            <a:ext cx="44562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CODI: A Self-Distillation Framework for Efficient and Scalable Chain-of-Thought Reasoning in LLMs</a:t>
            </a:r>
            <a:endParaRPr sz="1200">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https://www.marktechpost.com/2025/03/09/this-ai-paper-introduces-codi-a-self-distillation-framework-for-efficient-and-scalable-chain-of-thought-reasoning-in-llms/</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p:txBody>
      </p:sp>
      <p:sp>
        <p:nvSpPr>
          <p:cNvPr id="180" name="Google Shape;180;p26"/>
          <p:cNvSpPr txBox="1"/>
          <p:nvPr/>
        </p:nvSpPr>
        <p:spPr>
          <a:xfrm>
            <a:off x="61050" y="4035525"/>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Allen Institute for AI (AI2) OLMo 32B</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Fully Open Model to Beat GPT 3.5 and GPT-4o mini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7"/>
              </a:rPr>
              <a:t>https://github.com/allenai/OLMo-core</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8"/>
              </a:rPr>
              <a:t>https://huggingface.co/allenai/OLMo-2-0325-32B-Instruct</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9"/>
              </a:rPr>
              <a:t>https://allenai.org/blog/olmo2-32B</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81" name="Google Shape;181;p2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87257" y="2159625"/>
            <a:ext cx="4321945" cy="29015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187" name="Google Shape;187;p27"/>
          <p:cNvSpPr txBox="1"/>
          <p:nvPr/>
        </p:nvSpPr>
        <p:spPr>
          <a:xfrm>
            <a:off x="55082" y="490313"/>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 S2 from Similar.ai </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Modular, Scalable Framework for </a:t>
            </a:r>
            <a:r>
              <a:rPr lang="en" sz="1200" b="1">
                <a:solidFill>
                  <a:srgbClr val="3C78D8"/>
                </a:solidFill>
                <a:latin typeface="Calibri"/>
                <a:ea typeface="Calibri"/>
                <a:cs typeface="Calibri"/>
                <a:sym typeface="Calibri"/>
              </a:rPr>
              <a:t>"Computer Use"</a:t>
            </a:r>
            <a:r>
              <a:rPr lang="en" sz="1200">
                <a:solidFill>
                  <a:schemeClr val="dk1"/>
                </a:solidFill>
                <a:latin typeface="Calibri"/>
                <a:ea typeface="Calibri"/>
                <a:cs typeface="Calibri"/>
                <a:sym typeface="Calibri"/>
              </a:rPr>
              <a:t>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https://www.simular.ai/agent-s2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https://github.com/simular-ai/agent-s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8" name="Google Shape;188;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89275" y="110800"/>
            <a:ext cx="1251077" cy="1027149"/>
          </a:xfrm>
          <a:prstGeom prst="rect">
            <a:avLst/>
          </a:prstGeom>
          <a:noFill/>
          <a:ln>
            <a:noFill/>
          </a:ln>
        </p:spPr>
      </p:pic>
      <p:pic>
        <p:nvPicPr>
          <p:cNvPr id="189" name="Google Shape;189;p27"/>
          <p:cNvPicPr preferRelativeResize="0"/>
          <p:nvPr/>
        </p:nvPicPr>
        <p:blipFill>
          <a:blip r:embed="rId6">
            <a:alphaModFix/>
          </a:blip>
          <a:stretch>
            <a:fillRect/>
          </a:stretch>
        </p:blipFill>
        <p:spPr>
          <a:xfrm>
            <a:off x="6106925" y="322874"/>
            <a:ext cx="2619375" cy="409575"/>
          </a:xfrm>
          <a:prstGeom prst="rect">
            <a:avLst/>
          </a:prstGeom>
          <a:noFill/>
          <a:ln>
            <a:noFill/>
          </a:ln>
        </p:spPr>
      </p:pic>
      <p:sp>
        <p:nvSpPr>
          <p:cNvPr id="190" name="Google Shape;190;p27"/>
          <p:cNvSpPr txBox="1"/>
          <p:nvPr/>
        </p:nvSpPr>
        <p:spPr>
          <a:xfrm>
            <a:off x="4465099" y="2475700"/>
            <a:ext cx="2576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Gemini - Canvas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show python code, but can not run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show and run Javascript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Doesn't work well with Mermaid diagrams yet</a:t>
            </a:r>
            <a:endParaRPr sz="1200" b="1">
              <a:solidFill>
                <a:srgbClr val="FF0000"/>
              </a:solidFill>
              <a:latin typeface="Calibri"/>
              <a:ea typeface="Calibri"/>
              <a:cs typeface="Calibri"/>
              <a:sym typeface="Calibri"/>
            </a:endParaRPr>
          </a:p>
        </p:txBody>
      </p:sp>
      <p:pic>
        <p:nvPicPr>
          <p:cNvPr id="191" name="Google Shape;191;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1050" y="1358700"/>
            <a:ext cx="4277892" cy="36933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p:nvPr/>
        </p:nvSpPr>
        <p:spPr>
          <a:xfrm>
            <a:off x="55075" y="52750"/>
            <a:ext cx="4435500" cy="3108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900" b="1">
                <a:solidFill>
                  <a:schemeClr val="dk1"/>
                </a:solidFill>
                <a:latin typeface="Calibri"/>
                <a:ea typeface="Calibri"/>
                <a:cs typeface="Calibri"/>
                <a:sym typeface="Calibri"/>
              </a:rPr>
              <a:t>12 Rules to Vibe Code Without Frustration</a:t>
            </a:r>
            <a:endParaRPr sz="1900" b="1">
              <a:solidFill>
                <a:schemeClr val="dk1"/>
              </a:solidFill>
              <a:latin typeface="Calibri"/>
              <a:ea typeface="Calibri"/>
              <a:cs typeface="Calibri"/>
              <a:sym typeface="Calibri"/>
            </a:endParaRPr>
          </a:p>
        </p:txBody>
      </p:sp>
      <p:sp>
        <p:nvSpPr>
          <p:cNvPr id="197" name="Google Shape;197;p28"/>
          <p:cNvSpPr txBox="1"/>
          <p:nvPr/>
        </p:nvSpPr>
        <p:spPr>
          <a:xfrm>
            <a:off x="108725" y="503025"/>
            <a:ext cx="4435500" cy="412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12 Rules to Vibe Code Without Frustration</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by Peter yang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3"/>
              </a:rPr>
              <a:t>https://creatoreconomy.so/p/12-rules-to-vibe-code-without-frustration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Ask AI to create a plan</a:t>
            </a:r>
            <a:r>
              <a:rPr lang="en" sz="900">
                <a:solidFill>
                  <a:schemeClr val="dk1"/>
                </a:solidFill>
                <a:latin typeface="Calibri"/>
                <a:ea typeface="Calibri"/>
                <a:cs typeface="Calibri"/>
                <a:sym typeface="Calibri"/>
              </a:rPr>
              <a:t>, to create a README that includes: Requirements, Tech stack, Milestones (up to 5) to test. Consider using Grok for planning (or Sonet 3.7).</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Keep your tech stack simple</a:t>
            </a:r>
            <a:r>
              <a:rPr lang="en" sz="900">
                <a:solidFill>
                  <a:schemeClr val="dk1"/>
                </a:solidFill>
                <a:latin typeface="Calibri"/>
                <a:ea typeface="Calibri"/>
                <a:cs typeface="Calibri"/>
                <a:sym typeface="Calibri"/>
              </a:rPr>
              <a:t>. Most of the time, you can build apps with client and local storage. There’s often no need for: Servers, databases, or complex tooling.</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Give AI the right rules &amp; documentation</a:t>
            </a:r>
            <a:r>
              <a:rPr lang="en" sz="900">
                <a:solidFill>
                  <a:schemeClr val="dk1"/>
                </a:solidFill>
                <a:latin typeface="Calibri"/>
                <a:ea typeface="Calibri"/>
                <a:cs typeface="Calibri"/>
                <a:sym typeface="Calibri"/>
              </a:rPr>
              <a:t>. Ask AI </a:t>
            </a:r>
            <a:r>
              <a:rPr lang="en" sz="900" b="1">
                <a:solidFill>
                  <a:srgbClr val="3C78D8"/>
                </a:solidFill>
                <a:latin typeface="Calibri"/>
                <a:ea typeface="Calibri"/>
                <a:cs typeface="Calibri"/>
                <a:sym typeface="Calibri"/>
              </a:rPr>
              <a:t>which version of libraries it knows</a:t>
            </a:r>
            <a:r>
              <a:rPr lang="en" sz="900">
                <a:solidFill>
                  <a:schemeClr val="dk1"/>
                </a:solidFill>
                <a:latin typeface="Calibri"/>
                <a:ea typeface="Calibri"/>
                <a:cs typeface="Calibri"/>
                <a:sym typeface="Calibri"/>
              </a:rPr>
              <a:t> - and use that. Or </a:t>
            </a:r>
            <a:r>
              <a:rPr lang="en" sz="900" b="1">
                <a:solidFill>
                  <a:srgbClr val="3C78D8"/>
                </a:solidFill>
                <a:latin typeface="Calibri"/>
                <a:ea typeface="Calibri"/>
                <a:cs typeface="Calibri"/>
                <a:sym typeface="Calibri"/>
              </a:rPr>
              <a:t>provide/paste-in documentation</a:t>
            </a:r>
            <a:r>
              <a:rPr lang="en" sz="900">
                <a:solidFill>
                  <a:schemeClr val="dk1"/>
                </a:solidFill>
                <a:latin typeface="Calibri"/>
                <a:ea typeface="Calibri"/>
                <a:cs typeface="Calibri"/>
                <a:sym typeface="Calibri"/>
              </a:rPr>
              <a:t>. Set up global and project rules in your AI IDE (Cursor). For example, Explain what you’ll do first and ask for my confirmation before coding. Do the simple thing first. Use modules instead of just a single file. Only make requested changes. Do not write duplicate code - please look for existing solutions in the codebase.</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rgbClr val="3C78D8"/>
              </a:buClr>
              <a:buSzPts val="900"/>
              <a:buFont typeface="Calibri"/>
              <a:buAutoNum type="arabicPeriod"/>
            </a:pPr>
            <a:r>
              <a:rPr lang="en" sz="900" b="1">
                <a:solidFill>
                  <a:srgbClr val="FF0000"/>
                </a:solidFill>
                <a:latin typeface="Calibri"/>
                <a:ea typeface="Calibri"/>
                <a:cs typeface="Calibri"/>
                <a:sym typeface="Calibri"/>
              </a:rPr>
              <a:t>Ask AI NOT to code</a:t>
            </a:r>
            <a:r>
              <a:rPr lang="en" sz="900" b="1">
                <a:solidFill>
                  <a:srgbClr val="3C78D8"/>
                </a:solidFill>
                <a:latin typeface="Calibri"/>
                <a:ea typeface="Calibri"/>
                <a:cs typeface="Calibri"/>
                <a:sym typeface="Calibri"/>
              </a:rPr>
              <a:t>: "Tell me your plan first; don’t code."</a:t>
            </a:r>
            <a:endParaRPr sz="900" b="1">
              <a:solidFill>
                <a:srgbClr val="3C78D8"/>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Ask AI for simple options</a:t>
            </a:r>
            <a:r>
              <a:rPr lang="en" sz="900">
                <a:solidFill>
                  <a:schemeClr val="dk1"/>
                </a:solidFill>
                <a:latin typeface="Calibri"/>
                <a:ea typeface="Calibri"/>
                <a:cs typeface="Calibri"/>
                <a:sym typeface="Calibri"/>
              </a:rPr>
              <a:t>: "Give me a few options, starting with the simplest first. Don’t code.";   "Think as long as you need and ask me questions if you need more info."</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Break tasks into small steps</a:t>
            </a:r>
            <a:r>
              <a:rPr lang="en" sz="900">
                <a:solidFill>
                  <a:schemeClr val="dk1"/>
                </a:solidFill>
                <a:latin typeface="Calibri"/>
                <a:ea typeface="Calibri"/>
                <a:cs typeface="Calibri"/>
                <a:sym typeface="Calibri"/>
              </a:rPr>
              <a:t>. Ask AI to "Keep it simple". Ask AI to "Implement the simplest next step I can test." Ask AI to change a specific file only. Start a fresh chat for each feature</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Include images (screenshots, graphs, diagrams)</a:t>
            </a:r>
            <a:r>
              <a:rPr lang="en" sz="900">
                <a:solidFill>
                  <a:schemeClr val="dk1"/>
                </a:solidFill>
                <a:latin typeface="Calibri"/>
                <a:ea typeface="Calibri"/>
                <a:cs typeface="Calibri"/>
                <a:sym typeface="Calibri"/>
              </a:rPr>
              <a:t> to give AI context</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Test after every change</a:t>
            </a:r>
            <a:r>
              <a:rPr lang="en" sz="900">
                <a:solidFill>
                  <a:schemeClr val="dk1"/>
                </a:solidFill>
                <a:latin typeface="Calibri"/>
                <a:ea typeface="Calibri"/>
                <a:cs typeface="Calibri"/>
                <a:sym typeface="Calibri"/>
              </a:rPr>
              <a:t>. AI can break your app. Ask AI to write tests for you.</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Don't hesitate to revert</a:t>
            </a:r>
            <a:r>
              <a:rPr lang="en" sz="900">
                <a:solidFill>
                  <a:schemeClr val="dk1"/>
                </a:solidFill>
                <a:latin typeface="Calibri"/>
                <a:ea typeface="Calibri"/>
                <a:cs typeface="Calibri"/>
                <a:sym typeface="Calibri"/>
              </a:rPr>
              <a:t>. Cursor and Windsurf have a "Revert to checkpoint" button that restores past versions of your code. Periodically ask "Look for duplicate code or redundancies and list them." Then ask AI to make the simple fixes to keep your code base clean.</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Use Github for version control</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Talk to AI</a:t>
            </a:r>
            <a:r>
              <a:rPr lang="en" sz="900">
                <a:solidFill>
                  <a:schemeClr val="dk1"/>
                </a:solidFill>
                <a:latin typeface="Calibri"/>
                <a:ea typeface="Calibri"/>
                <a:cs typeface="Calibri"/>
                <a:sym typeface="Calibri"/>
              </a:rPr>
              <a:t> - install voice dictation software like Superwhisper</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Ask AI to explain the code</a:t>
            </a:r>
            <a:r>
              <a:rPr lang="en" sz="900">
                <a:solidFill>
                  <a:schemeClr val="dk1"/>
                </a:solidFill>
                <a:latin typeface="Calibri"/>
                <a:ea typeface="Calibri"/>
                <a:cs typeface="Calibri"/>
                <a:sym typeface="Calibri"/>
              </a:rPr>
              <a:t>. "Explain how this file works in simple terms." or "Add comments that explain the code."  Put all code into one text file, paste it to AI - and ask "Can you explain how this app works? Give me an overview of the tech architecture."</a:t>
            </a:r>
            <a:endParaRPr sz="900">
              <a:solidFill>
                <a:schemeClr val="dk1"/>
              </a:solidFill>
              <a:latin typeface="Calibri"/>
              <a:ea typeface="Calibri"/>
              <a:cs typeface="Calibri"/>
              <a:sym typeface="Calibri"/>
            </a:endParaRPr>
          </a:p>
        </p:txBody>
      </p:sp>
      <p:pic>
        <p:nvPicPr>
          <p:cNvPr id="198" name="Google Shape;198;p28" title="https---substack-post-media.s3.amazonaws.com-public-images-00b49efb-509d-46e0-836a-fe5da3cc78d0_1920x2192.jpg"/>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31900" y="152400"/>
            <a:ext cx="4125000" cy="4709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p:nvPr/>
        </p:nvSpPr>
        <p:spPr>
          <a:xfrm>
            <a:off x="55075" y="52750"/>
            <a:ext cx="3265800" cy="3108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900" b="1">
                <a:solidFill>
                  <a:schemeClr val="dk1"/>
                </a:solidFill>
                <a:latin typeface="Calibri"/>
                <a:ea typeface="Calibri"/>
                <a:cs typeface="Calibri"/>
                <a:sym typeface="Calibri"/>
              </a:rPr>
              <a:t>Boston Dynamics - Cartwheel</a:t>
            </a:r>
            <a:endParaRPr sz="1900" b="1">
              <a:solidFill>
                <a:schemeClr val="dk1"/>
              </a:solidFill>
              <a:latin typeface="Calibri"/>
              <a:ea typeface="Calibri"/>
              <a:cs typeface="Calibri"/>
              <a:sym typeface="Calibri"/>
            </a:endParaRPr>
          </a:p>
        </p:txBody>
      </p:sp>
      <p:sp>
        <p:nvSpPr>
          <p:cNvPr id="204" name="Google Shape;204;p29"/>
          <p:cNvSpPr txBox="1"/>
          <p:nvPr/>
        </p:nvSpPr>
        <p:spPr>
          <a:xfrm>
            <a:off x="108725" y="503025"/>
            <a:ext cx="42783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Boston Dynamics Atlas Robot can now do gymnastics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cartwheel, walk, run, crawl, roll, lower brake, handstand, ...</a:t>
            </a:r>
            <a:endParaRPr sz="12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https://www.youtube.com/watch?v=I44_zbEwz_w</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https://www.youtube.com/shorts/Oi7gROJPhVw</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pic>
        <p:nvPicPr>
          <p:cNvPr id="205" name="Google Shape;205;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08725" y="1584508"/>
            <a:ext cx="2270874" cy="1513916"/>
          </a:xfrm>
          <a:prstGeom prst="rect">
            <a:avLst/>
          </a:prstGeom>
          <a:noFill/>
          <a:ln w="9525" cap="flat" cmpd="sng">
            <a:solidFill>
              <a:srgbClr val="FF0000"/>
            </a:solidFill>
            <a:prstDash val="solid"/>
            <a:round/>
            <a:headEnd type="none" w="sm" len="sm"/>
            <a:tailEnd type="none" w="sm" len="sm"/>
          </a:ln>
        </p:spPr>
      </p:pic>
      <p:pic>
        <p:nvPicPr>
          <p:cNvPr id="206" name="Google Shape;206;p2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179125" y="1584500"/>
            <a:ext cx="2080700" cy="1513925"/>
          </a:xfrm>
          <a:prstGeom prst="rect">
            <a:avLst/>
          </a:prstGeom>
          <a:noFill/>
          <a:ln w="9525" cap="flat" cmpd="sng">
            <a:solidFill>
              <a:srgbClr val="FF0000"/>
            </a:solidFill>
            <a:prstDash val="solid"/>
            <a:round/>
            <a:headEnd type="none" w="sm" len="sm"/>
            <a:tailEnd type="none" w="sm" len="sm"/>
          </a:ln>
        </p:spPr>
      </p:pic>
      <p:pic>
        <p:nvPicPr>
          <p:cNvPr id="207" name="Google Shape;207;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30563" y="3544575"/>
            <a:ext cx="2270900" cy="1275957"/>
          </a:xfrm>
          <a:prstGeom prst="rect">
            <a:avLst/>
          </a:prstGeom>
          <a:noFill/>
          <a:ln w="9525" cap="flat" cmpd="sng">
            <a:solidFill>
              <a:srgbClr val="FF0000"/>
            </a:solidFill>
            <a:prstDash val="solid"/>
            <a:round/>
            <a:headEnd type="none" w="sm" len="sm"/>
            <a:tailEnd type="none" w="sm" len="sm"/>
          </a:ln>
        </p:spPr>
      </p:pic>
      <p:pic>
        <p:nvPicPr>
          <p:cNvPr id="208" name="Google Shape;208;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596750" y="3534475"/>
            <a:ext cx="2314575" cy="1296162"/>
          </a:xfrm>
          <a:prstGeom prst="rect">
            <a:avLst/>
          </a:prstGeom>
          <a:noFill/>
          <a:ln w="9525" cap="flat" cmpd="sng">
            <a:solidFill>
              <a:srgbClr val="FF0000"/>
            </a:solidFill>
            <a:prstDash val="solid"/>
            <a:round/>
            <a:headEnd type="none" w="sm" len="sm"/>
            <a:tailEnd type="none" w="sm" len="sm"/>
          </a:ln>
        </p:spPr>
      </p:pic>
      <p:pic>
        <p:nvPicPr>
          <p:cNvPr id="209" name="Google Shape;209;p29"/>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596750" y="1584500"/>
            <a:ext cx="2365215" cy="1513924"/>
          </a:xfrm>
          <a:prstGeom prst="rect">
            <a:avLst/>
          </a:prstGeom>
          <a:noFill/>
          <a:ln w="9525" cap="flat" cmpd="sng">
            <a:solidFill>
              <a:srgbClr val="FF0000"/>
            </a:solidFill>
            <a:prstDash val="solid"/>
            <a:round/>
            <a:headEnd type="none" w="sm" len="sm"/>
            <a:tailEnd type="none" w="sm" len="sm"/>
          </a:ln>
        </p:spPr>
      </p:pic>
      <p:pic>
        <p:nvPicPr>
          <p:cNvPr id="210" name="Google Shape;210;p29"/>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5179125" y="3524375"/>
            <a:ext cx="2080700" cy="1296150"/>
          </a:xfrm>
          <a:prstGeom prst="rect">
            <a:avLst/>
          </a:prstGeom>
          <a:noFill/>
          <a:ln w="9525" cap="flat" cmpd="sng">
            <a:solidFill>
              <a:srgbClr val="FF0000"/>
            </a:solidFill>
            <a:prstDash val="solid"/>
            <a:round/>
            <a:headEnd type="none" w="sm" len="sm"/>
            <a:tailEnd type="none" w="sm" len="sm"/>
          </a:ln>
        </p:spPr>
      </p:pic>
      <p:pic>
        <p:nvPicPr>
          <p:cNvPr id="211" name="Google Shape;211;p2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617969" y="52750"/>
            <a:ext cx="2475155" cy="13922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p:nvPr/>
        </p:nvSpPr>
        <p:spPr>
          <a:xfrm>
            <a:off x="55075" y="52750"/>
            <a:ext cx="428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In-Browser Graph RAG with Kuzu-Wasm</a:t>
            </a:r>
            <a:endParaRPr sz="2000" b="1">
              <a:solidFill>
                <a:schemeClr val="dk1"/>
              </a:solidFill>
              <a:latin typeface="Calibri"/>
              <a:ea typeface="Calibri"/>
              <a:cs typeface="Calibri"/>
              <a:sym typeface="Calibri"/>
            </a:endParaRPr>
          </a:p>
        </p:txBody>
      </p:sp>
      <p:sp>
        <p:nvSpPr>
          <p:cNvPr id="217" name="Google Shape;217;p30"/>
          <p:cNvSpPr txBox="1"/>
          <p:nvPr/>
        </p:nvSpPr>
        <p:spPr>
          <a:xfrm>
            <a:off x="110351" y="666725"/>
            <a:ext cx="36528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Fully In-Browser Graph RAG with Kuzu-Wasm</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https://blog.kuzudb.com/post/kuzu-wasm-rag/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https://github.com/mlc-ai/web-llm</a:t>
            </a:r>
            <a:r>
              <a:rPr lang="en" sz="900">
                <a:solidFill>
                  <a:schemeClr val="dk1"/>
                </a:solidFill>
                <a:latin typeface="Calibri"/>
                <a:ea typeface="Calibri"/>
                <a:cs typeface="Calibri"/>
                <a:sym typeface="Calibri"/>
              </a:rPr>
              <a:t> - WebLLM</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https://mlc.ai</a:t>
            </a:r>
            <a:r>
              <a:rPr lang="en" sz="900">
                <a:solidFill>
                  <a:schemeClr val="dk1"/>
                </a:solidFill>
                <a:latin typeface="Calibri"/>
                <a:ea typeface="Calibri"/>
                <a:cs typeface="Calibri"/>
                <a:sym typeface="Calibri"/>
              </a:rPr>
              <a:t> - Machine Learning Compilation</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https://mlc.ai/models</a:t>
            </a:r>
            <a:r>
              <a:rPr lang="en" sz="900">
                <a:solidFill>
                  <a:schemeClr val="dk1"/>
                </a:solidFill>
                <a:latin typeface="Calibri"/>
                <a:ea typeface="Calibri"/>
                <a:cs typeface="Calibri"/>
                <a:sym typeface="Calibri"/>
              </a:rPr>
              <a:t> - MLC Models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https://www.w3.org/TR/webgpu/</a:t>
            </a:r>
            <a:r>
              <a:rPr lang="en" sz="900">
                <a:solidFill>
                  <a:schemeClr val="dk1"/>
                </a:solidFill>
                <a:latin typeface="Calibri"/>
                <a:ea typeface="Calibri"/>
                <a:cs typeface="Calibri"/>
                <a:sym typeface="Calibri"/>
              </a:rPr>
              <a:t> - WebGPU</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https://github.com/WebAssembly/memory64</a:t>
            </a:r>
            <a:r>
              <a:rPr lang="en" sz="900">
                <a:solidFill>
                  <a:schemeClr val="dk1"/>
                </a:solidFill>
                <a:latin typeface="Calibri"/>
                <a:ea typeface="Calibri"/>
                <a:cs typeface="Calibri"/>
                <a:sym typeface="Calibri"/>
              </a:rPr>
              <a:t> - Memory</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Linkedin Example:</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9"/>
              </a:rPr>
              <a:t>https://github.com/kuzudb/wasm-linkedin-example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Running Llama-3.1-8B 4-bit quantized model in WASM</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Llama-3.1-8B-Instruct-q4f32_1-MLC</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0"/>
              </a:rPr>
              <a:t>https://huggingface.co/mlc-ai/Llama-3.1-8B-Instruct-q4f32_1-MLC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 to download our Linkedin Account data: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1"/>
              </a:rPr>
              <a:t>https://www.linkedin.com/help/linkedin/answer/a1339364/downloading-your-account-data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8" name="Google Shape;218;p30"/>
          <p:cNvSpPr txBox="1"/>
          <p:nvPr/>
        </p:nvSpPr>
        <p:spPr>
          <a:xfrm>
            <a:off x="3861725" y="460966"/>
            <a:ext cx="52404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import { CreateMLCEngine } from "@mlc-ai/web-llm";</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async main()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const appConfig =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"model_list":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 "</a:t>
            </a:r>
            <a:r>
              <a:rPr lang="en" sz="1000">
                <a:solidFill>
                  <a:srgbClr val="CC0000"/>
                </a:solidFill>
                <a:latin typeface="Roboto Mono"/>
                <a:ea typeface="Roboto Mono"/>
                <a:cs typeface="Roboto Mono"/>
                <a:sym typeface="Roboto Mono"/>
              </a:rPr>
              <a:t>/url/to/my/llama</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"model_id": "</a:t>
            </a:r>
            <a:r>
              <a:rPr lang="en" sz="1000">
                <a:solidFill>
                  <a:srgbClr val="CC0000"/>
                </a:solidFill>
                <a:latin typeface="Roboto Mono"/>
                <a:ea typeface="Roboto Mono"/>
                <a:cs typeface="Roboto Mono"/>
                <a:sym typeface="Roboto Mono"/>
              </a:rPr>
              <a:t>MyLlama-3b-v1-q4f32_0</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"model_lib": "</a:t>
            </a:r>
            <a:r>
              <a:rPr lang="en" sz="1000">
                <a:solidFill>
                  <a:srgbClr val="CC0000"/>
                </a:solidFill>
                <a:latin typeface="Roboto Mono"/>
                <a:ea typeface="Roboto Mono"/>
                <a:cs typeface="Roboto Mono"/>
                <a:sym typeface="Roboto Mono"/>
              </a:rPr>
              <a:t>/url/to/myllama3b.wasm</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override default</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const chatOpts =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CC0000"/>
                </a:solidFill>
                <a:latin typeface="Roboto Mono"/>
                <a:ea typeface="Roboto Mono"/>
                <a:cs typeface="Roboto Mono"/>
                <a:sym typeface="Roboto Mono"/>
              </a:rPr>
              <a:t>repetition_penalty</a:t>
            </a:r>
            <a:r>
              <a:rPr lang="en" sz="1000">
                <a:solidFill>
                  <a:srgbClr val="3C78D8"/>
                </a:solidFill>
                <a:latin typeface="Roboto Mono"/>
                <a:ea typeface="Roboto Mono"/>
                <a:cs typeface="Roboto Mono"/>
                <a:sym typeface="Roboto Mono"/>
              </a:rPr>
              <a:t>": 1.01</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load a prebuilt model  with a chat option override </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and app config under the hood, </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it will load the model from myLlamaUrl</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and cache it in the browser cache</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The chat will also load the model library </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from "/url/to/myllama3b.wasm",</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assuming that it is compatible to the model in myLlamaUrl.</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const engine = await CreateMLCEngine(</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CC0000"/>
                </a:solidFill>
                <a:latin typeface="Roboto Mono"/>
                <a:ea typeface="Roboto Mono"/>
                <a:cs typeface="Roboto Mono"/>
                <a:sym typeface="Roboto Mono"/>
              </a:rPr>
              <a:t>MyLlama-3b-v1-q4f32_0</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 appConfig }, // engineConfig</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chatOpts,</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p:txBody>
      </p:sp>
      <p:sp>
        <p:nvSpPr>
          <p:cNvPr id="219" name="Google Shape;219;p30"/>
          <p:cNvSpPr txBox="1"/>
          <p:nvPr/>
        </p:nvSpPr>
        <p:spPr>
          <a:xfrm>
            <a:off x="110351" y="3094400"/>
            <a:ext cx="36528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R1 1.5B running FULLY LOCALLY in your browser at 60 tok/ sec powered by WebGPU</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2"/>
              </a:rPr>
              <a:t>https://x.com/reach_vb/status/1881809400995934640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p:nvPr/>
        </p:nvSpPr>
        <p:spPr>
          <a:xfrm>
            <a:off x="55075" y="52750"/>
            <a:ext cx="428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RAG Chatbot on your data for $200</a:t>
            </a:r>
            <a:endParaRPr sz="2000" b="1">
              <a:solidFill>
                <a:schemeClr val="dk1"/>
              </a:solidFill>
              <a:latin typeface="Calibri"/>
              <a:ea typeface="Calibri"/>
              <a:cs typeface="Calibri"/>
              <a:sym typeface="Calibri"/>
            </a:endParaRPr>
          </a:p>
        </p:txBody>
      </p:sp>
      <p:sp>
        <p:nvSpPr>
          <p:cNvPr id="225" name="Google Shape;225;p31"/>
          <p:cNvSpPr txBox="1"/>
          <p:nvPr/>
        </p:nvSpPr>
        <p:spPr>
          <a:xfrm>
            <a:off x="110350" y="666725"/>
            <a:ext cx="26058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Prices for developing standard RAG chatbots went down from half-a-million to $200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Development time went down from several months to two days</a:t>
            </a:r>
            <a:endParaRPr sz="1200" b="1">
              <a:solidFill>
                <a:srgbClr val="FF0000"/>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https://www.upwork.com/services/product/development-it-ai-chatbot-with-your-data-using-retrieval-augmented-generation-rag-1742353320763936768</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pic>
        <p:nvPicPr>
          <p:cNvPr id="226" name="Google Shape;226;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876523" y="667971"/>
            <a:ext cx="6161177" cy="4380726"/>
          </a:xfrm>
          <a:prstGeom prst="rect">
            <a:avLst/>
          </a:prstGeom>
          <a:noFill/>
          <a:ln w="9525" cap="flat" cmpd="sng">
            <a:solidFill>
              <a:srgbClr val="FF0000"/>
            </a:solidFill>
            <a:prstDash val="solid"/>
            <a:round/>
            <a:headEnd type="none" w="sm" len="sm"/>
            <a:tailEnd type="none" w="sm" len="sm"/>
          </a:ln>
        </p:spPr>
      </p:pic>
      <p:sp>
        <p:nvSpPr>
          <p:cNvPr id="227" name="Google Shape;227;p31"/>
          <p:cNvSpPr txBox="1"/>
          <p:nvPr/>
        </p:nvSpPr>
        <p:spPr>
          <a:xfrm>
            <a:off x="110350" y="2179588"/>
            <a:ext cx="26058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Costs for a RAG project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https://www.reddit.com/r/Rag/comments/1h2iitk/what_is_a_range_of_costs_for_a_rag_project/?rdt=59328</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p:nvPr/>
        </p:nvSpPr>
        <p:spPr>
          <a:xfrm>
            <a:off x="55075" y="52750"/>
            <a:ext cx="428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Everyone Offers AI-Agents Studios</a:t>
            </a:r>
            <a:endParaRPr sz="2000" b="1">
              <a:solidFill>
                <a:schemeClr val="dk1"/>
              </a:solidFill>
              <a:latin typeface="Calibri"/>
              <a:ea typeface="Calibri"/>
              <a:cs typeface="Calibri"/>
              <a:sym typeface="Calibri"/>
            </a:endParaRPr>
          </a:p>
        </p:txBody>
      </p:sp>
      <p:sp>
        <p:nvSpPr>
          <p:cNvPr id="233" name="Google Shape;233;p32"/>
          <p:cNvSpPr txBox="1"/>
          <p:nvPr/>
        </p:nvSpPr>
        <p:spPr>
          <a:xfrm>
            <a:off x="83900" y="1296200"/>
            <a:ext cx="16377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lnSpc>
                <a:spcPct val="115000"/>
              </a:lnSpc>
              <a:spcBef>
                <a:spcPts val="60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Microsoft</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OpenAI</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Amazon AWS</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Google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Oracle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IBM</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Cohere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Anthropic (USA)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NVIDIA (USA)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Salesforce (USA)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Meta (USA)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DeepMind (UK)</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Hugging Face (USA/France)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Mistral AI (France)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SAP (Germany)</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Siemens (Germany)</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Baidu (China)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Alibaba Cloud (China)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Tencent (China)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SenseTime (China)</a:t>
            </a:r>
            <a:endParaRPr sz="1000">
              <a:solidFill>
                <a:schemeClr val="dk1"/>
              </a:solidFill>
              <a:latin typeface="Calibri"/>
              <a:ea typeface="Calibri"/>
              <a:cs typeface="Calibri"/>
              <a:sym typeface="Calibri"/>
            </a:endParaRPr>
          </a:p>
        </p:txBody>
      </p:sp>
      <p:sp>
        <p:nvSpPr>
          <p:cNvPr id="234" name="Google Shape;234;p32"/>
          <p:cNvSpPr txBox="1"/>
          <p:nvPr/>
        </p:nvSpPr>
        <p:spPr>
          <a:xfrm>
            <a:off x="4849275" y="1714100"/>
            <a:ext cx="42285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Typically you get: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Agent template libraries</a:t>
            </a:r>
            <a:r>
              <a:rPr lang="en" sz="1200">
                <a:solidFill>
                  <a:schemeClr val="dk1"/>
                </a:solidFill>
                <a:latin typeface="Calibri"/>
                <a:ea typeface="Calibri"/>
                <a:cs typeface="Calibri"/>
                <a:sym typeface="Calibri"/>
              </a:rPr>
              <a:t>: pre-built templates paired with natural language prompts for different business scenarios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Agent team orchestration</a:t>
            </a:r>
            <a:r>
              <a:rPr lang="en" sz="1200">
                <a:solidFill>
                  <a:schemeClr val="dk1"/>
                </a:solidFill>
                <a:latin typeface="Calibri"/>
                <a:ea typeface="Calibri"/>
                <a:cs typeface="Calibri"/>
                <a:sym typeface="Calibri"/>
              </a:rPr>
              <a:t>: set up multiple agents to work alongside people (checkpoints, approvals,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Agent extensibility</a:t>
            </a:r>
            <a:r>
              <a:rPr lang="en" sz="1200">
                <a:solidFill>
                  <a:schemeClr val="dk1"/>
                </a:solidFill>
                <a:latin typeface="Calibri"/>
                <a:ea typeface="Calibri"/>
                <a:cs typeface="Calibri"/>
                <a:sym typeface="Calibri"/>
              </a:rPr>
              <a:t>: modify and extend the 50+ (or 1000+) pre-packaged Applications AI agents by adding documents, tools, prompts, or APIs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Choice of LLMs</a:t>
            </a:r>
            <a:r>
              <a:rPr lang="en" sz="1200">
                <a:solidFill>
                  <a:schemeClr val="dk1"/>
                </a:solidFill>
                <a:latin typeface="Calibri"/>
                <a:ea typeface="Calibri"/>
                <a:cs typeface="Calibri"/>
                <a:sym typeface="Calibri"/>
              </a:rPr>
              <a:t>: select from LLMs specifically optimized for Vendor's platform/cloud. Usually Llama, Cohere, OpenAI, Claude, Gemini, or plug in other LLMs (may be industry-specific)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Native integration</a:t>
            </a:r>
            <a:r>
              <a:rPr lang="en" sz="1200">
                <a:solidFill>
                  <a:schemeClr val="dk1"/>
                </a:solidFill>
                <a:latin typeface="Calibri"/>
                <a:ea typeface="Calibri"/>
                <a:cs typeface="Calibri"/>
                <a:sym typeface="Calibri"/>
              </a:rPr>
              <a:t> with Vendor's platform/cloud (direct access, knowledge stores, predefined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Third-party system integration</a:t>
            </a:r>
            <a:r>
              <a:rPr lang="en" sz="1200">
                <a:solidFill>
                  <a:schemeClr val="dk1"/>
                </a:solidFill>
                <a:latin typeface="Calibri"/>
                <a:ea typeface="Calibri"/>
                <a:cs typeface="Calibri"/>
                <a:sym typeface="Calibri"/>
              </a:rPr>
              <a:t> through secure APIs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Trust and security framework</a:t>
            </a:r>
            <a:r>
              <a:rPr lang="en" sz="1200">
                <a:solidFill>
                  <a:schemeClr val="dk1"/>
                </a:solidFill>
                <a:latin typeface="Calibri"/>
                <a:ea typeface="Calibri"/>
                <a:cs typeface="Calibri"/>
                <a:sym typeface="Calibri"/>
              </a:rPr>
              <a:t> - security configurations, policies, and access controls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Validation and testing tools</a:t>
            </a:r>
            <a:r>
              <a:rPr lang="en" sz="1200">
                <a:solidFill>
                  <a:schemeClr val="dk1"/>
                </a:solidFill>
                <a:latin typeface="Calibri"/>
                <a:ea typeface="Calibri"/>
                <a:cs typeface="Calibri"/>
                <a:sym typeface="Calibri"/>
              </a:rPr>
              <a:t> - for reliability, repeatability, explainability, security, and performance of AI outputs. </a:t>
            </a:r>
            <a:endParaRPr sz="1200">
              <a:solidFill>
                <a:schemeClr val="dk1"/>
              </a:solidFill>
              <a:latin typeface="Calibri"/>
              <a:ea typeface="Calibri"/>
              <a:cs typeface="Calibri"/>
              <a:sym typeface="Calibri"/>
            </a:endParaRPr>
          </a:p>
        </p:txBody>
      </p:sp>
      <p:sp>
        <p:nvSpPr>
          <p:cNvPr id="235" name="Google Shape;235;p32"/>
          <p:cNvSpPr txBox="1"/>
          <p:nvPr/>
        </p:nvSpPr>
        <p:spPr>
          <a:xfrm>
            <a:off x="1803250" y="1296200"/>
            <a:ext cx="18852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lnSpc>
                <a:spcPct val="115000"/>
              </a:lnSpc>
              <a:spcBef>
                <a:spcPts val="60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Samsung (South Korea)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LG AI Research (South Korea)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SoftBank (Japan)</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Yandex (Russia)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Mubadala Invest Company (UAE)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Dubai Electricity and Water Authority (UAE)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Etisalat (UAE)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Saudi Aramco (Saudi Arabia)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Infosys (India)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Wipro (India)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Moveworks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ServiceNow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UiPath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Relay.app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Postman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Vertex AI Agent Builder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LangChain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LangGraph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CrewAI (USA)</a:t>
            </a:r>
            <a:endParaRPr sz="1000">
              <a:solidFill>
                <a:schemeClr val="dk1"/>
              </a:solidFill>
              <a:latin typeface="Calibri"/>
              <a:ea typeface="Calibri"/>
              <a:cs typeface="Calibri"/>
              <a:sym typeface="Calibri"/>
            </a:endParaRPr>
          </a:p>
        </p:txBody>
      </p:sp>
      <p:sp>
        <p:nvSpPr>
          <p:cNvPr id="236" name="Google Shape;236;p32"/>
          <p:cNvSpPr txBox="1"/>
          <p:nvPr/>
        </p:nvSpPr>
        <p:spPr>
          <a:xfrm>
            <a:off x="55075" y="578125"/>
            <a:ext cx="4908300" cy="5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Today's trend: vendors offer Agent Building Frameworks, Studios, etc. </a:t>
            </a:r>
            <a:r>
              <a:rPr lang="en" sz="1300">
                <a:solidFill>
                  <a:schemeClr val="dk1"/>
                </a:solidFill>
                <a:latin typeface="Calibri"/>
                <a:ea typeface="Calibri"/>
                <a:cs typeface="Calibri"/>
                <a:sym typeface="Calibri"/>
              </a:rPr>
              <a:t>Example - Oracle "AI Agent Studio": </a:t>
            </a:r>
            <a:br>
              <a:rPr lang="en" sz="13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https://www.oracle.com/news/announcement/oracle-introduces-ai-agent-studio-2025-03-20/</a:t>
            </a:r>
            <a:r>
              <a:rPr lang="en" sz="9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237" name="Google Shape;237;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438900" y="76200"/>
            <a:ext cx="2668349" cy="1451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43" name="Google Shape;243;p33"/>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44" name="Google Shape;244;p33"/>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45" name="Google Shape;245;p33"/>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46" name="Google Shape;246;p33"/>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218</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2,801,990</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2025-03-20</a:t>
            </a:r>
            <a:endParaRPr sz="1100">
              <a:solidFill>
                <a:srgbClr val="1F2937"/>
              </a:solidFill>
              <a:highlight>
                <a:schemeClr val="lt1"/>
              </a:highlight>
              <a:latin typeface="Calibri"/>
              <a:ea typeface="Calibri"/>
              <a:cs typeface="Calibri"/>
              <a:sym typeface="Calibri"/>
            </a:endParaRPr>
          </a:p>
        </p:txBody>
      </p:sp>
      <p:sp>
        <p:nvSpPr>
          <p:cNvPr id="247" name="Google Shape;247;p33"/>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48" name="Google Shape;248;p33"/>
          <p:cNvSpPr txBox="1"/>
          <p:nvPr/>
        </p:nvSpPr>
        <p:spPr>
          <a:xfrm>
            <a:off x="360981" y="214510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9" name="Google Shape;249;p33"/>
          <p:cNvSpPr/>
          <p:nvPr/>
        </p:nvSpPr>
        <p:spPr>
          <a:xfrm>
            <a:off x="651849" y="176076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3"/>
          <p:cNvSpPr/>
          <p:nvPr/>
        </p:nvSpPr>
        <p:spPr>
          <a:xfrm>
            <a:off x="651849" y="15790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3"/>
          <p:cNvSpPr txBox="1"/>
          <p:nvPr/>
        </p:nvSpPr>
        <p:spPr>
          <a:xfrm>
            <a:off x="3970661" y="432858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2" name="Google Shape;252;p33"/>
          <p:cNvSpPr/>
          <p:nvPr/>
        </p:nvSpPr>
        <p:spPr>
          <a:xfrm>
            <a:off x="4134161" y="216998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3"/>
          <p:cNvSpPr/>
          <p:nvPr/>
        </p:nvSpPr>
        <p:spPr>
          <a:xfrm>
            <a:off x="4134161" y="295961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3"/>
          <p:cNvSpPr/>
          <p:nvPr/>
        </p:nvSpPr>
        <p:spPr>
          <a:xfrm>
            <a:off x="4134161" y="15719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3"/>
          <p:cNvSpPr txBox="1"/>
          <p:nvPr/>
        </p:nvSpPr>
        <p:spPr>
          <a:xfrm>
            <a:off x="351221" y="39289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6" name="Google Shape;256;p33"/>
          <p:cNvSpPr/>
          <p:nvPr/>
        </p:nvSpPr>
        <p:spPr>
          <a:xfrm>
            <a:off x="651849" y="19655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3"/>
          <p:cNvSpPr/>
          <p:nvPr/>
        </p:nvSpPr>
        <p:spPr>
          <a:xfrm>
            <a:off x="651849" y="25618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3"/>
          <p:cNvSpPr/>
          <p:nvPr/>
        </p:nvSpPr>
        <p:spPr>
          <a:xfrm>
            <a:off x="4134161" y="31491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3"/>
          <p:cNvSpPr/>
          <p:nvPr/>
        </p:nvSpPr>
        <p:spPr>
          <a:xfrm>
            <a:off x="4134161" y="13720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3"/>
          <p:cNvSpPr/>
          <p:nvPr/>
        </p:nvSpPr>
        <p:spPr>
          <a:xfrm>
            <a:off x="4134161" y="23577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1" name="Google Shape;261;p33"/>
          <p:cNvSpPr/>
          <p:nvPr/>
        </p:nvSpPr>
        <p:spPr>
          <a:xfrm>
            <a:off x="651849" y="333373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3"/>
          <p:cNvSpPr/>
          <p:nvPr/>
        </p:nvSpPr>
        <p:spPr>
          <a:xfrm>
            <a:off x="651849" y="2153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3" name="Google Shape;263;p33"/>
          <p:cNvSpPr/>
          <p:nvPr/>
        </p:nvSpPr>
        <p:spPr>
          <a:xfrm>
            <a:off x="651849" y="235645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4" name="Google Shape;264;p33"/>
          <p:cNvSpPr txBox="1"/>
          <p:nvPr/>
        </p:nvSpPr>
        <p:spPr>
          <a:xfrm>
            <a:off x="343290" y="3703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5" name="Google Shape;265;p33"/>
          <p:cNvSpPr txBox="1"/>
          <p:nvPr/>
        </p:nvSpPr>
        <p:spPr>
          <a:xfrm>
            <a:off x="3970661" y="355371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6" name="Google Shape;266;p33"/>
          <p:cNvSpPr/>
          <p:nvPr/>
        </p:nvSpPr>
        <p:spPr>
          <a:xfrm>
            <a:off x="651849" y="39406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33"/>
          <p:cNvSpPr txBox="1"/>
          <p:nvPr/>
        </p:nvSpPr>
        <p:spPr>
          <a:xfrm>
            <a:off x="3822158" y="17717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8" name="Google Shape;268;p33"/>
          <p:cNvSpPr/>
          <p:nvPr/>
        </p:nvSpPr>
        <p:spPr>
          <a:xfrm>
            <a:off x="4134161" y="177729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3"/>
          <p:cNvSpPr/>
          <p:nvPr/>
        </p:nvSpPr>
        <p:spPr>
          <a:xfrm>
            <a:off x="4134161" y="19699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33"/>
          <p:cNvSpPr txBox="1"/>
          <p:nvPr/>
        </p:nvSpPr>
        <p:spPr>
          <a:xfrm>
            <a:off x="3970661" y="374111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1" name="Google Shape;271;p33"/>
          <p:cNvSpPr/>
          <p:nvPr/>
        </p:nvSpPr>
        <p:spPr>
          <a:xfrm>
            <a:off x="4134161" y="25534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2" name="Google Shape;272;p33"/>
          <p:cNvSpPr txBox="1"/>
          <p:nvPr/>
        </p:nvSpPr>
        <p:spPr>
          <a:xfrm>
            <a:off x="490149" y="314661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3" name="Google Shape;273;p33"/>
          <p:cNvSpPr txBox="1"/>
          <p:nvPr/>
        </p:nvSpPr>
        <p:spPr>
          <a:xfrm flipH="1">
            <a:off x="582849" y="116906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74" name="Google Shape;274;p33"/>
          <p:cNvSpPr txBox="1"/>
          <p:nvPr/>
        </p:nvSpPr>
        <p:spPr>
          <a:xfrm>
            <a:off x="488349" y="451751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5" name="Google Shape;275;p33"/>
          <p:cNvSpPr txBox="1"/>
          <p:nvPr/>
        </p:nvSpPr>
        <p:spPr>
          <a:xfrm flipH="1">
            <a:off x="4065161" y="117595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76" name="Google Shape;276;p33"/>
          <p:cNvSpPr/>
          <p:nvPr/>
        </p:nvSpPr>
        <p:spPr>
          <a:xfrm>
            <a:off x="651849" y="295401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7" name="Google Shape;277;p33"/>
          <p:cNvSpPr/>
          <p:nvPr/>
        </p:nvSpPr>
        <p:spPr>
          <a:xfrm>
            <a:off x="4134161" y="273216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33"/>
          <p:cNvSpPr/>
          <p:nvPr/>
        </p:nvSpPr>
        <p:spPr>
          <a:xfrm>
            <a:off x="4134161" y="395089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9" name="Google Shape;279;p33"/>
          <p:cNvSpPr/>
          <p:nvPr/>
        </p:nvSpPr>
        <p:spPr>
          <a:xfrm>
            <a:off x="651849" y="13654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0" name="Google Shape;280;p33"/>
          <p:cNvSpPr/>
          <p:nvPr/>
        </p:nvSpPr>
        <p:spPr>
          <a:xfrm>
            <a:off x="489006" y="276000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33"/>
          <p:cNvSpPr/>
          <p:nvPr/>
        </p:nvSpPr>
        <p:spPr>
          <a:xfrm>
            <a:off x="651849" y="47265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33"/>
          <p:cNvSpPr/>
          <p:nvPr/>
        </p:nvSpPr>
        <p:spPr>
          <a:xfrm>
            <a:off x="4134161" y="335549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33"/>
          <p:cNvSpPr/>
          <p:nvPr/>
        </p:nvSpPr>
        <p:spPr>
          <a:xfrm>
            <a:off x="4134161" y="492175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 name="Google Shape;284;p33"/>
          <p:cNvSpPr/>
          <p:nvPr/>
        </p:nvSpPr>
        <p:spPr>
          <a:xfrm>
            <a:off x="651849" y="276610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 name="Google Shape;285;p33"/>
          <p:cNvSpPr/>
          <p:nvPr/>
        </p:nvSpPr>
        <p:spPr>
          <a:xfrm>
            <a:off x="651849" y="37135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6" name="Google Shape;286;p33"/>
          <p:cNvSpPr txBox="1"/>
          <p:nvPr/>
        </p:nvSpPr>
        <p:spPr>
          <a:xfrm>
            <a:off x="488349" y="432880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7" name="Google Shape;287;p33"/>
          <p:cNvSpPr txBox="1"/>
          <p:nvPr/>
        </p:nvSpPr>
        <p:spPr>
          <a:xfrm>
            <a:off x="488349" y="48990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8" name="Google Shape;288;p33"/>
          <p:cNvSpPr txBox="1"/>
          <p:nvPr/>
        </p:nvSpPr>
        <p:spPr>
          <a:xfrm>
            <a:off x="435849" y="4140100"/>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289" name="Google Shape;289;p33"/>
          <p:cNvSpPr txBox="1"/>
          <p:nvPr/>
        </p:nvSpPr>
        <p:spPr>
          <a:xfrm>
            <a:off x="3918161" y="4720331"/>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pic>
        <p:nvPicPr>
          <p:cNvPr id="290" name="Google Shape;290;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98504" y="864800"/>
            <a:ext cx="2880831" cy="4205900"/>
          </a:xfrm>
          <a:prstGeom prst="rect">
            <a:avLst/>
          </a:prstGeom>
          <a:noFill/>
          <a:ln w="9525" cap="flat" cmpd="sng">
            <a:solidFill>
              <a:srgbClr val="FF0000"/>
            </a:solidFill>
            <a:prstDash val="solid"/>
            <a:round/>
            <a:headEnd type="none" w="sm" len="sm"/>
            <a:tailEnd type="none" w="sm" len="sm"/>
          </a:ln>
        </p:spPr>
      </p:pic>
      <p:pic>
        <p:nvPicPr>
          <p:cNvPr id="291" name="Google Shape;291;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287163" y="864822"/>
            <a:ext cx="2880824" cy="4205878"/>
          </a:xfrm>
          <a:prstGeom prst="rect">
            <a:avLst/>
          </a:prstGeom>
          <a:noFill/>
          <a:ln w="9525" cap="flat" cmpd="sng">
            <a:solidFill>
              <a:srgbClr val="FF0000"/>
            </a:solidFill>
            <a:prstDash val="solid"/>
            <a:round/>
            <a:headEnd type="none" w="sm" len="sm"/>
            <a:tailEnd type="none" w="sm" len="sm"/>
          </a:ln>
        </p:spPr>
      </p:pic>
      <p:sp>
        <p:nvSpPr>
          <p:cNvPr id="292" name="Google Shape;292;p33"/>
          <p:cNvSpPr/>
          <p:nvPr/>
        </p:nvSpPr>
        <p:spPr>
          <a:xfrm>
            <a:off x="651849" y="353410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3" name="Google Shape;293;p33"/>
          <p:cNvSpPr/>
          <p:nvPr/>
        </p:nvSpPr>
        <p:spPr>
          <a:xfrm>
            <a:off x="4134161" y="413947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4" name="Google Shape;294;p33"/>
          <p:cNvSpPr txBox="1"/>
          <p:nvPr/>
        </p:nvSpPr>
        <p:spPr>
          <a:xfrm>
            <a:off x="3970661" y="453505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Manus AI - 2 models, 29 tools</a:t>
            </a:r>
            <a:endParaRPr sz="2000" b="1">
              <a:solidFill>
                <a:schemeClr val="dk1"/>
              </a:solidFill>
              <a:latin typeface="Calibri"/>
              <a:ea typeface="Calibri"/>
              <a:cs typeface="Calibri"/>
              <a:sym typeface="Calibri"/>
            </a:endParaRPr>
          </a:p>
        </p:txBody>
      </p:sp>
      <p:sp>
        <p:nvSpPr>
          <p:cNvPr id="75" name="Google Shape;75;p16"/>
          <p:cNvSpPr txBox="1"/>
          <p:nvPr/>
        </p:nvSpPr>
        <p:spPr>
          <a:xfrm>
            <a:off x="55075" y="436000"/>
            <a:ext cx="44562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Manus AI</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AI, the autonomous AI agent developed by Chinese startup </a:t>
            </a:r>
            <a:r>
              <a:rPr lang="en" sz="1200" b="1">
                <a:solidFill>
                  <a:srgbClr val="FF0000"/>
                </a:solidFill>
                <a:latin typeface="Calibri"/>
                <a:ea typeface="Calibri"/>
                <a:cs typeface="Calibri"/>
                <a:sym typeface="Calibri"/>
              </a:rPr>
              <a:t>Butterfly Effect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AI uses existing foundation models: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Anthropic's </a:t>
            </a:r>
            <a:r>
              <a:rPr lang="en" sz="1200" b="1">
                <a:solidFill>
                  <a:srgbClr val="3C78D8"/>
                </a:solidFill>
                <a:latin typeface="Calibri"/>
                <a:ea typeface="Calibri"/>
                <a:cs typeface="Calibri"/>
                <a:sym typeface="Calibri"/>
              </a:rPr>
              <a:t>Claude 3.5</a:t>
            </a:r>
            <a:r>
              <a:rPr lang="en" sz="1200">
                <a:solidFill>
                  <a:srgbClr val="131313"/>
                </a:solidFill>
                <a:latin typeface="Calibri"/>
                <a:ea typeface="Calibri"/>
                <a:cs typeface="Calibri"/>
                <a:sym typeface="Calibri"/>
              </a:rPr>
              <a:t> "Sonnet v1" (3.7 is being tested)</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fine-tuned versions of </a:t>
            </a:r>
            <a:r>
              <a:rPr lang="en" sz="1200" b="1">
                <a:solidFill>
                  <a:srgbClr val="3C78D8"/>
                </a:solidFill>
                <a:latin typeface="Calibri"/>
                <a:ea typeface="Calibri"/>
                <a:cs typeface="Calibri"/>
                <a:sym typeface="Calibri"/>
              </a:rPr>
              <a:t>Alibaba's Qwen</a:t>
            </a:r>
            <a:r>
              <a:rPr lang="en" sz="1200">
                <a:solidFill>
                  <a:srgbClr val="131313"/>
                </a:solidFill>
                <a:latin typeface="Calibri"/>
                <a:ea typeface="Calibri"/>
                <a:cs typeface="Calibri"/>
                <a:sym typeface="Calibri"/>
              </a:rPr>
              <a:t> LLM (possibly for Chinese language tasks)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uses multiple AI models for different subtasks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has access to </a:t>
            </a:r>
            <a:r>
              <a:rPr lang="en" sz="1200" b="1">
                <a:solidFill>
                  <a:srgbClr val="3C78D8"/>
                </a:solidFill>
                <a:latin typeface="Calibri"/>
                <a:ea typeface="Calibri"/>
                <a:cs typeface="Calibri"/>
                <a:sym typeface="Calibri"/>
              </a:rPr>
              <a:t>29 different tools</a:t>
            </a:r>
            <a:r>
              <a:rPr lang="en" sz="1200">
                <a:solidFill>
                  <a:srgbClr val="131313"/>
                </a:solidFill>
                <a:latin typeface="Calibri"/>
                <a:ea typeface="Calibri"/>
                <a:cs typeface="Calibri"/>
                <a:sym typeface="Calibri"/>
              </a:rPr>
              <a:t>. The main ones are: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Browser Use</a:t>
            </a:r>
            <a:r>
              <a:rPr lang="en" sz="1200">
                <a:solidFill>
                  <a:srgbClr val="131313"/>
                </a:solidFill>
                <a:latin typeface="Calibri"/>
                <a:ea typeface="Calibri"/>
                <a:cs typeface="Calibri"/>
                <a:sym typeface="Calibri"/>
              </a:rPr>
              <a:t>  - browser_view, browser_navigate, browser_move_mouse, browser_press_key, browser_select_option, browser_scroll_up, browser_scroll_down, browser_console_exec</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File System Operations</a:t>
            </a:r>
            <a:r>
              <a:rPr lang="en" sz="1200">
                <a:solidFill>
                  <a:srgbClr val="131313"/>
                </a:solidFill>
                <a:latin typeface="Calibri"/>
                <a:ea typeface="Calibri"/>
                <a:cs typeface="Calibri"/>
                <a:sym typeface="Calibri"/>
              </a:rPr>
              <a:t> - file_find_by_name, file system operations including reading, writing, searching for content, creating directories, and compressing files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Shell and Command Line Execution</a:t>
            </a:r>
            <a:r>
              <a:rPr lang="en" sz="1200">
                <a:solidFill>
                  <a:srgbClr val="131313"/>
                </a:solidFill>
                <a:latin typeface="Calibri"/>
                <a:ea typeface="Calibri"/>
                <a:cs typeface="Calibri"/>
                <a:sym typeface="Calibri"/>
              </a:rPr>
              <a:t> - shell_exec, shell_kill_process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Knowledge and Data Processing</a:t>
            </a:r>
            <a:r>
              <a:rPr lang="en" sz="1200">
                <a:solidFill>
                  <a:srgbClr val="131313"/>
                </a:solidFill>
                <a:latin typeface="Calibri"/>
                <a:ea typeface="Calibri"/>
                <a:cs typeface="Calibri"/>
                <a:sym typeface="Calibri"/>
              </a:rPr>
              <a:t> - Knowledge module, knowledge base, Datasource module (API access), Retrieval-Augmented Generation (RAG) capabilities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Other capabilities</a:t>
            </a:r>
            <a:r>
              <a:rPr lang="en" sz="1200">
                <a:solidFill>
                  <a:srgbClr val="131313"/>
                </a:solidFill>
                <a:latin typeface="Calibri"/>
                <a:ea typeface="Calibri"/>
                <a:cs typeface="Calibri"/>
                <a:sym typeface="Calibri"/>
              </a:rPr>
              <a:t> - Information gathering, fact-checking, and documentation; Data processing, analysis, and visualization; Content creation across multiple formats; Code generation and execution; Deployment of websites and applications</a:t>
            </a:r>
            <a:endParaRPr sz="1200" b="1">
              <a:solidFill>
                <a:srgbClr val="3C78D8"/>
              </a:solidFill>
              <a:latin typeface="Calibri"/>
              <a:ea typeface="Calibri"/>
              <a:cs typeface="Calibri"/>
              <a:sym typeface="Calibri"/>
            </a:endParaRPr>
          </a:p>
        </p:txBody>
      </p:sp>
      <p:sp>
        <p:nvSpPr>
          <p:cNvPr id="76" name="Google Shape;76;p16"/>
          <p:cNvSpPr txBox="1"/>
          <p:nvPr/>
        </p:nvSpPr>
        <p:spPr>
          <a:xfrm>
            <a:off x="4555075" y="436000"/>
            <a:ext cx="445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operates as a </a:t>
            </a:r>
            <a:r>
              <a:rPr lang="en" sz="1200" b="1">
                <a:solidFill>
                  <a:srgbClr val="3C78D8"/>
                </a:solidFill>
                <a:latin typeface="Calibri"/>
                <a:ea typeface="Calibri"/>
                <a:cs typeface="Calibri"/>
                <a:sym typeface="Calibri"/>
              </a:rPr>
              <a:t>multi-agent</a:t>
            </a:r>
            <a:r>
              <a:rPr lang="en" sz="1200">
                <a:solidFill>
                  <a:srgbClr val="131313"/>
                </a:solidFill>
                <a:latin typeface="Calibri"/>
                <a:ea typeface="Calibri"/>
                <a:cs typeface="Calibri"/>
                <a:sym typeface="Calibri"/>
              </a:rPr>
              <a:t> system, meaning it integrates various AI models to handle tasks autonomously. This architecture includes:</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1. A planning system for breaking down complex tasks</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2. Memory components for maintaining context during task execution</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3. Tool execution loops that allow the system to take actions and observe results</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4. Asynchronous operation capabilities, allowing tasks to continue running even when users are not actively engaged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The system runs from the cloud, enabling users to assign tasks and check back later for results, as the AI continues working in the background</a:t>
            </a:r>
            <a:endParaRPr sz="1200" b="1">
              <a:solidFill>
                <a:srgbClr val="3C78D8"/>
              </a:solidFill>
              <a:latin typeface="Calibri"/>
              <a:ea typeface="Calibri"/>
              <a:cs typeface="Calibri"/>
              <a:sym typeface="Calibri"/>
            </a:endParaRPr>
          </a:p>
        </p:txBody>
      </p:sp>
      <p:sp>
        <p:nvSpPr>
          <p:cNvPr id="77" name="Google Shape;77;p16"/>
          <p:cNvSpPr txBox="1"/>
          <p:nvPr/>
        </p:nvSpPr>
        <p:spPr>
          <a:xfrm>
            <a:off x="4575904" y="337375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 Manus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https://www.youtube.com/watch?v=FbfbCMoNdlU</a:t>
            </a:r>
            <a:r>
              <a:rPr lang="en" sz="1200">
                <a:solidFill>
                  <a:srgbClr val="131313"/>
                </a:solidFill>
                <a:latin typeface="Calibri"/>
                <a:ea typeface="Calibri"/>
                <a:cs typeface="Calibri"/>
                <a:sym typeface="Calibri"/>
              </a:rPr>
              <a:t> - video</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https://digialps.com/openmanus-a-powerful-open-source-ai-agent-alternative-to-manus-ai/</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5"/>
              </a:rPr>
              <a:t>https://github.com/mannaandpoem/OpenManus</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300" name="Google Shape;300;p34"/>
          <p:cNvSpPr txBox="1"/>
          <p:nvPr/>
        </p:nvSpPr>
        <p:spPr>
          <a:xfrm>
            <a:off x="676675" y="189013"/>
            <a:ext cx="4064100" cy="92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0" i="0" u="none" strike="noStrike" cap="none">
                <a:solidFill>
                  <a:srgbClr val="0F0F0F"/>
                </a:solidFill>
                <a:latin typeface="Calibri"/>
                <a:ea typeface="Calibri"/>
                <a:cs typeface="Calibri"/>
                <a:sym typeface="Calibri"/>
              </a:rPr>
              <a:t>Layoffs, Jobs:</a:t>
            </a:r>
            <a:endParaRPr sz="12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900" b="0" i="0" u="none" strike="noStrike" cap="none">
                <a:solidFill>
                  <a:srgbClr val="0F0F0F"/>
                </a:solidFill>
                <a:latin typeface="Calibri"/>
                <a:ea typeface="Calibri"/>
                <a:cs typeface="Calibri"/>
                <a:sym typeface="Calibri"/>
              </a:rPr>
              <a:t> </a:t>
            </a:r>
            <a:endParaRPr sz="9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https://techcrunch.com/2025/02/13/tech-layoffs-2024-list/</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https://blog.pragmaticengineer.com/software-engineer-jobs-five-year-low/</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6"/>
              </a:rPr>
              <a:t>https://fred.stlouisfed.org/series/IHLIDXUS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sp>
        <p:nvSpPr>
          <p:cNvPr id="301" name="Google Shape;301;p34"/>
          <p:cNvSpPr txBox="1"/>
          <p:nvPr/>
        </p:nvSpPr>
        <p:spPr>
          <a:xfrm>
            <a:off x="121850" y="1374075"/>
            <a:ext cx="2323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p:txBody>
      </p:sp>
      <p:pic>
        <p:nvPicPr>
          <p:cNvPr id="302" name="Google Shape;302;p3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414813" y="1374075"/>
            <a:ext cx="6314368" cy="2725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txBox="1"/>
          <p:nvPr/>
        </p:nvSpPr>
        <p:spPr>
          <a:xfrm>
            <a:off x="41900" y="44350"/>
            <a:ext cx="36321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Electric Vehicle for 13,000 euros </a:t>
            </a:r>
            <a:endParaRPr sz="2000" b="1" i="0" u="none" strike="noStrike" cap="none">
              <a:solidFill>
                <a:srgbClr val="000000"/>
              </a:solidFill>
              <a:latin typeface="Calibri"/>
              <a:ea typeface="Calibri"/>
              <a:cs typeface="Calibri"/>
              <a:sym typeface="Calibri"/>
            </a:endParaRPr>
          </a:p>
        </p:txBody>
      </p:sp>
      <p:sp>
        <p:nvSpPr>
          <p:cNvPr id="308" name="Google Shape;308;p35"/>
          <p:cNvSpPr txBox="1"/>
          <p:nvPr/>
        </p:nvSpPr>
        <p:spPr>
          <a:xfrm>
            <a:off x="121850" y="1374075"/>
            <a:ext cx="2323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p:txBody>
      </p:sp>
      <p:sp>
        <p:nvSpPr>
          <p:cNvPr id="309" name="Google Shape;309;p35"/>
          <p:cNvSpPr txBox="1"/>
          <p:nvPr/>
        </p:nvSpPr>
        <p:spPr>
          <a:xfrm>
            <a:off x="295050" y="981463"/>
            <a:ext cx="2950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800"/>
              </a:spcAft>
              <a:buNone/>
            </a:pPr>
            <a:endParaRPr sz="1500">
              <a:solidFill>
                <a:srgbClr val="4F4F4F"/>
              </a:solidFill>
              <a:highlight>
                <a:srgbClr val="FFFFFF"/>
              </a:highlight>
            </a:endParaRPr>
          </a:p>
        </p:txBody>
      </p:sp>
      <p:sp>
        <p:nvSpPr>
          <p:cNvPr id="310" name="Google Shape;310;p35"/>
          <p:cNvSpPr txBox="1"/>
          <p:nvPr/>
        </p:nvSpPr>
        <p:spPr>
          <a:xfrm>
            <a:off x="121850" y="1319125"/>
            <a:ext cx="39918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GAC-Toyota starts pre-sales of the bZ3X in China</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13K .. 20K euros</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GAC Toyota Motor Co., Ltd. (GTMC) is a 50:50 joint venture between Guangzhou Automobile Group (GAC) and Toyota Motor Corporation that manufactures Toyota vehicles specifically for the Chinese market, headquartered in Guangzhou.</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u="sng">
                <a:solidFill>
                  <a:schemeClr val="hlink"/>
                </a:solidFill>
                <a:latin typeface="Calibri"/>
                <a:ea typeface="Calibri"/>
                <a:cs typeface="Calibri"/>
                <a:sym typeface="Calibri"/>
                <a:hlinkClick r:id="rId3"/>
              </a:rPr>
              <a:t>https://www.electrive.com/2024/12/09/gac-toyota-starts-pre-sales-of-the-bz3x-in-china/</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p:txBody>
      </p:sp>
      <p:pic>
        <p:nvPicPr>
          <p:cNvPr id="311" name="Google Shape;311;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266050" y="536950"/>
            <a:ext cx="4725552" cy="289193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17" name="Google Shape;317;p3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8" name="Google Shape;318;p3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9" name="Google Shape;319;p3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20" name="Google Shape;320;p36"/>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21" name="Google Shape;321;p36"/>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52750"/>
            <a:ext cx="4416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Baidu's ERNIE X1 &amp; ERNIE 4.5</a:t>
            </a:r>
            <a:endParaRPr sz="2000" b="1">
              <a:solidFill>
                <a:schemeClr val="dk1"/>
              </a:solidFill>
              <a:latin typeface="Calibri"/>
              <a:ea typeface="Calibri"/>
              <a:cs typeface="Calibri"/>
              <a:sym typeface="Calibri"/>
            </a:endParaRPr>
          </a:p>
        </p:txBody>
      </p:sp>
      <p:sp>
        <p:nvSpPr>
          <p:cNvPr id="83" name="Google Shape;83;p17"/>
          <p:cNvSpPr txBox="1"/>
          <p:nvPr/>
        </p:nvSpPr>
        <p:spPr>
          <a:xfrm>
            <a:off x="96800" y="700288"/>
            <a:ext cx="44562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Baidu's ERNIE X1 &amp; ERNIE 4.5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chemeClr val="dk1"/>
                </a:solidFill>
                <a:latin typeface="Calibri"/>
                <a:ea typeface="Calibri"/>
                <a:cs typeface="Calibri"/>
                <a:sym typeface="Calibri"/>
              </a:rPr>
              <a:t>beats o3, R1 &amp; Sonet 3.7</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chemeClr val="dk1"/>
                </a:solidFill>
                <a:latin typeface="Calibri"/>
                <a:ea typeface="Calibri"/>
                <a:cs typeface="Calibri"/>
                <a:sym typeface="Calibri"/>
              </a:rPr>
              <a:t>100x times cheaper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https://www.youtube.com/watch?v=hpzBzHOSECw</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4.5 - Heterogeneous Multimodal (text, images, audio, and video), Mixture-of-Experts, good at understanding, generation, reasoning, and memory; hallucination prevention, logical reasoning, and coding.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X1 - deep-thinking reasoning model, multimodal; focuses on understanding context, planning thought processes, reflecting on responses, and evolving over time; autonomous tools' use for complex tasks, such as advanced search, image understanding, and complex calculations; comparable to DeepSeek R1, at a lower cost.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4.5 at 1% of GPT-4.5's cost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X1 at half the price of DeepSeek R1</a:t>
            </a:r>
            <a:endParaRPr sz="1200">
              <a:solidFill>
                <a:srgbClr val="131313"/>
              </a:solidFill>
              <a:latin typeface="Calibri"/>
              <a:ea typeface="Calibri"/>
              <a:cs typeface="Calibri"/>
              <a:sym typeface="Calibri"/>
            </a:endParaRPr>
          </a:p>
        </p:txBody>
      </p:sp>
      <p:pic>
        <p:nvPicPr>
          <p:cNvPr id="84" name="Google Shape;84;p17"/>
          <p:cNvPicPr preferRelativeResize="0"/>
          <p:nvPr/>
        </p:nvPicPr>
        <p:blipFill>
          <a:blip r:embed="rId4">
            <a:alphaModFix/>
          </a:blip>
          <a:stretch>
            <a:fillRect/>
          </a:stretch>
        </p:blipFill>
        <p:spPr>
          <a:xfrm>
            <a:off x="5539700" y="700300"/>
            <a:ext cx="2847975"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GTC </a:t>
            </a:r>
            <a:endParaRPr sz="2000" b="1">
              <a:solidFill>
                <a:schemeClr val="dk1"/>
              </a:solidFill>
              <a:latin typeface="Calibri"/>
              <a:ea typeface="Calibri"/>
              <a:cs typeface="Calibri"/>
              <a:sym typeface="Calibri"/>
            </a:endParaRPr>
          </a:p>
        </p:txBody>
      </p:sp>
      <p:sp>
        <p:nvSpPr>
          <p:cNvPr id="90" name="Google Shape;90;p18"/>
          <p:cNvSpPr txBox="1"/>
          <p:nvPr/>
        </p:nvSpPr>
        <p:spPr>
          <a:xfrm>
            <a:off x="55075" y="451125"/>
            <a:ext cx="37128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GTC = GPU Technology Conference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March 16-21 in </a:t>
            </a:r>
            <a:r>
              <a:rPr lang="en" sz="1200" b="1">
                <a:solidFill>
                  <a:srgbClr val="FF0000"/>
                </a:solidFill>
                <a:latin typeface="Calibri"/>
                <a:ea typeface="Calibri"/>
                <a:cs typeface="Calibri"/>
                <a:sym typeface="Calibri"/>
              </a:rPr>
              <a:t>San Jose, CA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Keynote: Tue March 18 - </a:t>
            </a:r>
            <a:r>
              <a:rPr lang="en" sz="1200" b="1">
                <a:solidFill>
                  <a:srgbClr val="3C78D8"/>
                </a:solidFill>
                <a:latin typeface="Calibri"/>
                <a:ea typeface="Calibri"/>
                <a:cs typeface="Calibri"/>
                <a:sym typeface="Calibri"/>
              </a:rPr>
              <a:t>NVIDIA CEO Jensen Huang</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https://www.nvidia.com/gtc/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https://www.youtube.com/watch?v=erhqbyvPesY</a:t>
            </a:r>
            <a:r>
              <a:rPr lang="en" sz="900">
                <a:solidFill>
                  <a:schemeClr val="dk1"/>
                </a:solidFill>
                <a:latin typeface="Calibri"/>
                <a:ea typeface="Calibri"/>
                <a:cs typeface="Calibri"/>
                <a:sym typeface="Calibri"/>
              </a:rPr>
              <a:t> - summary</a:t>
            </a:r>
            <a:endParaRPr sz="1200">
              <a:solidFill>
                <a:schemeClr val="dk1"/>
              </a:solidFill>
              <a:latin typeface="Calibri"/>
              <a:ea typeface="Calibri"/>
              <a:cs typeface="Calibri"/>
              <a:sym typeface="Calibri"/>
            </a:endParaRPr>
          </a:p>
        </p:txBody>
      </p:sp>
      <p:pic>
        <p:nvPicPr>
          <p:cNvPr id="91" name="Google Shape;91;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528250" y="3756596"/>
            <a:ext cx="1534500" cy="863450"/>
          </a:xfrm>
          <a:prstGeom prst="rect">
            <a:avLst/>
          </a:prstGeom>
          <a:noFill/>
          <a:ln w="9525" cap="flat" cmpd="sng">
            <a:solidFill>
              <a:srgbClr val="FF0000"/>
            </a:solidFill>
            <a:prstDash val="solid"/>
            <a:round/>
            <a:headEnd type="none" w="sm" len="sm"/>
            <a:tailEnd type="none" w="sm" len="sm"/>
          </a:ln>
        </p:spPr>
      </p:pic>
      <p:pic>
        <p:nvPicPr>
          <p:cNvPr id="92" name="Google Shape;92;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314350" y="92275"/>
            <a:ext cx="1748400" cy="1311300"/>
          </a:xfrm>
          <a:prstGeom prst="rect">
            <a:avLst/>
          </a:prstGeom>
          <a:noFill/>
          <a:ln w="9525" cap="flat" cmpd="sng">
            <a:solidFill>
              <a:srgbClr val="FF0000"/>
            </a:solidFill>
            <a:prstDash val="solid"/>
            <a:round/>
            <a:headEnd type="none" w="sm" len="sm"/>
            <a:tailEnd type="none" w="sm" len="sm"/>
          </a:ln>
        </p:spPr>
      </p:pic>
      <p:pic>
        <p:nvPicPr>
          <p:cNvPr id="93" name="Google Shape;93;p1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769572" y="1454250"/>
            <a:ext cx="3299052" cy="2235001"/>
          </a:xfrm>
          <a:prstGeom prst="rect">
            <a:avLst/>
          </a:prstGeom>
          <a:noFill/>
          <a:ln w="9525" cap="flat" cmpd="sng">
            <a:solidFill>
              <a:srgbClr val="FF0000"/>
            </a:solidFill>
            <a:prstDash val="solid"/>
            <a:round/>
            <a:headEnd type="none" w="sm" len="sm"/>
            <a:tailEnd type="none" w="sm" len="sm"/>
          </a:ln>
        </p:spPr>
      </p:pic>
      <p:graphicFrame>
        <p:nvGraphicFramePr>
          <p:cNvPr id="94" name="Google Shape;94;p18"/>
          <p:cNvGraphicFramePr/>
          <p:nvPr/>
        </p:nvGraphicFramePr>
        <p:xfrm>
          <a:off x="55075" y="1453400"/>
          <a:ext cx="3000000" cy="3000000"/>
        </p:xfrm>
        <a:graphic>
          <a:graphicData uri="http://schemas.openxmlformats.org/drawingml/2006/table">
            <a:tbl>
              <a:tblPr>
                <a:noFill/>
                <a:tableStyleId>{DA1F4E2C-E081-4425-AD70-F2C9295AFD50}</a:tableStyleId>
              </a:tblPr>
              <a:tblGrid>
                <a:gridCol w="656925">
                  <a:extLst>
                    <a:ext uri="{9D8B030D-6E8A-4147-A177-3AD203B41FA5}">
                      <a16:colId xmlns:a16="http://schemas.microsoft.com/office/drawing/2014/main" val="20000"/>
                    </a:ext>
                  </a:extLst>
                </a:gridCol>
                <a:gridCol w="841075">
                  <a:extLst>
                    <a:ext uri="{9D8B030D-6E8A-4147-A177-3AD203B41FA5}">
                      <a16:colId xmlns:a16="http://schemas.microsoft.com/office/drawing/2014/main" val="20001"/>
                    </a:ext>
                  </a:extLst>
                </a:gridCol>
                <a:gridCol w="801050">
                  <a:extLst>
                    <a:ext uri="{9D8B030D-6E8A-4147-A177-3AD203B41FA5}">
                      <a16:colId xmlns:a16="http://schemas.microsoft.com/office/drawing/2014/main" val="20002"/>
                    </a:ext>
                  </a:extLst>
                </a:gridCol>
                <a:gridCol w="640925">
                  <a:extLst>
                    <a:ext uri="{9D8B030D-6E8A-4147-A177-3AD203B41FA5}">
                      <a16:colId xmlns:a16="http://schemas.microsoft.com/office/drawing/2014/main" val="20003"/>
                    </a:ext>
                  </a:extLst>
                </a:gridCol>
                <a:gridCol w="640925">
                  <a:extLst>
                    <a:ext uri="{9D8B030D-6E8A-4147-A177-3AD203B41FA5}">
                      <a16:colId xmlns:a16="http://schemas.microsoft.com/office/drawing/2014/main" val="20004"/>
                    </a:ext>
                  </a:extLst>
                </a:gridCol>
                <a:gridCol w="600850">
                  <a:extLst>
                    <a:ext uri="{9D8B030D-6E8A-4147-A177-3AD203B41FA5}">
                      <a16:colId xmlns:a16="http://schemas.microsoft.com/office/drawing/2014/main" val="20005"/>
                    </a:ext>
                  </a:extLst>
                </a:gridCol>
                <a:gridCol w="679500">
                  <a:extLst>
                    <a:ext uri="{9D8B030D-6E8A-4147-A177-3AD203B41FA5}">
                      <a16:colId xmlns:a16="http://schemas.microsoft.com/office/drawing/2014/main" val="20006"/>
                    </a:ext>
                  </a:extLst>
                </a:gridCol>
              </a:tblGrid>
              <a:tr h="200025">
                <a:tc>
                  <a:txBody>
                    <a:bodyPr/>
                    <a:lstStyle/>
                    <a:p>
                      <a:pPr marL="0" lvl="0" indent="0" algn="l" rtl="0">
                        <a:spcBef>
                          <a:spcPts val="0"/>
                        </a:spcBef>
                        <a:spcAft>
                          <a:spcPts val="0"/>
                        </a:spcAft>
                        <a:buNone/>
                      </a:pPr>
                      <a:endParaRPr/>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2022</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2024</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2025</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2026</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2027</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2028</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800"/>
                        <a:t>GPU Codename</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Hopper</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Blackwell</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Blackwell (Ultra)</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Rubin</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Rubin (Ultra)</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Feynman</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800"/>
                        <a:t>GPU Family</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GH200 / GH100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GB200 / GB100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GB300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GR200?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GR300?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GF200?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800"/>
                        <a:t>GPU SKU</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H100/H200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B100/B200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R200?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R300?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F200?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pic>
        <p:nvPicPr>
          <p:cNvPr id="95" name="Google Shape;95;p1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5075" y="2444969"/>
            <a:ext cx="1977725" cy="1779275"/>
          </a:xfrm>
          <a:prstGeom prst="rect">
            <a:avLst/>
          </a:prstGeom>
          <a:noFill/>
          <a:ln>
            <a:noFill/>
          </a:ln>
        </p:spPr>
      </p:pic>
      <p:sp>
        <p:nvSpPr>
          <p:cNvPr id="96" name="Google Shape;96;p18"/>
          <p:cNvSpPr txBox="1"/>
          <p:nvPr/>
        </p:nvSpPr>
        <p:spPr>
          <a:xfrm>
            <a:off x="3892300" y="72062"/>
            <a:ext cx="3299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Vera CPU</a:t>
            </a:r>
            <a:r>
              <a:rPr lang="en" sz="1200">
                <a:solidFill>
                  <a:schemeClr val="dk1"/>
                </a:solidFill>
                <a:latin typeface="Calibri"/>
                <a:ea typeface="Calibri"/>
                <a:cs typeface="Calibri"/>
                <a:sym typeface="Calibri"/>
              </a:rPr>
              <a:t>: 88-cores, 176 threads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Rubin GPU</a:t>
            </a:r>
            <a:r>
              <a:rPr lang="en" sz="1200">
                <a:solidFill>
                  <a:schemeClr val="dk1"/>
                </a:solidFill>
                <a:latin typeface="Calibri"/>
                <a:ea typeface="Calibri"/>
                <a:cs typeface="Calibri"/>
                <a:sym typeface="Calibri"/>
              </a:rPr>
              <a:t> - two chips, up to 50 PFLOPs of FP4,  288 GB of HBM4 memory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Vera Rubin NVL576 system</a:t>
            </a:r>
            <a:r>
              <a:rPr lang="en" sz="1200">
                <a:solidFill>
                  <a:schemeClr val="dk1"/>
                </a:solidFill>
                <a:latin typeface="Calibri"/>
                <a:ea typeface="Calibri"/>
                <a:cs typeface="Calibri"/>
                <a:sym typeface="Calibri"/>
              </a:rPr>
              <a:t> (2027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Rubin GPUs - 576 (15 EF FP4)</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Vera CPUs - 12,672 Cores, 25,344 threads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ExaFlops in one rack</a:t>
            </a:r>
            <a:endParaRPr sz="1200">
              <a:solidFill>
                <a:schemeClr val="dk1"/>
              </a:solidFill>
              <a:latin typeface="Calibri"/>
              <a:ea typeface="Calibri"/>
              <a:cs typeface="Calibri"/>
              <a:sym typeface="Calibri"/>
            </a:endParaRPr>
          </a:p>
        </p:txBody>
      </p:sp>
      <p:sp>
        <p:nvSpPr>
          <p:cNvPr id="97" name="Google Shape;97;p18"/>
          <p:cNvSpPr txBox="1"/>
          <p:nvPr/>
        </p:nvSpPr>
        <p:spPr>
          <a:xfrm>
            <a:off x="2113675" y="2500725"/>
            <a:ext cx="3545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Groot N1 </a:t>
            </a:r>
            <a:r>
              <a:rPr lang="en" sz="1200">
                <a:solidFill>
                  <a:schemeClr val="dk1"/>
                </a:solidFill>
                <a:latin typeface="Calibri"/>
                <a:ea typeface="Calibri"/>
                <a:cs typeface="Calibri"/>
                <a:sym typeface="Calibri"/>
              </a:rPr>
              <a:t>- foundation model for humanoid robotics, thinking fast and slow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 Llama Nemotron</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reasoning models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Nano: 8B  distilled from Llama 3.1 8B</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Super: 49B distilled from Llama 3.3 70B</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Ultra: 253B distilled from Llama 3.1 405B</a:t>
            </a:r>
            <a:endParaRPr sz="1200">
              <a:solidFill>
                <a:schemeClr val="dk1"/>
              </a:solidFill>
              <a:latin typeface="Calibri"/>
              <a:ea typeface="Calibri"/>
              <a:cs typeface="Calibri"/>
              <a:sym typeface="Calibri"/>
            </a:endParaRPr>
          </a:p>
        </p:txBody>
      </p:sp>
      <p:sp>
        <p:nvSpPr>
          <p:cNvPr id="98" name="Google Shape;98;p18"/>
          <p:cNvSpPr txBox="1"/>
          <p:nvPr/>
        </p:nvSpPr>
        <p:spPr>
          <a:xfrm>
            <a:off x="55075" y="4280000"/>
            <a:ext cx="2358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CEO Jensen Huang</a:t>
            </a:r>
            <a:r>
              <a:rPr lang="en" sz="1200">
                <a:solidFill>
                  <a:schemeClr val="dk1"/>
                </a:solidFill>
                <a:latin typeface="Calibri"/>
                <a:ea typeface="Calibri"/>
                <a:cs typeface="Calibri"/>
                <a:sym typeface="Calibri"/>
              </a:rPr>
              <a:t> in his  trademark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black leather motorcycle jacket</a:t>
            </a:r>
            <a:endParaRPr sz="1200">
              <a:solidFill>
                <a:schemeClr val="dk1"/>
              </a:solidFill>
              <a:latin typeface="Calibri"/>
              <a:ea typeface="Calibri"/>
              <a:cs typeface="Calibri"/>
              <a:sym typeface="Calibri"/>
            </a:endParaRPr>
          </a:p>
        </p:txBody>
      </p:sp>
      <p:pic>
        <p:nvPicPr>
          <p:cNvPr id="99" name="Google Shape;99;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2542296" y="3756600"/>
            <a:ext cx="1225589" cy="1311300"/>
          </a:xfrm>
          <a:prstGeom prst="rect">
            <a:avLst/>
          </a:prstGeom>
          <a:noFill/>
          <a:ln>
            <a:noFill/>
          </a:ln>
        </p:spPr>
      </p:pic>
      <p:sp>
        <p:nvSpPr>
          <p:cNvPr id="100" name="Google Shape;100;p18"/>
          <p:cNvSpPr txBox="1"/>
          <p:nvPr/>
        </p:nvSpPr>
        <p:spPr>
          <a:xfrm>
            <a:off x="3952675" y="4131175"/>
            <a:ext cx="2905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DGX Spark</a:t>
            </a:r>
            <a:r>
              <a:rPr lang="en" sz="1200">
                <a:solidFill>
                  <a:schemeClr val="dk1"/>
                </a:solidFill>
                <a:latin typeface="Calibri"/>
                <a:ea typeface="Calibri"/>
                <a:cs typeface="Calibri"/>
                <a:sym typeface="Calibri"/>
              </a:rPr>
              <a:t> (formerly Project DIGITS)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GB10, 128GB memory</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DGX Station</a:t>
            </a:r>
            <a:r>
              <a:rPr lang="en" sz="1200">
                <a:solidFill>
                  <a:schemeClr val="dk1"/>
                </a:solidFill>
                <a:latin typeface="Calibri"/>
                <a:ea typeface="Calibri"/>
                <a:cs typeface="Calibri"/>
                <a:sym typeface="Calibri"/>
              </a:rPr>
              <a:t> - GB300 Grace Blackwell Ultra Desktop Superchip, 784GB memory</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55075" y="52750"/>
            <a:ext cx="1284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PC Agent </a:t>
            </a:r>
            <a:endParaRPr sz="2000" b="1">
              <a:solidFill>
                <a:schemeClr val="dk1"/>
              </a:solidFill>
              <a:latin typeface="Calibri"/>
              <a:ea typeface="Calibri"/>
              <a:cs typeface="Calibri"/>
              <a:sym typeface="Calibri"/>
            </a:endParaRPr>
          </a:p>
        </p:txBody>
      </p:sp>
      <p:sp>
        <p:nvSpPr>
          <p:cNvPr id="106" name="Google Shape;106;p19"/>
          <p:cNvSpPr txBox="1"/>
          <p:nvPr/>
        </p:nvSpPr>
        <p:spPr>
          <a:xfrm>
            <a:off x="55075" y="379150"/>
            <a:ext cx="4064700" cy="151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PC-Agent: A Hierarchical Multi-Agent Collaboration Framework for Complex Task Automation on PC</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https://arxiv.org/abs/2502.14282</a:t>
            </a:r>
            <a:r>
              <a:rPr lang="en" sz="900">
                <a:solidFill>
                  <a:schemeClr val="dk1"/>
                </a:solidFill>
                <a:latin typeface="Calibri"/>
                <a:ea typeface="Calibri"/>
                <a:cs typeface="Calibri"/>
                <a:sym typeface="Calibri"/>
              </a:rPr>
              <a:t> - paper</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https://github.com/X-PLUG/MobileAgent/tree/main/PC-Agent</a:t>
            </a:r>
            <a:r>
              <a:rPr lang="en" sz="900">
                <a:solidFill>
                  <a:schemeClr val="dk1"/>
                </a:solidFill>
                <a:latin typeface="Calibri"/>
                <a:ea typeface="Calibri"/>
                <a:cs typeface="Calibri"/>
                <a:sym typeface="Calibri"/>
              </a:rPr>
              <a:t> - GitHub</a:t>
            </a:r>
            <a:endParaRPr sz="9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Researchers from: MAIS, Institute of Automation, Chinese Academy of Sciences, China, School of Artificial Intelligence, University of Chinese Academy of Sciences, Alibaba Group, Beijing Jiaotong University, School of Information Science and Technology, ShanghaiTech University</a:t>
            </a:r>
            <a:endParaRPr sz="1100">
              <a:solidFill>
                <a:schemeClr val="dk1"/>
              </a:solidFill>
              <a:latin typeface="Calibri"/>
              <a:ea typeface="Calibri"/>
              <a:cs typeface="Calibri"/>
              <a:sym typeface="Calibri"/>
            </a:endParaRPr>
          </a:p>
        </p:txBody>
      </p:sp>
      <p:sp>
        <p:nvSpPr>
          <p:cNvPr id="107" name="Google Shape;107;p19"/>
          <p:cNvSpPr txBox="1"/>
          <p:nvPr/>
        </p:nvSpPr>
        <p:spPr>
          <a:xfrm>
            <a:off x="4228675" y="124525"/>
            <a:ext cx="4798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Active Perception Module</a:t>
            </a:r>
            <a:r>
              <a:rPr lang="en" sz="1200">
                <a:solidFill>
                  <a:schemeClr val="dk1"/>
                </a:solidFill>
                <a:latin typeface="Calibri"/>
                <a:ea typeface="Calibri"/>
                <a:cs typeface="Calibri"/>
                <a:sym typeface="Calibri"/>
              </a:rPr>
              <a:t> - extracts locations and meaning via accessibility trees + MLLM-driven intention understanding and OCR for precise text localization (MLLM = Multimodal LLM)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Hierarchical Multi-agent Collaboration</a:t>
            </a:r>
            <a:r>
              <a:rPr lang="en" sz="1200">
                <a:solidFill>
                  <a:schemeClr val="dk1"/>
                </a:solidFill>
                <a:latin typeface="Calibri"/>
                <a:ea typeface="Calibri"/>
                <a:cs typeface="Calibri"/>
                <a:sym typeface="Calibri"/>
              </a:rPr>
              <a:t> implements a three-level decision process (Instruction-Subtask-Action) where a Manager Agent decomposes instructions into parameterized subtasks and manages dependencies, a Progress Agent tracks operation history, and a Decision Agent executes steps with perception and progress information.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Reflection-based Dynamic Decision-making</a:t>
            </a:r>
            <a:r>
              <a:rPr lang="en" sz="1200">
                <a:solidFill>
                  <a:schemeClr val="dk1"/>
                </a:solidFill>
                <a:latin typeface="Calibri"/>
                <a:ea typeface="Calibri"/>
                <a:cs typeface="Calibri"/>
                <a:sym typeface="Calibri"/>
              </a:rPr>
              <a:t> introduces a Reflection Agent that assesses execution correctness and provides feedback, enabling top-down task decomposition with bottom-up precision feedback across all four collaborating agents.</a:t>
            </a:r>
            <a:endParaRPr sz="1200">
              <a:solidFill>
                <a:schemeClr val="dk1"/>
              </a:solidFill>
              <a:latin typeface="Calibri"/>
              <a:ea typeface="Calibri"/>
              <a:cs typeface="Calibri"/>
              <a:sym typeface="Calibri"/>
            </a:endParaRPr>
          </a:p>
        </p:txBody>
      </p:sp>
      <p:pic>
        <p:nvPicPr>
          <p:cNvPr id="108" name="Google Shape;108;p1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3048125" y="2721000"/>
            <a:ext cx="5978750" cy="1917975"/>
          </a:xfrm>
          <a:prstGeom prst="rect">
            <a:avLst/>
          </a:prstGeom>
          <a:noFill/>
          <a:ln>
            <a:noFill/>
          </a:ln>
        </p:spPr>
      </p:pic>
      <p:pic>
        <p:nvPicPr>
          <p:cNvPr id="109" name="Google Shape;109;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5" y="1962475"/>
            <a:ext cx="2616464" cy="1511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Mistral Small 3.1</a:t>
            </a:r>
            <a:endParaRPr sz="2000" b="1">
              <a:solidFill>
                <a:schemeClr val="dk1"/>
              </a:solidFill>
              <a:latin typeface="Calibri"/>
              <a:ea typeface="Calibri"/>
              <a:cs typeface="Calibri"/>
              <a:sym typeface="Calibri"/>
            </a:endParaRPr>
          </a:p>
        </p:txBody>
      </p:sp>
      <p:sp>
        <p:nvSpPr>
          <p:cNvPr id="115" name="Google Shape;115;p20"/>
          <p:cNvSpPr txBox="1"/>
          <p:nvPr/>
        </p:nvSpPr>
        <p:spPr>
          <a:xfrm>
            <a:off x="55075" y="1095800"/>
            <a:ext cx="4456200" cy="338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Mistral Small 3.1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Small (24b parameters)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Open source - Apache 2.0</a:t>
            </a:r>
            <a:endParaRPr sz="1200" b="1">
              <a:solidFill>
                <a:srgbClr val="6AA84F"/>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Outperforms Gemma 3, GPT-4o Mini, Claude 3.5 Haiku</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(text, images).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(dozens of languages).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24b parameters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Ollama: </a:t>
            </a:r>
            <a:r>
              <a:rPr lang="en" sz="900" u="sng">
                <a:solidFill>
                  <a:schemeClr val="hlink"/>
                </a:solidFill>
                <a:latin typeface="Calibri"/>
                <a:ea typeface="Calibri"/>
                <a:cs typeface="Calibri"/>
                <a:sym typeface="Calibri"/>
                <a:hlinkClick r:id="rId3"/>
              </a:rPr>
              <a:t>https://ollama.com/library/mistral-small</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1">
                <a:solidFill>
                  <a:srgbClr val="3C78D8"/>
                </a:solidFill>
                <a:latin typeface="Roboto Mono"/>
                <a:ea typeface="Roboto Mono"/>
                <a:cs typeface="Roboto Mono"/>
                <a:sym typeface="Roboto Mono"/>
              </a:rPr>
              <a:t>ollama run mistral-small</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run on a single RTX 4090 or a Mac with 32GB RAM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128k tokens context length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150 tokens per second</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Agent-Centric - function calling, JSON outputting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Reasoning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https://mistral.ai/news/mistral-small-3-1</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https://huggingface.co/mistralai/Mistral-Small-3.1-24B-Instruct-2503</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16" name="Google Shape;116;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24750" y="1095800"/>
            <a:ext cx="2759349" cy="1457400"/>
          </a:xfrm>
          <a:prstGeom prst="rect">
            <a:avLst/>
          </a:prstGeom>
          <a:noFill/>
          <a:ln w="9525" cap="flat" cmpd="sng">
            <a:solidFill>
              <a:srgbClr val="FF0000"/>
            </a:solidFill>
            <a:prstDash val="solid"/>
            <a:round/>
            <a:headEnd type="none" w="sm" len="sm"/>
            <a:tailEnd type="none" w="sm" len="sm"/>
          </a:ln>
        </p:spPr>
      </p:pic>
      <p:pic>
        <p:nvPicPr>
          <p:cNvPr id="117" name="Google Shape;117;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955852" y="90525"/>
            <a:ext cx="1594925" cy="893160"/>
          </a:xfrm>
          <a:prstGeom prst="rect">
            <a:avLst/>
          </a:prstGeom>
          <a:noFill/>
          <a:ln w="9525" cap="flat" cmpd="sng">
            <a:solidFill>
              <a:srgbClr val="FF0000"/>
            </a:solidFill>
            <a:prstDash val="solid"/>
            <a:round/>
            <a:headEnd type="none" w="sm" len="sm"/>
            <a:tailEnd type="none" w="sm" len="sm"/>
          </a:ln>
        </p:spPr>
      </p:pic>
      <p:pic>
        <p:nvPicPr>
          <p:cNvPr id="118" name="Google Shape;118;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298095" y="90525"/>
            <a:ext cx="1763100" cy="895525"/>
          </a:xfrm>
          <a:prstGeom prst="rect">
            <a:avLst/>
          </a:prstGeom>
          <a:noFill/>
          <a:ln w="9525" cap="flat" cmpd="sng">
            <a:solidFill>
              <a:srgbClr val="FF0000"/>
            </a:solidFill>
            <a:prstDash val="solid"/>
            <a:round/>
            <a:headEnd type="none" w="sm" len="sm"/>
            <a:tailEnd type="none" w="sm" len="sm"/>
          </a:ln>
        </p:spPr>
      </p:pic>
      <p:pic>
        <p:nvPicPr>
          <p:cNvPr id="119" name="Google Shape;119;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626975" y="90526"/>
            <a:ext cx="1594924" cy="895525"/>
          </a:xfrm>
          <a:prstGeom prst="rect">
            <a:avLst/>
          </a:prstGeom>
          <a:noFill/>
          <a:ln w="9525" cap="flat" cmpd="sng">
            <a:solidFill>
              <a:srgbClr val="FF0000"/>
            </a:solidFill>
            <a:prstDash val="solid"/>
            <a:round/>
            <a:headEnd type="none" w="sm" len="sm"/>
            <a:tailEnd type="none" w="sm" len="sm"/>
          </a:ln>
        </p:spPr>
      </p:pic>
      <p:pic>
        <p:nvPicPr>
          <p:cNvPr id="120" name="Google Shape;120;p2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24747" y="2662950"/>
            <a:ext cx="2759350" cy="231949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26" name="Google Shape;126;p21"/>
          <p:cNvSpPr txBox="1"/>
          <p:nvPr/>
        </p:nvSpPr>
        <p:spPr>
          <a:xfrm>
            <a:off x="83900" y="1618125"/>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autoMate - AI-Powered Local Automation Tool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free alternative to Manus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https://github.com/yuruotong1/autoMate</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7" name="Google Shape;127;p21"/>
          <p:cNvSpPr txBox="1"/>
          <p:nvPr/>
        </p:nvSpPr>
        <p:spPr>
          <a:xfrm>
            <a:off x="83900" y="2309750"/>
            <a:ext cx="44562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Chitu - open-source LLM inference framework from China</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300% faster while using 50% less GPU</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effectively run on Chinese chips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https://www.scmp.com/tech/tech-war/article/3302516/chip-war-chinese-start-aims-break-nvidias-grip-ai-new-model-framework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https://qc-ai.cn</a:t>
            </a:r>
            <a:r>
              <a:rPr lang="en" sz="900">
                <a:solidFill>
                  <a:schemeClr val="dk1"/>
                </a:solidFill>
                <a:latin typeface="Calibri"/>
                <a:ea typeface="Calibri"/>
                <a:cs typeface="Calibri"/>
                <a:sym typeface="Calibri"/>
              </a:rPr>
              <a:t> - Qingcheng.AI, startup, since 2023</a:t>
            </a:r>
            <a:endParaRPr sz="900">
              <a:solidFill>
                <a:schemeClr val="dk1"/>
              </a:solidFill>
              <a:latin typeface="Calibri"/>
              <a:ea typeface="Calibri"/>
              <a:cs typeface="Calibri"/>
              <a:sym typeface="Calibri"/>
            </a:endParaRPr>
          </a:p>
        </p:txBody>
      </p:sp>
      <p:sp>
        <p:nvSpPr>
          <p:cNvPr id="128" name="Google Shape;128;p21"/>
          <p:cNvSpPr txBox="1"/>
          <p:nvPr/>
        </p:nvSpPr>
        <p:spPr>
          <a:xfrm>
            <a:off x="83900" y="3361850"/>
            <a:ext cx="4456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o1-pro - expensive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$150 / $600 per 1 Mln in/out tokens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twice the price of GPT-4.5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10x the price of o1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https://platform.openai.com/docs/models/o1-pro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using more compute "to think harder".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Early reviews weren’t very positive. The model is only slightly better. It struggled with Sudoku puzzles, fails on simple optical illusions</a:t>
            </a:r>
            <a:endParaRPr sz="1200">
              <a:solidFill>
                <a:schemeClr val="dk1"/>
              </a:solidFill>
              <a:latin typeface="Calibri"/>
              <a:ea typeface="Calibri"/>
              <a:cs typeface="Calibri"/>
              <a:sym typeface="Calibri"/>
            </a:endParaRPr>
          </a:p>
        </p:txBody>
      </p:sp>
      <p:sp>
        <p:nvSpPr>
          <p:cNvPr id="129" name="Google Shape;129;p21"/>
          <p:cNvSpPr txBox="1"/>
          <p:nvPr/>
        </p:nvSpPr>
        <p:spPr>
          <a:xfrm>
            <a:off x="7269870" y="2190825"/>
            <a:ext cx="1545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Llama - more than 1 Billion downloads</a:t>
            </a:r>
            <a:endParaRPr sz="1200">
              <a:solidFill>
                <a:schemeClr val="dk1"/>
              </a:solidFill>
              <a:latin typeface="Calibri"/>
              <a:ea typeface="Calibri"/>
              <a:cs typeface="Calibri"/>
              <a:sym typeface="Calibri"/>
            </a:endParaRPr>
          </a:p>
        </p:txBody>
      </p:sp>
      <p:pic>
        <p:nvPicPr>
          <p:cNvPr id="130" name="Google Shape;130;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269875" y="52750"/>
            <a:ext cx="1681626" cy="2102025"/>
          </a:xfrm>
          <a:prstGeom prst="rect">
            <a:avLst/>
          </a:prstGeom>
          <a:noFill/>
          <a:ln w="9525" cap="flat" cmpd="sng">
            <a:solidFill>
              <a:srgbClr val="FF0000"/>
            </a:solidFill>
            <a:prstDash val="solid"/>
            <a:round/>
            <a:headEnd type="none" w="sm" len="sm"/>
            <a:tailEnd type="none" w="sm" len="sm"/>
          </a:ln>
        </p:spPr>
      </p:pic>
      <p:sp>
        <p:nvSpPr>
          <p:cNvPr id="131" name="Google Shape;131;p21"/>
          <p:cNvSpPr txBox="1"/>
          <p:nvPr/>
        </p:nvSpPr>
        <p:spPr>
          <a:xfrm>
            <a:off x="4727188" y="970525"/>
            <a:ext cx="2355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Google has bought Wiz for $32 Billion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Wiz makes security tools to protect information in remote data centers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Wiz based in New York, since 2020</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&amp; Data Security - two hottest trends</a:t>
            </a:r>
            <a:endParaRPr sz="1200">
              <a:solidFill>
                <a:schemeClr val="dk1"/>
              </a:solidFill>
              <a:latin typeface="Calibri"/>
              <a:ea typeface="Calibri"/>
              <a:cs typeface="Calibri"/>
              <a:sym typeface="Calibri"/>
            </a:endParaRPr>
          </a:p>
        </p:txBody>
      </p:sp>
      <p:pic>
        <p:nvPicPr>
          <p:cNvPr id="132" name="Google Shape;132;p2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322459" y="52750"/>
            <a:ext cx="1136225" cy="852425"/>
          </a:xfrm>
          <a:prstGeom prst="rect">
            <a:avLst/>
          </a:prstGeom>
          <a:noFill/>
          <a:ln w="9525" cap="flat" cmpd="sng">
            <a:solidFill>
              <a:srgbClr val="FF0000"/>
            </a:solidFill>
            <a:prstDash val="solid"/>
            <a:round/>
            <a:headEnd type="none" w="sm" len="sm"/>
            <a:tailEnd type="none" w="sm" len="sm"/>
          </a:ln>
        </p:spPr>
      </p:pic>
      <p:sp>
        <p:nvSpPr>
          <p:cNvPr id="133" name="Google Shape;133;p21"/>
          <p:cNvSpPr txBox="1"/>
          <p:nvPr/>
        </p:nvSpPr>
        <p:spPr>
          <a:xfrm>
            <a:off x="55075" y="712288"/>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Claude can now search the web</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now in preview for paid Claude users in the 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what was the weather yesterday?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Who has won the latest Super Bawl ?</a:t>
            </a:r>
            <a:endParaRPr sz="1200">
              <a:solidFill>
                <a:schemeClr val="dk1"/>
              </a:solidFill>
              <a:latin typeface="Calibri"/>
              <a:ea typeface="Calibri"/>
              <a:cs typeface="Calibri"/>
              <a:sym typeface="Calibri"/>
            </a:endParaRPr>
          </a:p>
        </p:txBody>
      </p:sp>
      <p:sp>
        <p:nvSpPr>
          <p:cNvPr id="134" name="Google Shape;134;p21"/>
          <p:cNvSpPr txBox="1"/>
          <p:nvPr/>
        </p:nvSpPr>
        <p:spPr>
          <a:xfrm>
            <a:off x="4609900" y="3786069"/>
            <a:ext cx="44562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AI Audio models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Audio-to-Audio directly (without intermediate text)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Faster, Understands intonations, accents, emotion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Via API (Voice Agents SDK), 70% cheaper than ElevenLabs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https://openai.com/index/introducing-our-next-generation-audio-models/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https://www.openai.fm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endParaRPr sz="900">
              <a:solidFill>
                <a:schemeClr val="dk1"/>
              </a:solidFill>
              <a:latin typeface="Calibri"/>
              <a:ea typeface="Calibri"/>
              <a:cs typeface="Calibri"/>
              <a:sym typeface="Calibri"/>
            </a:endParaRPr>
          </a:p>
        </p:txBody>
      </p:sp>
      <p:pic>
        <p:nvPicPr>
          <p:cNvPr id="135" name="Google Shape;135;p21"/>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727200" y="2574811"/>
            <a:ext cx="2355600" cy="114264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p:nvPr/>
        </p:nvSpPr>
        <p:spPr>
          <a:xfrm>
            <a:off x="55075" y="52750"/>
            <a:ext cx="3615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Qodo (aka Codium) != Codeium</a:t>
            </a:r>
            <a:endParaRPr sz="2000" b="1">
              <a:solidFill>
                <a:schemeClr val="dk1"/>
              </a:solidFill>
              <a:latin typeface="Calibri"/>
              <a:ea typeface="Calibri"/>
              <a:cs typeface="Calibri"/>
              <a:sym typeface="Calibri"/>
            </a:endParaRPr>
          </a:p>
        </p:txBody>
      </p:sp>
      <p:sp>
        <p:nvSpPr>
          <p:cNvPr id="141" name="Google Shape;141;p22"/>
          <p:cNvSpPr txBox="1"/>
          <p:nvPr/>
        </p:nvSpPr>
        <p:spPr>
          <a:xfrm>
            <a:off x="142775" y="770125"/>
            <a:ext cx="44349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Qodo (formerly known as Codium or CodiumAI) and Codeium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are entirely different AI coding assistant tools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Qodo - code quality</a:t>
            </a:r>
            <a:r>
              <a:rPr lang="en" sz="1200">
                <a:solidFill>
                  <a:schemeClr val="dk1"/>
                </a:solidFill>
                <a:latin typeface="Calibri"/>
                <a:ea typeface="Calibri"/>
                <a:cs typeface="Calibri"/>
                <a:sym typeface="Calibri"/>
              </a:rPr>
              <a:t>, testing, and review processes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"quality-first" approach to software development</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"Qodo" is derived from "Quality" and "Code"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pricing: free &amp; $19 per user-month</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https://www.qodo.ai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Codeium - speed-focused </a:t>
            </a:r>
            <a:r>
              <a:rPr lang="en" sz="1200">
                <a:solidFill>
                  <a:schemeClr val="dk1"/>
                </a:solidFill>
                <a:latin typeface="Calibri"/>
                <a:ea typeface="Calibri"/>
                <a:cs typeface="Calibri"/>
                <a:sym typeface="Calibri"/>
              </a:rPr>
              <a:t>code completion and generation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numerous programming languages.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https://codeium.com</a:t>
            </a:r>
            <a:r>
              <a:rPr lang="en" sz="1200">
                <a:solidFill>
                  <a:schemeClr val="dk1"/>
                </a:solidFill>
                <a:latin typeface="Calibri"/>
                <a:ea typeface="Calibri"/>
                <a:cs typeface="Calibri"/>
                <a:sym typeface="Calibri"/>
              </a:rPr>
              <a:t> , windsurf editor - </a:t>
            </a:r>
            <a:r>
              <a:rPr lang="en" sz="1200" u="sng">
                <a:solidFill>
                  <a:schemeClr val="hlink"/>
                </a:solidFill>
                <a:latin typeface="Calibri"/>
                <a:ea typeface="Calibri"/>
                <a:cs typeface="Calibri"/>
                <a:sym typeface="Calibri"/>
                <a:hlinkClick r:id="rId5"/>
              </a:rPr>
              <a:t>https://codeium.com/windsurf</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pricing: free &amp; $15 per user-month</a:t>
            </a:r>
            <a:endParaRPr sz="1200">
              <a:solidFill>
                <a:schemeClr val="dk1"/>
              </a:solidFill>
              <a:latin typeface="Calibri"/>
              <a:ea typeface="Calibri"/>
              <a:cs typeface="Calibri"/>
              <a:sym typeface="Calibri"/>
            </a:endParaRPr>
          </a:p>
        </p:txBody>
      </p:sp>
      <p:pic>
        <p:nvPicPr>
          <p:cNvPr id="142" name="Google Shape;142;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046325" y="770125"/>
            <a:ext cx="1905000" cy="1040350"/>
          </a:xfrm>
          <a:prstGeom prst="rect">
            <a:avLst/>
          </a:prstGeom>
          <a:noFill/>
          <a:ln w="9525" cap="flat" cmpd="sng">
            <a:solidFill>
              <a:srgbClr val="FF0000"/>
            </a:solidFill>
            <a:prstDash val="solid"/>
            <a:round/>
            <a:headEnd type="none" w="sm" len="sm"/>
            <a:tailEnd type="none" w="sm" len="sm"/>
          </a:ln>
        </p:spPr>
      </p:pic>
      <p:pic>
        <p:nvPicPr>
          <p:cNvPr id="143" name="Google Shape;143;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46325" y="2976326"/>
            <a:ext cx="2663301" cy="715236"/>
          </a:xfrm>
          <a:prstGeom prst="rect">
            <a:avLst/>
          </a:prstGeom>
          <a:noFill/>
          <a:ln w="9525" cap="flat" cmpd="sng">
            <a:solidFill>
              <a:srgbClr val="FF0000"/>
            </a:solidFill>
            <a:prstDash val="solid"/>
            <a:round/>
            <a:headEnd type="none" w="sm" len="sm"/>
            <a:tailEnd type="none" w="sm" len="sm"/>
          </a:ln>
        </p:spPr>
      </p:pic>
      <p:pic>
        <p:nvPicPr>
          <p:cNvPr id="144" name="Google Shape;144;p22"/>
          <p:cNvPicPr preferRelativeResize="0"/>
          <p:nvPr/>
        </p:nvPicPr>
        <p:blipFill rotWithShape="1">
          <a:blip r:embed="rId8" cstate="email">
            <a:alphaModFix/>
            <a:extLst>
              <a:ext uri="{28A0092B-C50C-407E-A947-70E740481C1C}">
                <a14:useLocalDpi xmlns:a14="http://schemas.microsoft.com/office/drawing/2010/main"/>
              </a:ext>
            </a:extLst>
          </a:blip>
          <a:srcRect l="7620" t="22961" r="8914" b="20049"/>
          <a:stretch/>
        </p:blipFill>
        <p:spPr>
          <a:xfrm>
            <a:off x="5046325" y="2073775"/>
            <a:ext cx="2663300" cy="814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50" name="Google Shape;150;p23"/>
          <p:cNvSpPr txBox="1"/>
          <p:nvPr/>
        </p:nvSpPr>
        <p:spPr>
          <a:xfrm>
            <a:off x="55075" y="45005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QwenLM/QwQ - now open source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 is the reasoning-specialized model within the Qwen series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QwQ-32B, is a mid-sized model that competes effectively with top-tier reasoning models like DeepSeek-R1 and o1-mini</a:t>
            </a:r>
            <a:endParaRPr sz="1200">
              <a:solidFill>
                <a:schemeClr val="dk1"/>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https://github.com/QwenLM/QwQ</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1" name="Google Shape;151;p23"/>
          <p:cNvSpPr txBox="1"/>
          <p:nvPr/>
        </p:nvSpPr>
        <p:spPr>
          <a:xfrm>
            <a:off x="55075" y="2887575"/>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alphaXiv - Discover, Discuss, and Read arXiv papers</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https://www.alphaxiv.org/explore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students at Stanford University's AI Lab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Mistral OCR to read PDFs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Claude 3.7 to understand and summarize it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access any arXiv paper on AlphaXiv by simply changing "arXiv" to "alphaXiv" in the URL of any arXiv paper</a:t>
            </a:r>
            <a:endParaRPr sz="1200">
              <a:solidFill>
                <a:schemeClr val="dk1"/>
              </a:solidFill>
              <a:latin typeface="Calibri"/>
              <a:ea typeface="Calibri"/>
              <a:cs typeface="Calibri"/>
              <a:sym typeface="Calibri"/>
            </a:endParaRPr>
          </a:p>
        </p:txBody>
      </p:sp>
      <p:pic>
        <p:nvPicPr>
          <p:cNvPr id="152" name="Google Shape;152;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0925" y="3149175"/>
            <a:ext cx="2281342" cy="788100"/>
          </a:xfrm>
          <a:prstGeom prst="rect">
            <a:avLst/>
          </a:prstGeom>
          <a:noFill/>
          <a:ln w="9525" cap="flat" cmpd="sng">
            <a:solidFill>
              <a:srgbClr val="FF0000"/>
            </a:solidFill>
            <a:prstDash val="solid"/>
            <a:round/>
            <a:headEnd type="none" w="sm" len="sm"/>
            <a:tailEnd type="none" w="sm" len="sm"/>
          </a:ln>
        </p:spPr>
      </p:pic>
      <p:pic>
        <p:nvPicPr>
          <p:cNvPr id="153" name="Google Shape;153;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13575" y="88600"/>
            <a:ext cx="4327926" cy="2442911"/>
          </a:xfrm>
          <a:prstGeom prst="rect">
            <a:avLst/>
          </a:prstGeom>
          <a:noFill/>
          <a:ln w="9525" cap="flat" cmpd="sng">
            <a:solidFill>
              <a:srgbClr val="FF0000"/>
            </a:solidFill>
            <a:prstDash val="solid"/>
            <a:round/>
            <a:headEnd type="none" w="sm" len="sm"/>
            <a:tailEnd type="none" w="sm" len="sm"/>
          </a:ln>
        </p:spPr>
      </p:pic>
      <p:sp>
        <p:nvSpPr>
          <p:cNvPr id="154" name="Google Shape;154;p23"/>
          <p:cNvSpPr txBox="1"/>
          <p:nvPr/>
        </p:nvSpPr>
        <p:spPr>
          <a:xfrm>
            <a:off x="55075" y="4291200"/>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SmolDocling - ultra-compact OCR model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only 256M parameters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https://arxiv.org/abs/2503.11576</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5" name="Google Shape;155;p2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670925" y="3980450"/>
            <a:ext cx="1913325" cy="10826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3903</Words>
  <Application>Microsoft Macintosh PowerPoint</Application>
  <PresentationFormat>On-screen Show (16:9)</PresentationFormat>
  <Paragraphs>423</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Roboto Mono</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2025-03-21T18:47:45Z</dcterms:modified>
</cp:coreProperties>
</file>