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67" r:id="rId2"/>
    <p:sldId id="268" r:id="rId3"/>
    <p:sldId id="269" r:id="rId4"/>
    <p:sldId id="270" r:id="rId5"/>
    <p:sldId id="256" r:id="rId6"/>
    <p:sldId id="257" r:id="rId7"/>
    <p:sldId id="258" r:id="rId8"/>
    <p:sldId id="259" r:id="rId9"/>
    <p:sldId id="260" r:id="rId10"/>
    <p:sldId id="261"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85"/>
    <p:restoredTop sz="94218"/>
  </p:normalViewPr>
  <p:slideViewPr>
    <p:cSldViewPr snapToGrid="0" snapToObjects="1">
      <p:cViewPr varScale="1">
        <p:scale>
          <a:sx n="120" d="100"/>
          <a:sy n="120" d="100"/>
        </p:scale>
        <p:origin x="120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0257BA-3AB2-914B-B1C7-8E64980B0969}" type="datetimeFigureOut">
              <a:rPr lang="en-US" smtClean="0"/>
              <a:t>8/8/24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0023B-930E-5D47-A261-B33FCDE8C9F4}" type="slidenum">
              <a:rPr lang="en-US" smtClean="0"/>
              <a:t>‹#›</a:t>
            </a:fld>
            <a:endParaRPr lang="en-US"/>
          </a:p>
        </p:txBody>
      </p:sp>
    </p:spTree>
    <p:extLst>
      <p:ext uri="{BB962C8B-B14F-4D97-AF65-F5344CB8AC3E}">
        <p14:creationId xmlns:p14="http://schemas.microsoft.com/office/powerpoint/2010/main" val="2426305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df40cf6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df40cf6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df40cf67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df40cf67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df40cf677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df40cf67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60023B-930E-5D47-A261-B33FCDE8C9F4}" type="slidenum">
              <a:rPr lang="en-US" smtClean="0"/>
              <a:t>5</a:t>
            </a:fld>
            <a:endParaRPr lang="en-US"/>
          </a:p>
        </p:txBody>
      </p:sp>
    </p:spTree>
    <p:extLst>
      <p:ext uri="{BB962C8B-B14F-4D97-AF65-F5344CB8AC3E}">
        <p14:creationId xmlns:p14="http://schemas.microsoft.com/office/powerpoint/2010/main" val="998336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60023B-930E-5D47-A261-B33FCDE8C9F4}" type="slidenum">
              <a:rPr lang="en-US" smtClean="0"/>
              <a:t>6</a:t>
            </a:fld>
            <a:endParaRPr lang="en-US"/>
          </a:p>
        </p:txBody>
      </p:sp>
    </p:spTree>
    <p:extLst>
      <p:ext uri="{BB962C8B-B14F-4D97-AF65-F5344CB8AC3E}">
        <p14:creationId xmlns:p14="http://schemas.microsoft.com/office/powerpoint/2010/main" val="1745392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60023B-930E-5D47-A261-B33FCDE8C9F4}" type="slidenum">
              <a:rPr lang="en-US" smtClean="0"/>
              <a:t>7</a:t>
            </a:fld>
            <a:endParaRPr lang="en-US"/>
          </a:p>
        </p:txBody>
      </p:sp>
    </p:spTree>
    <p:extLst>
      <p:ext uri="{BB962C8B-B14F-4D97-AF65-F5344CB8AC3E}">
        <p14:creationId xmlns:p14="http://schemas.microsoft.com/office/powerpoint/2010/main" val="395862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065E-626C-9A40-BCB2-0ECFF870BE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44CCC5-8E4F-9D42-AEA0-22272E46C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EAD20A-ABB9-5449-878C-D1DD3D2C426A}"/>
              </a:ext>
            </a:extLst>
          </p:cNvPr>
          <p:cNvSpPr>
            <a:spLocks noGrp="1"/>
          </p:cNvSpPr>
          <p:nvPr>
            <p:ph type="dt" sz="half" idx="10"/>
          </p:nvPr>
        </p:nvSpPr>
        <p:spPr/>
        <p:txBody>
          <a:bodyPr/>
          <a:lstStyle/>
          <a:p>
            <a:fld id="{58E89A2C-8675-FD42-8E16-D355BB796D05}" type="datetimeFigureOut">
              <a:rPr lang="en-US" smtClean="0"/>
              <a:t>8/8/24</a:t>
            </a:fld>
            <a:endParaRPr lang="en-US"/>
          </a:p>
        </p:txBody>
      </p:sp>
      <p:sp>
        <p:nvSpPr>
          <p:cNvPr id="5" name="Footer Placeholder 4">
            <a:extLst>
              <a:ext uri="{FF2B5EF4-FFF2-40B4-BE49-F238E27FC236}">
                <a16:creationId xmlns:a16="http://schemas.microsoft.com/office/drawing/2014/main" id="{69DEB7F8-12EC-7340-B194-25210B11A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40EF5-BE3C-F645-B9A0-235F0F4EEA5D}"/>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3364263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45E6-F4F6-B244-A4DC-C4139B363D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CFB0FC-FB41-114A-A31C-0D5FE67674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1B7DD5-53EA-3E4C-8800-938132FDEABC}"/>
              </a:ext>
            </a:extLst>
          </p:cNvPr>
          <p:cNvSpPr>
            <a:spLocks noGrp="1"/>
          </p:cNvSpPr>
          <p:nvPr>
            <p:ph type="dt" sz="half" idx="10"/>
          </p:nvPr>
        </p:nvSpPr>
        <p:spPr/>
        <p:txBody>
          <a:bodyPr/>
          <a:lstStyle/>
          <a:p>
            <a:fld id="{58E89A2C-8675-FD42-8E16-D355BB796D05}" type="datetimeFigureOut">
              <a:rPr lang="en-US" smtClean="0"/>
              <a:t>8/8/24</a:t>
            </a:fld>
            <a:endParaRPr lang="en-US"/>
          </a:p>
        </p:txBody>
      </p:sp>
      <p:sp>
        <p:nvSpPr>
          <p:cNvPr id="5" name="Footer Placeholder 4">
            <a:extLst>
              <a:ext uri="{FF2B5EF4-FFF2-40B4-BE49-F238E27FC236}">
                <a16:creationId xmlns:a16="http://schemas.microsoft.com/office/drawing/2014/main" id="{29006ED5-BC7F-D94B-8A46-9D2DA57FC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76F154-DDD2-0945-9E05-1AE5082DBCFB}"/>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130686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48199-7542-514E-88D4-78AEE6C3D9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7DE58B-CF79-FF4D-949B-63A703E2519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E4924-1218-D64A-B8F2-22010FF739FB}"/>
              </a:ext>
            </a:extLst>
          </p:cNvPr>
          <p:cNvSpPr>
            <a:spLocks noGrp="1"/>
          </p:cNvSpPr>
          <p:nvPr>
            <p:ph type="dt" sz="half" idx="10"/>
          </p:nvPr>
        </p:nvSpPr>
        <p:spPr/>
        <p:txBody>
          <a:bodyPr/>
          <a:lstStyle/>
          <a:p>
            <a:fld id="{58E89A2C-8675-FD42-8E16-D355BB796D05}" type="datetimeFigureOut">
              <a:rPr lang="en-US" smtClean="0"/>
              <a:t>8/8/24</a:t>
            </a:fld>
            <a:endParaRPr lang="en-US"/>
          </a:p>
        </p:txBody>
      </p:sp>
      <p:sp>
        <p:nvSpPr>
          <p:cNvPr id="5" name="Footer Placeholder 4">
            <a:extLst>
              <a:ext uri="{FF2B5EF4-FFF2-40B4-BE49-F238E27FC236}">
                <a16:creationId xmlns:a16="http://schemas.microsoft.com/office/drawing/2014/main" id="{C51A0E2E-C4B3-5345-9466-8A22C176C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45E07-AF67-AF49-BF5A-5686A8A85123}"/>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273328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C37CE-67E3-DF48-8324-16DC89E071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F6544-98D9-604A-9682-A9578E393E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DB02A-6E7B-4C4D-84BC-400893CA3D98}"/>
              </a:ext>
            </a:extLst>
          </p:cNvPr>
          <p:cNvSpPr>
            <a:spLocks noGrp="1"/>
          </p:cNvSpPr>
          <p:nvPr>
            <p:ph type="dt" sz="half" idx="10"/>
          </p:nvPr>
        </p:nvSpPr>
        <p:spPr/>
        <p:txBody>
          <a:bodyPr/>
          <a:lstStyle/>
          <a:p>
            <a:fld id="{58E89A2C-8675-FD42-8E16-D355BB796D05}" type="datetimeFigureOut">
              <a:rPr lang="en-US" smtClean="0"/>
              <a:t>8/8/24</a:t>
            </a:fld>
            <a:endParaRPr lang="en-US"/>
          </a:p>
        </p:txBody>
      </p:sp>
      <p:sp>
        <p:nvSpPr>
          <p:cNvPr id="5" name="Footer Placeholder 4">
            <a:extLst>
              <a:ext uri="{FF2B5EF4-FFF2-40B4-BE49-F238E27FC236}">
                <a16:creationId xmlns:a16="http://schemas.microsoft.com/office/drawing/2014/main" id="{BADBEEF6-DD00-524E-A893-0793A84E4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E73A0-0B15-8440-AD45-89EB7281E7A4}"/>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2933221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EA67A-2A2A-484C-B254-5E075B769A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967DD3-2120-534D-A220-5A192C44BE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0493FB-D984-BD4A-8BCF-73C671966666}"/>
              </a:ext>
            </a:extLst>
          </p:cNvPr>
          <p:cNvSpPr>
            <a:spLocks noGrp="1"/>
          </p:cNvSpPr>
          <p:nvPr>
            <p:ph type="dt" sz="half" idx="10"/>
          </p:nvPr>
        </p:nvSpPr>
        <p:spPr/>
        <p:txBody>
          <a:bodyPr/>
          <a:lstStyle/>
          <a:p>
            <a:fld id="{58E89A2C-8675-FD42-8E16-D355BB796D05}" type="datetimeFigureOut">
              <a:rPr lang="en-US" smtClean="0"/>
              <a:t>8/8/24</a:t>
            </a:fld>
            <a:endParaRPr lang="en-US"/>
          </a:p>
        </p:txBody>
      </p:sp>
      <p:sp>
        <p:nvSpPr>
          <p:cNvPr id="5" name="Footer Placeholder 4">
            <a:extLst>
              <a:ext uri="{FF2B5EF4-FFF2-40B4-BE49-F238E27FC236}">
                <a16:creationId xmlns:a16="http://schemas.microsoft.com/office/drawing/2014/main" id="{1479A4F8-503D-F14C-BC5A-75443BF71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145FC-D5DA-4943-9D37-F64F4571FA5E}"/>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1590311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A0C9-331A-0A47-A9CA-3CA9E805A4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939E7-0F56-DD49-9CE2-2E4B2E88C7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22D6F-49C8-5F44-9C42-FF65FBEA7C9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E2D4F-A988-5C4B-A20E-2B50BB3EB712}"/>
              </a:ext>
            </a:extLst>
          </p:cNvPr>
          <p:cNvSpPr>
            <a:spLocks noGrp="1"/>
          </p:cNvSpPr>
          <p:nvPr>
            <p:ph type="dt" sz="half" idx="10"/>
          </p:nvPr>
        </p:nvSpPr>
        <p:spPr/>
        <p:txBody>
          <a:bodyPr/>
          <a:lstStyle/>
          <a:p>
            <a:fld id="{58E89A2C-8675-FD42-8E16-D355BB796D05}" type="datetimeFigureOut">
              <a:rPr lang="en-US" smtClean="0"/>
              <a:t>8/8/24</a:t>
            </a:fld>
            <a:endParaRPr lang="en-US"/>
          </a:p>
        </p:txBody>
      </p:sp>
      <p:sp>
        <p:nvSpPr>
          <p:cNvPr id="6" name="Footer Placeholder 5">
            <a:extLst>
              <a:ext uri="{FF2B5EF4-FFF2-40B4-BE49-F238E27FC236}">
                <a16:creationId xmlns:a16="http://schemas.microsoft.com/office/drawing/2014/main" id="{95920547-6417-DA41-A93B-18B28DD55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462D6-D8F1-1C40-A8EA-2D93A0C3F200}"/>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1115277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B342-AB43-7942-9609-A64BC0CDE7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9D4298-9E56-8941-A15C-C9C114CB82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18B6D3F-80D9-FB46-BCA2-0F8FF120C24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C603CB-7EFF-B74D-8027-048FFD52C6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A1C94D2-ABF7-6342-ACF8-857A244714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87DE67-7F02-C247-A237-101562E0A959}"/>
              </a:ext>
            </a:extLst>
          </p:cNvPr>
          <p:cNvSpPr>
            <a:spLocks noGrp="1"/>
          </p:cNvSpPr>
          <p:nvPr>
            <p:ph type="dt" sz="half" idx="10"/>
          </p:nvPr>
        </p:nvSpPr>
        <p:spPr/>
        <p:txBody>
          <a:bodyPr/>
          <a:lstStyle/>
          <a:p>
            <a:fld id="{58E89A2C-8675-FD42-8E16-D355BB796D05}" type="datetimeFigureOut">
              <a:rPr lang="en-US" smtClean="0"/>
              <a:t>8/8/24</a:t>
            </a:fld>
            <a:endParaRPr lang="en-US"/>
          </a:p>
        </p:txBody>
      </p:sp>
      <p:sp>
        <p:nvSpPr>
          <p:cNvPr id="8" name="Footer Placeholder 7">
            <a:extLst>
              <a:ext uri="{FF2B5EF4-FFF2-40B4-BE49-F238E27FC236}">
                <a16:creationId xmlns:a16="http://schemas.microsoft.com/office/drawing/2014/main" id="{AAB7F247-B890-6D43-96B9-84F4618668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A0C275-149F-E342-BD8B-6A1787706DBA}"/>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4279883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006B-D734-2649-AD82-9E70EACB12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96291F-E7C6-224C-92F3-57FE683DF4A1}"/>
              </a:ext>
            </a:extLst>
          </p:cNvPr>
          <p:cNvSpPr>
            <a:spLocks noGrp="1"/>
          </p:cNvSpPr>
          <p:nvPr>
            <p:ph type="dt" sz="half" idx="10"/>
          </p:nvPr>
        </p:nvSpPr>
        <p:spPr/>
        <p:txBody>
          <a:bodyPr/>
          <a:lstStyle/>
          <a:p>
            <a:fld id="{58E89A2C-8675-FD42-8E16-D355BB796D05}" type="datetimeFigureOut">
              <a:rPr lang="en-US" smtClean="0"/>
              <a:t>8/8/24</a:t>
            </a:fld>
            <a:endParaRPr lang="en-US"/>
          </a:p>
        </p:txBody>
      </p:sp>
      <p:sp>
        <p:nvSpPr>
          <p:cNvPr id="4" name="Footer Placeholder 3">
            <a:extLst>
              <a:ext uri="{FF2B5EF4-FFF2-40B4-BE49-F238E27FC236}">
                <a16:creationId xmlns:a16="http://schemas.microsoft.com/office/drawing/2014/main" id="{ECEF1950-69B2-C041-855A-B3B7F03172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16F240-BDD2-EE42-9B08-11D1D4EFEF6B}"/>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1536896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456A54-8D30-9144-BFB2-1C924E2FA8D6}"/>
              </a:ext>
            </a:extLst>
          </p:cNvPr>
          <p:cNvSpPr>
            <a:spLocks noGrp="1"/>
          </p:cNvSpPr>
          <p:nvPr>
            <p:ph type="dt" sz="half" idx="10"/>
          </p:nvPr>
        </p:nvSpPr>
        <p:spPr/>
        <p:txBody>
          <a:bodyPr/>
          <a:lstStyle/>
          <a:p>
            <a:fld id="{58E89A2C-8675-FD42-8E16-D355BB796D05}" type="datetimeFigureOut">
              <a:rPr lang="en-US" smtClean="0"/>
              <a:t>8/8/24</a:t>
            </a:fld>
            <a:endParaRPr lang="en-US"/>
          </a:p>
        </p:txBody>
      </p:sp>
      <p:sp>
        <p:nvSpPr>
          <p:cNvPr id="3" name="Footer Placeholder 2">
            <a:extLst>
              <a:ext uri="{FF2B5EF4-FFF2-40B4-BE49-F238E27FC236}">
                <a16:creationId xmlns:a16="http://schemas.microsoft.com/office/drawing/2014/main" id="{C7FE72EB-A914-B749-A5B8-EA1681149E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125497-8AC9-5549-BB32-CACC04A84698}"/>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219796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829B6-882F-C741-92FF-BCB23673C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F0FE88-9FE8-9C46-884B-583D39AD9A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AAFE74-AF21-CD4E-9254-18111025B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974F537-B783-9D48-BB2E-240D1502CC2A}"/>
              </a:ext>
            </a:extLst>
          </p:cNvPr>
          <p:cNvSpPr>
            <a:spLocks noGrp="1"/>
          </p:cNvSpPr>
          <p:nvPr>
            <p:ph type="dt" sz="half" idx="10"/>
          </p:nvPr>
        </p:nvSpPr>
        <p:spPr/>
        <p:txBody>
          <a:bodyPr/>
          <a:lstStyle/>
          <a:p>
            <a:fld id="{58E89A2C-8675-FD42-8E16-D355BB796D05}" type="datetimeFigureOut">
              <a:rPr lang="en-US" smtClean="0"/>
              <a:t>8/8/24</a:t>
            </a:fld>
            <a:endParaRPr lang="en-US"/>
          </a:p>
        </p:txBody>
      </p:sp>
      <p:sp>
        <p:nvSpPr>
          <p:cNvPr id="6" name="Footer Placeholder 5">
            <a:extLst>
              <a:ext uri="{FF2B5EF4-FFF2-40B4-BE49-F238E27FC236}">
                <a16:creationId xmlns:a16="http://schemas.microsoft.com/office/drawing/2014/main" id="{E5D66954-3D90-474F-8FA0-F546E9BD63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391803-D9DF-9043-BD3F-944719839C7C}"/>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412829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B8069-00A5-184A-8680-3D558B67D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84785F-478E-5743-932D-C4768A5DD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3CA8EB-ACB2-594B-904D-B0857077E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96A26ED-A181-174A-A172-F587D3EFE7E9}"/>
              </a:ext>
            </a:extLst>
          </p:cNvPr>
          <p:cNvSpPr>
            <a:spLocks noGrp="1"/>
          </p:cNvSpPr>
          <p:nvPr>
            <p:ph type="dt" sz="half" idx="10"/>
          </p:nvPr>
        </p:nvSpPr>
        <p:spPr/>
        <p:txBody>
          <a:bodyPr/>
          <a:lstStyle/>
          <a:p>
            <a:fld id="{58E89A2C-8675-FD42-8E16-D355BB796D05}" type="datetimeFigureOut">
              <a:rPr lang="en-US" smtClean="0"/>
              <a:t>8/8/24</a:t>
            </a:fld>
            <a:endParaRPr lang="en-US"/>
          </a:p>
        </p:txBody>
      </p:sp>
      <p:sp>
        <p:nvSpPr>
          <p:cNvPr id="6" name="Footer Placeholder 5">
            <a:extLst>
              <a:ext uri="{FF2B5EF4-FFF2-40B4-BE49-F238E27FC236}">
                <a16:creationId xmlns:a16="http://schemas.microsoft.com/office/drawing/2014/main" id="{007FF9AB-C385-1B4B-BF4B-506839231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32105-1B83-CF4E-9E25-B85CDCAAF553}"/>
              </a:ext>
            </a:extLst>
          </p:cNvPr>
          <p:cNvSpPr>
            <a:spLocks noGrp="1"/>
          </p:cNvSpPr>
          <p:nvPr>
            <p:ph type="sldNum" sz="quarter" idx="12"/>
          </p:nvPr>
        </p:nvSpPr>
        <p:spPr/>
        <p:txBody>
          <a:bodyPr/>
          <a:lstStyle/>
          <a:p>
            <a:fld id="{E4AF8EFD-194E-6B42-9788-7AB751EC40D9}" type="slidenum">
              <a:rPr lang="en-US" smtClean="0"/>
              <a:t>‹#›</a:t>
            </a:fld>
            <a:endParaRPr lang="en-US"/>
          </a:p>
        </p:txBody>
      </p:sp>
    </p:spTree>
    <p:extLst>
      <p:ext uri="{BB962C8B-B14F-4D97-AF65-F5344CB8AC3E}">
        <p14:creationId xmlns:p14="http://schemas.microsoft.com/office/powerpoint/2010/main" val="295744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7519CB-E0AA-4748-93BA-A1629F88F6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30CB16-A0AF-EC45-A997-A9722F201E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B22EA6-A922-EB49-8E47-0DF233CD8C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E89A2C-8675-FD42-8E16-D355BB796D05}" type="datetimeFigureOut">
              <a:rPr lang="en-US" smtClean="0"/>
              <a:t>8/8/24</a:t>
            </a:fld>
            <a:endParaRPr lang="en-US"/>
          </a:p>
        </p:txBody>
      </p:sp>
      <p:sp>
        <p:nvSpPr>
          <p:cNvPr id="5" name="Footer Placeholder 4">
            <a:extLst>
              <a:ext uri="{FF2B5EF4-FFF2-40B4-BE49-F238E27FC236}">
                <a16:creationId xmlns:a16="http://schemas.microsoft.com/office/drawing/2014/main" id="{4297D122-247B-184C-ABBA-4AEFE87F96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5F06D0-6C79-164D-AE31-0AAD1F4395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AF8EFD-194E-6B42-9788-7AB751EC40D9}" type="slidenum">
              <a:rPr lang="en-US" smtClean="0"/>
              <a:t>‹#›</a:t>
            </a:fld>
            <a:endParaRPr lang="en-US"/>
          </a:p>
        </p:txBody>
      </p:sp>
    </p:spTree>
    <p:extLst>
      <p:ext uri="{BB962C8B-B14F-4D97-AF65-F5344CB8AC3E}">
        <p14:creationId xmlns:p14="http://schemas.microsoft.com/office/powerpoint/2010/main" val="261870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kubernetes.io/"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istio.io/"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hyperlink" Target="https://docs.docker.com/engine/reference/builde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docker.com/compose/" TargetMode="External"/><Relationship Id="rId2" Type="http://schemas.openxmlformats.org/officeDocument/2006/relationships/hyperlink" Target="https://docs.docker.com/config/containers/multi-service_containe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stackoverflow.com/questions/18136389/using-ssh-keys-inside-docker-containe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dev.to/brpaz/using-docker-multi-stage-builds-during-development-35bc" TargetMode="External"/><Relationship Id="rId3" Type="http://schemas.openxmlformats.org/officeDocument/2006/relationships/hyperlink" Target="https://l-lin.github.io/post/2018/2018-09-03-docker_ubuntu_18_dns/" TargetMode="External"/><Relationship Id="rId7" Type="http://schemas.openxmlformats.org/officeDocument/2006/relationships/hyperlink" Target="https://stackoverflow.com/questions/33322103/multiple-froms-what-it-means" TargetMode="External"/><Relationship Id="rId2" Type="http://schemas.openxmlformats.org/officeDocument/2006/relationships/hyperlink" Target="https://docs.docker.com/v17.09/engine/userguide/networking/default_network/configure-dns/" TargetMode="External"/><Relationship Id="rId1" Type="http://schemas.openxmlformats.org/officeDocument/2006/relationships/slideLayout" Target="../slideLayouts/slideLayout2.xml"/><Relationship Id="rId6" Type="http://schemas.openxmlformats.org/officeDocument/2006/relationships/hyperlink" Target="https://github.com/moby/moby/issues/3378" TargetMode="External"/><Relationship Id="rId5" Type="http://schemas.openxmlformats.org/officeDocument/2006/relationships/hyperlink" Target="https://docs.nginx.com/nginx/admin-guide/installing-nginx/installing-nginx-docker/" TargetMode="External"/><Relationship Id="rId10" Type="http://schemas.openxmlformats.org/officeDocument/2006/relationships/hyperlink" Target="https://blog.aquasec.com/a-brief-history-of-containers-from-1970s-chroot-to-docker-2016" TargetMode="External"/><Relationship Id="rId4" Type="http://schemas.openxmlformats.org/officeDocument/2006/relationships/hyperlink" Target="https://blog.codeship.com/using-the-add-host-flag-for-dns-mapping-within-docker-containers/" TargetMode="External"/><Relationship Id="rId9" Type="http://schemas.openxmlformats.org/officeDocument/2006/relationships/hyperlink" Target="https://medium.com/@tonistiigi/advanced-multi-stage-build-patterns-6f741b852fa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nickjanetakis.com/blog/docker-tip-40-running-cron-jobs-on-the-host-vs-in-a-container" TargetMode="External"/><Relationship Id="rId7" Type="http://schemas.openxmlformats.org/officeDocument/2006/relationships/hyperlink" Target="https://github.com/mcuadros/ofelia" TargetMode="External"/><Relationship Id="rId2" Type="http://schemas.openxmlformats.org/officeDocument/2006/relationships/hyperlink" Target="https://devops.stackexchange.com/questions/4904/scheduling-a-docker-container-or-installing-scheduler-in-container" TargetMode="External"/><Relationship Id="rId1" Type="http://schemas.openxmlformats.org/officeDocument/2006/relationships/slideLayout" Target="../slideLayouts/slideLayout2.xml"/><Relationship Id="rId6" Type="http://schemas.openxmlformats.org/officeDocument/2006/relationships/hyperlink" Target="https://coreos.com/os/docs/latest/scheduling-tasks-with-systemd-timers.html" TargetMode="External"/><Relationship Id="rId5" Type="http://schemas.openxmlformats.org/officeDocument/2006/relationships/hyperlink" Target="https://blog.trifork.com/2014/03/11/using-supervisor-with-docker-to-manage-processes-supporting-image-inheritance/" TargetMode="External"/><Relationship Id="rId4" Type="http://schemas.openxmlformats.org/officeDocument/2006/relationships/hyperlink" Target="https://www.tddapps.com/2017/02/18/how-to-run-any-container-on-a-schedu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docker.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https://craft.co/docke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hroot" TargetMode="External"/><Relationship Id="rId7" Type="http://schemas.openxmlformats.org/officeDocument/2006/relationships/hyperlink" Target="https://blog.realkinetic.com/building-minimal-docker-containers-for-python-applications-37d0272c52f3"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docs.docker.com/engine/docker-overview/#the-underlying-technology" TargetMode="External"/><Relationship Id="rId5" Type="http://schemas.openxmlformats.org/officeDocument/2006/relationships/hyperlink" Target="https://en.wikipedia.org/wiki/LXC" TargetMode="External"/><Relationship Id="rId4" Type="http://schemas.openxmlformats.org/officeDocument/2006/relationships/hyperlink" Target="https://en.wikipedia.org/wiki/Cgroup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watch?v=JprTjTViaEA" TargetMode="External"/><Relationship Id="rId3" Type="http://schemas.openxmlformats.org/officeDocument/2006/relationships/hyperlink" Target="https://docs.docker.com/get-started/" TargetMode="External"/><Relationship Id="rId7" Type="http://schemas.openxmlformats.org/officeDocument/2006/relationships/hyperlink" Target="https://docs.docker.com/engine/reference/builder/"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docs.docker.com/engine/reference/run/" TargetMode="External"/><Relationship Id="rId5" Type="http://schemas.openxmlformats.org/officeDocument/2006/relationships/hyperlink" Target="https://jonnylangefeld.github.io/learning/Docker/How%2Bto%2BDocker.html" TargetMode="External"/><Relationship Id="rId4" Type="http://schemas.openxmlformats.org/officeDocument/2006/relationships/hyperlink" Target="https://medium.com/@patrickmichelberger/getting-started-with-anaconda-docker-b50a2c482139" TargetMode="External"/><Relationship Id="rId9" Type="http://schemas.openxmlformats.org/officeDocument/2006/relationships/hyperlink" Target="https://hub.docker.com/editions/community/docker-ce-desktop-mac"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JprTjTViaEA"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hub.docker.com/u/continuumi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OME/Library/Containers/com.docker.docker/Data/vms/0/data/Docker.ra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0" y="0"/>
            <a:ext cx="6096000" cy="836800"/>
          </a:xfrm>
          <a:prstGeom prst="rect">
            <a:avLst/>
          </a:prstGeom>
          <a:noFill/>
          <a:ln>
            <a:noFill/>
          </a:ln>
        </p:spPr>
        <p:txBody>
          <a:bodyPr spcFirstLastPara="1" wrap="square" lIns="121900" tIns="121900" rIns="121900" bIns="121900" anchor="t" anchorCtr="0">
            <a:noAutofit/>
          </a:bodyPr>
          <a:lstStyle/>
          <a:p>
            <a:r>
              <a:rPr lang="en" sz="2800" b="1" dirty="0">
                <a:latin typeface="Arial" panose="020B0604020202020204" pitchFamily="34" charset="0"/>
                <a:cs typeface="Arial" panose="020B0604020202020204" pitchFamily="34" charset="0"/>
              </a:rPr>
              <a:t>VM, Docker, Kubernetes, Istio</a:t>
            </a:r>
            <a:endParaRPr sz="2800" b="1" dirty="0">
              <a:latin typeface="Arial" panose="020B0604020202020204" pitchFamily="34" charset="0"/>
              <a:cs typeface="Arial" panose="020B0604020202020204" pitchFamily="34" charset="0"/>
            </a:endParaRPr>
          </a:p>
        </p:txBody>
      </p:sp>
      <p:sp>
        <p:nvSpPr>
          <p:cNvPr id="55" name="Google Shape;55;p13"/>
          <p:cNvSpPr txBox="1"/>
          <p:nvPr/>
        </p:nvSpPr>
        <p:spPr>
          <a:xfrm>
            <a:off x="2258867" y="4091393"/>
            <a:ext cx="9933200" cy="1146000"/>
          </a:xfrm>
          <a:prstGeom prst="rect">
            <a:avLst/>
          </a:prstGeom>
          <a:noFill/>
          <a:ln>
            <a:noFill/>
          </a:ln>
        </p:spPr>
        <p:txBody>
          <a:bodyPr spcFirstLastPara="1" wrap="square" lIns="121900" tIns="121900" rIns="121900" bIns="121900" anchor="t" anchorCtr="0">
            <a:noAutofit/>
          </a:bodyPr>
          <a:lstStyle/>
          <a:p>
            <a:r>
              <a:rPr lang="en" sz="2000" b="1" dirty="0">
                <a:solidFill>
                  <a:srgbClr val="FF0000"/>
                </a:solidFill>
                <a:latin typeface="Arial" panose="020B0604020202020204" pitchFamily="34" charset="0"/>
                <a:cs typeface="Arial" panose="020B0604020202020204" pitchFamily="34" charset="0"/>
              </a:rPr>
              <a:t>Kubernetes</a:t>
            </a:r>
            <a:r>
              <a:rPr lang="en" sz="2000" dirty="0">
                <a:solidFill>
                  <a:schemeClr val="dk1"/>
                </a:solidFill>
                <a:latin typeface="Arial" panose="020B0604020202020204" pitchFamily="34" charset="0"/>
                <a:cs typeface="Arial" panose="020B0604020202020204" pitchFamily="34" charset="0"/>
              </a:rPr>
              <a:t> (</a:t>
            </a:r>
            <a:r>
              <a:rPr lang="en" sz="2000" dirty="0" err="1">
                <a:solidFill>
                  <a:schemeClr val="dk1"/>
                </a:solidFill>
                <a:latin typeface="Arial" panose="020B0604020202020204" pitchFamily="34" charset="0"/>
                <a:cs typeface="Arial" panose="020B0604020202020204" pitchFamily="34" charset="0"/>
              </a:rPr>
              <a:t>κυ</a:t>
            </a:r>
            <a:r>
              <a:rPr lang="en" sz="2000" dirty="0">
                <a:solidFill>
                  <a:schemeClr val="dk1"/>
                </a:solidFill>
                <a:latin typeface="Arial" panose="020B0604020202020204" pitchFamily="34" charset="0"/>
                <a:cs typeface="Arial" panose="020B0604020202020204" pitchFamily="34" charset="0"/>
              </a:rPr>
              <a:t>β</a:t>
            </a:r>
            <a:r>
              <a:rPr lang="en" sz="2000" dirty="0" err="1">
                <a:solidFill>
                  <a:schemeClr val="dk1"/>
                </a:solidFill>
                <a:latin typeface="Arial" panose="020B0604020202020204" pitchFamily="34" charset="0"/>
                <a:cs typeface="Arial" panose="020B0604020202020204" pitchFamily="34" charset="0"/>
              </a:rPr>
              <a:t>ερνήτης</a:t>
            </a:r>
            <a:r>
              <a:rPr lang="en" sz="2000" dirty="0">
                <a:solidFill>
                  <a:schemeClr val="dk1"/>
                </a:solidFill>
                <a:latin typeface="Arial" panose="020B0604020202020204" pitchFamily="34" charset="0"/>
                <a:cs typeface="Arial" panose="020B0604020202020204" pitchFamily="34" charset="0"/>
              </a:rPr>
              <a:t>) - "helmsman” - software to deploy and manage multiple dockers together.  - </a:t>
            </a:r>
            <a:r>
              <a:rPr lang="en" sz="2000" u="sng" dirty="0">
                <a:solidFill>
                  <a:schemeClr val="hlink"/>
                </a:solidFill>
                <a:latin typeface="Arial" panose="020B0604020202020204" pitchFamily="34" charset="0"/>
                <a:cs typeface="Arial" panose="020B0604020202020204" pitchFamily="34" charset="0"/>
                <a:hlinkClick r:id="rId3"/>
              </a:rPr>
              <a:t>https://kubernetes.io</a:t>
            </a:r>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p:txBody>
      </p:sp>
      <p:pic>
        <p:nvPicPr>
          <p:cNvPr id="56" name="Google Shape;56;p1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7200" y="2252933"/>
            <a:ext cx="1701376" cy="1410000"/>
          </a:xfrm>
          <a:prstGeom prst="rect">
            <a:avLst/>
          </a:prstGeom>
          <a:noFill/>
          <a:ln>
            <a:noFill/>
          </a:ln>
        </p:spPr>
      </p:pic>
      <p:sp>
        <p:nvSpPr>
          <p:cNvPr id="57" name="Google Shape;57;p13"/>
          <p:cNvSpPr txBox="1"/>
          <p:nvPr/>
        </p:nvSpPr>
        <p:spPr>
          <a:xfrm>
            <a:off x="2258867" y="695833"/>
            <a:ext cx="9933200" cy="1410000"/>
          </a:xfrm>
          <a:prstGeom prst="rect">
            <a:avLst/>
          </a:prstGeom>
          <a:noFill/>
          <a:ln>
            <a:noFill/>
          </a:ln>
        </p:spPr>
        <p:txBody>
          <a:bodyPr spcFirstLastPara="1" wrap="square" lIns="121900" tIns="121900" rIns="121900" bIns="121900" anchor="t" anchorCtr="0">
            <a:noAutofit/>
          </a:bodyPr>
          <a:lstStyle/>
          <a:p>
            <a:r>
              <a:rPr lang="en" sz="2000" b="1" dirty="0">
                <a:solidFill>
                  <a:srgbClr val="FF0000"/>
                </a:solidFill>
                <a:latin typeface="Arial" panose="020B0604020202020204" pitchFamily="34" charset="0"/>
                <a:cs typeface="Arial" panose="020B0604020202020204" pitchFamily="34" charset="0"/>
              </a:rPr>
              <a:t>Virtual Machine (VM)</a:t>
            </a:r>
            <a:r>
              <a:rPr lang="en" sz="2000" dirty="0">
                <a:solidFill>
                  <a:schemeClr val="dk1"/>
                </a:solidFill>
                <a:latin typeface="Arial" panose="020B0604020202020204" pitchFamily="34" charset="0"/>
                <a:cs typeface="Arial" panose="020B0604020202020204" pitchFamily="34" charset="0"/>
              </a:rPr>
              <a:t> is an operating system (OS) software, which imitates working on dedicated hardware. User can run several (different) VMs on one underlying hardware server, or one VM can span several physical servers. VM usually requires several </a:t>
            </a:r>
            <a:r>
              <a:rPr lang="en" sz="2000" dirty="0" err="1">
                <a:solidFill>
                  <a:schemeClr val="dk1"/>
                </a:solidFill>
                <a:latin typeface="Arial" panose="020B0604020202020204" pitchFamily="34" charset="0"/>
                <a:cs typeface="Arial" panose="020B0604020202020204" pitchFamily="34" charset="0"/>
              </a:rPr>
              <a:t>GBytes</a:t>
            </a:r>
            <a:r>
              <a:rPr lang="en" sz="2000" dirty="0">
                <a:solidFill>
                  <a:schemeClr val="dk1"/>
                </a:solidFill>
                <a:latin typeface="Arial" panose="020B0604020202020204" pitchFamily="34" charset="0"/>
                <a:cs typeface="Arial" panose="020B0604020202020204" pitchFamily="34" charset="0"/>
              </a:rPr>
              <a:t>.</a:t>
            </a:r>
            <a:endParaRPr sz="2000" dirty="0">
              <a:solidFill>
                <a:schemeClr val="dk1"/>
              </a:solidFill>
              <a:latin typeface="Arial" panose="020B0604020202020204" pitchFamily="34" charset="0"/>
              <a:cs typeface="Arial" panose="020B0604020202020204" pitchFamily="34" charset="0"/>
            </a:endParaRPr>
          </a:p>
        </p:txBody>
      </p:sp>
      <p:pic>
        <p:nvPicPr>
          <p:cNvPr id="58" name="Google Shape;58;p1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33597" y="695834"/>
            <a:ext cx="2125267" cy="1593933"/>
          </a:xfrm>
          <a:prstGeom prst="rect">
            <a:avLst/>
          </a:prstGeom>
          <a:noFill/>
          <a:ln>
            <a:noFill/>
          </a:ln>
        </p:spPr>
      </p:pic>
      <p:sp>
        <p:nvSpPr>
          <p:cNvPr id="59" name="Google Shape;59;p13"/>
          <p:cNvSpPr txBox="1"/>
          <p:nvPr/>
        </p:nvSpPr>
        <p:spPr>
          <a:xfrm>
            <a:off x="2258867" y="2332733"/>
            <a:ext cx="9933200" cy="1250400"/>
          </a:xfrm>
          <a:prstGeom prst="rect">
            <a:avLst/>
          </a:prstGeom>
          <a:noFill/>
          <a:ln>
            <a:noFill/>
          </a:ln>
        </p:spPr>
        <p:txBody>
          <a:bodyPr spcFirstLastPara="1" wrap="square" lIns="121900" tIns="121900" rIns="121900" bIns="121900" anchor="t" anchorCtr="0">
            <a:noAutofit/>
          </a:bodyPr>
          <a:lstStyle/>
          <a:p>
            <a:r>
              <a:rPr lang="en" sz="2000" b="1" dirty="0">
                <a:solidFill>
                  <a:srgbClr val="FF0000"/>
                </a:solidFill>
                <a:latin typeface="Arial" panose="020B0604020202020204" pitchFamily="34" charset="0"/>
                <a:cs typeface="Arial" panose="020B0604020202020204" pitchFamily="34" charset="0"/>
              </a:rPr>
              <a:t>Docker container</a:t>
            </a:r>
            <a:r>
              <a:rPr lang="en" sz="2000" dirty="0">
                <a:solidFill>
                  <a:schemeClr val="dk1"/>
                </a:solidFill>
                <a:latin typeface="Arial" panose="020B0604020202020204" pitchFamily="34" charset="0"/>
                <a:cs typeface="Arial" panose="020B0604020202020204" pitchFamily="34" charset="0"/>
              </a:rPr>
              <a:t> is like VM, but usually smaller and lighter, because it doesn't have to include the OS. Docker may be just few </a:t>
            </a:r>
            <a:r>
              <a:rPr lang="en" sz="2000" dirty="0" err="1">
                <a:solidFill>
                  <a:schemeClr val="dk1"/>
                </a:solidFill>
                <a:latin typeface="Arial" panose="020B0604020202020204" pitchFamily="34" charset="0"/>
                <a:cs typeface="Arial" panose="020B0604020202020204" pitchFamily="34" charset="0"/>
              </a:rPr>
              <a:t>MBytes</a:t>
            </a:r>
            <a:r>
              <a:rPr lang="en" sz="2000" dirty="0">
                <a:solidFill>
                  <a:schemeClr val="dk1"/>
                </a:solidFill>
                <a:latin typeface="Arial" panose="020B0604020202020204" pitchFamily="34" charset="0"/>
                <a:cs typeface="Arial" panose="020B0604020202020204" pitchFamily="34" charset="0"/>
              </a:rPr>
              <a:t> in size. Docker usually contains an application along with all necessary libraries which all can be deployed together.</a:t>
            </a:r>
            <a:endParaRPr sz="2000" dirty="0">
              <a:solidFill>
                <a:schemeClr val="dk1"/>
              </a:solidFill>
              <a:latin typeface="Arial" panose="020B0604020202020204" pitchFamily="34" charset="0"/>
              <a:cs typeface="Arial" panose="020B0604020202020204" pitchFamily="34" charset="0"/>
            </a:endParaRPr>
          </a:p>
        </p:txBody>
      </p:sp>
      <p:sp>
        <p:nvSpPr>
          <p:cNvPr id="60" name="Google Shape;60;p13"/>
          <p:cNvSpPr txBox="1"/>
          <p:nvPr/>
        </p:nvSpPr>
        <p:spPr>
          <a:xfrm>
            <a:off x="2258867" y="5446933"/>
            <a:ext cx="9933200" cy="1146000"/>
          </a:xfrm>
          <a:prstGeom prst="rect">
            <a:avLst/>
          </a:prstGeom>
          <a:noFill/>
          <a:ln>
            <a:noFill/>
          </a:ln>
        </p:spPr>
        <p:txBody>
          <a:bodyPr spcFirstLastPara="1" wrap="square" lIns="121900" tIns="121900" rIns="121900" bIns="121900" anchor="t" anchorCtr="0">
            <a:noAutofit/>
          </a:bodyPr>
          <a:lstStyle/>
          <a:p>
            <a:r>
              <a:rPr lang="en" sz="2000" b="1" dirty="0">
                <a:solidFill>
                  <a:srgbClr val="FF0000"/>
                </a:solidFill>
                <a:latin typeface="Arial" panose="020B0604020202020204" pitchFamily="34" charset="0"/>
                <a:cs typeface="Arial" panose="020B0604020202020204" pitchFamily="34" charset="0"/>
              </a:rPr>
              <a:t>Istio</a:t>
            </a:r>
            <a:r>
              <a:rPr lang="en" sz="2000" dirty="0">
                <a:solidFill>
                  <a:schemeClr val="dk1"/>
                </a:solidFill>
                <a:latin typeface="Arial" panose="020B0604020202020204" pitchFamily="34" charset="0"/>
                <a:cs typeface="Arial" panose="020B0604020202020204" pitchFamily="34" charset="0"/>
              </a:rPr>
              <a:t> (</a:t>
            </a:r>
            <a:r>
              <a:rPr lang="en" sz="2000" dirty="0" err="1">
                <a:solidFill>
                  <a:schemeClr val="dk1"/>
                </a:solidFill>
                <a:latin typeface="Arial" panose="020B0604020202020204" pitchFamily="34" charset="0"/>
                <a:cs typeface="Arial" panose="020B0604020202020204" pitchFamily="34" charset="0"/>
              </a:rPr>
              <a:t>ιστιο</a:t>
            </a:r>
            <a:r>
              <a:rPr lang="en" sz="2000" dirty="0">
                <a:solidFill>
                  <a:schemeClr val="dk1"/>
                </a:solidFill>
                <a:latin typeface="Arial" panose="020B0604020202020204" pitchFamily="34" charset="0"/>
                <a:cs typeface="Arial" panose="020B0604020202020204" pitchFamily="34" charset="0"/>
              </a:rPr>
              <a:t>) - "yachting" - (http) proxy on top of Kubernetes. It adds service discovery, routing, security, policies, failure handling, logging, tracing, visibility.  (Connect, Secure, Control, Observe). - </a:t>
            </a:r>
            <a:r>
              <a:rPr lang="en" sz="2000" u="sng" dirty="0">
                <a:solidFill>
                  <a:schemeClr val="hlink"/>
                </a:solidFill>
                <a:latin typeface="Arial" panose="020B0604020202020204" pitchFamily="34" charset="0"/>
                <a:cs typeface="Arial" panose="020B0604020202020204" pitchFamily="34" charset="0"/>
                <a:hlinkClick r:id="rId6"/>
              </a:rPr>
              <a:t>https://istio.io</a:t>
            </a:r>
            <a:r>
              <a:rPr lang="en" sz="2000" dirty="0">
                <a:solidFill>
                  <a:schemeClr val="dk1"/>
                </a:solidFill>
                <a:latin typeface="Arial" panose="020B0604020202020204" pitchFamily="34" charset="0"/>
                <a:cs typeface="Arial" panose="020B0604020202020204" pitchFamily="34" charset="0"/>
              </a:rPr>
              <a:t> . Istio is a "service mesh". </a:t>
            </a:r>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a:p>
            <a:endParaRPr sz="2000" dirty="0">
              <a:solidFill>
                <a:schemeClr val="dk1"/>
              </a:solidFill>
              <a:latin typeface="Arial" panose="020B0604020202020204" pitchFamily="34" charset="0"/>
              <a:cs typeface="Arial" panose="020B0604020202020204" pitchFamily="34" charset="0"/>
            </a:endParaRPr>
          </a:p>
        </p:txBody>
      </p:sp>
      <p:pic>
        <p:nvPicPr>
          <p:cNvPr id="61" name="Google Shape;61;p1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2867" y="3810033"/>
            <a:ext cx="1410000" cy="1410000"/>
          </a:xfrm>
          <a:prstGeom prst="rect">
            <a:avLst/>
          </a:prstGeom>
          <a:noFill/>
          <a:ln>
            <a:noFill/>
          </a:ln>
        </p:spPr>
      </p:pic>
      <p:pic>
        <p:nvPicPr>
          <p:cNvPr id="62" name="Google Shape;62;p1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88161" y="5182927"/>
            <a:ext cx="1069900" cy="15939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0"/>
            <a:ext cx="7244862" cy="646331"/>
          </a:xfrm>
          <a:prstGeom prst="rect">
            <a:avLst/>
          </a:prstGeom>
          <a:noFill/>
        </p:spPr>
        <p:txBody>
          <a:bodyPr wrap="square" rtlCol="0">
            <a:spAutoFit/>
          </a:bodyPr>
          <a:lstStyle/>
          <a:p>
            <a:r>
              <a:rPr lang="en-US" sz="3600" b="1" dirty="0"/>
              <a:t>Docker container – tutorial – p6</a:t>
            </a:r>
          </a:p>
        </p:txBody>
      </p:sp>
      <p:sp>
        <p:nvSpPr>
          <p:cNvPr id="5" name="TextBox 4">
            <a:extLst>
              <a:ext uri="{FF2B5EF4-FFF2-40B4-BE49-F238E27FC236}">
                <a16:creationId xmlns:a16="http://schemas.microsoft.com/office/drawing/2014/main" id="{F7F4015F-E131-E048-86B4-4F8BDDE75829}"/>
              </a:ext>
            </a:extLst>
          </p:cNvPr>
          <p:cNvSpPr txBox="1"/>
          <p:nvPr/>
        </p:nvSpPr>
        <p:spPr>
          <a:xfrm>
            <a:off x="299804" y="801076"/>
            <a:ext cx="8832322" cy="3785652"/>
          </a:xfrm>
          <a:prstGeom prst="rect">
            <a:avLst/>
          </a:prstGeom>
          <a:noFill/>
        </p:spPr>
        <p:txBody>
          <a:bodyPr wrap="square" rtlCol="0">
            <a:spAutoFit/>
          </a:bodyPr>
          <a:lstStyle/>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some common </a:t>
            </a:r>
            <a:r>
              <a:rPr lang="en-US" sz="1600" dirty="0" err="1">
                <a:solidFill>
                  <a:srgbClr val="00B050"/>
                </a:solidFill>
                <a:latin typeface="Menlo" panose="020B0609030804020204" pitchFamily="49" charset="0"/>
                <a:ea typeface="Menlo" panose="020B0609030804020204" pitchFamily="49" charset="0"/>
                <a:cs typeface="Menlo" panose="020B0609030804020204" pitchFamily="49" charset="0"/>
              </a:rPr>
              <a:t>Dockerfile</a:t>
            </a:r>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commands </a:t>
            </a:r>
          </a:p>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see more here </a:t>
            </a:r>
            <a:r>
              <a:rPr lang="en-US" sz="1600" dirty="0">
                <a:latin typeface="Menlo" panose="020B0609030804020204" pitchFamily="49" charset="0"/>
                <a:ea typeface="Menlo" panose="020B0609030804020204" pitchFamily="49" charset="0"/>
                <a:cs typeface="Menlo" panose="020B0609030804020204" pitchFamily="49" charset="0"/>
                <a:hlinkClick r:id="rId2"/>
              </a:rPr>
              <a:t>https://docs.docker.com/engine/reference/builder/</a:t>
            </a:r>
            <a:endParaRPr lang="en-US" sz="1600" dirty="0">
              <a:solidFill>
                <a:srgbClr val="00B050"/>
              </a:solidFill>
              <a:latin typeface="Menlo" panose="020B0609030804020204" pitchFamily="49" charset="0"/>
              <a:ea typeface="Menlo" panose="020B0609030804020204" pitchFamily="49" charset="0"/>
              <a:cs typeface="Menlo" panose="020B0609030804020204" pitchFamily="49" charset="0"/>
            </a:endParaRPr>
          </a:p>
          <a:p>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600" dirty="0">
              <a:solidFill>
                <a:srgbClr val="00B050"/>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Comment</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RUN echo 'something'</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RUN mv file1 file2</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COPY file1 file2</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RUN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mkdir</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-p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var</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/log/</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mydir</a:t>
            </a:r>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RUN apt-get update &amp;&amp; apt-get install –y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ssmtp</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&amp;&amp; apt-get clean</a:t>
            </a:r>
          </a:p>
          <a:p>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CMD ...   # command to execute when container starts</a:t>
            </a:r>
          </a:p>
          <a:p>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EXPOSE 80</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EXPOSE 443</a:t>
            </a:r>
          </a:p>
        </p:txBody>
      </p:sp>
    </p:spTree>
    <p:extLst>
      <p:ext uri="{BB962C8B-B14F-4D97-AF65-F5344CB8AC3E}">
        <p14:creationId xmlns:p14="http://schemas.microsoft.com/office/powerpoint/2010/main" val="3074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0"/>
            <a:ext cx="6499274" cy="646331"/>
          </a:xfrm>
          <a:prstGeom prst="rect">
            <a:avLst/>
          </a:prstGeom>
          <a:noFill/>
        </p:spPr>
        <p:txBody>
          <a:bodyPr wrap="square" rtlCol="0">
            <a:spAutoFit/>
          </a:bodyPr>
          <a:lstStyle/>
          <a:p>
            <a:r>
              <a:rPr lang="en-US" sz="3600" b="1" dirty="0"/>
              <a:t>Docker container – tutorial – 7</a:t>
            </a:r>
          </a:p>
        </p:txBody>
      </p:sp>
      <p:sp>
        <p:nvSpPr>
          <p:cNvPr id="5" name="TextBox 4">
            <a:extLst>
              <a:ext uri="{FF2B5EF4-FFF2-40B4-BE49-F238E27FC236}">
                <a16:creationId xmlns:a16="http://schemas.microsoft.com/office/drawing/2014/main" id="{F7F4015F-E131-E048-86B4-4F8BDDE75829}"/>
              </a:ext>
            </a:extLst>
          </p:cNvPr>
          <p:cNvSpPr txBox="1"/>
          <p:nvPr/>
        </p:nvSpPr>
        <p:spPr>
          <a:xfrm>
            <a:off x="225633" y="800710"/>
            <a:ext cx="8015844" cy="5693866"/>
          </a:xfrm>
          <a:prstGeom prst="rect">
            <a:avLst/>
          </a:prstGeom>
          <a:noFill/>
        </p:spPr>
        <p:txBody>
          <a:bodyPr wrap="squar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Running multiple services inside one container</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2"/>
              </a:rPr>
              <a:t>https://docs.docker.com/config/containers/multi-service_container/</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The simplest way to start several services inside a container</a:t>
            </a:r>
          </a:p>
          <a:p>
            <a:r>
              <a:rPr lang="en-US" sz="1400" dirty="0">
                <a:latin typeface="Menlo" panose="020B0609030804020204" pitchFamily="49" charset="0"/>
                <a:ea typeface="Menlo" panose="020B0609030804020204" pitchFamily="49" charset="0"/>
                <a:cs typeface="Menlo" panose="020B0609030804020204" pitchFamily="49" charset="0"/>
              </a:rPr>
              <a:t>is to copy them from outside – and then start with a wrapper script. </a:t>
            </a:r>
          </a:p>
          <a:p>
            <a:r>
              <a:rPr lang="en-US" sz="1400" dirty="0">
                <a:latin typeface="Menlo" panose="020B0609030804020204" pitchFamily="49" charset="0"/>
                <a:ea typeface="Menlo" panose="020B0609030804020204" pitchFamily="49" charset="0"/>
                <a:cs typeface="Menlo" panose="020B0609030804020204" pitchFamily="49" charset="0"/>
              </a:rPr>
              <a:t>The drawback of this approach is that we will need to install </a:t>
            </a:r>
          </a:p>
          <a:p>
            <a:r>
              <a:rPr lang="en-US" sz="1400" dirty="0">
                <a:latin typeface="Menlo" panose="020B0609030804020204" pitchFamily="49" charset="0"/>
                <a:ea typeface="Menlo" panose="020B0609030804020204" pitchFamily="49" charset="0"/>
                <a:cs typeface="Menlo" panose="020B0609030804020204" pitchFamily="49" charset="0"/>
              </a:rPr>
              <a:t>these services manually on the box and to know all directories to copy.</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FROM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ubuntu:latest</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COPY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out_path</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my_services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in_path</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my_services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COPY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out_path</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my_wrapper_script.sh</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my_wrapper_script.sh</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CMD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my_wrapper_script.sh</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Another approach would be to install everything inside the container:</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FROM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continuumio</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/anaconda3</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RUN apt-get update &amp;&amp; apt-get install –y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nginx</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RUN apt-get update &amp;&amp; apt-get install –y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gunicorn</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COPY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CMD  ... </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Yet another approach is to use ”Docker Compose” </a:t>
            </a:r>
          </a:p>
          <a:p>
            <a:r>
              <a:rPr lang="en-US" sz="1400" dirty="0">
                <a:latin typeface="Menlo" panose="020B0609030804020204" pitchFamily="49" charset="0"/>
                <a:ea typeface="Menlo" panose="020B0609030804020204" pitchFamily="49" charset="0"/>
                <a:cs typeface="Menlo" panose="020B0609030804020204" pitchFamily="49" charset="0"/>
              </a:rPr>
              <a:t>to use multiple containers together:</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3"/>
              </a:rPr>
              <a:t>https://docs.docker.com/compose/</a:t>
            </a:r>
            <a:endParaRPr lang="en-US" sz="14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93226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0"/>
            <a:ext cx="6499274" cy="646331"/>
          </a:xfrm>
          <a:prstGeom prst="rect">
            <a:avLst/>
          </a:prstGeom>
          <a:noFill/>
        </p:spPr>
        <p:txBody>
          <a:bodyPr wrap="square" rtlCol="0">
            <a:spAutoFit/>
          </a:bodyPr>
          <a:lstStyle/>
          <a:p>
            <a:r>
              <a:rPr lang="en-US" sz="3600" b="1" dirty="0"/>
              <a:t>Docker container – tutorial – 8</a:t>
            </a:r>
          </a:p>
        </p:txBody>
      </p:sp>
      <p:sp>
        <p:nvSpPr>
          <p:cNvPr id="5" name="TextBox 4">
            <a:extLst>
              <a:ext uri="{FF2B5EF4-FFF2-40B4-BE49-F238E27FC236}">
                <a16:creationId xmlns:a16="http://schemas.microsoft.com/office/drawing/2014/main" id="{F7F4015F-E131-E048-86B4-4F8BDDE75829}"/>
              </a:ext>
            </a:extLst>
          </p:cNvPr>
          <p:cNvSpPr txBox="1"/>
          <p:nvPr/>
        </p:nvSpPr>
        <p:spPr>
          <a:xfrm>
            <a:off x="0" y="646331"/>
            <a:ext cx="10854047" cy="6124754"/>
          </a:xfrm>
          <a:prstGeom prst="rect">
            <a:avLst/>
          </a:prstGeom>
          <a:noFill/>
        </p:spPr>
        <p:txBody>
          <a:bodyPr wrap="squar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Using </a:t>
            </a:r>
            <a:r>
              <a:rPr lang="en-US" sz="1400" dirty="0" err="1">
                <a:latin typeface="Menlo" panose="020B0609030804020204" pitchFamily="49" charset="0"/>
                <a:ea typeface="Menlo" panose="020B0609030804020204" pitchFamily="49" charset="0"/>
                <a:cs typeface="Menlo" panose="020B0609030804020204" pitchFamily="49" charset="0"/>
              </a:rPr>
              <a:t>ssh</a:t>
            </a:r>
            <a:r>
              <a:rPr lang="en-US" sz="1400" dirty="0">
                <a:latin typeface="Menlo" panose="020B0609030804020204" pitchFamily="49" charset="0"/>
                <a:ea typeface="Menlo" panose="020B0609030804020204" pitchFamily="49" charset="0"/>
                <a:cs typeface="Menlo" panose="020B0609030804020204" pitchFamily="49" charset="0"/>
              </a:rPr>
              <a:t> inside container:</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2"/>
              </a:rPr>
              <a:t>https://stackoverflow.com/questions/18136389/using-ssh-keys-inside-docker-container</a:t>
            </a:r>
            <a:r>
              <a:rPr lang="en-US" sz="1400" dirty="0">
                <a:latin typeface="Menlo" panose="020B0609030804020204" pitchFamily="49" charset="0"/>
                <a:ea typeface="Menlo" panose="020B0609030804020204" pitchFamily="49" charset="0"/>
                <a:cs typeface="Menlo" panose="020B0609030804020204" pitchFamily="49" charset="0"/>
              </a:rPr>
              <a:t> </a:t>
            </a:r>
          </a:p>
          <a:p>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b="1" dirty="0">
                <a:solidFill>
                  <a:srgbClr val="FF0000"/>
                </a:solidFill>
                <a:latin typeface="Menlo" panose="020B0609030804020204" pitchFamily="49" charset="0"/>
                <a:ea typeface="Menlo" panose="020B0609030804020204" pitchFamily="49" charset="0"/>
                <a:cs typeface="Menlo" panose="020B0609030804020204" pitchFamily="49" charset="0"/>
              </a:rPr>
              <a:t>Build Context</a:t>
            </a:r>
            <a:r>
              <a:rPr lang="en-US" sz="1400" dirty="0">
                <a:latin typeface="Menlo" panose="020B0609030804020204" pitchFamily="49" charset="0"/>
                <a:ea typeface="Menlo" panose="020B0609030804020204" pitchFamily="49" charset="0"/>
                <a:cs typeface="Menlo" panose="020B0609030804020204" pitchFamily="49" charset="0"/>
              </a:rPr>
              <a:t> – files and directories which docker can copy into image during the build process. </a:t>
            </a:r>
          </a:p>
          <a:p>
            <a:r>
              <a:rPr lang="en-US" sz="1400" b="1" dirty="0">
                <a:solidFill>
                  <a:srgbClr val="FF0000"/>
                </a:solidFill>
                <a:latin typeface="Menlo" panose="020B0609030804020204" pitchFamily="49" charset="0"/>
                <a:ea typeface="Menlo" panose="020B0609030804020204" pitchFamily="49" charset="0"/>
                <a:cs typeface="Menlo" panose="020B0609030804020204" pitchFamily="49" charset="0"/>
              </a:rPr>
              <a:t>Build context</a:t>
            </a:r>
            <a:r>
              <a:rPr lang="en-US" sz="1400" dirty="0">
                <a:latin typeface="Menlo" panose="020B0609030804020204" pitchFamily="49" charset="0"/>
                <a:ea typeface="Menlo" panose="020B0609030804020204" pitchFamily="49" charset="0"/>
                <a:cs typeface="Menlo" panose="020B0609030804020204" pitchFamily="49" charset="0"/>
              </a:rPr>
              <a:t> is not required for for running the image.</a:t>
            </a:r>
          </a:p>
          <a:p>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latin typeface="Menlo" panose="020B0609030804020204" pitchFamily="49" charset="0"/>
                <a:ea typeface="Menlo" panose="020B0609030804020204" pitchFamily="49" charset="0"/>
                <a:cs typeface="Menlo" panose="020B0609030804020204" pitchFamily="49" charset="0"/>
              </a:rPr>
              <a:t>A Docker image consists of read-only layers </a:t>
            </a:r>
          </a:p>
          <a:p>
            <a:r>
              <a:rPr lang="en-US" sz="1400" dirty="0">
                <a:latin typeface="Menlo" panose="020B0609030804020204" pitchFamily="49" charset="0"/>
                <a:ea typeface="Menlo" panose="020B0609030804020204" pitchFamily="49" charset="0"/>
                <a:cs typeface="Menlo" panose="020B0609030804020204" pitchFamily="49" charset="0"/>
              </a:rPr>
              <a:t>each of which represents a </a:t>
            </a:r>
            <a:r>
              <a:rPr lang="en-US" sz="1400" dirty="0" err="1">
                <a:latin typeface="Menlo" panose="020B0609030804020204" pitchFamily="49" charset="0"/>
                <a:ea typeface="Menlo" panose="020B0609030804020204" pitchFamily="49" charset="0"/>
                <a:cs typeface="Menlo" panose="020B0609030804020204" pitchFamily="49" charset="0"/>
              </a:rPr>
              <a:t>Dockerfile</a:t>
            </a:r>
            <a:r>
              <a:rPr lang="en-US" sz="1400" dirty="0">
                <a:latin typeface="Menlo" panose="020B0609030804020204" pitchFamily="49" charset="0"/>
                <a:ea typeface="Menlo" panose="020B0609030804020204" pitchFamily="49" charset="0"/>
                <a:cs typeface="Menlo" panose="020B0609030804020204" pitchFamily="49" charset="0"/>
              </a:rPr>
              <a:t> instruction.</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The layers are stacked, and each one is a delta </a:t>
            </a:r>
          </a:p>
          <a:p>
            <a:r>
              <a:rPr lang="en-US" sz="1400" dirty="0">
                <a:latin typeface="Menlo" panose="020B0609030804020204" pitchFamily="49" charset="0"/>
                <a:ea typeface="Menlo" panose="020B0609030804020204" pitchFamily="49" charset="0"/>
                <a:cs typeface="Menlo" panose="020B0609030804020204" pitchFamily="49" charset="0"/>
              </a:rPr>
              <a:t>of the changes from the previous layer.</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FROM ubuntu:18.04        # creates a layer from the ubuntu:18.04 Docker image.</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COPY . /app              # adds files from your Docker client’s current directory.</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RUN make /app            # builds your application with make.</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CMD python /app/</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specifies what command to run within the container.</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a:t>
            </a: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setting environment </a:t>
            </a:r>
            <a:r>
              <a:rPr lang="en-US" sz="1400" dirty="0" err="1">
                <a:solidFill>
                  <a:srgbClr val="00B050"/>
                </a:solidFill>
                <a:latin typeface="Menlo" panose="020B0609030804020204" pitchFamily="49" charset="0"/>
                <a:ea typeface="Menlo" panose="020B0609030804020204" pitchFamily="49" charset="0"/>
                <a:cs typeface="Menlo" panose="020B0609030804020204" pitchFamily="49" charset="0"/>
              </a:rPr>
              <a:t>usint</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“ENV” command</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ENV PATH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usr</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/local/</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nginx</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/bin:$PATH</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Each next layer inherits from previous layers</a:t>
            </a:r>
          </a:p>
          <a:p>
            <a:r>
              <a:rPr lang="en-US" sz="1400" dirty="0">
                <a:latin typeface="Menlo" panose="020B0609030804020204" pitchFamily="49" charset="0"/>
                <a:ea typeface="Menlo" panose="020B0609030804020204" pitchFamily="49" charset="0"/>
                <a:cs typeface="Menlo" panose="020B0609030804020204" pitchFamily="49" charset="0"/>
              </a:rPr>
              <a:t>unless you unset (in the same layer):</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FROM alpine</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RUN export ADMIN_USER="mark" &amp;&amp; echo $ADMIN_USER &gt; ./mark &amp;&amp; unset ADMIN_USER</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CMD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sh</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docker run --</a:t>
            </a:r>
            <a:r>
              <a:rPr lang="en-US" sz="1400" dirty="0" err="1">
                <a:latin typeface="Menlo" panose="020B0609030804020204" pitchFamily="49" charset="0"/>
                <a:ea typeface="Menlo" panose="020B0609030804020204" pitchFamily="49" charset="0"/>
                <a:cs typeface="Menlo" panose="020B0609030804020204" pitchFamily="49" charset="0"/>
              </a:rPr>
              <a:t>rm</a:t>
            </a:r>
            <a:r>
              <a:rPr lang="en-US" sz="1400" dirty="0">
                <a:latin typeface="Menlo" panose="020B0609030804020204" pitchFamily="49" charset="0"/>
                <a:ea typeface="Menlo" panose="020B0609030804020204" pitchFamily="49" charset="0"/>
                <a:cs typeface="Menlo" panose="020B0609030804020204" pitchFamily="49" charset="0"/>
              </a:rPr>
              <a:t> test </a:t>
            </a:r>
            <a:r>
              <a:rPr lang="en-US" sz="1400" dirty="0" err="1">
                <a:latin typeface="Menlo" panose="020B0609030804020204" pitchFamily="49" charset="0"/>
                <a:ea typeface="Menlo" panose="020B0609030804020204" pitchFamily="49" charset="0"/>
                <a:cs typeface="Menlo" panose="020B0609030804020204" pitchFamily="49" charset="0"/>
              </a:rPr>
              <a:t>sh</a:t>
            </a:r>
            <a:r>
              <a:rPr lang="en-US" sz="1400" dirty="0">
                <a:latin typeface="Menlo" panose="020B0609030804020204" pitchFamily="49" charset="0"/>
                <a:ea typeface="Menlo" panose="020B0609030804020204" pitchFamily="49" charset="0"/>
                <a:cs typeface="Menlo" panose="020B0609030804020204" pitchFamily="49" charset="0"/>
              </a:rPr>
              <a:t> -c 'echo $ADMIN_USER'</a:t>
            </a:r>
          </a:p>
        </p:txBody>
      </p:sp>
    </p:spTree>
    <p:extLst>
      <p:ext uri="{BB962C8B-B14F-4D97-AF65-F5344CB8AC3E}">
        <p14:creationId xmlns:p14="http://schemas.microsoft.com/office/powerpoint/2010/main" val="294781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0"/>
            <a:ext cx="6499274" cy="646331"/>
          </a:xfrm>
          <a:prstGeom prst="rect">
            <a:avLst/>
          </a:prstGeom>
          <a:noFill/>
        </p:spPr>
        <p:txBody>
          <a:bodyPr wrap="square" rtlCol="0">
            <a:spAutoFit/>
          </a:bodyPr>
          <a:lstStyle/>
          <a:p>
            <a:r>
              <a:rPr lang="en-US" sz="3600" b="1" dirty="0"/>
              <a:t>Docker container – tutorial – 9</a:t>
            </a:r>
          </a:p>
        </p:txBody>
      </p:sp>
      <p:sp>
        <p:nvSpPr>
          <p:cNvPr id="5" name="TextBox 4">
            <a:extLst>
              <a:ext uri="{FF2B5EF4-FFF2-40B4-BE49-F238E27FC236}">
                <a16:creationId xmlns:a16="http://schemas.microsoft.com/office/drawing/2014/main" id="{F7F4015F-E131-E048-86B4-4F8BDDE75829}"/>
              </a:ext>
            </a:extLst>
          </p:cNvPr>
          <p:cNvSpPr txBox="1"/>
          <p:nvPr/>
        </p:nvSpPr>
        <p:spPr>
          <a:xfrm>
            <a:off x="296883" y="905232"/>
            <a:ext cx="10711543" cy="5047536"/>
          </a:xfrm>
          <a:prstGeom prst="rect">
            <a:avLst/>
          </a:prstGeom>
          <a:noFill/>
        </p:spPr>
        <p:txBody>
          <a:bodyPr wrap="squar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How can Docker supply each container with a hostname and DNS configuration, </a:t>
            </a:r>
          </a:p>
          <a:p>
            <a:r>
              <a:rPr lang="en-US" sz="1400" dirty="0">
                <a:latin typeface="Menlo" panose="020B0609030804020204" pitchFamily="49" charset="0"/>
                <a:ea typeface="Menlo" panose="020B0609030804020204" pitchFamily="49" charset="0"/>
                <a:cs typeface="Menlo" panose="020B0609030804020204" pitchFamily="49" charset="0"/>
              </a:rPr>
              <a:t>without having to build a custom image with the hostname written inside?</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2"/>
              </a:rPr>
              <a:t>https://docs.docker.com/v17.09/engine/userguide/networking/default_network/configure-dns/</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How to tell docker which DNS servers to use:</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3"/>
              </a:rPr>
              <a:t>https://l-lin.github.io/post/2018/2018-09-03-docker_ubuntu_18_dns/</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How to tell docker about external host (to make it visible inside docker):</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4"/>
              </a:rPr>
              <a:t>https://blog.codeship.com/using-the-add-host-flag-for-dns-mapping-within-docker-containers/ </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Creating/using </a:t>
            </a:r>
            <a:r>
              <a:rPr lang="en-US" sz="1400" dirty="0" err="1">
                <a:latin typeface="Menlo" panose="020B0609030804020204" pitchFamily="49" charset="0"/>
                <a:ea typeface="Menlo" panose="020B0609030804020204" pitchFamily="49" charset="0"/>
                <a:cs typeface="Menlo" panose="020B0609030804020204" pitchFamily="49" charset="0"/>
              </a:rPr>
              <a:t>nginx</a:t>
            </a:r>
            <a:r>
              <a:rPr lang="en-US" sz="1400" dirty="0">
                <a:latin typeface="Menlo" panose="020B0609030804020204" pitchFamily="49" charset="0"/>
                <a:ea typeface="Menlo" panose="020B0609030804020204" pitchFamily="49" charset="0"/>
                <a:cs typeface="Menlo" panose="020B0609030804020204" pitchFamily="49" charset="0"/>
              </a:rPr>
              <a:t> docker (also how to configure)</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5"/>
              </a:rPr>
              <a:t>https://docs.nginx.com/nginx/admin-guide/installing-nginx/installing-nginx-docker/ </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How do I combine several images into one via </a:t>
            </a:r>
            <a:r>
              <a:rPr lang="en-US" sz="1400" dirty="0" err="1">
                <a:latin typeface="Menlo" panose="020B0609030804020204" pitchFamily="49" charset="0"/>
                <a:ea typeface="Menlo" panose="020B0609030804020204" pitchFamily="49" charset="0"/>
                <a:cs typeface="Menlo" panose="020B0609030804020204" pitchFamily="49" charset="0"/>
              </a:rPr>
              <a:t>Dockerfile</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6"/>
              </a:rPr>
              <a:t>https://github.com/moby/moby/issues/3378</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Multiple FROMs - what it means</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7"/>
              </a:rPr>
              <a:t>https://</a:t>
            </a:r>
            <a:r>
              <a:rPr lang="en-US" sz="1400" dirty="0" err="1">
                <a:latin typeface="Menlo" panose="020B0609030804020204" pitchFamily="49" charset="0"/>
                <a:ea typeface="Menlo" panose="020B0609030804020204" pitchFamily="49" charset="0"/>
                <a:cs typeface="Menlo" panose="020B0609030804020204" pitchFamily="49" charset="0"/>
                <a:hlinkClick r:id="rId7"/>
              </a:rPr>
              <a:t>stackoverflow.com</a:t>
            </a:r>
            <a:r>
              <a:rPr lang="en-US" sz="1400" dirty="0">
                <a:latin typeface="Menlo" panose="020B0609030804020204" pitchFamily="49" charset="0"/>
                <a:ea typeface="Menlo" panose="020B0609030804020204" pitchFamily="49" charset="0"/>
                <a:cs typeface="Menlo" panose="020B0609030804020204" pitchFamily="49" charset="0"/>
                <a:hlinkClick r:id="rId7"/>
              </a:rPr>
              <a:t>/questions/33322103/multiple-</a:t>
            </a:r>
            <a:r>
              <a:rPr lang="en-US" sz="1400" dirty="0" err="1">
                <a:latin typeface="Menlo" panose="020B0609030804020204" pitchFamily="49" charset="0"/>
                <a:ea typeface="Menlo" panose="020B0609030804020204" pitchFamily="49" charset="0"/>
                <a:cs typeface="Menlo" panose="020B0609030804020204" pitchFamily="49" charset="0"/>
                <a:hlinkClick r:id="rId7"/>
              </a:rPr>
              <a:t>froms</a:t>
            </a:r>
            <a:r>
              <a:rPr lang="en-US" sz="1400" dirty="0">
                <a:latin typeface="Menlo" panose="020B0609030804020204" pitchFamily="49" charset="0"/>
                <a:ea typeface="Menlo" panose="020B0609030804020204" pitchFamily="49" charset="0"/>
                <a:cs typeface="Menlo" panose="020B0609030804020204" pitchFamily="49" charset="0"/>
                <a:hlinkClick r:id="rId7"/>
              </a:rPr>
              <a:t>-what-it-means</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8"/>
              </a:rPr>
              <a:t>https://</a:t>
            </a:r>
            <a:r>
              <a:rPr lang="en-US" sz="1400" dirty="0" err="1">
                <a:latin typeface="Menlo" panose="020B0609030804020204" pitchFamily="49" charset="0"/>
                <a:ea typeface="Menlo" panose="020B0609030804020204" pitchFamily="49" charset="0"/>
                <a:cs typeface="Menlo" panose="020B0609030804020204" pitchFamily="49" charset="0"/>
                <a:hlinkClick r:id="rId8"/>
              </a:rPr>
              <a:t>dev.to</a:t>
            </a:r>
            <a:r>
              <a:rPr lang="en-US" sz="1400" dirty="0">
                <a:latin typeface="Menlo" panose="020B0609030804020204" pitchFamily="49" charset="0"/>
                <a:ea typeface="Menlo" panose="020B0609030804020204" pitchFamily="49" charset="0"/>
                <a:cs typeface="Menlo" panose="020B0609030804020204" pitchFamily="49" charset="0"/>
                <a:hlinkClick r:id="rId8"/>
              </a:rPr>
              <a:t>/</a:t>
            </a:r>
            <a:r>
              <a:rPr lang="en-US" sz="1400" dirty="0" err="1">
                <a:latin typeface="Menlo" panose="020B0609030804020204" pitchFamily="49" charset="0"/>
                <a:ea typeface="Menlo" panose="020B0609030804020204" pitchFamily="49" charset="0"/>
                <a:cs typeface="Menlo" panose="020B0609030804020204" pitchFamily="49" charset="0"/>
                <a:hlinkClick r:id="rId8"/>
              </a:rPr>
              <a:t>brpaz</a:t>
            </a:r>
            <a:r>
              <a:rPr lang="en-US" sz="1400" dirty="0">
                <a:latin typeface="Menlo" panose="020B0609030804020204" pitchFamily="49" charset="0"/>
                <a:ea typeface="Menlo" panose="020B0609030804020204" pitchFamily="49" charset="0"/>
                <a:cs typeface="Menlo" panose="020B0609030804020204" pitchFamily="49" charset="0"/>
                <a:hlinkClick r:id="rId8"/>
              </a:rPr>
              <a:t>/using-docker-multi-stage-builds-during-development-35bc</a:t>
            </a:r>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9"/>
              </a:rPr>
              <a:t>https://</a:t>
            </a:r>
            <a:r>
              <a:rPr lang="en-US" sz="1400" dirty="0" err="1">
                <a:latin typeface="Menlo" panose="020B0609030804020204" pitchFamily="49" charset="0"/>
                <a:ea typeface="Menlo" panose="020B0609030804020204" pitchFamily="49" charset="0"/>
                <a:cs typeface="Menlo" panose="020B0609030804020204" pitchFamily="49" charset="0"/>
                <a:hlinkClick r:id="rId9"/>
              </a:rPr>
              <a:t>medium.com</a:t>
            </a:r>
            <a:r>
              <a:rPr lang="en-US" sz="1400" dirty="0">
                <a:latin typeface="Menlo" panose="020B0609030804020204" pitchFamily="49" charset="0"/>
                <a:ea typeface="Menlo" panose="020B0609030804020204" pitchFamily="49" charset="0"/>
                <a:cs typeface="Menlo" panose="020B0609030804020204" pitchFamily="49" charset="0"/>
                <a:hlinkClick r:id="rId9"/>
              </a:rPr>
              <a:t>/@</a:t>
            </a:r>
            <a:r>
              <a:rPr lang="en-US" sz="1400" dirty="0" err="1">
                <a:latin typeface="Menlo" panose="020B0609030804020204" pitchFamily="49" charset="0"/>
                <a:ea typeface="Menlo" panose="020B0609030804020204" pitchFamily="49" charset="0"/>
                <a:cs typeface="Menlo" panose="020B0609030804020204" pitchFamily="49" charset="0"/>
                <a:hlinkClick r:id="rId9"/>
              </a:rPr>
              <a:t>tonistiigi</a:t>
            </a:r>
            <a:r>
              <a:rPr lang="en-US" sz="1400" dirty="0">
                <a:latin typeface="Menlo" panose="020B0609030804020204" pitchFamily="49" charset="0"/>
                <a:ea typeface="Menlo" panose="020B0609030804020204" pitchFamily="49" charset="0"/>
                <a:cs typeface="Menlo" panose="020B0609030804020204" pitchFamily="49" charset="0"/>
                <a:hlinkClick r:id="rId9"/>
              </a:rPr>
              <a:t>/advanced-multi-stage-build-patterns-6f741b852fae</a:t>
            </a:r>
            <a:endParaRPr lang="en-US" sz="1400" dirty="0">
              <a:latin typeface="Menlo" panose="020B0609030804020204" pitchFamily="49" charset="0"/>
              <a:ea typeface="Menlo" panose="020B0609030804020204" pitchFamily="49" charset="0"/>
              <a:cs typeface="Menlo" panose="020B0609030804020204" pitchFamily="49" charset="0"/>
            </a:endParaRP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Brief history of containers:</a:t>
            </a:r>
          </a:p>
          <a:p>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latin typeface="Menlo" panose="020B0609030804020204" pitchFamily="49" charset="0"/>
                <a:ea typeface="Menlo" panose="020B0609030804020204" pitchFamily="49" charset="0"/>
                <a:cs typeface="Menlo" panose="020B0609030804020204" pitchFamily="49" charset="0"/>
                <a:hlinkClick r:id="rId10"/>
              </a:rPr>
              <a:t>https://blog.aquasec.com/a-brief-history-of-containers-from-1970s-chroot-to-docker-2016</a:t>
            </a:r>
            <a:r>
              <a:rPr lang="en-US" sz="1400" dirty="0">
                <a:latin typeface="Menlo" panose="020B0609030804020204" pitchFamily="49" charset="0"/>
                <a:ea typeface="Menlo" panose="020B0609030804020204" pitchFamily="49" charset="0"/>
                <a:cs typeface="Menlo" panose="020B0609030804020204" pitchFamily="49" charset="0"/>
              </a:rPr>
              <a:t>  </a:t>
            </a:r>
          </a:p>
        </p:txBody>
      </p:sp>
    </p:spTree>
    <p:extLst>
      <p:ext uri="{BB962C8B-B14F-4D97-AF65-F5344CB8AC3E}">
        <p14:creationId xmlns:p14="http://schemas.microsoft.com/office/powerpoint/2010/main" val="2497442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1FE0FF-ADC0-654C-9A5C-4676F7E2BFFE}"/>
              </a:ext>
            </a:extLst>
          </p:cNvPr>
          <p:cNvSpPr txBox="1"/>
          <p:nvPr/>
        </p:nvSpPr>
        <p:spPr>
          <a:xfrm>
            <a:off x="0" y="0"/>
            <a:ext cx="6499274" cy="646331"/>
          </a:xfrm>
          <a:prstGeom prst="rect">
            <a:avLst/>
          </a:prstGeom>
          <a:noFill/>
        </p:spPr>
        <p:txBody>
          <a:bodyPr wrap="square" rtlCol="0">
            <a:spAutoFit/>
          </a:bodyPr>
          <a:lstStyle/>
          <a:p>
            <a:r>
              <a:rPr lang="en-US" sz="3600" b="1" dirty="0"/>
              <a:t>Docker container – tutorial – 10</a:t>
            </a:r>
          </a:p>
        </p:txBody>
      </p:sp>
      <p:sp>
        <p:nvSpPr>
          <p:cNvPr id="5" name="TextBox 4">
            <a:extLst>
              <a:ext uri="{FF2B5EF4-FFF2-40B4-BE49-F238E27FC236}">
                <a16:creationId xmlns:a16="http://schemas.microsoft.com/office/drawing/2014/main" id="{B2236A7A-7900-9F4E-A64B-BEBEFA109EF4}"/>
              </a:ext>
            </a:extLst>
          </p:cNvPr>
          <p:cNvSpPr txBox="1"/>
          <p:nvPr/>
        </p:nvSpPr>
        <p:spPr>
          <a:xfrm>
            <a:off x="320633" y="1137615"/>
            <a:ext cx="11590317" cy="2277547"/>
          </a:xfrm>
          <a:prstGeom prst="rect">
            <a:avLst/>
          </a:prstGeom>
          <a:noFill/>
        </p:spPr>
        <p:txBody>
          <a:bodyPr wrap="square" rtlCol="0">
            <a:spAutoFit/>
          </a:bodyPr>
          <a:lstStyle/>
          <a:p>
            <a:r>
              <a:rPr lang="en-US" sz="1400" dirty="0">
                <a:latin typeface="Menlo" panose="020B0609030804020204" pitchFamily="49" charset="0"/>
                <a:ea typeface="Menlo" panose="020B0609030804020204" pitchFamily="49" charset="0"/>
                <a:cs typeface="Menlo" panose="020B0609030804020204" pitchFamily="49" charset="0"/>
              </a:rPr>
              <a:t>How to schedule jobs defined in containers</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400" dirty="0">
                <a:latin typeface="Menlo" panose="020B0609030804020204" pitchFamily="49" charset="0"/>
                <a:ea typeface="Menlo" panose="020B0609030804020204" pitchFamily="49" charset="0"/>
                <a:cs typeface="Menlo" panose="020B0609030804020204" pitchFamily="49" charset="0"/>
              </a:rPr>
              <a:t>Choice of schedulers:</a:t>
            </a:r>
          </a:p>
          <a:p>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cron</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systemd</a:t>
            </a:r>
            <a:r>
              <a:rPr lang="en-US" sz="1400" dirty="0">
                <a:latin typeface="Menlo" panose="020B0609030804020204" pitchFamily="49" charset="0"/>
                <a:ea typeface="Menlo" panose="020B0609030804020204" pitchFamily="49" charset="0"/>
                <a:cs typeface="Menlo" panose="020B0609030804020204" pitchFamily="49" charset="0"/>
              </a:rPr>
              <a:t>, Ofelia, etc.</a:t>
            </a:r>
          </a:p>
          <a:p>
            <a:endParaRPr lang="en-US" sz="1400" dirty="0">
              <a:latin typeface="Menlo" panose="020B0609030804020204" pitchFamily="49" charset="0"/>
              <a:ea typeface="Menlo" panose="020B0609030804020204" pitchFamily="49" charset="0"/>
              <a:cs typeface="Menlo" panose="020B0609030804020204" pitchFamily="49" charset="0"/>
            </a:endParaRP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2"/>
              </a:rPr>
              <a:t>https://devops.stackexchange.com/questions/4904/scheduling-a-docker-container-or-installing-scheduler-in-container</a:t>
            </a:r>
            <a:r>
              <a:rPr lang="en-US" sz="1200" dirty="0">
                <a:latin typeface="Menlo" panose="020B0609030804020204" pitchFamily="49" charset="0"/>
                <a:ea typeface="Menlo" panose="020B0609030804020204" pitchFamily="49" charset="0"/>
                <a:cs typeface="Menlo" panose="020B0609030804020204" pitchFamily="49" charset="0"/>
              </a:rPr>
              <a:t> </a:t>
            </a: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3"/>
              </a:rPr>
              <a:t>https://nickjanetakis.com/blog/docker-tip-40-running-cron-jobs-on-the-host-vs-in-a-container</a:t>
            </a:r>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4"/>
              </a:rPr>
              <a:t>https://www.tddapps.com/2017/02/18/how-to-run-any-container-on-a-schedule/</a:t>
            </a:r>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5"/>
              </a:rPr>
              <a:t>https://blog.trifork.com/2014/03/11/using-supervisor-with-docker-to-manage-processes-supporting-image-inheritance/</a:t>
            </a:r>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6"/>
              </a:rPr>
              <a:t>https://coreos.com/os/docs/latest/scheduling-tasks-with-systemd-timers.html</a:t>
            </a:r>
            <a:endParaRPr lang="en-US" sz="1200" dirty="0">
              <a:latin typeface="Menlo" panose="020B0609030804020204" pitchFamily="49" charset="0"/>
              <a:ea typeface="Menlo" panose="020B0609030804020204" pitchFamily="49" charset="0"/>
              <a:cs typeface="Menlo" panose="020B0609030804020204" pitchFamily="49" charset="0"/>
            </a:endParaRPr>
          </a:p>
          <a:p>
            <a:r>
              <a:rPr lang="en-US" sz="1200" dirty="0">
                <a:latin typeface="Menlo" panose="020B0609030804020204" pitchFamily="49" charset="0"/>
                <a:ea typeface="Menlo" panose="020B0609030804020204" pitchFamily="49" charset="0"/>
                <a:cs typeface="Menlo" panose="020B0609030804020204" pitchFamily="49" charset="0"/>
              </a:rPr>
              <a:t> - </a:t>
            </a:r>
            <a:r>
              <a:rPr lang="en-US" sz="1200" dirty="0">
                <a:latin typeface="Menlo" panose="020B0609030804020204" pitchFamily="49" charset="0"/>
                <a:ea typeface="Menlo" panose="020B0609030804020204" pitchFamily="49" charset="0"/>
                <a:cs typeface="Menlo" panose="020B0609030804020204" pitchFamily="49" charset="0"/>
                <a:hlinkClick r:id="rId7"/>
              </a:rPr>
              <a:t>https://github.com/mcuadros/ofelia</a:t>
            </a:r>
            <a:endParaRPr lang="en-US" sz="1200" dirty="0">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37203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p:nvPr/>
        </p:nvSpPr>
        <p:spPr>
          <a:xfrm>
            <a:off x="1070979" y="474383"/>
            <a:ext cx="9638772" cy="4986965"/>
          </a:xfrm>
          <a:prstGeom prst="rect">
            <a:avLst/>
          </a:prstGeom>
          <a:noFill/>
          <a:ln>
            <a:noFill/>
          </a:ln>
        </p:spPr>
        <p:txBody>
          <a:bodyPr spcFirstLastPara="1" wrap="square" lIns="121900" tIns="121900" rIns="121900" bIns="121900" anchor="t" anchorCtr="0">
            <a:noAutofit/>
          </a:bodyPr>
          <a:lstStyle/>
          <a:p>
            <a:r>
              <a:rPr lang="en" sz="2800" b="1" dirty="0">
                <a:solidFill>
                  <a:schemeClr val="dk1"/>
                </a:solidFill>
                <a:latin typeface="Arial" panose="020B0604020202020204" pitchFamily="34" charset="0"/>
                <a:cs typeface="Arial" panose="020B0604020202020204" pitchFamily="34" charset="0"/>
              </a:rPr>
              <a:t>from Dedicated on-prem Server </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VM (Cloud)</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Dockers </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Kubernetes </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Service Meshes (Istio)</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a:p>
            <a:r>
              <a:rPr lang="en" sz="2800" b="1" dirty="0">
                <a:solidFill>
                  <a:schemeClr val="dk1"/>
                </a:solidFill>
                <a:latin typeface="Arial" panose="020B0604020202020204" pitchFamily="34" charset="0"/>
                <a:cs typeface="Arial" panose="020B0604020202020204" pitchFamily="34" charset="0"/>
              </a:rPr>
              <a:t>                    to Serverless Architecture (Microservices)</a:t>
            </a:r>
            <a:endParaRPr sz="2800" b="1" dirty="0">
              <a:solidFill>
                <a:schemeClr val="dk1"/>
              </a:solidFill>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C0690769-49B5-7742-BF72-6CA211951D08}"/>
              </a:ext>
            </a:extLst>
          </p:cNvPr>
          <p:cNvCxnSpPr>
            <a:cxnSpLocks/>
          </p:cNvCxnSpPr>
          <p:nvPr/>
        </p:nvCxnSpPr>
        <p:spPr>
          <a:xfrm flipH="1" flipV="1">
            <a:off x="807685" y="776289"/>
            <a:ext cx="1935513" cy="4371908"/>
          </a:xfrm>
          <a:prstGeom prst="line">
            <a:avLst/>
          </a:prstGeom>
          <a:ln w="190500" cap="rnd">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p:nvPr/>
        </p:nvSpPr>
        <p:spPr>
          <a:xfrm>
            <a:off x="161199" y="861646"/>
            <a:ext cx="7735891" cy="5123518"/>
          </a:xfrm>
          <a:prstGeom prst="rect">
            <a:avLst/>
          </a:prstGeom>
          <a:solidFill>
            <a:schemeClr val="accent4">
              <a:lumMod val="20000"/>
              <a:lumOff val="80000"/>
            </a:schemeClr>
          </a:solidFill>
          <a:ln>
            <a:solidFill>
              <a:srgbClr val="FF0000"/>
            </a:solidFill>
          </a:ln>
        </p:spPr>
        <p:txBody>
          <a:bodyPr spcFirstLastPara="1" wrap="square" lIns="121900" tIns="121900" rIns="121900" bIns="121900" anchor="t" anchorCtr="0">
            <a:noAutofit/>
          </a:bodyPr>
          <a:lstStyle/>
          <a:p>
            <a:r>
              <a:rPr lang="en" sz="1400" dirty="0">
                <a:solidFill>
                  <a:schemeClr val="dk1"/>
                </a:solidFill>
                <a:latin typeface="Arial" panose="020B0604020202020204" pitchFamily="34" charset="0"/>
                <a:cs typeface="Arial" panose="020B0604020202020204" pitchFamily="34" charset="0"/>
              </a:rPr>
              <a:t>- </a:t>
            </a:r>
            <a:r>
              <a:rPr lang="en" sz="1400" u="sng" dirty="0">
                <a:solidFill>
                  <a:schemeClr val="hlink"/>
                </a:solidFill>
                <a:latin typeface="Arial" panose="020B0604020202020204" pitchFamily="34" charset="0"/>
                <a:cs typeface="Arial" panose="020B0604020202020204" pitchFamily="34" charset="0"/>
                <a:hlinkClick r:id="rId3"/>
              </a:rPr>
              <a:t>https://www.docker.com</a:t>
            </a:r>
            <a:r>
              <a:rPr lang="en" sz="1400" dirty="0">
                <a:solidFill>
                  <a:schemeClr val="dk1"/>
                </a:solidFill>
                <a:latin typeface="Arial" panose="020B0604020202020204" pitchFamily="34" charset="0"/>
                <a:cs typeface="Arial" panose="020B0604020202020204" pitchFamily="34" charset="0"/>
              </a:rPr>
              <a:t> </a:t>
            </a:r>
          </a:p>
          <a:p>
            <a:endParaRPr lang="en" sz="1400" dirty="0">
              <a:solidFill>
                <a:schemeClr val="dk1"/>
              </a:solidFill>
              <a:latin typeface="Arial" panose="020B0604020202020204" pitchFamily="34" charset="0"/>
              <a:cs typeface="Arial" panose="020B0604020202020204" pitchFamily="34" charset="0"/>
            </a:endParaRPr>
          </a:p>
          <a:p>
            <a:r>
              <a:rPr lang="en" sz="1400" dirty="0">
                <a:solidFill>
                  <a:schemeClr val="dk1"/>
                </a:solidFill>
                <a:latin typeface="Arial" panose="020B0604020202020204" pitchFamily="34" charset="0"/>
                <a:cs typeface="Arial" panose="020B0604020202020204" pitchFamily="34" charset="0"/>
              </a:rPr>
              <a:t>- Docker is open source software.</a:t>
            </a:r>
            <a:endParaRPr sz="1400" dirty="0">
              <a:solidFill>
                <a:schemeClr val="dk1"/>
              </a:solidFill>
              <a:latin typeface="Arial" panose="020B0604020202020204" pitchFamily="34" charset="0"/>
              <a:cs typeface="Arial" panose="020B0604020202020204" pitchFamily="34" charset="0"/>
            </a:endParaRPr>
          </a:p>
          <a:p>
            <a:pPr>
              <a:buClr>
                <a:schemeClr val="dk1"/>
              </a:buClr>
              <a:buSzPts val="1100"/>
            </a:pPr>
            <a:endParaRPr sz="1400" dirty="0">
              <a:solidFill>
                <a:schemeClr val="dk1"/>
              </a:solidFill>
              <a:latin typeface="Arial" panose="020B0604020202020204" pitchFamily="34" charset="0"/>
              <a:cs typeface="Arial" panose="020B0604020202020204" pitchFamily="34" charset="0"/>
            </a:endParaRPr>
          </a:p>
          <a:p>
            <a:r>
              <a:rPr lang="en" sz="1400" dirty="0">
                <a:solidFill>
                  <a:srgbClr val="0000FF"/>
                </a:solidFill>
                <a:latin typeface="Arial" panose="020B0604020202020204" pitchFamily="34" charset="0"/>
                <a:cs typeface="Arial" panose="020B0604020202020204" pitchFamily="34" charset="0"/>
              </a:rPr>
              <a:t>Docker Inc.</a:t>
            </a:r>
            <a:r>
              <a:rPr lang="en" sz="1400" dirty="0">
                <a:solidFill>
                  <a:schemeClr val="dk1"/>
                </a:solidFill>
                <a:latin typeface="Arial" panose="020B0604020202020204" pitchFamily="34" charset="0"/>
                <a:cs typeface="Arial" panose="020B0604020202020204" pitchFamily="34" charset="0"/>
              </a:rPr>
              <a:t> – since 2013, Palo Alto, CA, ~500 Employees.</a:t>
            </a:r>
          </a:p>
          <a:p>
            <a:pPr marL="285750" indent="-28575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docker development</a:t>
            </a:r>
          </a:p>
          <a:p>
            <a:pPr marL="285750" indent="-28575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docker hub (~1 </a:t>
            </a:r>
            <a:r>
              <a:rPr lang="en" sz="1400" dirty="0" err="1">
                <a:solidFill>
                  <a:schemeClr val="dk1"/>
                </a:solidFill>
                <a:latin typeface="Arial" panose="020B0604020202020204" pitchFamily="34" charset="0"/>
                <a:cs typeface="Arial" panose="020B0604020202020204" pitchFamily="34" charset="0"/>
              </a:rPr>
              <a:t>Mln</a:t>
            </a:r>
            <a:r>
              <a:rPr lang="en" sz="1400" dirty="0">
                <a:solidFill>
                  <a:schemeClr val="dk1"/>
                </a:solidFill>
                <a:latin typeface="Arial" panose="020B0604020202020204" pitchFamily="34" charset="0"/>
                <a:cs typeface="Arial" panose="020B0604020202020204" pitchFamily="34" charset="0"/>
              </a:rPr>
              <a:t> images)</a:t>
            </a:r>
          </a:p>
          <a:p>
            <a:pPr marL="285750" indent="-28575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support for Enterprises ( </a:t>
            </a:r>
            <a:r>
              <a:rPr lang="en" sz="1400" u="sng" dirty="0">
                <a:solidFill>
                  <a:schemeClr val="hlink"/>
                </a:solidFill>
                <a:latin typeface="Arial" panose="020B0604020202020204" pitchFamily="34" charset="0"/>
                <a:cs typeface="Arial" panose="020B0604020202020204" pitchFamily="34" charset="0"/>
                <a:hlinkClick r:id="rId4"/>
              </a:rPr>
              <a:t>https://craft.co/docker</a:t>
            </a:r>
            <a:r>
              <a:rPr lang="en" sz="1400" dirty="0">
                <a:solidFill>
                  <a:schemeClr val="dk1"/>
                </a:solidFill>
                <a:latin typeface="Arial" panose="020B0604020202020204" pitchFamily="34" charset="0"/>
                <a:cs typeface="Arial" panose="020B0604020202020204" pitchFamily="34" charset="0"/>
              </a:rPr>
              <a:t> )</a:t>
            </a:r>
            <a:endParaRPr sz="1400" dirty="0">
              <a:solidFill>
                <a:schemeClr val="dk1"/>
              </a:solidFill>
              <a:latin typeface="Arial" panose="020B0604020202020204" pitchFamily="34" charset="0"/>
              <a:cs typeface="Arial" panose="020B0604020202020204" pitchFamily="34" charset="0"/>
            </a:endParaRPr>
          </a:p>
          <a:p>
            <a:pPr>
              <a:buClr>
                <a:schemeClr val="dk1"/>
              </a:buClr>
              <a:buSzPts val="1100"/>
            </a:pPr>
            <a:endParaRPr sz="1400" dirty="0">
              <a:solidFill>
                <a:schemeClr val="dk1"/>
              </a:solidFill>
              <a:latin typeface="Arial" panose="020B0604020202020204" pitchFamily="34" charset="0"/>
              <a:cs typeface="Arial" panose="020B0604020202020204" pitchFamily="34" charset="0"/>
            </a:endParaRPr>
          </a:p>
          <a:p>
            <a:pPr>
              <a:buClr>
                <a:schemeClr val="dk1"/>
              </a:buClr>
              <a:buSzPts val="1100"/>
            </a:pPr>
            <a:r>
              <a:rPr lang="en" sz="1400" dirty="0" err="1">
                <a:solidFill>
                  <a:srgbClr val="0000FF"/>
                </a:solidFill>
                <a:latin typeface="Arial" panose="020B0604020202020204" pitchFamily="34" charset="0"/>
                <a:cs typeface="Arial" panose="020B0604020202020204" pitchFamily="34" charset="0"/>
              </a:rPr>
              <a:t>Dockerfile</a:t>
            </a:r>
            <a:r>
              <a:rPr lang="en" sz="1400" dirty="0">
                <a:solidFill>
                  <a:schemeClr val="dk1"/>
                </a:solidFill>
                <a:latin typeface="Arial" panose="020B0604020202020204" pitchFamily="34" charset="0"/>
                <a:cs typeface="Arial" panose="020B0604020202020204" pitchFamily="34" charset="0"/>
              </a:rPr>
              <a:t> - file describing the container</a:t>
            </a:r>
          </a:p>
          <a:p>
            <a:pPr>
              <a:buClr>
                <a:schemeClr val="dk1"/>
              </a:buClr>
              <a:buSzPts val="1100"/>
            </a:pPr>
            <a:r>
              <a:rPr lang="en" sz="1400" dirty="0">
                <a:solidFill>
                  <a:schemeClr val="dk1"/>
                </a:solidFill>
                <a:latin typeface="Arial" panose="020B0604020202020204" pitchFamily="34" charset="0"/>
                <a:cs typeface="Arial" panose="020B0604020202020204" pitchFamily="34" charset="0"/>
              </a:rPr>
              <a:t>It is used to build "docker image",</a:t>
            </a:r>
          </a:p>
          <a:p>
            <a:pPr>
              <a:buClr>
                <a:schemeClr val="dk1"/>
              </a:buClr>
              <a:buSzPts val="1100"/>
            </a:pPr>
            <a:r>
              <a:rPr lang="en" sz="1400" dirty="0">
                <a:solidFill>
                  <a:schemeClr val="dk1"/>
                </a:solidFill>
                <a:latin typeface="Arial" panose="020B0604020202020204" pitchFamily="34" charset="0"/>
                <a:cs typeface="Arial" panose="020B0604020202020204" pitchFamily="34" charset="0"/>
              </a:rPr>
              <a:t>downloading and compiling all dependencies together. </a:t>
            </a:r>
          </a:p>
          <a:p>
            <a:pPr>
              <a:buClr>
                <a:schemeClr val="dk1"/>
              </a:buClr>
              <a:buSzPts val="1100"/>
            </a:pPr>
            <a:r>
              <a:rPr lang="en" sz="1400" dirty="0">
                <a:solidFill>
                  <a:schemeClr val="dk1"/>
                </a:solidFill>
                <a:latin typeface="Arial" panose="020B0604020202020204" pitchFamily="34" charset="0"/>
                <a:cs typeface="Arial" panose="020B0604020202020204" pitchFamily="34" charset="0"/>
              </a:rPr>
              <a:t>You can run this image, deploy it into production, put it into repository (hub), etc.</a:t>
            </a:r>
            <a:endParaRPr sz="1400" dirty="0">
              <a:solidFill>
                <a:schemeClr val="dk1"/>
              </a:solidFill>
              <a:latin typeface="Arial" panose="020B0604020202020204" pitchFamily="34" charset="0"/>
              <a:cs typeface="Arial" panose="020B0604020202020204" pitchFamily="34" charset="0"/>
            </a:endParaRPr>
          </a:p>
          <a:p>
            <a:pPr>
              <a:buClr>
                <a:schemeClr val="dk1"/>
              </a:buClr>
              <a:buSzPts val="1100"/>
            </a:pPr>
            <a:endParaRPr sz="1400" dirty="0">
              <a:solidFill>
                <a:schemeClr val="dk1"/>
              </a:solidFill>
              <a:latin typeface="Arial" panose="020B0604020202020204" pitchFamily="34" charset="0"/>
              <a:cs typeface="Arial" panose="020B0604020202020204" pitchFamily="34" charset="0"/>
            </a:endParaRPr>
          </a:p>
          <a:p>
            <a:pPr>
              <a:buClr>
                <a:schemeClr val="dk1"/>
              </a:buClr>
              <a:buSzPts val="1100"/>
            </a:pPr>
            <a:r>
              <a:rPr lang="en" sz="1400" dirty="0">
                <a:solidFill>
                  <a:schemeClr val="dk1"/>
                </a:solidFill>
                <a:latin typeface="Arial" panose="020B0604020202020204" pitchFamily="34" charset="0"/>
                <a:cs typeface="Arial" panose="020B0604020202020204" pitchFamily="34" charset="0"/>
              </a:rPr>
              <a:t>Benefits of using containers:</a:t>
            </a:r>
            <a:endParaRPr sz="1400" dirty="0">
              <a:solidFill>
                <a:schemeClr val="dk1"/>
              </a:solidFill>
              <a:latin typeface="Arial" panose="020B0604020202020204" pitchFamily="34" charset="0"/>
              <a:cs typeface="Arial" panose="020B0604020202020204" pitchFamily="34" charset="0"/>
            </a:endParaRPr>
          </a:p>
          <a:p>
            <a:pPr marL="285750" indent="-285750">
              <a:buClr>
                <a:schemeClr val="dk1"/>
              </a:buClr>
              <a:buSzPts val="110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small size (2kb .. 100MB (or more as needed) - much smaller than typical Virtual Machine</a:t>
            </a:r>
            <a:endParaRPr sz="1400" dirty="0">
              <a:solidFill>
                <a:schemeClr val="dk1"/>
              </a:solidFill>
              <a:latin typeface="Arial" panose="020B0604020202020204" pitchFamily="34" charset="0"/>
              <a:cs typeface="Arial" panose="020B0604020202020204" pitchFamily="34" charset="0"/>
            </a:endParaRPr>
          </a:p>
          <a:p>
            <a:pPr marL="285750" indent="-285750">
              <a:buClr>
                <a:schemeClr val="dk1"/>
              </a:buClr>
              <a:buSzPts val="110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all dependencies included</a:t>
            </a:r>
            <a:endParaRPr sz="1400" dirty="0">
              <a:solidFill>
                <a:schemeClr val="dk1"/>
              </a:solidFill>
              <a:latin typeface="Arial" panose="020B0604020202020204" pitchFamily="34" charset="0"/>
              <a:cs typeface="Arial" panose="020B0604020202020204" pitchFamily="34" charset="0"/>
            </a:endParaRPr>
          </a:p>
          <a:p>
            <a:pPr marL="285750" indent="-285750">
              <a:buClr>
                <a:schemeClr val="dk1"/>
              </a:buClr>
              <a:buSzPts val="110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portability</a:t>
            </a:r>
            <a:endParaRPr sz="1400" dirty="0">
              <a:solidFill>
                <a:schemeClr val="dk1"/>
              </a:solidFill>
              <a:latin typeface="Arial" panose="020B0604020202020204" pitchFamily="34" charset="0"/>
              <a:cs typeface="Arial" panose="020B0604020202020204" pitchFamily="34" charset="0"/>
            </a:endParaRPr>
          </a:p>
          <a:p>
            <a:pPr marL="285750" indent="-285750">
              <a:buClr>
                <a:schemeClr val="dk1"/>
              </a:buClr>
              <a:buSzPts val="110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security, isolation</a:t>
            </a:r>
            <a:endParaRPr sz="1400" dirty="0">
              <a:solidFill>
                <a:schemeClr val="dk1"/>
              </a:solidFill>
              <a:latin typeface="Arial" panose="020B0604020202020204" pitchFamily="34" charset="0"/>
              <a:cs typeface="Arial" panose="020B0604020202020204" pitchFamily="34" charset="0"/>
            </a:endParaRPr>
          </a:p>
          <a:p>
            <a:pPr marL="285750" indent="-285750">
              <a:buClr>
                <a:schemeClr val="dk1"/>
              </a:buClr>
              <a:buSzPts val="110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you can run multiple containers on a host machine</a:t>
            </a:r>
            <a:endParaRPr sz="1400" dirty="0">
              <a:solidFill>
                <a:schemeClr val="dk1"/>
              </a:solidFill>
              <a:latin typeface="Arial" panose="020B0604020202020204" pitchFamily="34" charset="0"/>
              <a:cs typeface="Arial" panose="020B0604020202020204" pitchFamily="34" charset="0"/>
            </a:endParaRPr>
          </a:p>
          <a:p>
            <a:pPr marL="285750" indent="-285750">
              <a:buClr>
                <a:schemeClr val="dk1"/>
              </a:buClr>
              <a:buSzPts val="1100"/>
              <a:buFont typeface="Arial" panose="020B0604020202020204" pitchFamily="34" charset="0"/>
              <a:buChar char="•"/>
            </a:pPr>
            <a:r>
              <a:rPr lang="en" sz="1400" dirty="0">
                <a:solidFill>
                  <a:schemeClr val="dk1"/>
                </a:solidFill>
                <a:latin typeface="Arial" panose="020B0604020202020204" pitchFamily="34" charset="0"/>
                <a:cs typeface="Arial" panose="020B0604020202020204" pitchFamily="34" charset="0"/>
              </a:rPr>
              <a:t>you can regulate how much resources containers get (CPU, memory, etc.)</a:t>
            </a:r>
            <a:endParaRPr sz="1400" dirty="0">
              <a:solidFill>
                <a:schemeClr val="dk1"/>
              </a:solidFill>
              <a:latin typeface="Arial" panose="020B0604020202020204" pitchFamily="34" charset="0"/>
              <a:cs typeface="Arial" panose="020B0604020202020204" pitchFamily="34" charset="0"/>
            </a:endParaRPr>
          </a:p>
          <a:p>
            <a:endParaRPr sz="1400" dirty="0">
              <a:solidFill>
                <a:schemeClr val="dk1"/>
              </a:solidFill>
              <a:latin typeface="Arial" panose="020B0604020202020204" pitchFamily="34" charset="0"/>
              <a:cs typeface="Arial" panose="020B0604020202020204" pitchFamily="34" charset="0"/>
            </a:endParaRPr>
          </a:p>
        </p:txBody>
      </p:sp>
      <p:sp>
        <p:nvSpPr>
          <p:cNvPr id="3" name="Google Shape;72;p15">
            <a:extLst>
              <a:ext uri="{FF2B5EF4-FFF2-40B4-BE49-F238E27FC236}">
                <a16:creationId xmlns:a16="http://schemas.microsoft.com/office/drawing/2014/main" id="{12D95613-6712-2F4B-A9F1-7170F27AE5D8}"/>
              </a:ext>
            </a:extLst>
          </p:cNvPr>
          <p:cNvSpPr txBox="1"/>
          <p:nvPr/>
        </p:nvSpPr>
        <p:spPr>
          <a:xfrm>
            <a:off x="161200" y="137788"/>
            <a:ext cx="4991092" cy="723858"/>
          </a:xfrm>
          <a:prstGeom prst="rect">
            <a:avLst/>
          </a:prstGeom>
          <a:noFill/>
          <a:ln>
            <a:noFill/>
          </a:ln>
        </p:spPr>
        <p:txBody>
          <a:bodyPr spcFirstLastPara="1" wrap="square" lIns="121900" tIns="121900" rIns="121900" bIns="121900" anchor="t" anchorCtr="0">
            <a:noAutofit/>
          </a:bodyPr>
          <a:lstStyle/>
          <a:p>
            <a:r>
              <a:rPr lang="en" sz="2800" b="1" dirty="0">
                <a:solidFill>
                  <a:schemeClr val="dk1"/>
                </a:solidFill>
                <a:latin typeface="Arial" panose="020B0604020202020204" pitchFamily="34" charset="0"/>
                <a:cs typeface="Arial" panose="020B0604020202020204" pitchFamily="34" charset="0"/>
              </a:rPr>
              <a:t>Docker Containers</a:t>
            </a:r>
            <a:endParaRPr sz="2000" dirty="0">
              <a:solidFill>
                <a:schemeClr val="dk1"/>
              </a:solidFill>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C9696779-0F4A-D145-B192-43F6240CDF8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498775" y="137788"/>
            <a:ext cx="2362200" cy="1752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161200" y="720971"/>
            <a:ext cx="5388995" cy="4747844"/>
          </a:xfrm>
          <a:prstGeom prst="rect">
            <a:avLst/>
          </a:prstGeom>
          <a:solidFill>
            <a:schemeClr val="accent4">
              <a:lumMod val="20000"/>
              <a:lumOff val="80000"/>
            </a:schemeClr>
          </a:solidFill>
          <a:ln>
            <a:solidFill>
              <a:srgbClr val="FF0000"/>
            </a:solidFill>
          </a:ln>
        </p:spPr>
        <p:txBody>
          <a:bodyPr spcFirstLastPara="1" wrap="square" lIns="121900" tIns="121900" rIns="121900" bIns="121900" anchor="t" anchorCtr="0">
            <a:noAutofit/>
          </a:bodyPr>
          <a:lstStyle/>
          <a:p>
            <a:r>
              <a:rPr lang="en" dirty="0">
                <a:solidFill>
                  <a:schemeClr val="dk1"/>
                </a:solidFill>
                <a:latin typeface="Arial" panose="020B0604020202020204" pitchFamily="34" charset="0"/>
                <a:cs typeface="Arial" panose="020B0604020202020204" pitchFamily="34" charset="0"/>
              </a:rPr>
              <a:t>Containers grew from Linux development.</a:t>
            </a:r>
          </a:p>
          <a:p>
            <a:r>
              <a:rPr lang="en" dirty="0">
                <a:solidFill>
                  <a:schemeClr val="dk1"/>
                </a:solidFill>
                <a:latin typeface="Arial" panose="020B0604020202020204" pitchFamily="34" charset="0"/>
                <a:cs typeface="Arial" panose="020B0604020202020204" pitchFamily="34" charset="0"/>
              </a:rPr>
              <a:t>Over the years many changes were introduced </a:t>
            </a:r>
          </a:p>
          <a:p>
            <a:r>
              <a:rPr lang="en" dirty="0">
                <a:solidFill>
                  <a:schemeClr val="dk1"/>
                </a:solidFill>
                <a:latin typeface="Arial" panose="020B0604020202020204" pitchFamily="34" charset="0"/>
                <a:cs typeface="Arial" panose="020B0604020202020204" pitchFamily="34" charset="0"/>
              </a:rPr>
              <a:t>into Linux to make a better isolation between </a:t>
            </a:r>
          </a:p>
          <a:p>
            <a:r>
              <a:rPr lang="en" dirty="0">
                <a:solidFill>
                  <a:schemeClr val="dk1"/>
                </a:solidFill>
                <a:latin typeface="Arial" panose="020B0604020202020204" pitchFamily="34" charset="0"/>
                <a:cs typeface="Arial" panose="020B0604020202020204" pitchFamily="34" charset="0"/>
              </a:rPr>
              <a:t>users and processes. </a:t>
            </a:r>
          </a:p>
          <a:p>
            <a:r>
              <a:rPr lang="en" dirty="0">
                <a:solidFill>
                  <a:schemeClr val="dk1"/>
                </a:solidFill>
                <a:latin typeface="Arial" panose="020B0604020202020204" pitchFamily="34" charset="0"/>
                <a:cs typeface="Arial" panose="020B0604020202020204" pitchFamily="34" charset="0"/>
              </a:rPr>
              <a:t>Three Linux features that are used by docker:</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1. namespaces,</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2. control groups,</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3. union file systems.</a:t>
            </a:r>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chroot &amp; jail (~1982) as precursors of containers</a:t>
            </a:r>
          </a:p>
          <a:p>
            <a:r>
              <a:rPr lang="en" dirty="0">
                <a:solidFill>
                  <a:schemeClr val="dk1"/>
                </a:solidFill>
                <a:latin typeface="Arial" panose="020B0604020202020204" pitchFamily="34" charset="0"/>
                <a:cs typeface="Arial" panose="020B0604020202020204" pitchFamily="34" charset="0"/>
              </a:rPr>
              <a:t> - </a:t>
            </a:r>
            <a:r>
              <a:rPr lang="en" u="sng" dirty="0">
                <a:solidFill>
                  <a:schemeClr val="hlink"/>
                </a:solidFill>
                <a:latin typeface="Arial" panose="020B0604020202020204" pitchFamily="34" charset="0"/>
                <a:cs typeface="Arial" panose="020B0604020202020204" pitchFamily="34" charset="0"/>
                <a:hlinkClick r:id="rId3"/>
              </a:rPr>
              <a:t>https://en.wikipedia.org/wiki/Chroot</a:t>
            </a:r>
            <a:r>
              <a:rPr lang="en" dirty="0">
                <a:solidFill>
                  <a:schemeClr val="dk1"/>
                </a:solidFill>
                <a:latin typeface="Arial" panose="020B0604020202020204" pitchFamily="34" charset="0"/>
                <a:cs typeface="Arial" panose="020B0604020202020204" pitchFamily="34" charset="0"/>
              </a:rPr>
              <a:t> </a:t>
            </a:r>
          </a:p>
          <a:p>
            <a:endParaRPr lang="en" dirty="0">
              <a:solidFill>
                <a:schemeClr val="dk1"/>
              </a:solidFill>
              <a:latin typeface="Arial" panose="020B0604020202020204" pitchFamily="34" charset="0"/>
              <a:cs typeface="Arial" panose="020B0604020202020204" pitchFamily="34" charset="0"/>
            </a:endParaRPr>
          </a:p>
          <a:p>
            <a:r>
              <a:rPr lang="en-US" dirty="0">
                <a:solidFill>
                  <a:schemeClr val="dk1"/>
                </a:solidFill>
                <a:latin typeface="Arial" panose="020B0604020202020204" pitchFamily="34" charset="0"/>
                <a:cs typeface="Arial" panose="020B0604020202020204" pitchFamily="34" charset="0"/>
              </a:rPr>
              <a:t>Engineers at Google (primarily Paul Menage and </a:t>
            </a:r>
          </a:p>
          <a:p>
            <a:r>
              <a:rPr lang="en-US" dirty="0">
                <a:solidFill>
                  <a:schemeClr val="dk1"/>
                </a:solidFill>
                <a:latin typeface="Arial" panose="020B0604020202020204" pitchFamily="34" charset="0"/>
                <a:cs typeface="Arial" panose="020B0604020202020204" pitchFamily="34" charset="0"/>
              </a:rPr>
              <a:t>Rohit Seth) started the work on control groups in 2006:</a:t>
            </a:r>
          </a:p>
          <a:p>
            <a:r>
              <a:rPr lang="en-US" dirty="0">
                <a:solidFill>
                  <a:schemeClr val="dk1"/>
                </a:solidFill>
                <a:latin typeface="Arial" panose="020B0604020202020204" pitchFamily="34" charset="0"/>
                <a:cs typeface="Arial" panose="020B0604020202020204" pitchFamily="34" charset="0"/>
              </a:rPr>
              <a:t>  </a:t>
            </a:r>
            <a:r>
              <a:rPr lang="en-US" u="sng" dirty="0">
                <a:solidFill>
                  <a:schemeClr val="hlink"/>
                </a:solidFill>
                <a:latin typeface="Arial" panose="020B0604020202020204" pitchFamily="34" charset="0"/>
                <a:cs typeface="Arial" panose="020B0604020202020204" pitchFamily="34" charset="0"/>
                <a:hlinkClick r:id="rId4"/>
              </a:rPr>
              <a:t>https://en.wikipedia.org/wiki/Cgroups</a:t>
            </a:r>
            <a:r>
              <a:rPr lang="en-US" dirty="0">
                <a:solidFill>
                  <a:schemeClr val="dk1"/>
                </a:solidFill>
                <a:latin typeface="Arial" panose="020B0604020202020204" pitchFamily="34" charset="0"/>
                <a:cs typeface="Arial" panose="020B0604020202020204" pitchFamily="34" charset="0"/>
              </a:rPr>
              <a:t> </a:t>
            </a:r>
          </a:p>
          <a:p>
            <a:endParaRPr lang="en-US"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p:txBody>
      </p:sp>
      <p:sp>
        <p:nvSpPr>
          <p:cNvPr id="3" name="Google Shape;77;p16">
            <a:extLst>
              <a:ext uri="{FF2B5EF4-FFF2-40B4-BE49-F238E27FC236}">
                <a16:creationId xmlns:a16="http://schemas.microsoft.com/office/drawing/2014/main" id="{A0E7D859-48AF-A647-9AC0-B5876F132BC7}"/>
              </a:ext>
            </a:extLst>
          </p:cNvPr>
          <p:cNvSpPr txBox="1"/>
          <p:nvPr/>
        </p:nvSpPr>
        <p:spPr>
          <a:xfrm>
            <a:off x="52755" y="70340"/>
            <a:ext cx="5679831" cy="650631"/>
          </a:xfrm>
          <a:prstGeom prst="rect">
            <a:avLst/>
          </a:prstGeom>
          <a:noFill/>
          <a:ln>
            <a:noFill/>
          </a:ln>
        </p:spPr>
        <p:txBody>
          <a:bodyPr spcFirstLastPara="1" wrap="square" lIns="121900" tIns="121900" rIns="121900" bIns="121900" anchor="t" anchorCtr="0">
            <a:noAutofit/>
          </a:bodyPr>
          <a:lstStyle/>
          <a:p>
            <a:r>
              <a:rPr lang="en" sz="2800" b="1" dirty="0">
                <a:solidFill>
                  <a:schemeClr val="dk1"/>
                </a:solidFill>
                <a:latin typeface="Arial" panose="020B0604020202020204" pitchFamily="34" charset="0"/>
                <a:cs typeface="Arial" panose="020B0604020202020204" pitchFamily="34" charset="0"/>
              </a:rPr>
              <a:t>Docker History</a:t>
            </a:r>
            <a:endParaRPr sz="2800" b="1" dirty="0">
              <a:solidFill>
                <a:schemeClr val="dk1"/>
              </a:solidFill>
              <a:latin typeface="Arial" panose="020B0604020202020204" pitchFamily="34" charset="0"/>
              <a:cs typeface="Arial" panose="020B0604020202020204" pitchFamily="34" charset="0"/>
            </a:endParaRPr>
          </a:p>
          <a:p>
            <a:endParaRPr sz="2800" b="1" dirty="0">
              <a:solidFill>
                <a:schemeClr val="dk1"/>
              </a:solidFill>
              <a:latin typeface="Arial" panose="020B0604020202020204" pitchFamily="34" charset="0"/>
              <a:cs typeface="Arial" panose="020B0604020202020204" pitchFamily="34" charset="0"/>
            </a:endParaRPr>
          </a:p>
        </p:txBody>
      </p:sp>
      <p:sp>
        <p:nvSpPr>
          <p:cNvPr id="4" name="Google Shape;77;p16">
            <a:extLst>
              <a:ext uri="{FF2B5EF4-FFF2-40B4-BE49-F238E27FC236}">
                <a16:creationId xmlns:a16="http://schemas.microsoft.com/office/drawing/2014/main" id="{4146D911-DB16-1E4C-8C11-13C875B5603B}"/>
              </a:ext>
            </a:extLst>
          </p:cNvPr>
          <p:cNvSpPr txBox="1"/>
          <p:nvPr/>
        </p:nvSpPr>
        <p:spPr>
          <a:xfrm>
            <a:off x="5679830" y="720971"/>
            <a:ext cx="6350970" cy="3692767"/>
          </a:xfrm>
          <a:prstGeom prst="rect">
            <a:avLst/>
          </a:prstGeom>
          <a:solidFill>
            <a:schemeClr val="accent4">
              <a:lumMod val="20000"/>
              <a:lumOff val="80000"/>
            </a:schemeClr>
          </a:solidFill>
          <a:ln>
            <a:solidFill>
              <a:srgbClr val="FF0000"/>
            </a:solidFill>
          </a:ln>
        </p:spPr>
        <p:txBody>
          <a:bodyPr spcFirstLastPara="1" wrap="square" lIns="121900" tIns="121900" rIns="121900" bIns="121900" anchor="t" anchorCtr="0">
            <a:noAutofit/>
          </a:bodyPr>
          <a:lstStyle/>
          <a:p>
            <a:r>
              <a:rPr lang="en" dirty="0">
                <a:solidFill>
                  <a:schemeClr val="dk1"/>
                </a:solidFill>
                <a:latin typeface="Arial" panose="020B0604020202020204" pitchFamily="34" charset="0"/>
                <a:cs typeface="Arial" panose="020B0604020202020204" pitchFamily="34" charset="0"/>
              </a:rPr>
              <a:t>Early versions of Docker (until v1.10) used LXC (Linux Containers) as the container execution driver.</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a:t>
            </a:r>
            <a:r>
              <a:rPr lang="en" u="sng" dirty="0">
                <a:solidFill>
                  <a:schemeClr val="hlink"/>
                </a:solidFill>
                <a:latin typeface="Arial" panose="020B0604020202020204" pitchFamily="34" charset="0"/>
                <a:cs typeface="Arial" panose="020B0604020202020204" pitchFamily="34" charset="0"/>
                <a:hlinkClick r:id="rId5"/>
              </a:rPr>
              <a:t>https://en.wikipedia.org/wiki/LXC</a:t>
            </a:r>
            <a:r>
              <a:rPr lang="en" dirty="0">
                <a:solidFill>
                  <a:schemeClr val="dk1"/>
                </a:solidFill>
                <a:latin typeface="Arial" panose="020B0604020202020204" pitchFamily="34" charset="0"/>
                <a:cs typeface="Arial" panose="020B0604020202020204" pitchFamily="34" charset="0"/>
              </a:rPr>
              <a:t> </a:t>
            </a:r>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docker is written in “Go” !</a:t>
            </a:r>
            <a:br>
              <a:rPr lang="en" dirty="0">
                <a:solidFill>
                  <a:schemeClr val="dk1"/>
                </a:solidFill>
                <a:latin typeface="Arial" panose="020B0604020202020204" pitchFamily="34" charset="0"/>
                <a:cs typeface="Arial" panose="020B0604020202020204" pitchFamily="34" charset="0"/>
              </a:rPr>
            </a:br>
            <a:r>
              <a:rPr lang="en" dirty="0">
                <a:solidFill>
                  <a:schemeClr val="dk1"/>
                </a:solidFill>
                <a:latin typeface="Arial" panose="020B0604020202020204" pitchFamily="34" charset="0"/>
                <a:cs typeface="Arial" panose="020B0604020202020204" pitchFamily="34" charset="0"/>
              </a:rPr>
              <a:t> - </a:t>
            </a:r>
            <a:r>
              <a:rPr lang="en" u="sng" dirty="0">
                <a:solidFill>
                  <a:schemeClr val="hlink"/>
                </a:solidFill>
                <a:latin typeface="Arial" panose="020B0604020202020204" pitchFamily="34" charset="0"/>
                <a:cs typeface="Arial" panose="020B0604020202020204" pitchFamily="34" charset="0"/>
                <a:hlinkClick r:id="rId6"/>
              </a:rPr>
              <a:t>https://docs.docker.com/engine/docker-overview/#the-underlying-technology</a:t>
            </a:r>
            <a:r>
              <a:rPr lang="en" dirty="0">
                <a:solidFill>
                  <a:schemeClr val="dk1"/>
                </a:solidFill>
                <a:latin typeface="Arial" panose="020B0604020202020204" pitchFamily="34" charset="0"/>
                <a:cs typeface="Arial" panose="020B0604020202020204" pitchFamily="34" charset="0"/>
              </a:rPr>
              <a:t> </a:t>
            </a:r>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Very nice article on minimizing the size of docker image for a python application -</a:t>
            </a:r>
            <a:endParaRPr dirty="0">
              <a:solidFill>
                <a:schemeClr val="dk1"/>
              </a:solidFill>
              <a:latin typeface="Arial" panose="020B0604020202020204" pitchFamily="34" charset="0"/>
              <a:cs typeface="Arial" panose="020B0604020202020204" pitchFamily="34" charset="0"/>
            </a:endParaRPr>
          </a:p>
          <a:p>
            <a:r>
              <a:rPr lang="en" dirty="0">
                <a:solidFill>
                  <a:schemeClr val="dk1"/>
                </a:solidFill>
                <a:latin typeface="Arial" panose="020B0604020202020204" pitchFamily="34" charset="0"/>
                <a:cs typeface="Arial" panose="020B0604020202020204" pitchFamily="34" charset="0"/>
              </a:rPr>
              <a:t> - </a:t>
            </a:r>
            <a:r>
              <a:rPr lang="en" u="sng" dirty="0">
                <a:solidFill>
                  <a:schemeClr val="hlink"/>
                </a:solidFill>
                <a:latin typeface="Arial" panose="020B0604020202020204" pitchFamily="34" charset="0"/>
                <a:cs typeface="Arial" panose="020B0604020202020204" pitchFamily="34" charset="0"/>
                <a:hlinkClick r:id="rId7"/>
              </a:rPr>
              <a:t>https://blog.realkinetic.com/building-minimal-docker-containers-for-python-applications-37d0272c52f3</a:t>
            </a:r>
            <a:r>
              <a:rPr lang="en" dirty="0">
                <a:solidFill>
                  <a:schemeClr val="dk1"/>
                </a:solidFill>
                <a:latin typeface="Arial" panose="020B0604020202020204" pitchFamily="34" charset="0"/>
                <a:cs typeface="Arial" panose="020B0604020202020204" pitchFamily="34" charset="0"/>
              </a:rPr>
              <a:t> </a:t>
            </a:r>
            <a:endParaRPr dirty="0">
              <a:solidFill>
                <a:schemeClr val="dk1"/>
              </a:solidFill>
              <a:latin typeface="Arial" panose="020B0604020202020204" pitchFamily="34" charset="0"/>
              <a:cs typeface="Arial" panose="020B0604020202020204" pitchFamily="34" charset="0"/>
            </a:endParaRPr>
          </a:p>
          <a:p>
            <a:endParaRPr dirty="0">
              <a:solidFill>
                <a:schemeClr val="dk1"/>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800D-0545-8F4C-944B-800108629EE3}"/>
              </a:ext>
            </a:extLst>
          </p:cNvPr>
          <p:cNvSpPr txBox="1"/>
          <p:nvPr/>
        </p:nvSpPr>
        <p:spPr>
          <a:xfrm>
            <a:off x="0" y="25800"/>
            <a:ext cx="7554754" cy="646331"/>
          </a:xfrm>
          <a:prstGeom prst="rect">
            <a:avLst/>
          </a:prstGeom>
          <a:noFill/>
        </p:spPr>
        <p:txBody>
          <a:bodyPr wrap="square" rtlCol="0">
            <a:spAutoFit/>
          </a:bodyPr>
          <a:lstStyle/>
          <a:p>
            <a:r>
              <a:rPr lang="en-US" sz="3600" b="1" dirty="0"/>
              <a:t>Docker container – tutorial – p1</a:t>
            </a:r>
          </a:p>
        </p:txBody>
      </p:sp>
      <p:sp>
        <p:nvSpPr>
          <p:cNvPr id="5" name="TextBox 4">
            <a:extLst>
              <a:ext uri="{FF2B5EF4-FFF2-40B4-BE49-F238E27FC236}">
                <a16:creationId xmlns:a16="http://schemas.microsoft.com/office/drawing/2014/main" id="{D89165B1-A7F3-C847-BE32-3B5CEA20312C}"/>
              </a:ext>
            </a:extLst>
          </p:cNvPr>
          <p:cNvSpPr txBox="1"/>
          <p:nvPr/>
        </p:nvSpPr>
        <p:spPr>
          <a:xfrm>
            <a:off x="202018" y="3007510"/>
            <a:ext cx="11408735" cy="3785652"/>
          </a:xfrm>
          <a:prstGeom prst="rect">
            <a:avLst/>
          </a:prstGeom>
          <a:solidFill>
            <a:schemeClr val="accent4">
              <a:lumMod val="20000"/>
              <a:lumOff val="80000"/>
            </a:schemeClr>
          </a:solidFill>
          <a:ln>
            <a:solidFill>
              <a:srgbClr val="FF0000"/>
            </a:solidFill>
          </a:ln>
        </p:spPr>
        <p:txBody>
          <a:bodyPr wrap="square" rtlCol="0">
            <a:spAutoFit/>
          </a:bodyPr>
          <a:lstStyle/>
          <a:p>
            <a:r>
              <a:rPr lang="en-US" sz="1000" dirty="0">
                <a:solidFill>
                  <a:srgbClr val="0070C0"/>
                </a:solidFill>
                <a:latin typeface="Andale Mono" panose="020B0509000000000004" pitchFamily="49" charset="0"/>
              </a:rPr>
              <a:t>docker </a:t>
            </a:r>
            <a:r>
              <a:rPr lang="en-US" sz="1000" dirty="0" err="1">
                <a:solidFill>
                  <a:srgbClr val="0070C0"/>
                </a:solidFill>
                <a:latin typeface="Andale Mono" panose="020B0509000000000004" pitchFamily="49" charset="0"/>
              </a:rPr>
              <a:t>ps</a:t>
            </a:r>
            <a:r>
              <a:rPr lang="en-US" sz="1000" dirty="0">
                <a:solidFill>
                  <a:srgbClr val="0070C0"/>
                </a:solidFill>
                <a:latin typeface="Andale Mono" panose="020B0509000000000004" pitchFamily="49" charset="0"/>
              </a:rPr>
              <a:t> -a</a:t>
            </a:r>
          </a:p>
          <a:p>
            <a:r>
              <a:rPr lang="en-US" sz="1000" dirty="0">
                <a:latin typeface="Andale Mono" panose="020B0509000000000004" pitchFamily="49" charset="0"/>
              </a:rPr>
              <a:t>CONTAINER ID        IMAGE               COMMAND             CREATED             STATUS                     PORTS               NAMES</a:t>
            </a:r>
          </a:p>
          <a:p>
            <a:r>
              <a:rPr lang="en-US" sz="1000" dirty="0">
                <a:latin typeface="Andale Mono" panose="020B0509000000000004" pitchFamily="49" charset="0"/>
              </a:rPr>
              <a:t>7f02d0054824        hello-world         "/hello"            6 seconds ago       Exited (0) 5 seconds ago                       my-hello</a:t>
            </a:r>
          </a:p>
          <a:p>
            <a:r>
              <a:rPr lang="en-US" sz="1000" dirty="0">
                <a:latin typeface="Andale Mono" panose="020B0509000000000004" pitchFamily="49" charset="0"/>
              </a:rPr>
              <a:t>877d44086bed        hello-world         "/hello"            4 minutes ago       Exited (0) 4 minutes ago                       </a:t>
            </a:r>
            <a:r>
              <a:rPr lang="en-US" sz="1000" dirty="0" err="1">
                <a:latin typeface="Andale Mono" panose="020B0509000000000004" pitchFamily="49" charset="0"/>
              </a:rPr>
              <a:t>gifted_Sutherland</a:t>
            </a:r>
            <a:endParaRPr lang="en-US" sz="1000" dirty="0">
              <a:latin typeface="Andale Mono" panose="020B0509000000000004" pitchFamily="49" charset="0"/>
            </a:endParaRP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docker run -it --name my-</a:t>
            </a:r>
            <a:r>
              <a:rPr lang="en-US" sz="1000" dirty="0" err="1">
                <a:solidFill>
                  <a:srgbClr val="0070C0"/>
                </a:solidFill>
                <a:latin typeface="Andale Mono" panose="020B0509000000000004" pitchFamily="49" charset="0"/>
              </a:rPr>
              <a:t>linuc</a:t>
            </a:r>
            <a:r>
              <a:rPr lang="en-US" sz="1000" dirty="0">
                <a:solidFill>
                  <a:srgbClr val="0070C0"/>
                </a:solidFill>
                <a:latin typeface="Andale Mono" panose="020B0509000000000004" pitchFamily="49" charset="0"/>
              </a:rPr>
              <a:t>-container ubuntu bash  </a:t>
            </a:r>
            <a:r>
              <a:rPr lang="en-US" sz="1000" dirty="0">
                <a:solidFill>
                  <a:srgbClr val="00B050"/>
                </a:solidFill>
                <a:latin typeface="Andale Mono" panose="020B0509000000000004" pitchFamily="49" charset="0"/>
              </a:rPr>
              <a:t># -</a:t>
            </a:r>
            <a:r>
              <a:rPr lang="en-US" sz="1000" dirty="0" err="1">
                <a:solidFill>
                  <a:srgbClr val="00B050"/>
                </a:solidFill>
                <a:latin typeface="Andale Mono" panose="020B0509000000000004" pitchFamily="49" charset="0"/>
              </a:rPr>
              <a:t>i</a:t>
            </a:r>
            <a:r>
              <a:rPr lang="en-US" sz="1000" dirty="0">
                <a:solidFill>
                  <a:srgbClr val="00B050"/>
                </a:solidFill>
                <a:latin typeface="Andale Mono" panose="020B0509000000000004" pitchFamily="49" charset="0"/>
              </a:rPr>
              <a:t> = </a:t>
            </a:r>
            <a:r>
              <a:rPr lang="en-US" sz="1000" dirty="0">
                <a:solidFill>
                  <a:srgbClr val="00B050"/>
                </a:solidFill>
              </a:rPr>
              <a:t>Keep STDIN open,  t =. allocate a pseudo-</a:t>
            </a:r>
            <a:r>
              <a:rPr lang="en-US" sz="1000" dirty="0" err="1">
                <a:solidFill>
                  <a:srgbClr val="00B050"/>
                </a:solidFill>
              </a:rPr>
              <a:t>tty</a:t>
            </a:r>
            <a:endParaRPr lang="en-US" sz="1000" dirty="0">
              <a:solidFill>
                <a:srgbClr val="00B050"/>
              </a:solidFill>
              <a:latin typeface="Andale Mono" panose="020B0509000000000004" pitchFamily="49" charset="0"/>
            </a:endParaRPr>
          </a:p>
          <a:p>
            <a:r>
              <a:rPr lang="en-US" sz="1000" dirty="0">
                <a:latin typeface="Andale Mono" panose="020B0509000000000004" pitchFamily="49" charset="0"/>
              </a:rPr>
              <a:t>…</a:t>
            </a:r>
          </a:p>
          <a:p>
            <a:r>
              <a:rPr lang="en-US" sz="1000" dirty="0">
                <a:latin typeface="Andale Mono" panose="020B0509000000000004" pitchFamily="49" charset="0"/>
              </a:rPr>
              <a:t>root@05c21049cf30:/# </a:t>
            </a:r>
          </a:p>
          <a:p>
            <a:endParaRPr lang="en-US" sz="1000" dirty="0">
              <a:latin typeface="Andale Mono" panose="020B0509000000000004" pitchFamily="49" charset="0"/>
            </a:endParaRPr>
          </a:p>
          <a:p>
            <a:r>
              <a:rPr lang="en-US" sz="1000" dirty="0">
                <a:latin typeface="Andale Mono" panose="020B0509000000000004" pitchFamily="49" charset="0"/>
              </a:rPr>
              <a:t>Try running commands on prompt:  top , </a:t>
            </a:r>
            <a:r>
              <a:rPr lang="en-US" sz="1000" dirty="0" err="1">
                <a:latin typeface="Andale Mono" panose="020B0509000000000004" pitchFamily="49" charset="0"/>
              </a:rPr>
              <a:t>pwd</a:t>
            </a:r>
            <a:r>
              <a:rPr lang="en-US" sz="1000" dirty="0">
                <a:latin typeface="Andale Mono" panose="020B0509000000000004" pitchFamily="49" charset="0"/>
              </a:rPr>
              <a:t> , ls –</a:t>
            </a:r>
            <a:r>
              <a:rPr lang="en-US" sz="1000" dirty="0" err="1">
                <a:latin typeface="Andale Mono" panose="020B0509000000000004" pitchFamily="49" charset="0"/>
              </a:rPr>
              <a:t>alF</a:t>
            </a:r>
            <a:r>
              <a:rPr lang="en-US" sz="1000" dirty="0">
                <a:latin typeface="Andale Mono" panose="020B0509000000000004" pitchFamily="49" charset="0"/>
              </a:rPr>
              <a:t> , etc., then exit</a:t>
            </a: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docker </a:t>
            </a:r>
            <a:r>
              <a:rPr lang="en-US" sz="1000" dirty="0" err="1">
                <a:solidFill>
                  <a:srgbClr val="0070C0"/>
                </a:solidFill>
                <a:latin typeface="Andale Mono" panose="020B0509000000000004" pitchFamily="49" charset="0"/>
              </a:rPr>
              <a:t>ps</a:t>
            </a:r>
            <a:r>
              <a:rPr lang="en-US" sz="1000" dirty="0">
                <a:solidFill>
                  <a:srgbClr val="0070C0"/>
                </a:solidFill>
                <a:latin typeface="Andale Mono" panose="020B0509000000000004" pitchFamily="49" charset="0"/>
              </a:rPr>
              <a:t> –a </a:t>
            </a:r>
            <a:r>
              <a:rPr lang="en-US" sz="1000" dirty="0">
                <a:solidFill>
                  <a:srgbClr val="00B050"/>
                </a:solidFill>
                <a:latin typeface="Andale Mono" panose="020B0509000000000004" pitchFamily="49" charset="0"/>
              </a:rPr>
              <a:t>  # now shows 3 exited containers</a:t>
            </a:r>
          </a:p>
          <a:p>
            <a:endParaRPr lang="en-US" sz="1000" dirty="0">
              <a:solidFill>
                <a:srgbClr val="0070C0"/>
              </a:solidFill>
              <a:latin typeface="Andale Mono" panose="020B0509000000000004" pitchFamily="49" charset="0"/>
            </a:endParaRPr>
          </a:p>
          <a:p>
            <a:r>
              <a:rPr lang="en-US" sz="1000" dirty="0">
                <a:solidFill>
                  <a:srgbClr val="0070C0"/>
                </a:solidFill>
                <a:latin typeface="Andale Mono" panose="020B0509000000000004" pitchFamily="49" charset="0"/>
              </a:rPr>
              <a:t>docker run -it --name my-linuc-container-1 ubuntu bash</a:t>
            </a:r>
          </a:p>
          <a:p>
            <a:r>
              <a:rPr lang="en-US" sz="1000" dirty="0">
                <a:solidFill>
                  <a:srgbClr val="0070C0"/>
                </a:solidFill>
                <a:latin typeface="Andale Mono" panose="020B0509000000000004" pitchFamily="49" charset="0"/>
              </a:rPr>
              <a:t>docker run -it --name my-linuc-container-2 ubuntu bash</a:t>
            </a:r>
          </a:p>
          <a:p>
            <a:endParaRPr lang="en-US" sz="1000" dirty="0">
              <a:latin typeface="Andale Mono" panose="020B0509000000000004" pitchFamily="49" charset="0"/>
            </a:endParaRPr>
          </a:p>
          <a:p>
            <a:r>
              <a:rPr lang="en-US" sz="1000" dirty="0">
                <a:latin typeface="Andale Mono" panose="020B0509000000000004" pitchFamily="49" charset="0"/>
              </a:rPr>
              <a:t># enter running container:</a:t>
            </a:r>
            <a:br>
              <a:rPr lang="en-US" sz="1000" dirty="0">
                <a:latin typeface="Andale Mono" panose="020B0509000000000004" pitchFamily="49" charset="0"/>
              </a:rPr>
            </a:br>
            <a:r>
              <a:rPr lang="en-US" sz="1000" dirty="0">
                <a:solidFill>
                  <a:srgbClr val="0070C0"/>
                </a:solidFill>
                <a:latin typeface="Andale Mono" panose="020B0509000000000004" pitchFamily="49" charset="0"/>
              </a:rPr>
              <a:t>docker exec -it my-</a:t>
            </a:r>
            <a:r>
              <a:rPr lang="en-US" sz="1000" dirty="0" err="1">
                <a:solidFill>
                  <a:srgbClr val="0070C0"/>
                </a:solidFill>
                <a:latin typeface="Andale Mono" panose="020B0509000000000004" pitchFamily="49" charset="0"/>
              </a:rPr>
              <a:t>linuc</a:t>
            </a:r>
            <a:r>
              <a:rPr lang="en-US" sz="1000" dirty="0">
                <a:solidFill>
                  <a:srgbClr val="0070C0"/>
                </a:solidFill>
                <a:latin typeface="Andale Mono" panose="020B0509000000000004" pitchFamily="49" charset="0"/>
              </a:rPr>
              <a:t>-container /bin/bash</a:t>
            </a:r>
          </a:p>
          <a:p>
            <a:endParaRPr lang="en-US" sz="1000" dirty="0">
              <a:latin typeface="Andale Mono" panose="020B0509000000000004" pitchFamily="49" charset="0"/>
            </a:endParaRPr>
          </a:p>
          <a:p>
            <a:r>
              <a:rPr lang="en-US" sz="1000" dirty="0">
                <a:latin typeface="Andale Mono" panose="020B0509000000000004" pitchFamily="49" charset="0"/>
              </a:rPr>
              <a:t># Make a list of IDs of all exited containers:</a:t>
            </a:r>
          </a:p>
          <a:p>
            <a:r>
              <a:rPr lang="en-US" sz="1000" dirty="0">
                <a:solidFill>
                  <a:srgbClr val="0070C0"/>
                </a:solidFill>
                <a:latin typeface="Andale Mono" panose="020B0509000000000004" pitchFamily="49" charset="0"/>
              </a:rPr>
              <a:t>docker </a:t>
            </a:r>
            <a:r>
              <a:rPr lang="en-US" sz="1000" dirty="0" err="1">
                <a:solidFill>
                  <a:srgbClr val="0070C0"/>
                </a:solidFill>
                <a:latin typeface="Andale Mono" panose="020B0509000000000004" pitchFamily="49" charset="0"/>
              </a:rPr>
              <a:t>ps</a:t>
            </a:r>
            <a:r>
              <a:rPr lang="en-US" sz="1000" dirty="0">
                <a:solidFill>
                  <a:srgbClr val="0070C0"/>
                </a:solidFill>
                <a:latin typeface="Andale Mono" panose="020B0509000000000004" pitchFamily="49" charset="0"/>
              </a:rPr>
              <a:t> -a -f status=exited –q     </a:t>
            </a:r>
            <a:r>
              <a:rPr lang="en-US" sz="1000" dirty="0">
                <a:solidFill>
                  <a:srgbClr val="00B050"/>
                </a:solidFill>
                <a:latin typeface="Andale Mono" panose="020B0509000000000004" pitchFamily="49" charset="0"/>
              </a:rPr>
              <a:t># -a = all, -f</a:t>
            </a:r>
            <a:r>
              <a:rPr lang="en-US" sz="1000" dirty="0">
                <a:solidFill>
                  <a:srgbClr val="00B050"/>
                </a:solidFill>
              </a:rPr>
              <a:t> = filter,  -q = quiet, only show container IDs</a:t>
            </a:r>
            <a:endParaRPr lang="en-US" sz="1000" dirty="0">
              <a:solidFill>
                <a:srgbClr val="0070C0"/>
              </a:solidFill>
              <a:latin typeface="Andale Mono" panose="020B0509000000000004" pitchFamily="49" charset="0"/>
            </a:endParaRPr>
          </a:p>
          <a:p>
            <a:endParaRPr lang="en-US" sz="1000" dirty="0">
              <a:latin typeface="Andale Mono" panose="020B0509000000000004" pitchFamily="49" charset="0"/>
            </a:endParaRPr>
          </a:p>
          <a:p>
            <a:r>
              <a:rPr lang="en-US" sz="1000" dirty="0">
                <a:latin typeface="Andale Mono" panose="020B0509000000000004" pitchFamily="49" charset="0"/>
              </a:rPr>
              <a:t># Remove them from list:</a:t>
            </a:r>
          </a:p>
          <a:p>
            <a:r>
              <a:rPr lang="en-US" sz="1000" dirty="0">
                <a:solidFill>
                  <a:srgbClr val="0070C0"/>
                </a:solidFill>
                <a:latin typeface="Andale Mono" panose="020B0509000000000004" pitchFamily="49" charset="0"/>
              </a:rPr>
              <a:t>docker </a:t>
            </a:r>
            <a:r>
              <a:rPr lang="en-US" sz="1000" dirty="0" err="1">
                <a:solidFill>
                  <a:srgbClr val="0070C0"/>
                </a:solidFill>
                <a:latin typeface="Andale Mono" panose="020B0509000000000004" pitchFamily="49" charset="0"/>
              </a:rPr>
              <a:t>rm</a:t>
            </a:r>
            <a:r>
              <a:rPr lang="en-US" sz="1000" dirty="0">
                <a:solidFill>
                  <a:srgbClr val="0070C0"/>
                </a:solidFill>
                <a:latin typeface="Andale Mono" panose="020B0509000000000004" pitchFamily="49" charset="0"/>
              </a:rPr>
              <a:t> $(docker </a:t>
            </a:r>
            <a:r>
              <a:rPr lang="en-US" sz="1000" dirty="0" err="1">
                <a:solidFill>
                  <a:srgbClr val="0070C0"/>
                </a:solidFill>
                <a:latin typeface="Andale Mono" panose="020B0509000000000004" pitchFamily="49" charset="0"/>
              </a:rPr>
              <a:t>ps</a:t>
            </a:r>
            <a:r>
              <a:rPr lang="en-US" sz="1000" dirty="0">
                <a:solidFill>
                  <a:srgbClr val="0070C0"/>
                </a:solidFill>
                <a:latin typeface="Andale Mono" panose="020B0509000000000004" pitchFamily="49" charset="0"/>
              </a:rPr>
              <a:t> -a -f status=exited -q)</a:t>
            </a:r>
          </a:p>
        </p:txBody>
      </p:sp>
      <p:sp>
        <p:nvSpPr>
          <p:cNvPr id="6" name="TextBox 5">
            <a:extLst>
              <a:ext uri="{FF2B5EF4-FFF2-40B4-BE49-F238E27FC236}">
                <a16:creationId xmlns:a16="http://schemas.microsoft.com/office/drawing/2014/main" id="{D62FFE2D-EA3A-9C4F-9241-E7A4C683C10C}"/>
              </a:ext>
            </a:extLst>
          </p:cNvPr>
          <p:cNvSpPr txBox="1"/>
          <p:nvPr/>
        </p:nvSpPr>
        <p:spPr>
          <a:xfrm>
            <a:off x="6730584" y="149902"/>
            <a:ext cx="5296525" cy="2123658"/>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Official docker tutorial:</a:t>
            </a:r>
          </a:p>
          <a:p>
            <a:r>
              <a:rPr lang="en-US" sz="1200" dirty="0"/>
              <a:t> - </a:t>
            </a:r>
            <a:r>
              <a:rPr lang="en-US" sz="1200" dirty="0">
                <a:hlinkClick r:id="rId3"/>
              </a:rPr>
              <a:t>https://docs.docker.com/get-started/</a:t>
            </a:r>
            <a:endParaRPr lang="en-US" sz="1200" dirty="0"/>
          </a:p>
          <a:p>
            <a:r>
              <a:rPr lang="en-US" sz="1200" dirty="0"/>
              <a:t>One more tutorial:</a:t>
            </a:r>
          </a:p>
          <a:p>
            <a:r>
              <a:rPr lang="en-US" sz="1200" dirty="0"/>
              <a:t> - </a:t>
            </a:r>
            <a:r>
              <a:rPr lang="en-US" sz="1200" dirty="0">
                <a:hlinkClick r:id="rId4"/>
              </a:rPr>
              <a:t>https://medium.com/@patrickmichelberger/getting-started-with-anaconda-docker-b50a2c482139</a:t>
            </a:r>
            <a:endParaRPr lang="en-US" sz="1200" dirty="0"/>
          </a:p>
          <a:p>
            <a:r>
              <a:rPr lang="en-US" sz="1200" dirty="0"/>
              <a:t>This tutorial:</a:t>
            </a:r>
          </a:p>
          <a:p>
            <a:r>
              <a:rPr lang="en-US" sz="1200" dirty="0"/>
              <a:t> -</a:t>
            </a:r>
            <a:r>
              <a:rPr lang="en-US" sz="1200" dirty="0">
                <a:hlinkClick r:id="rId5"/>
              </a:rPr>
              <a:t> https://jonnylangefeld.github.io/learning/Docker/How%2Bto%2BDocker.html</a:t>
            </a:r>
            <a:r>
              <a:rPr lang="en-US" sz="1200" dirty="0"/>
              <a:t> </a:t>
            </a:r>
          </a:p>
          <a:p>
            <a:r>
              <a:rPr lang="en-US" sz="1200" dirty="0"/>
              <a:t>Reference for “dicker run”:</a:t>
            </a:r>
          </a:p>
          <a:p>
            <a:r>
              <a:rPr lang="en-US" sz="1200" dirty="0"/>
              <a:t> - </a:t>
            </a:r>
            <a:r>
              <a:rPr lang="en-US" sz="1200" dirty="0">
                <a:hlinkClick r:id="rId6"/>
              </a:rPr>
              <a:t>https://docs.docker.com/engine/reference/run/</a:t>
            </a:r>
            <a:endParaRPr lang="en-US" sz="1200" dirty="0"/>
          </a:p>
          <a:p>
            <a:r>
              <a:rPr lang="en-US" sz="1200" dirty="0"/>
              <a:t>Reference for </a:t>
            </a:r>
            <a:r>
              <a:rPr lang="en-US" sz="1200" dirty="0" err="1"/>
              <a:t>Dockerfile</a:t>
            </a:r>
            <a:r>
              <a:rPr lang="en-US" sz="1200" dirty="0"/>
              <a:t>:</a:t>
            </a:r>
          </a:p>
          <a:p>
            <a:r>
              <a:rPr lang="en-US" sz="1200" dirty="0"/>
              <a:t> - </a:t>
            </a:r>
            <a:r>
              <a:rPr lang="en-US" sz="1200" dirty="0">
                <a:hlinkClick r:id="rId7"/>
              </a:rPr>
              <a:t>https://docs.docker.com/engine/reference/builder/</a:t>
            </a:r>
            <a:endParaRPr lang="en-US" sz="1200" dirty="0"/>
          </a:p>
        </p:txBody>
      </p:sp>
      <p:sp>
        <p:nvSpPr>
          <p:cNvPr id="2" name="TextBox 1">
            <a:extLst>
              <a:ext uri="{FF2B5EF4-FFF2-40B4-BE49-F238E27FC236}">
                <a16:creationId xmlns:a16="http://schemas.microsoft.com/office/drawing/2014/main" id="{A3DEAC50-F813-6C19-462C-0482E5851A80}"/>
              </a:ext>
            </a:extLst>
          </p:cNvPr>
          <p:cNvSpPr txBox="1"/>
          <p:nvPr/>
        </p:nvSpPr>
        <p:spPr>
          <a:xfrm>
            <a:off x="202018" y="605655"/>
            <a:ext cx="5571461" cy="2400657"/>
          </a:xfrm>
          <a:prstGeom prst="rect">
            <a:avLst/>
          </a:prstGeom>
          <a:solidFill>
            <a:schemeClr val="accent4">
              <a:lumMod val="20000"/>
              <a:lumOff val="80000"/>
            </a:schemeClr>
          </a:solidFill>
          <a:ln>
            <a:solidFill>
              <a:srgbClr val="FF0000"/>
            </a:solidFill>
          </a:ln>
        </p:spPr>
        <p:txBody>
          <a:bodyPr wrap="square" rtlCol="0">
            <a:spAutoFit/>
          </a:bodyPr>
          <a:lstStyle/>
          <a:p>
            <a:r>
              <a:rPr lang="en-US" sz="1000" dirty="0">
                <a:latin typeface="Andale Mono" panose="020B0509000000000004" pitchFamily="49" charset="0"/>
              </a:rPr>
              <a:t>Nice tutorial for Mac and Linux</a:t>
            </a:r>
            <a:endParaRPr lang="en-US" sz="1000" dirty="0">
              <a:latin typeface="Andale Mono" panose="020B0509000000000004" pitchFamily="49" charset="0"/>
              <a:hlinkClick r:id="rId8"/>
            </a:endParaRPr>
          </a:p>
          <a:p>
            <a:r>
              <a:rPr lang="en-US" sz="1000" dirty="0">
                <a:latin typeface="Andale Mono" panose="020B0509000000000004" pitchFamily="49" charset="0"/>
                <a:hlinkClick r:id="rId8"/>
              </a:rPr>
              <a:t>https://www.youtube.com/watch?v=JprTjTViaEA</a:t>
            </a:r>
            <a:r>
              <a:rPr lang="en-US" sz="1000" dirty="0">
                <a:latin typeface="Andale Mono" panose="020B0509000000000004" pitchFamily="49" charset="0"/>
              </a:rPr>
              <a:t> </a:t>
            </a:r>
          </a:p>
          <a:p>
            <a:endParaRPr lang="en-US" sz="1000" dirty="0">
              <a:latin typeface="Andale Mono" panose="020B0509000000000004" pitchFamily="49" charset="0"/>
            </a:endParaRPr>
          </a:p>
          <a:p>
            <a:r>
              <a:rPr lang="en-US" sz="1000" dirty="0">
                <a:latin typeface="Andale Mono" panose="020B0509000000000004" pitchFamily="49" charset="0"/>
              </a:rPr>
              <a:t>Download docker for Mac – file </a:t>
            </a:r>
            <a:r>
              <a:rPr lang="en-US" sz="1000" dirty="0" err="1">
                <a:latin typeface="Andale Mono" panose="020B0509000000000004" pitchFamily="49" charset="0"/>
              </a:rPr>
              <a:t>Docker.dmg</a:t>
            </a:r>
            <a:r>
              <a:rPr lang="en-US" sz="1000" dirty="0">
                <a:latin typeface="Andale Mono" panose="020B0509000000000004" pitchFamily="49" charset="0"/>
              </a:rPr>
              <a:t> :</a:t>
            </a:r>
          </a:p>
          <a:p>
            <a:r>
              <a:rPr lang="en-US" sz="1000" dirty="0">
                <a:latin typeface="Andale Mono" panose="020B0509000000000004" pitchFamily="49" charset="0"/>
                <a:hlinkClick r:id="rId9"/>
              </a:rPr>
              <a:t>https://hub.docker.com/editions/community/docker-ce-desktop-mac</a:t>
            </a:r>
            <a:r>
              <a:rPr lang="en-US" sz="1000" dirty="0">
                <a:latin typeface="Andale Mono" panose="020B0509000000000004" pitchFamily="49" charset="0"/>
              </a:rPr>
              <a:t> </a:t>
            </a:r>
          </a:p>
          <a:p>
            <a:endParaRPr lang="en-US" sz="1000" dirty="0">
              <a:latin typeface="Andale Mono" panose="020B0509000000000004" pitchFamily="49" charset="0"/>
            </a:endParaRPr>
          </a:p>
          <a:p>
            <a:r>
              <a:rPr lang="en-US" sz="1000" dirty="0">
                <a:latin typeface="Andale Mono" panose="020B0509000000000004" pitchFamily="49" charset="0"/>
              </a:rPr>
              <a:t>Install it – now you have </a:t>
            </a:r>
            <a:r>
              <a:rPr lang="en-US" sz="1000" dirty="0" err="1">
                <a:latin typeface="Andale Mono" panose="020B0509000000000004" pitchFamily="49" charset="0"/>
              </a:rPr>
              <a:t>Docker.app</a:t>
            </a:r>
            <a:r>
              <a:rPr lang="en-US" sz="1000" dirty="0">
                <a:latin typeface="Andale Mono" panose="020B0509000000000004" pitchFamily="49" charset="0"/>
              </a:rPr>
              <a:t> in Applications</a:t>
            </a:r>
          </a:p>
          <a:p>
            <a:r>
              <a:rPr lang="en-US" sz="1000" dirty="0">
                <a:latin typeface="Andale Mono" panose="020B0509000000000004" pitchFamily="49" charset="0"/>
              </a:rPr>
              <a:t>Run it, a docker icon will appear on the top bar of Mac desktop.</a:t>
            </a:r>
          </a:p>
          <a:p>
            <a:r>
              <a:rPr lang="en-US" sz="1000" dirty="0">
                <a:latin typeface="Andale Mono" panose="020B0509000000000004" pitchFamily="49" charset="0"/>
              </a:rPr>
              <a:t>It will ask to login using your login/password at </a:t>
            </a:r>
            <a:r>
              <a:rPr lang="en-US" sz="1000" dirty="0" err="1">
                <a:latin typeface="Andale Mono" panose="020B0509000000000004" pitchFamily="49" charset="0"/>
              </a:rPr>
              <a:t>docker.com</a:t>
            </a:r>
            <a:endParaRPr lang="en-US" sz="1000" dirty="0">
              <a:latin typeface="Andale Mono" panose="020B0509000000000004" pitchFamily="49" charset="0"/>
            </a:endParaRPr>
          </a:p>
          <a:p>
            <a:r>
              <a:rPr lang="en-US" sz="1000" dirty="0">
                <a:latin typeface="Andale Mono" panose="020B0509000000000004" pitchFamily="49" charset="0"/>
              </a:rPr>
              <a:t>Now you can open terminal and run docker commands:</a:t>
            </a: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docker –version</a:t>
            </a:r>
            <a:r>
              <a:rPr lang="en-US" sz="1000" dirty="0">
                <a:solidFill>
                  <a:srgbClr val="00B050"/>
                </a:solidFill>
                <a:latin typeface="Andale Mono" panose="020B0509000000000004" pitchFamily="49" charset="0"/>
              </a:rPr>
              <a:t>     # 20.10.8</a:t>
            </a:r>
          </a:p>
          <a:p>
            <a:r>
              <a:rPr lang="en-US" sz="1000" dirty="0">
                <a:solidFill>
                  <a:srgbClr val="0070C0"/>
                </a:solidFill>
                <a:latin typeface="Andale Mono" panose="020B0509000000000004" pitchFamily="49" charset="0"/>
              </a:rPr>
              <a:t>docker run hello-world</a:t>
            </a:r>
          </a:p>
          <a:p>
            <a:r>
              <a:rPr lang="en-US" sz="1000" dirty="0">
                <a:solidFill>
                  <a:srgbClr val="0070C0"/>
                </a:solidFill>
                <a:latin typeface="Andale Mono" panose="020B0509000000000004" pitchFamily="49" charset="0"/>
              </a:rPr>
              <a:t>docker </a:t>
            </a:r>
            <a:r>
              <a:rPr lang="en-US" sz="1000" dirty="0" err="1">
                <a:solidFill>
                  <a:srgbClr val="0070C0"/>
                </a:solidFill>
                <a:latin typeface="Andale Mono" panose="020B0509000000000004" pitchFamily="49" charset="0"/>
              </a:rPr>
              <a:t>ps</a:t>
            </a:r>
            <a:r>
              <a:rPr lang="en-US" sz="1000" dirty="0">
                <a:solidFill>
                  <a:srgbClr val="0070C0"/>
                </a:solidFill>
                <a:latin typeface="Andale Mono" panose="020B0509000000000004" pitchFamily="49" charset="0"/>
              </a:rPr>
              <a:t> –a   # shows all running and exited containers</a:t>
            </a:r>
          </a:p>
          <a:p>
            <a:r>
              <a:rPr lang="en-US" sz="1000" dirty="0">
                <a:solidFill>
                  <a:srgbClr val="0070C0"/>
                </a:solidFill>
                <a:latin typeface="Andale Mono" panose="020B0509000000000004" pitchFamily="49" charset="0"/>
              </a:rPr>
              <a:t>docker run --name my-hello hello-world</a:t>
            </a:r>
          </a:p>
        </p:txBody>
      </p:sp>
    </p:spTree>
    <p:extLst>
      <p:ext uri="{BB962C8B-B14F-4D97-AF65-F5344CB8AC3E}">
        <p14:creationId xmlns:p14="http://schemas.microsoft.com/office/powerpoint/2010/main" val="1709166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800D-0545-8F4C-944B-800108629EE3}"/>
              </a:ext>
            </a:extLst>
          </p:cNvPr>
          <p:cNvSpPr txBox="1"/>
          <p:nvPr/>
        </p:nvSpPr>
        <p:spPr>
          <a:xfrm>
            <a:off x="24212" y="9222"/>
            <a:ext cx="9923488" cy="646331"/>
          </a:xfrm>
          <a:prstGeom prst="rect">
            <a:avLst/>
          </a:prstGeom>
          <a:noFill/>
        </p:spPr>
        <p:txBody>
          <a:bodyPr wrap="square" rtlCol="0">
            <a:spAutoFit/>
          </a:bodyPr>
          <a:lstStyle/>
          <a:p>
            <a:r>
              <a:rPr lang="en-US" sz="3600" b="1" dirty="0"/>
              <a:t>Docker container – tutorial – p2</a:t>
            </a:r>
          </a:p>
        </p:txBody>
      </p:sp>
      <p:sp>
        <p:nvSpPr>
          <p:cNvPr id="5" name="TextBox 4">
            <a:extLst>
              <a:ext uri="{FF2B5EF4-FFF2-40B4-BE49-F238E27FC236}">
                <a16:creationId xmlns:a16="http://schemas.microsoft.com/office/drawing/2014/main" id="{D89165B1-A7F3-C847-BE32-3B5CEA20312C}"/>
              </a:ext>
            </a:extLst>
          </p:cNvPr>
          <p:cNvSpPr txBox="1"/>
          <p:nvPr/>
        </p:nvSpPr>
        <p:spPr>
          <a:xfrm>
            <a:off x="0" y="733246"/>
            <a:ext cx="12027109" cy="5970865"/>
          </a:xfrm>
          <a:prstGeom prst="rect">
            <a:avLst/>
          </a:prstGeom>
          <a:noFill/>
        </p:spPr>
        <p:txBody>
          <a:bodyPr wrap="square" rtlCol="0">
            <a:spAutoFit/>
          </a:bodyPr>
          <a:lstStyle/>
          <a:p>
            <a:r>
              <a:rPr lang="en-US" sz="1200" dirty="0">
                <a:latin typeface="Andale Mono" panose="020B0509000000000004" pitchFamily="49" charset="0"/>
              </a:rPr>
              <a:t>Continue tutorial - </a:t>
            </a:r>
            <a:r>
              <a:rPr lang="en-US" sz="1200" dirty="0">
                <a:latin typeface="Andale Mono" panose="020B0509000000000004" pitchFamily="49" charset="0"/>
                <a:hlinkClick r:id="rId3"/>
              </a:rPr>
              <a:t>https://www.youtube.com/watch?v=JprTjTViaEA</a:t>
            </a:r>
            <a:r>
              <a:rPr lang="en-US" sz="1200" dirty="0">
                <a:latin typeface="Andale Mono" panose="020B0509000000000004" pitchFamily="49" charset="0"/>
              </a:rPr>
              <a:t> </a:t>
            </a:r>
          </a:p>
          <a:p>
            <a:r>
              <a:rPr lang="en-US" sz="1200" dirty="0">
                <a:latin typeface="Andale Mono" panose="020B0509000000000004" pitchFamily="49" charset="0"/>
              </a:rPr>
              <a:t>=========================================</a:t>
            </a:r>
          </a:p>
          <a:p>
            <a:r>
              <a:rPr lang="en-US" sz="1200" dirty="0">
                <a:latin typeface="Andale Mono" panose="020B0509000000000004" pitchFamily="49" charset="0"/>
              </a:rPr>
              <a:t>Add local directory as volume into the container:</a:t>
            </a:r>
          </a:p>
          <a:p>
            <a:r>
              <a:rPr lang="en-US" sz="1200" dirty="0">
                <a:solidFill>
                  <a:srgbClr val="0070C0"/>
                </a:solidFill>
                <a:latin typeface="Andale Mono" panose="020B0509000000000004" pitchFamily="49" charset="0"/>
              </a:rPr>
              <a:t>docker run -it --name my-</a:t>
            </a:r>
            <a:r>
              <a:rPr lang="en-US" sz="1200" dirty="0" err="1">
                <a:solidFill>
                  <a:srgbClr val="0070C0"/>
                </a:solidFill>
                <a:latin typeface="Andale Mono" panose="020B0509000000000004" pitchFamily="49" charset="0"/>
              </a:rPr>
              <a:t>linux</a:t>
            </a:r>
            <a:r>
              <a:rPr lang="en-US" sz="1200" dirty="0">
                <a:solidFill>
                  <a:srgbClr val="0070C0"/>
                </a:solidFill>
                <a:latin typeface="Andale Mono" panose="020B0509000000000004" pitchFamily="49" charset="0"/>
              </a:rPr>
              <a:t>-container --</a:t>
            </a:r>
            <a:r>
              <a:rPr lang="en-US" sz="1200" dirty="0" err="1">
                <a:solidFill>
                  <a:srgbClr val="0070C0"/>
                </a:solidFill>
                <a:latin typeface="Andale Mono" panose="020B0509000000000004" pitchFamily="49" charset="0"/>
              </a:rPr>
              <a:t>rm</a:t>
            </a:r>
            <a:r>
              <a:rPr lang="en-US" sz="1200" dirty="0">
                <a:solidFill>
                  <a:srgbClr val="0070C0"/>
                </a:solidFill>
                <a:latin typeface="Andale Mono" panose="020B0509000000000004" pitchFamily="49" charset="0"/>
              </a:rPr>
              <a:t> -v $HOME/test:/my-data  ubuntu  bash</a:t>
            </a:r>
          </a:p>
          <a:p>
            <a:r>
              <a:rPr lang="en-US" sz="1200" dirty="0">
                <a:latin typeface="Andale Mono" panose="020B0509000000000004" pitchFamily="49" charset="0"/>
              </a:rPr>
              <a:t>=========================================</a:t>
            </a:r>
          </a:p>
          <a:p>
            <a:r>
              <a:rPr lang="en-US" sz="1200" dirty="0">
                <a:latin typeface="Andale Mono" panose="020B0509000000000004" pitchFamily="49" charset="0"/>
              </a:rPr>
              <a:t>Creating your own container</a:t>
            </a:r>
          </a:p>
          <a:p>
            <a:r>
              <a:rPr lang="en-US" sz="1000" dirty="0">
                <a:solidFill>
                  <a:srgbClr val="0070C0"/>
                </a:solidFill>
                <a:latin typeface="Andale Mono" panose="020B0509000000000004" pitchFamily="49" charset="0"/>
              </a:rPr>
              <a:t>vi </a:t>
            </a:r>
            <a:r>
              <a:rPr lang="en-US" sz="1000" dirty="0" err="1">
                <a:solidFill>
                  <a:srgbClr val="0070C0"/>
                </a:solidFill>
                <a:latin typeface="Andale Mono" panose="020B0509000000000004" pitchFamily="49" charset="0"/>
              </a:rPr>
              <a:t>Dockerfile</a:t>
            </a:r>
            <a:endParaRPr lang="en-US" sz="1000" dirty="0">
              <a:solidFill>
                <a:srgbClr val="0070C0"/>
              </a:solidFill>
              <a:latin typeface="Andale Mono" panose="020B0509000000000004" pitchFamily="49" charset="0"/>
            </a:endParaRP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FROM ubuntu</a:t>
            </a:r>
          </a:p>
          <a:p>
            <a:r>
              <a:rPr lang="en-US" sz="1000" dirty="0">
                <a:solidFill>
                  <a:srgbClr val="0070C0"/>
                </a:solidFill>
                <a:latin typeface="Andale Mono" panose="020B0509000000000004" pitchFamily="49" charset="0"/>
              </a:rPr>
              <a:t>CMD echo "Hello Jonny" # some comment</a:t>
            </a: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docker build -t my-ubuntu-image </a:t>
            </a:r>
            <a:r>
              <a:rPr lang="en-US" sz="1000" dirty="0">
                <a:solidFill>
                  <a:srgbClr val="00B050"/>
                </a:solidFill>
                <a:latin typeface="Andale Mono" panose="020B0509000000000004" pitchFamily="49" charset="0"/>
              </a:rPr>
              <a:t> # -t = tag</a:t>
            </a:r>
          </a:p>
          <a:p>
            <a:r>
              <a:rPr lang="en-US" sz="1000" dirty="0">
                <a:solidFill>
                  <a:srgbClr val="0070C0"/>
                </a:solidFill>
                <a:latin typeface="Andale Mono" panose="020B0509000000000004" pitchFamily="49" charset="0"/>
              </a:rPr>
              <a:t>docker images</a:t>
            </a:r>
          </a:p>
          <a:p>
            <a:r>
              <a:rPr lang="en-US" sz="1000" dirty="0">
                <a:solidFill>
                  <a:srgbClr val="0070C0"/>
                </a:solidFill>
                <a:latin typeface="Andale Mono" panose="020B0509000000000004" pitchFamily="49" charset="0"/>
              </a:rPr>
              <a:t>docker run my-ubuntu-image</a:t>
            </a:r>
            <a:endParaRPr lang="en-US" sz="1000" dirty="0">
              <a:latin typeface="Andale Mono" panose="020B0509000000000004" pitchFamily="49" charset="0"/>
            </a:endParaRPr>
          </a:p>
          <a:p>
            <a:r>
              <a:rPr lang="en-US" sz="1000" dirty="0">
                <a:latin typeface="Andale Mono" panose="020B0509000000000004" pitchFamily="49" charset="0"/>
              </a:rPr>
              <a:t>=========================================</a:t>
            </a:r>
          </a:p>
          <a:p>
            <a:r>
              <a:rPr lang="en-US" sz="1000" dirty="0">
                <a:latin typeface="Andale Mono" panose="020B0509000000000004" pitchFamily="49" charset="0"/>
              </a:rPr>
              <a:t>Another example:</a:t>
            </a:r>
          </a:p>
          <a:p>
            <a:r>
              <a:rPr lang="en-US" sz="1000" dirty="0">
                <a:solidFill>
                  <a:srgbClr val="0070C0"/>
                </a:solidFill>
                <a:latin typeface="Andale Mono" panose="020B0509000000000004" pitchFamily="49" charset="0"/>
              </a:rPr>
              <a:t>FROM ubuntu</a:t>
            </a:r>
          </a:p>
          <a:p>
            <a:r>
              <a:rPr lang="en-US" sz="1000" dirty="0">
                <a:solidFill>
                  <a:srgbClr val="0070C0"/>
                </a:solidFill>
                <a:latin typeface="Andale Mono" panose="020B0509000000000004" pitchFamily="49" charset="0"/>
              </a:rPr>
              <a:t>RUN apt-get upgrade &amp;&amp; apt-get update &amp;&amp; apt-get install -y python3</a:t>
            </a:r>
          </a:p>
          <a:p>
            <a:r>
              <a:rPr lang="en-US" sz="1000" dirty="0">
                <a:latin typeface="Andale Mono" panose="020B0509000000000004" pitchFamily="49" charset="0"/>
              </a:rPr>
              <a:t>=========================================</a:t>
            </a:r>
          </a:p>
          <a:p>
            <a:r>
              <a:rPr lang="en-US" sz="1000" dirty="0">
                <a:latin typeface="Andale Mono" panose="020B0509000000000004" pitchFamily="49" charset="0"/>
              </a:rPr>
              <a:t>Another example – use anaconda python from </a:t>
            </a:r>
            <a:r>
              <a:rPr lang="en-US" sz="1000" dirty="0">
                <a:hlinkClick r:id="rId4"/>
              </a:rPr>
              <a:t>https://hub.docker.com/u/continuumio/</a:t>
            </a:r>
            <a:endParaRPr lang="en-US" sz="1000" dirty="0">
              <a:latin typeface="Andale Mono" panose="020B0509000000000004" pitchFamily="49" charset="0"/>
            </a:endParaRPr>
          </a:p>
          <a:p>
            <a:endParaRPr lang="en-US" sz="1000" dirty="0">
              <a:latin typeface="Andale Mono" panose="020B0509000000000004" pitchFamily="49" charset="0"/>
            </a:endParaRPr>
          </a:p>
          <a:p>
            <a:r>
              <a:rPr lang="en-US" sz="1000" dirty="0">
                <a:solidFill>
                  <a:srgbClr val="0070C0"/>
                </a:solidFill>
                <a:latin typeface="Andale Mono" panose="020B0509000000000004" pitchFamily="49" charset="0"/>
              </a:rPr>
              <a:t>docker pull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/anaconda3</a:t>
            </a:r>
          </a:p>
          <a:p>
            <a:r>
              <a:rPr lang="en-US" sz="1000" dirty="0">
                <a:solidFill>
                  <a:srgbClr val="0070C0"/>
                </a:solidFill>
                <a:latin typeface="Andale Mono" panose="020B0509000000000004" pitchFamily="49" charset="0"/>
              </a:rPr>
              <a:t>docker run -</a:t>
            </a:r>
            <a:r>
              <a:rPr lang="en-US" sz="1000" dirty="0" err="1">
                <a:solidFill>
                  <a:srgbClr val="0070C0"/>
                </a:solidFill>
                <a:latin typeface="Andale Mono" panose="020B0509000000000004" pitchFamily="49" charset="0"/>
              </a:rPr>
              <a:t>i</a:t>
            </a:r>
            <a:r>
              <a:rPr lang="en-US" sz="1000" dirty="0">
                <a:solidFill>
                  <a:srgbClr val="0070C0"/>
                </a:solidFill>
                <a:latin typeface="Andale Mono" panose="020B0509000000000004" pitchFamily="49" charset="0"/>
              </a:rPr>
              <a:t> -t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/anaconda3 /bin/bash   </a:t>
            </a:r>
            <a:r>
              <a:rPr lang="en-US" sz="1000" dirty="0">
                <a:solidFill>
                  <a:srgbClr val="00B050"/>
                </a:solidFill>
                <a:latin typeface="Andale Mono" panose="020B0509000000000004" pitchFamily="49" charset="0"/>
              </a:rPr>
              <a:t># -</a:t>
            </a:r>
            <a:r>
              <a:rPr lang="en-US" sz="1000" dirty="0" err="1">
                <a:solidFill>
                  <a:srgbClr val="00B050"/>
                </a:solidFill>
                <a:latin typeface="Andale Mono" panose="020B0509000000000004" pitchFamily="49" charset="0"/>
              </a:rPr>
              <a:t>i</a:t>
            </a:r>
            <a:r>
              <a:rPr lang="en-US" sz="1000" dirty="0">
                <a:solidFill>
                  <a:srgbClr val="00B050"/>
                </a:solidFill>
                <a:latin typeface="Andale Mono" panose="020B0509000000000004" pitchFamily="49" charset="0"/>
              </a:rPr>
              <a:t> = </a:t>
            </a:r>
            <a:r>
              <a:rPr lang="en-US" sz="1000" dirty="0">
                <a:solidFill>
                  <a:srgbClr val="00B050"/>
                </a:solidFill>
              </a:rPr>
              <a:t>Keep STDIN open,  t =. allocate a pseudo-</a:t>
            </a:r>
            <a:r>
              <a:rPr lang="en-US" sz="1000" dirty="0" err="1">
                <a:solidFill>
                  <a:srgbClr val="00B050"/>
                </a:solidFill>
              </a:rPr>
              <a:t>tty</a:t>
            </a:r>
            <a:endParaRPr lang="en-US" sz="1000" dirty="0">
              <a:solidFill>
                <a:srgbClr val="0070C0"/>
              </a:solidFill>
              <a:latin typeface="Andale Mono" panose="020B0509000000000004" pitchFamily="49" charset="0"/>
            </a:endParaRPr>
          </a:p>
          <a:p>
            <a:endParaRPr lang="en-US" sz="1000" dirty="0">
              <a:solidFill>
                <a:srgbClr val="0070C0"/>
              </a:solidFill>
              <a:latin typeface="Andale Mono" panose="020B0509000000000004" pitchFamily="49" charset="0"/>
            </a:endParaRPr>
          </a:p>
          <a:p>
            <a:r>
              <a:rPr lang="en-US" sz="1000" dirty="0">
                <a:solidFill>
                  <a:srgbClr val="0070C0"/>
                </a:solidFill>
                <a:latin typeface="Andale Mono" panose="020B0509000000000004" pitchFamily="49" charset="0"/>
              </a:rPr>
              <a:t>docker pull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/miniconda3</a:t>
            </a:r>
          </a:p>
          <a:p>
            <a:r>
              <a:rPr lang="en-US" sz="1000" dirty="0">
                <a:solidFill>
                  <a:srgbClr val="0070C0"/>
                </a:solidFill>
                <a:latin typeface="Andale Mono" panose="020B0509000000000004" pitchFamily="49" charset="0"/>
              </a:rPr>
              <a:t>docker run -</a:t>
            </a:r>
            <a:r>
              <a:rPr lang="en-US" sz="1000" dirty="0" err="1">
                <a:solidFill>
                  <a:srgbClr val="0070C0"/>
                </a:solidFill>
                <a:latin typeface="Andale Mono" panose="020B0509000000000004" pitchFamily="49" charset="0"/>
              </a:rPr>
              <a:t>i</a:t>
            </a:r>
            <a:r>
              <a:rPr lang="en-US" sz="1000" dirty="0">
                <a:solidFill>
                  <a:srgbClr val="0070C0"/>
                </a:solidFill>
                <a:latin typeface="Andale Mono" panose="020B0509000000000004" pitchFamily="49" charset="0"/>
              </a:rPr>
              <a:t> -t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/miniconda3 /bin/bash  </a:t>
            </a:r>
            <a:r>
              <a:rPr lang="en-US" sz="1000" dirty="0">
                <a:solidFill>
                  <a:srgbClr val="00B050"/>
                </a:solidFill>
                <a:latin typeface="Andale Mono" panose="020B0509000000000004" pitchFamily="49" charset="0"/>
              </a:rPr>
              <a:t># -</a:t>
            </a:r>
            <a:r>
              <a:rPr lang="en-US" sz="1000" dirty="0" err="1">
                <a:solidFill>
                  <a:srgbClr val="00B050"/>
                </a:solidFill>
                <a:latin typeface="Andale Mono" panose="020B0509000000000004" pitchFamily="49" charset="0"/>
              </a:rPr>
              <a:t>i</a:t>
            </a:r>
            <a:r>
              <a:rPr lang="en-US" sz="1000" dirty="0">
                <a:solidFill>
                  <a:srgbClr val="00B050"/>
                </a:solidFill>
                <a:latin typeface="Andale Mono" panose="020B0509000000000004" pitchFamily="49" charset="0"/>
              </a:rPr>
              <a:t> = </a:t>
            </a:r>
            <a:r>
              <a:rPr lang="en-US" sz="1000" dirty="0">
                <a:solidFill>
                  <a:srgbClr val="00B050"/>
                </a:solidFill>
              </a:rPr>
              <a:t>Keep STDIN open,  t =. allocate a pseudo-</a:t>
            </a:r>
            <a:r>
              <a:rPr lang="en-US" sz="1000" dirty="0" err="1">
                <a:solidFill>
                  <a:srgbClr val="00B050"/>
                </a:solidFill>
              </a:rPr>
              <a:t>tty</a:t>
            </a:r>
            <a:endParaRPr lang="en-US" sz="1000" dirty="0">
              <a:solidFill>
                <a:srgbClr val="0070C0"/>
              </a:solidFill>
              <a:latin typeface="Andale Mono" panose="020B0509000000000004" pitchFamily="49" charset="0"/>
            </a:endParaRPr>
          </a:p>
          <a:p>
            <a:endParaRPr lang="en-US" sz="1000" dirty="0">
              <a:latin typeface="Andale Mono" panose="020B0509000000000004" pitchFamily="49" charset="0"/>
            </a:endParaRPr>
          </a:p>
          <a:p>
            <a:r>
              <a:rPr lang="en-US" sz="1000" dirty="0">
                <a:latin typeface="Andale Mono" panose="020B0509000000000004" pitchFamily="49" charset="0"/>
              </a:rPr>
              <a:t>You can start a </a:t>
            </a:r>
            <a:r>
              <a:rPr lang="en-US" sz="1000" dirty="0" err="1">
                <a:latin typeface="Andale Mono" panose="020B0509000000000004" pitchFamily="49" charset="0"/>
              </a:rPr>
              <a:t>Jupyter</a:t>
            </a:r>
            <a:r>
              <a:rPr lang="en-US" sz="1000" dirty="0">
                <a:latin typeface="Andale Mono" panose="020B0509000000000004" pitchFamily="49" charset="0"/>
              </a:rPr>
              <a:t> Notebook server and interact with anaconda3 or </a:t>
            </a:r>
            <a:r>
              <a:rPr lang="en-US" sz="1000" dirty="0" err="1">
                <a:latin typeface="Andale Mono" panose="020B0509000000000004" pitchFamily="49" charset="0"/>
              </a:rPr>
              <a:t>Miniconda</a:t>
            </a:r>
            <a:r>
              <a:rPr lang="en-US" sz="1000" dirty="0">
                <a:latin typeface="Andale Mono" panose="020B0509000000000004" pitchFamily="49" charset="0"/>
              </a:rPr>
              <a:t> via your browser:</a:t>
            </a:r>
          </a:p>
          <a:p>
            <a:r>
              <a:rPr lang="en-US" sz="1000" dirty="0">
                <a:solidFill>
                  <a:srgbClr val="0070C0"/>
                </a:solidFill>
                <a:latin typeface="Andale Mono" panose="020B0509000000000004" pitchFamily="49" charset="0"/>
              </a:rPr>
              <a:t>docker run -</a:t>
            </a:r>
            <a:r>
              <a:rPr lang="en-US" sz="1000" dirty="0" err="1">
                <a:solidFill>
                  <a:srgbClr val="0070C0"/>
                </a:solidFill>
                <a:latin typeface="Andale Mono" panose="020B0509000000000004" pitchFamily="49" charset="0"/>
              </a:rPr>
              <a:t>i</a:t>
            </a:r>
            <a:r>
              <a:rPr lang="en-US" sz="1000" dirty="0">
                <a:solidFill>
                  <a:srgbClr val="0070C0"/>
                </a:solidFill>
                <a:latin typeface="Andale Mono" panose="020B0509000000000004" pitchFamily="49" charset="0"/>
              </a:rPr>
              <a:t> -t -p 8888:8888 </a:t>
            </a:r>
            <a:r>
              <a:rPr lang="en-US" sz="1000" dirty="0" err="1">
                <a:solidFill>
                  <a:srgbClr val="0070C0"/>
                </a:solidFill>
                <a:latin typeface="Andale Mono" panose="020B0509000000000004" pitchFamily="49" charset="0"/>
              </a:rPr>
              <a:t>continuumio</a:t>
            </a:r>
            <a:r>
              <a:rPr lang="en-US" sz="1000" dirty="0">
                <a:solidFill>
                  <a:srgbClr val="0070C0"/>
                </a:solidFill>
                <a:latin typeface="Andale Mono" panose="020B0509000000000004" pitchFamily="49" charset="0"/>
              </a:rPr>
              <a:t>/miniconda3 /bin/bash -c "/opt/</a:t>
            </a:r>
            <a:r>
              <a:rPr lang="en-US" sz="1000" dirty="0" err="1">
                <a:solidFill>
                  <a:srgbClr val="0070C0"/>
                </a:solidFill>
                <a:latin typeface="Andale Mono" panose="020B0509000000000004" pitchFamily="49" charset="0"/>
              </a:rPr>
              <a:t>conda</a:t>
            </a:r>
            <a:r>
              <a:rPr lang="en-US" sz="1000" dirty="0">
                <a:solidFill>
                  <a:srgbClr val="0070C0"/>
                </a:solidFill>
                <a:latin typeface="Andale Mono" panose="020B0509000000000004" pitchFamily="49" charset="0"/>
              </a:rPr>
              <a:t>/bin/</a:t>
            </a:r>
            <a:r>
              <a:rPr lang="en-US" sz="1000" dirty="0" err="1">
                <a:solidFill>
                  <a:srgbClr val="0070C0"/>
                </a:solidFill>
                <a:latin typeface="Andale Mono" panose="020B0509000000000004" pitchFamily="49" charset="0"/>
              </a:rPr>
              <a:t>conda</a:t>
            </a:r>
            <a:r>
              <a:rPr lang="en-US" sz="1000" dirty="0">
                <a:solidFill>
                  <a:srgbClr val="0070C0"/>
                </a:solidFill>
                <a:latin typeface="Andale Mono" panose="020B0509000000000004" pitchFamily="49" charset="0"/>
              </a:rPr>
              <a:t> install </a:t>
            </a:r>
            <a:r>
              <a:rPr lang="en-US" sz="1000" dirty="0" err="1">
                <a:solidFill>
                  <a:srgbClr val="0070C0"/>
                </a:solidFill>
                <a:latin typeface="Andale Mono" panose="020B0509000000000004" pitchFamily="49" charset="0"/>
              </a:rPr>
              <a:t>jupyter</a:t>
            </a:r>
            <a:r>
              <a:rPr lang="en-US" sz="1000" dirty="0">
                <a:solidFill>
                  <a:srgbClr val="0070C0"/>
                </a:solidFill>
                <a:latin typeface="Andale Mono" panose="020B0509000000000004" pitchFamily="49" charset="0"/>
              </a:rPr>
              <a:t> -y --quiet &amp;&amp; </a:t>
            </a:r>
            <a:r>
              <a:rPr lang="en-US" sz="1000" dirty="0" err="1">
                <a:solidFill>
                  <a:srgbClr val="0070C0"/>
                </a:solidFill>
                <a:latin typeface="Andale Mono" panose="020B0509000000000004" pitchFamily="49" charset="0"/>
              </a:rPr>
              <a:t>mkdir</a:t>
            </a:r>
            <a:r>
              <a:rPr lang="en-US" sz="1000" dirty="0">
                <a:solidFill>
                  <a:srgbClr val="0070C0"/>
                </a:solidFill>
                <a:latin typeface="Andale Mono" panose="020B0509000000000004" pitchFamily="49" charset="0"/>
              </a:rPr>
              <a:t> /opt/notebooks &amp;&amp; /opt/</a:t>
            </a:r>
            <a:r>
              <a:rPr lang="en-US" sz="1000" dirty="0" err="1">
                <a:solidFill>
                  <a:srgbClr val="0070C0"/>
                </a:solidFill>
                <a:latin typeface="Andale Mono" panose="020B0509000000000004" pitchFamily="49" charset="0"/>
              </a:rPr>
              <a:t>conda</a:t>
            </a:r>
            <a:r>
              <a:rPr lang="en-US" sz="1000" dirty="0">
                <a:solidFill>
                  <a:srgbClr val="0070C0"/>
                </a:solidFill>
                <a:latin typeface="Andale Mono" panose="020B0509000000000004" pitchFamily="49" charset="0"/>
              </a:rPr>
              <a:t>/bin/</a:t>
            </a:r>
            <a:r>
              <a:rPr lang="en-US" sz="1000" dirty="0" err="1">
                <a:solidFill>
                  <a:srgbClr val="0070C0"/>
                </a:solidFill>
                <a:latin typeface="Andale Mono" panose="020B0509000000000004" pitchFamily="49" charset="0"/>
              </a:rPr>
              <a:t>jupyter</a:t>
            </a:r>
            <a:r>
              <a:rPr lang="en-US" sz="1000" dirty="0">
                <a:solidFill>
                  <a:srgbClr val="0070C0"/>
                </a:solidFill>
                <a:latin typeface="Andale Mono" panose="020B0509000000000004" pitchFamily="49" charset="0"/>
              </a:rPr>
              <a:t> notebook --notebook-</a:t>
            </a:r>
            <a:r>
              <a:rPr lang="en-US" sz="1000" dirty="0" err="1">
                <a:solidFill>
                  <a:srgbClr val="0070C0"/>
                </a:solidFill>
                <a:latin typeface="Andale Mono" panose="020B0509000000000004" pitchFamily="49" charset="0"/>
              </a:rPr>
              <a:t>dir</a:t>
            </a:r>
            <a:r>
              <a:rPr lang="en-US" sz="1000" dirty="0">
                <a:solidFill>
                  <a:srgbClr val="0070C0"/>
                </a:solidFill>
                <a:latin typeface="Andale Mono" panose="020B0509000000000004" pitchFamily="49" charset="0"/>
              </a:rPr>
              <a:t>=/opt/notebooks --</a:t>
            </a:r>
            <a:r>
              <a:rPr lang="en-US" sz="1000" dirty="0" err="1">
                <a:solidFill>
                  <a:srgbClr val="0070C0"/>
                </a:solidFill>
                <a:latin typeface="Andale Mono" panose="020B0509000000000004" pitchFamily="49" charset="0"/>
              </a:rPr>
              <a:t>ip</a:t>
            </a:r>
            <a:r>
              <a:rPr lang="en-US" sz="1000" dirty="0">
                <a:solidFill>
                  <a:srgbClr val="0070C0"/>
                </a:solidFill>
                <a:latin typeface="Andale Mono" panose="020B0509000000000004" pitchFamily="49" charset="0"/>
              </a:rPr>
              <a:t>='*' --port=8888 --no-browser"</a:t>
            </a:r>
          </a:p>
          <a:p>
            <a:r>
              <a:rPr lang="en-US" sz="1000" dirty="0">
                <a:latin typeface="Andale Mono" panose="020B0509000000000004" pitchFamily="49" charset="0"/>
              </a:rPr>
              <a:t>You can then view the </a:t>
            </a:r>
            <a:r>
              <a:rPr lang="en-US" sz="1000" dirty="0" err="1">
                <a:latin typeface="Andale Mono" panose="020B0509000000000004" pitchFamily="49" charset="0"/>
              </a:rPr>
              <a:t>Jupyter</a:t>
            </a:r>
            <a:r>
              <a:rPr lang="en-US" sz="1000" dirty="0">
                <a:latin typeface="Andale Mono" panose="020B0509000000000004" pitchFamily="49" charset="0"/>
              </a:rPr>
              <a:t> Notebook by opening http://localhost:8888 in your browser, </a:t>
            </a:r>
          </a:p>
          <a:p>
            <a:r>
              <a:rPr lang="en-US" sz="1000" dirty="0">
                <a:latin typeface="Andale Mono" panose="020B0509000000000004" pitchFamily="49" charset="0"/>
              </a:rPr>
              <a:t>or http://&lt;docker-machine-</a:t>
            </a:r>
            <a:r>
              <a:rPr lang="en-US" sz="1000" dirty="0" err="1">
                <a:latin typeface="Andale Mono" panose="020B0509000000000004" pitchFamily="49" charset="0"/>
              </a:rPr>
              <a:t>ip</a:t>
            </a:r>
            <a:r>
              <a:rPr lang="en-US" sz="1000" dirty="0">
                <a:latin typeface="Andale Mono" panose="020B0509000000000004" pitchFamily="49" charset="0"/>
              </a:rPr>
              <a:t>&gt;:8888 if you are using a Docker Machine VM.</a:t>
            </a:r>
          </a:p>
          <a:p>
            <a:r>
              <a:rPr lang="en-US" sz="1000" dirty="0">
                <a:latin typeface="Andale Mono" panose="020B0509000000000004" pitchFamily="49" charset="0"/>
              </a:rPr>
              <a:t>=========================================</a:t>
            </a:r>
          </a:p>
          <a:p>
            <a:r>
              <a:rPr lang="en-US" sz="1000" dirty="0">
                <a:latin typeface="Andale Mono" panose="020B0509000000000004" pitchFamily="49" charset="0"/>
              </a:rPr>
              <a:t>Here is how to save a docker image to a file:</a:t>
            </a:r>
          </a:p>
          <a:p>
            <a:r>
              <a:rPr lang="en-US" sz="1000" dirty="0">
                <a:solidFill>
                  <a:srgbClr val="0070C0"/>
                </a:solidFill>
                <a:latin typeface="Andale Mono" panose="020B0509000000000004" pitchFamily="49" charset="0"/>
              </a:rPr>
              <a:t>docker save –o </a:t>
            </a:r>
            <a:r>
              <a:rPr lang="en-US" sz="1000" dirty="0" err="1">
                <a:solidFill>
                  <a:srgbClr val="0070C0"/>
                </a:solidFill>
                <a:latin typeface="Andale Mono" panose="020B0509000000000004" pitchFamily="49" charset="0"/>
              </a:rPr>
              <a:t>myimage.tar</a:t>
            </a:r>
            <a:r>
              <a:rPr lang="en-US" sz="1000" dirty="0">
                <a:solidFill>
                  <a:srgbClr val="0070C0"/>
                </a:solidFill>
                <a:latin typeface="Andale Mono" panose="020B0509000000000004" pitchFamily="49" charset="0"/>
              </a:rPr>
              <a:t> myimage1 myimage2</a:t>
            </a:r>
          </a:p>
          <a:p>
            <a:r>
              <a:rPr lang="en-US" sz="1000" dirty="0">
                <a:solidFill>
                  <a:srgbClr val="0070C0"/>
                </a:solidFill>
                <a:latin typeface="Andale Mono" panose="020B0509000000000004" pitchFamily="49" charset="0"/>
              </a:rPr>
              <a:t>docker save </a:t>
            </a:r>
            <a:r>
              <a:rPr lang="en-US" sz="1000" dirty="0" err="1">
                <a:solidFill>
                  <a:srgbClr val="0070C0"/>
                </a:solidFill>
                <a:latin typeface="Andale Mono" panose="020B0509000000000004" pitchFamily="49" charset="0"/>
              </a:rPr>
              <a:t>myimage</a:t>
            </a:r>
            <a:r>
              <a:rPr lang="en-US" sz="1000" dirty="0">
                <a:solidFill>
                  <a:srgbClr val="0070C0"/>
                </a:solidFill>
                <a:latin typeface="Andale Mono" panose="020B0509000000000004" pitchFamily="49" charset="0"/>
              </a:rPr>
              <a:t> &gt; </a:t>
            </a:r>
            <a:r>
              <a:rPr lang="en-US" sz="1000" dirty="0" err="1">
                <a:solidFill>
                  <a:srgbClr val="0070C0"/>
                </a:solidFill>
                <a:latin typeface="Andale Mono" panose="020B0509000000000004" pitchFamily="49" charset="0"/>
              </a:rPr>
              <a:t>myimage.tar</a:t>
            </a:r>
            <a:endParaRPr lang="en-US" sz="1000" dirty="0">
              <a:solidFill>
                <a:srgbClr val="0070C0"/>
              </a:solidFill>
              <a:latin typeface="Andale Mono" panose="020B0509000000000004" pitchFamily="49" charset="0"/>
            </a:endParaRPr>
          </a:p>
          <a:p>
            <a:r>
              <a:rPr lang="en-US" sz="1000" dirty="0">
                <a:solidFill>
                  <a:srgbClr val="0070C0"/>
                </a:solidFill>
                <a:latin typeface="Andale Mono" panose="020B0509000000000004" pitchFamily="49" charset="0"/>
              </a:rPr>
              <a:t>docker save </a:t>
            </a:r>
            <a:r>
              <a:rPr lang="en-US" sz="1000" dirty="0" err="1">
                <a:solidFill>
                  <a:srgbClr val="0070C0"/>
                </a:solidFill>
                <a:latin typeface="Andale Mono" panose="020B0509000000000004" pitchFamily="49" charset="0"/>
              </a:rPr>
              <a:t>myimage</a:t>
            </a:r>
            <a:r>
              <a:rPr lang="en-US" sz="1000" dirty="0">
                <a:solidFill>
                  <a:srgbClr val="0070C0"/>
                </a:solidFill>
                <a:latin typeface="Andale Mono" panose="020B0509000000000004" pitchFamily="49" charset="0"/>
              </a:rPr>
              <a:t> | </a:t>
            </a:r>
            <a:r>
              <a:rPr lang="en-US" sz="1000" dirty="0" err="1">
                <a:solidFill>
                  <a:srgbClr val="0070C0"/>
                </a:solidFill>
                <a:latin typeface="Andale Mono" panose="020B0509000000000004" pitchFamily="49" charset="0"/>
              </a:rPr>
              <a:t>gzip</a:t>
            </a:r>
            <a:r>
              <a:rPr lang="en-US" sz="1000" dirty="0">
                <a:solidFill>
                  <a:srgbClr val="0070C0"/>
                </a:solidFill>
                <a:latin typeface="Andale Mono" panose="020B0509000000000004" pitchFamily="49" charset="0"/>
              </a:rPr>
              <a:t> &gt; </a:t>
            </a:r>
            <a:r>
              <a:rPr lang="en-US" sz="1000" dirty="0" err="1">
                <a:solidFill>
                  <a:srgbClr val="0070C0"/>
                </a:solidFill>
                <a:latin typeface="Andale Mono" panose="020B0509000000000004" pitchFamily="49" charset="0"/>
              </a:rPr>
              <a:t>myimage.tar.gz</a:t>
            </a:r>
            <a:endParaRPr lang="en-US" sz="1000" dirty="0">
              <a:solidFill>
                <a:srgbClr val="0070C0"/>
              </a:solidFill>
              <a:latin typeface="Andale Mono" panose="020B0509000000000004" pitchFamily="49" charset="0"/>
            </a:endParaRPr>
          </a:p>
        </p:txBody>
      </p:sp>
    </p:spTree>
    <p:extLst>
      <p:ext uri="{BB962C8B-B14F-4D97-AF65-F5344CB8AC3E}">
        <p14:creationId xmlns:p14="http://schemas.microsoft.com/office/powerpoint/2010/main" val="3651130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800D-0545-8F4C-944B-800108629EE3}"/>
              </a:ext>
            </a:extLst>
          </p:cNvPr>
          <p:cNvSpPr txBox="1"/>
          <p:nvPr/>
        </p:nvSpPr>
        <p:spPr>
          <a:xfrm>
            <a:off x="24212" y="-8363"/>
            <a:ext cx="7495082" cy="646331"/>
          </a:xfrm>
          <a:prstGeom prst="rect">
            <a:avLst/>
          </a:prstGeom>
          <a:noFill/>
        </p:spPr>
        <p:txBody>
          <a:bodyPr wrap="square" rtlCol="0">
            <a:spAutoFit/>
          </a:bodyPr>
          <a:lstStyle/>
          <a:p>
            <a:r>
              <a:rPr lang="en-US" sz="3600" b="1" dirty="0"/>
              <a:t>Docker container – tutorial – p3</a:t>
            </a:r>
          </a:p>
        </p:txBody>
      </p:sp>
      <p:pic>
        <p:nvPicPr>
          <p:cNvPr id="2" name="Picture 1">
            <a:extLst>
              <a:ext uri="{FF2B5EF4-FFF2-40B4-BE49-F238E27FC236}">
                <a16:creationId xmlns:a16="http://schemas.microsoft.com/office/drawing/2014/main" id="{75C08EC1-97FD-964A-9373-E8F1F9FA9C9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73432" y="1284300"/>
            <a:ext cx="7406203" cy="3851226"/>
          </a:xfrm>
          <a:prstGeom prst="rect">
            <a:avLst/>
          </a:prstGeom>
          <a:ln>
            <a:solidFill>
              <a:srgbClr val="FF0000"/>
            </a:solidFill>
          </a:ln>
        </p:spPr>
      </p:pic>
      <p:sp>
        <p:nvSpPr>
          <p:cNvPr id="3" name="TextBox 2">
            <a:extLst>
              <a:ext uri="{FF2B5EF4-FFF2-40B4-BE49-F238E27FC236}">
                <a16:creationId xmlns:a16="http://schemas.microsoft.com/office/drawing/2014/main" id="{EFEF1017-9AED-A04E-9EC9-7F0038A6EF18}"/>
              </a:ext>
            </a:extLst>
          </p:cNvPr>
          <p:cNvSpPr txBox="1"/>
          <p:nvPr/>
        </p:nvSpPr>
        <p:spPr>
          <a:xfrm>
            <a:off x="2123374" y="637968"/>
            <a:ext cx="2923082" cy="369332"/>
          </a:xfrm>
          <a:prstGeom prst="rect">
            <a:avLst/>
          </a:prstGeom>
          <a:noFill/>
        </p:spPr>
        <p:txBody>
          <a:bodyPr wrap="square" rtlCol="0">
            <a:spAutoFit/>
          </a:bodyPr>
          <a:lstStyle/>
          <a:p>
            <a:r>
              <a:rPr lang="en-US" dirty="0"/>
              <a:t>Recap: Docker commands</a:t>
            </a:r>
          </a:p>
        </p:txBody>
      </p:sp>
      <p:sp>
        <p:nvSpPr>
          <p:cNvPr id="5" name="TextBox 4">
            <a:extLst>
              <a:ext uri="{FF2B5EF4-FFF2-40B4-BE49-F238E27FC236}">
                <a16:creationId xmlns:a16="http://schemas.microsoft.com/office/drawing/2014/main" id="{A94B6986-BE3A-DED1-7AE9-F80346078F4E}"/>
              </a:ext>
            </a:extLst>
          </p:cNvPr>
          <p:cNvSpPr txBox="1"/>
          <p:nvPr/>
        </p:nvSpPr>
        <p:spPr>
          <a:xfrm>
            <a:off x="7804298" y="1284299"/>
            <a:ext cx="4214270" cy="2492990"/>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docker run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mycontainer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docker pause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mycontainer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docker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unpause</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mycontainer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docker stop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mycontainer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docker start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mycontainer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docker exec -it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mycontainer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/bin/bash</a:t>
            </a: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docker exec -it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mycontainer</a:t>
            </a:r>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service_start</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200" dirty="0">
                <a:solidFill>
                  <a:srgbClr val="0070C0"/>
                </a:solidFill>
                <a:latin typeface="Menlo" panose="020B0609030804020204" pitchFamily="49" charset="0"/>
                <a:ea typeface="Menlo" panose="020B0609030804020204" pitchFamily="49" charset="0"/>
                <a:cs typeface="Menlo" panose="020B0609030804020204" pitchFamily="49" charset="0"/>
              </a:rPr>
              <a:t>docker rm </a:t>
            </a:r>
            <a:r>
              <a:rPr lang="en-US" sz="1200" dirty="0" err="1">
                <a:solidFill>
                  <a:srgbClr val="0070C0"/>
                </a:solidFill>
                <a:latin typeface="Menlo" panose="020B0609030804020204" pitchFamily="49" charset="0"/>
                <a:ea typeface="Menlo" panose="020B0609030804020204" pitchFamily="49" charset="0"/>
                <a:cs typeface="Menlo" panose="020B0609030804020204" pitchFamily="49" charset="0"/>
              </a:rPr>
              <a:t>mycontainer</a:t>
            </a:r>
            <a:endParaRPr lang="en-US" sz="1200"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110592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DE8DB9-33FE-2E45-BA01-37015B9F5BCE}"/>
              </a:ext>
            </a:extLst>
          </p:cNvPr>
          <p:cNvSpPr txBox="1"/>
          <p:nvPr/>
        </p:nvSpPr>
        <p:spPr>
          <a:xfrm>
            <a:off x="194870" y="2424968"/>
            <a:ext cx="11892197" cy="1600438"/>
          </a:xfrm>
          <a:prstGeom prst="rect">
            <a:avLst/>
          </a:prstGeom>
          <a:noFill/>
        </p:spPr>
        <p:txBody>
          <a:bodyPr wrap="square" rtlCol="0">
            <a:spAutoFit/>
          </a:bodyPr>
          <a:lstStyle/>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Clean commands (for Linux, docker v.19.x):</a:t>
            </a: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remove exited containers:</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docker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ps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--filter status=dead --filter status=exited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aq</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xargs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-r docker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rm</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-v</a:t>
            </a: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remove unused images:</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docker images --no-</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trunc</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grep '&lt;none&gt;'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awk</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print $3 }'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xargs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-r docker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rmi</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remove unused volumes:</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docker volume ls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qf</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dangling=true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xargs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-r docker volume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rm</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6" name="TextBox 5">
            <a:extLst>
              <a:ext uri="{FF2B5EF4-FFF2-40B4-BE49-F238E27FC236}">
                <a16:creationId xmlns:a16="http://schemas.microsoft.com/office/drawing/2014/main" id="{59281D48-F8B9-ED44-8E4E-04A36D608CB8}"/>
              </a:ext>
            </a:extLst>
          </p:cNvPr>
          <p:cNvSpPr txBox="1"/>
          <p:nvPr/>
        </p:nvSpPr>
        <p:spPr>
          <a:xfrm>
            <a:off x="194871" y="4636786"/>
            <a:ext cx="11892197" cy="1600438"/>
          </a:xfrm>
          <a:prstGeom prst="rect">
            <a:avLst/>
          </a:prstGeom>
          <a:noFill/>
        </p:spPr>
        <p:txBody>
          <a:bodyPr wrap="square" rtlCol="0">
            <a:spAutoFit/>
          </a:bodyPr>
          <a:lstStyle/>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Clean commands (for Mac, docker v.19.x – no “-r” option for </a:t>
            </a:r>
            <a:r>
              <a:rPr lang="en-US" sz="1400" dirty="0" err="1">
                <a:solidFill>
                  <a:srgbClr val="00B050"/>
                </a:solidFill>
                <a:latin typeface="Menlo" panose="020B0609030804020204" pitchFamily="49" charset="0"/>
                <a:ea typeface="Menlo" panose="020B0609030804020204" pitchFamily="49" charset="0"/>
                <a:cs typeface="Menlo" panose="020B0609030804020204" pitchFamily="49" charset="0"/>
              </a:rPr>
              <a:t>xargs</a:t>
            </a:r>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a:t>
            </a: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remove exited containers:</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docker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ps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--filter status=dead --filter status=exited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aq</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xargs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docker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rm</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-v</a:t>
            </a: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remove unused images:</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docker images --no-</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trunc</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grep '&lt;none&gt;'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awk</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 print $3 }'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xargs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docker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rmi</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rgbClr val="00B050"/>
                </a:solidFill>
                <a:latin typeface="Menlo" panose="020B0609030804020204" pitchFamily="49" charset="0"/>
                <a:ea typeface="Menlo" panose="020B0609030804020204" pitchFamily="49" charset="0"/>
                <a:cs typeface="Menlo" panose="020B0609030804020204" pitchFamily="49" charset="0"/>
              </a:rPr>
              <a:t># remove unused volumes:</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docker volume ls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qf</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dangling=true |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xargs</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docker volume </a:t>
            </a:r>
            <a:r>
              <a:rPr lang="en-US" sz="1400" dirty="0" err="1">
                <a:solidFill>
                  <a:srgbClr val="0070C0"/>
                </a:solidFill>
                <a:latin typeface="Menlo" panose="020B0609030804020204" pitchFamily="49" charset="0"/>
                <a:ea typeface="Menlo" panose="020B0609030804020204" pitchFamily="49" charset="0"/>
                <a:cs typeface="Menlo" panose="020B0609030804020204" pitchFamily="49" charset="0"/>
              </a:rPr>
              <a:t>rm</a:t>
            </a:r>
            <a:endParaRPr lang="en-US" sz="1400"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7" name="TextBox 6">
            <a:extLst>
              <a:ext uri="{FF2B5EF4-FFF2-40B4-BE49-F238E27FC236}">
                <a16:creationId xmlns:a16="http://schemas.microsoft.com/office/drawing/2014/main" id="{2F51395F-6A72-0142-A435-0DB8E004C158}"/>
              </a:ext>
            </a:extLst>
          </p:cNvPr>
          <p:cNvSpPr txBox="1"/>
          <p:nvPr/>
        </p:nvSpPr>
        <p:spPr>
          <a:xfrm>
            <a:off x="194870" y="894111"/>
            <a:ext cx="10268266" cy="1200329"/>
          </a:xfrm>
          <a:prstGeom prst="rect">
            <a:avLst/>
          </a:prstGeom>
          <a:noFill/>
        </p:spPr>
        <p:txBody>
          <a:bodyPr wrap="square" rtlCol="0">
            <a:spAutoFit/>
          </a:bodyPr>
          <a:lstStyle/>
          <a:p>
            <a:r>
              <a:rPr lang="en-US" dirty="0"/>
              <a:t>Docker runs in its own VM. </a:t>
            </a:r>
          </a:p>
          <a:p>
            <a:r>
              <a:rPr lang="en-US" dirty="0"/>
              <a:t>And it stores images inside it.</a:t>
            </a:r>
          </a:p>
          <a:p>
            <a:r>
              <a:rPr lang="en-US" dirty="0"/>
              <a:t>For example, this file is approx. 64 GB on my Mac:</a:t>
            </a:r>
          </a:p>
          <a:p>
            <a:r>
              <a:rPr lang="en-US" dirty="0"/>
              <a:t>      </a:t>
            </a:r>
            <a:r>
              <a:rPr lang="en-US" dirty="0">
                <a:hlinkClick r:id="rId2"/>
              </a:rPr>
              <a:t>$HOME/Library/Containers/</a:t>
            </a:r>
            <a:r>
              <a:rPr lang="en-US" dirty="0" err="1">
                <a:hlinkClick r:id="rId2"/>
              </a:rPr>
              <a:t>com.docker.docker</a:t>
            </a:r>
            <a:r>
              <a:rPr lang="en-US" dirty="0">
                <a:hlinkClick r:id="rId2"/>
              </a:rPr>
              <a:t>/Data/</a:t>
            </a:r>
            <a:r>
              <a:rPr lang="en-US" dirty="0" err="1">
                <a:hlinkClick r:id="rId2"/>
              </a:rPr>
              <a:t>vms</a:t>
            </a:r>
            <a:r>
              <a:rPr lang="en-US" dirty="0">
                <a:hlinkClick r:id="rId2"/>
              </a:rPr>
              <a:t>/0/data/</a:t>
            </a:r>
            <a:r>
              <a:rPr lang="en-US" dirty="0" err="1">
                <a:hlinkClick r:id="rId2"/>
              </a:rPr>
              <a:t>Docker.raw</a:t>
            </a:r>
            <a:endParaRPr lang="en-US" dirty="0"/>
          </a:p>
        </p:txBody>
      </p:sp>
      <p:sp>
        <p:nvSpPr>
          <p:cNvPr id="8" name="TextBox 7">
            <a:extLst>
              <a:ext uri="{FF2B5EF4-FFF2-40B4-BE49-F238E27FC236}">
                <a16:creationId xmlns:a16="http://schemas.microsoft.com/office/drawing/2014/main" id="{77F0DA52-1256-5D4C-805D-B9D5EBFDDE2A}"/>
              </a:ext>
            </a:extLst>
          </p:cNvPr>
          <p:cNvSpPr txBox="1"/>
          <p:nvPr/>
        </p:nvSpPr>
        <p:spPr>
          <a:xfrm>
            <a:off x="0" y="36510"/>
            <a:ext cx="7913077" cy="646331"/>
          </a:xfrm>
          <a:prstGeom prst="rect">
            <a:avLst/>
          </a:prstGeom>
          <a:noFill/>
        </p:spPr>
        <p:txBody>
          <a:bodyPr wrap="square" rtlCol="0">
            <a:spAutoFit/>
          </a:bodyPr>
          <a:lstStyle/>
          <a:p>
            <a:r>
              <a:rPr lang="en-US" sz="3600" b="1" dirty="0"/>
              <a:t>Docker container – tutorial – p4</a:t>
            </a:r>
          </a:p>
        </p:txBody>
      </p:sp>
    </p:spTree>
    <p:extLst>
      <p:ext uri="{BB962C8B-B14F-4D97-AF65-F5344CB8AC3E}">
        <p14:creationId xmlns:p14="http://schemas.microsoft.com/office/powerpoint/2010/main" val="121049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18DC17-2048-FC44-9EA9-C11EF7500ACF}"/>
              </a:ext>
            </a:extLst>
          </p:cNvPr>
          <p:cNvSpPr txBox="1"/>
          <p:nvPr/>
        </p:nvSpPr>
        <p:spPr>
          <a:xfrm>
            <a:off x="0" y="4686"/>
            <a:ext cx="7262446" cy="646331"/>
          </a:xfrm>
          <a:prstGeom prst="rect">
            <a:avLst/>
          </a:prstGeom>
          <a:noFill/>
        </p:spPr>
        <p:txBody>
          <a:bodyPr wrap="square" rtlCol="0">
            <a:spAutoFit/>
          </a:bodyPr>
          <a:lstStyle/>
          <a:p>
            <a:r>
              <a:rPr lang="en-US" sz="3600" b="1" dirty="0"/>
              <a:t>Docker container – tutorial – p5</a:t>
            </a:r>
          </a:p>
        </p:txBody>
      </p:sp>
      <p:sp>
        <p:nvSpPr>
          <p:cNvPr id="5" name="TextBox 4">
            <a:extLst>
              <a:ext uri="{FF2B5EF4-FFF2-40B4-BE49-F238E27FC236}">
                <a16:creationId xmlns:a16="http://schemas.microsoft.com/office/drawing/2014/main" id="{F7F4015F-E131-E048-86B4-4F8BDDE75829}"/>
              </a:ext>
            </a:extLst>
          </p:cNvPr>
          <p:cNvSpPr txBox="1"/>
          <p:nvPr/>
        </p:nvSpPr>
        <p:spPr>
          <a:xfrm>
            <a:off x="299804" y="801076"/>
            <a:ext cx="7668540" cy="1077218"/>
          </a:xfrm>
          <a:prstGeom prst="rect">
            <a:avLst/>
          </a:prstGeom>
          <a:noFill/>
        </p:spPr>
        <p:txBody>
          <a:bodyPr wrap="square" rtlCol="0">
            <a:spAutoFit/>
          </a:bodyPr>
          <a:lstStyle/>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stop running containers:</a:t>
            </a:r>
          </a:p>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Use command “docker </a:t>
            </a:r>
            <a:r>
              <a:rPr lang="en-US" sz="1600" dirty="0" err="1">
                <a:solidFill>
                  <a:srgbClr val="00B050"/>
                </a:solidFill>
                <a:latin typeface="Menlo" panose="020B0609030804020204" pitchFamily="49" charset="0"/>
                <a:ea typeface="Menlo" panose="020B0609030804020204" pitchFamily="49" charset="0"/>
                <a:cs typeface="Menlo" panose="020B0609030804020204" pitchFamily="49" charset="0"/>
              </a:rPr>
              <a:t>ps</a:t>
            </a:r>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to show only running containers</a:t>
            </a:r>
          </a:p>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Add option “-q” (quiet) to only display numeric IDs</a:t>
            </a:r>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docker stop `docker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ps</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-q`</a:t>
            </a:r>
          </a:p>
        </p:txBody>
      </p:sp>
      <p:sp>
        <p:nvSpPr>
          <p:cNvPr id="6" name="TextBox 5">
            <a:extLst>
              <a:ext uri="{FF2B5EF4-FFF2-40B4-BE49-F238E27FC236}">
                <a16:creationId xmlns:a16="http://schemas.microsoft.com/office/drawing/2014/main" id="{208758DA-F2CC-AB42-B7B5-3955F5182318}"/>
              </a:ext>
            </a:extLst>
          </p:cNvPr>
          <p:cNvSpPr txBox="1"/>
          <p:nvPr/>
        </p:nvSpPr>
        <p:spPr>
          <a:xfrm>
            <a:off x="299803" y="2166814"/>
            <a:ext cx="8879823" cy="584775"/>
          </a:xfrm>
          <a:prstGeom prst="rect">
            <a:avLst/>
          </a:prstGeom>
          <a:noFill/>
        </p:spPr>
        <p:txBody>
          <a:bodyPr wrap="square" rtlCol="0">
            <a:spAutoFit/>
          </a:bodyPr>
          <a:lstStyle/>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when mapping volume or port, we use syntax:    </a:t>
            </a:r>
            <a:r>
              <a:rPr lang="en-US" sz="1600" dirty="0" err="1">
                <a:solidFill>
                  <a:srgbClr val="00B050"/>
                </a:solidFill>
                <a:latin typeface="Menlo" panose="020B0609030804020204" pitchFamily="49" charset="0"/>
                <a:ea typeface="Menlo" panose="020B0609030804020204" pitchFamily="49" charset="0"/>
                <a:cs typeface="Menlo" panose="020B0609030804020204" pitchFamily="49" charset="0"/>
              </a:rPr>
              <a:t>external:internal</a:t>
            </a:r>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docker run –p 5000:80 –v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my_real_path</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path_inside_docker</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myapp</a:t>
            </a:r>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7" name="TextBox 6">
            <a:extLst>
              <a:ext uri="{FF2B5EF4-FFF2-40B4-BE49-F238E27FC236}">
                <a16:creationId xmlns:a16="http://schemas.microsoft.com/office/drawing/2014/main" id="{C11B651F-BFAC-194E-920A-22729280CE14}"/>
              </a:ext>
            </a:extLst>
          </p:cNvPr>
          <p:cNvSpPr txBox="1"/>
          <p:nvPr/>
        </p:nvSpPr>
        <p:spPr>
          <a:xfrm>
            <a:off x="351692" y="3233614"/>
            <a:ext cx="10498015" cy="830997"/>
          </a:xfrm>
          <a:prstGeom prst="rect">
            <a:avLst/>
          </a:prstGeom>
          <a:noFill/>
        </p:spPr>
        <p:txBody>
          <a:bodyPr wrap="square" rtlCol="0">
            <a:spAutoFit/>
          </a:bodyPr>
          <a:lstStyle/>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example building current directory – and running it as daemon ( -d option):</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docker stop `docker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ps</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-q`</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docker build . –t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myapp</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&amp;&amp; docker run –v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out_path</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in_path</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–p 5000:80 –d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myapp</a:t>
            </a:r>
            <a:endParaRPr lang="en-US" sz="1600" dirty="0">
              <a:solidFill>
                <a:srgbClr val="0070C0"/>
              </a:solidFill>
              <a:latin typeface="Menlo" panose="020B0609030804020204" pitchFamily="49" charset="0"/>
              <a:ea typeface="Menlo" panose="020B0609030804020204" pitchFamily="49" charset="0"/>
              <a:cs typeface="Menlo" panose="020B0609030804020204" pitchFamily="49" charset="0"/>
            </a:endParaRPr>
          </a:p>
        </p:txBody>
      </p:sp>
      <p:sp>
        <p:nvSpPr>
          <p:cNvPr id="8" name="TextBox 7">
            <a:extLst>
              <a:ext uri="{FF2B5EF4-FFF2-40B4-BE49-F238E27FC236}">
                <a16:creationId xmlns:a16="http://schemas.microsoft.com/office/drawing/2014/main" id="{E6E20902-0405-1040-B19B-F1450127088A}"/>
              </a:ext>
            </a:extLst>
          </p:cNvPr>
          <p:cNvSpPr txBox="1"/>
          <p:nvPr/>
        </p:nvSpPr>
        <p:spPr>
          <a:xfrm>
            <a:off x="351691" y="4465823"/>
            <a:ext cx="8879823" cy="830997"/>
          </a:xfrm>
          <a:prstGeom prst="rect">
            <a:avLst/>
          </a:prstGeom>
          <a:noFill/>
        </p:spPr>
        <p:txBody>
          <a:bodyPr wrap="square" rtlCol="0">
            <a:spAutoFit/>
          </a:bodyPr>
          <a:lstStyle/>
          <a:p>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login inside a running container:</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docker </a:t>
            </a:r>
            <a:r>
              <a:rPr lang="en-US" sz="1600" dirty="0" err="1">
                <a:solidFill>
                  <a:srgbClr val="0070C0"/>
                </a:solidFill>
                <a:latin typeface="Menlo" panose="020B0609030804020204" pitchFamily="49" charset="0"/>
                <a:ea typeface="Menlo" panose="020B0609030804020204" pitchFamily="49" charset="0"/>
                <a:cs typeface="Menlo" panose="020B0609030804020204" pitchFamily="49" charset="0"/>
              </a:rPr>
              <a:t>ps</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 get ID of your container</a:t>
            </a:r>
          </a:p>
          <a:p>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docker exec –it 37701c34dfa9 /bin/bash   # login into your container</a:t>
            </a:r>
          </a:p>
        </p:txBody>
      </p:sp>
    </p:spTree>
    <p:extLst>
      <p:ext uri="{BB962C8B-B14F-4D97-AF65-F5344CB8AC3E}">
        <p14:creationId xmlns:p14="http://schemas.microsoft.com/office/powerpoint/2010/main" val="381570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2610</Words>
  <Application>Microsoft Macintosh PowerPoint</Application>
  <PresentationFormat>Widescreen</PresentationFormat>
  <Paragraphs>308</Paragraphs>
  <Slides>14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Andale Mono</vt:lpstr>
      <vt:lpstr>Arial</vt:lpstr>
      <vt:lpstr>Calibri</vt:lpstr>
      <vt:lpstr>Calibri Light</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57</cp:revision>
  <dcterms:created xsi:type="dcterms:W3CDTF">2019-09-26T18:12:12Z</dcterms:created>
  <dcterms:modified xsi:type="dcterms:W3CDTF">2024-08-08T15:37:04Z</dcterms:modified>
</cp:coreProperties>
</file>