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Roboto Mono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FEADB6-7561-4446-ADE1-21CBD997A5B7}">
  <a:tblStyle styleId="{C1FEADB6-7561-4446-ADE1-21CBD997A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bc15992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bc15992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045930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8045930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bbc15992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bbc15992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0459305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80459305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80459305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80459305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a7516da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a7516da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adda9c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adda9c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ae6e067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ae6e067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f088297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f088297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47b3374c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47b3374c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5cf58ef5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5cf58ef5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bd29d51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bd29d51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d71e961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d71e961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a81af12f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a81af12f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a81af1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a81af1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b45639d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b45639d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b3b6598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b3b6598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dd27e924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dd27e924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bbc15992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bbc15992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bbc1599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bbc1599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bbc15992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bbc15992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bc15992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bc15992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045930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045930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dd27e924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dd27e924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d27e92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d27e92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N0lsF2cvm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www.youtube.com/watch?v=klTvEwg3oJ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vector-databas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software/vector-databas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trychroma.com/getting-started" TargetMode="External"/><Relationship Id="rId13" Type="http://schemas.openxmlformats.org/officeDocument/2006/relationships/hyperlink" Target="https://github.com/neondatabase/pg_embedding" TargetMode="External"/><Relationship Id="rId18" Type="http://schemas.openxmlformats.org/officeDocument/2006/relationships/hyperlink" Target="https://milvus.io/blog/how-to-get-started-with-milvus.md" TargetMode="External"/><Relationship Id="rId26" Type="http://schemas.openxmlformats.org/officeDocument/2006/relationships/hyperlink" Target="https://thenewstack.io/top-5-vector-database-solutions-for-your-ai-project/" TargetMode="External"/><Relationship Id="rId3" Type="http://schemas.openxmlformats.org/officeDocument/2006/relationships/hyperlink" Target="https://www.pinecone.io" TargetMode="External"/><Relationship Id="rId21" Type="http://schemas.openxmlformats.org/officeDocument/2006/relationships/hyperlink" Target="https://vespa.ai" TargetMode="External"/><Relationship Id="rId7" Type="http://schemas.openxmlformats.org/officeDocument/2006/relationships/hyperlink" Target="https://github.com/chroma-core/chroma" TargetMode="External"/><Relationship Id="rId12" Type="http://schemas.openxmlformats.org/officeDocument/2006/relationships/hyperlink" Target="https://www.youtube.com/watch?v=y10Wmr4fmlA" TargetMode="External"/><Relationship Id="rId17" Type="http://schemas.openxmlformats.org/officeDocument/2006/relationships/hyperlink" Target="https://milvus.io" TargetMode="External"/><Relationship Id="rId25" Type="http://schemas.openxmlformats.org/officeDocument/2006/relationships/hyperlink" Target="https://github.com/vdaas/vald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qdrant.tech/documentation/guides/installation/" TargetMode="External"/><Relationship Id="rId20" Type="http://schemas.openxmlformats.org/officeDocument/2006/relationships/hyperlink" Target="https://weaviate.io/developers/weaviate/installa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/docs/modules/data_connection/vectorstores/integrations/chroma" TargetMode="External"/><Relationship Id="rId11" Type="http://schemas.openxmlformats.org/officeDocument/2006/relationships/hyperlink" Target="https://www.youtube.com/watch?v=aBeVM5q0f5A" TargetMode="External"/><Relationship Id="rId24" Type="http://schemas.openxmlformats.org/officeDocument/2006/relationships/hyperlink" Target="https://vald.vdaas.org" TargetMode="External"/><Relationship Id="rId5" Type="http://schemas.openxmlformats.org/officeDocument/2006/relationships/hyperlink" Target="https://www.trychroma.com" TargetMode="External"/><Relationship Id="rId15" Type="http://schemas.openxmlformats.org/officeDocument/2006/relationships/hyperlink" Target="https://qdrant.tech" TargetMode="External"/><Relationship Id="rId23" Type="http://schemas.openxmlformats.org/officeDocument/2006/relationships/hyperlink" Target="https://github.com/facebookresearch/faiss" TargetMode="External"/><Relationship Id="rId28" Type="http://schemas.openxmlformats.org/officeDocument/2006/relationships/hyperlink" Target="https://www.reddit.com/r/SoftwareEngineering/comments/107vhoq/vector_databases_like_pinecone_or_weaviate_are/" TargetMode="External"/><Relationship Id="rId10" Type="http://schemas.openxmlformats.org/officeDocument/2006/relationships/hyperlink" Target="https://github.com/pgvector/pgvector" TargetMode="External"/><Relationship Id="rId19" Type="http://schemas.openxmlformats.org/officeDocument/2006/relationships/hyperlink" Target="https://www.semi.technology/developers/weaviate/current/" TargetMode="External"/><Relationship Id="rId4" Type="http://schemas.openxmlformats.org/officeDocument/2006/relationships/hyperlink" Target="https://redis.io/docs/interact/search-and-query/search/vectors/" TargetMode="External"/><Relationship Id="rId9" Type="http://schemas.openxmlformats.org/officeDocument/2006/relationships/hyperlink" Target="https://docs.trychroma.com/deployment" TargetMode="External"/><Relationship Id="rId14" Type="http://schemas.openxmlformats.org/officeDocument/2006/relationships/hyperlink" Target="https://neon.tech/blog/pg-embedding-extension-for-vector-search" TargetMode="External"/><Relationship Id="rId22" Type="http://schemas.openxmlformats.org/officeDocument/2006/relationships/hyperlink" Target="https://docs.vespa.ai/en/getting-started.html" TargetMode="External"/><Relationship Id="rId27" Type="http://schemas.openxmlformats.org/officeDocument/2006/relationships/hyperlink" Target="https://towardsdatascience.com/milvus-pinecone-vespa-weaviate-vald-gsi-what-unites-these-buzz-words-and-what-makes-each-9c65a3bd069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azure-sql/vector-similarity-search-with-azure-sql-database-and-open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version-1/unleashing-the-power-of-azure-open-ai-and-azure-cognitive-search-f5a97d729f1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patial/query-spatial-data-for-nearest-neighbo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earn.microsoft.com/en-us/sql/machine-learning/sql-server-machine-learning-services" TargetMode="External"/><Relationship Id="rId4" Type="http://schemas.openxmlformats.org/officeDocument/2006/relationships/hyperlink" Target="https://learn.microsoft.com/en-us/sql/relational-databases/search/find-similar-and-related-documents-with-semantic-search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ilvus.io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github.com/pgvector/pgvector" TargetMode="External"/><Relationship Id="rId7" Type="http://schemas.openxmlformats.org/officeDocument/2006/relationships/hyperlink" Target="https://neon.tech/blog/pg-embedding-extension-for-vector-search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eondatabase/pg_embedding" TargetMode="External"/><Relationship Id="rId11" Type="http://schemas.openxmlformats.org/officeDocument/2006/relationships/hyperlink" Target="https://docs.vespa.ai/en/getting-started.html" TargetMode="External"/><Relationship Id="rId5" Type="http://schemas.openxmlformats.org/officeDocument/2006/relationships/hyperlink" Target="https://www.youtube.com/watch?v=y10Wmr4fmlA" TargetMode="External"/><Relationship Id="rId15" Type="http://schemas.openxmlformats.org/officeDocument/2006/relationships/image" Target="../media/image18.png"/><Relationship Id="rId10" Type="http://schemas.openxmlformats.org/officeDocument/2006/relationships/hyperlink" Target="https://vespa.ai" TargetMode="External"/><Relationship Id="rId4" Type="http://schemas.openxmlformats.org/officeDocument/2006/relationships/hyperlink" Target="https://www.youtube.com/watch?v=aBeVM5q0f5A" TargetMode="External"/><Relationship Id="rId9" Type="http://schemas.openxmlformats.org/officeDocument/2006/relationships/hyperlink" Target="https://milvus.io/blog/how-to-get-started-with-milvus.md" TargetMode="Externa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yler-williams-65888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.langchain.com/docs/modules/model_io/prompts/prompt_templates/" TargetMode="External"/><Relationship Id="rId13" Type="http://schemas.openxmlformats.org/officeDocument/2006/relationships/image" Target="../media/image20.jpeg"/><Relationship Id="rId3" Type="http://schemas.openxmlformats.org/officeDocument/2006/relationships/hyperlink" Target="https://en.wikipedia.org/wiki/LangChain" TargetMode="External"/><Relationship Id="rId7" Type="http://schemas.openxmlformats.org/officeDocument/2006/relationships/hyperlink" Target="https://docs.langchain.com/docs/" TargetMode="External"/><Relationship Id="rId12" Type="http://schemas.openxmlformats.org/officeDocument/2006/relationships/hyperlink" Target="https://www.deeplearning.ai/short-courses/" TargetMode="Externa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" TargetMode="External"/><Relationship Id="rId11" Type="http://schemas.openxmlformats.org/officeDocument/2006/relationships/hyperlink" Target="https://www.youtube.com/playlist?list=PLZnV2TKiv3wC0F5AQJwL3RGCfInRpu-LA" TargetMode="External"/><Relationship Id="rId5" Type="http://schemas.openxmlformats.org/officeDocument/2006/relationships/hyperlink" Target="https://langchain.com" TargetMode="External"/><Relationship Id="rId15" Type="http://schemas.openxmlformats.org/officeDocument/2006/relationships/image" Target="../media/image22.png"/><Relationship Id="rId10" Type="http://schemas.openxmlformats.org/officeDocument/2006/relationships/hyperlink" Target="https://www.youtube.com/watch?v=qmOMYbwpcEA&amp;list=PLAotbPmT6dL0WRA9ywPAsch26SU0X9AOg" TargetMode="External"/><Relationship Id="rId4" Type="http://schemas.openxmlformats.org/officeDocument/2006/relationships/hyperlink" Target="https://github.com/langchain-ai/langchain" TargetMode="External"/><Relationship Id="rId9" Type="http://schemas.openxmlformats.org/officeDocument/2006/relationships/hyperlink" Target="https://www.youtube.com/watch?v=aywZrzNaKjs" TargetMode="External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langchain/tree/master/libs/langchain/langchain/vectorstor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lvus.io/docs/integrate_with_langchain.md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wchase17/langchain/blob/master/langchain/vectorstores/milvus.py" TargetMode="External"/><Relationship Id="rId4" Type="http://schemas.openxmlformats.org/officeDocument/2006/relationships/hyperlink" Target="https://milvus.io/blog/conversational-memory-in-langchain.m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l1S4ZcSY8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n2Fluyr3lbc" TargetMode="External"/><Relationship Id="rId4" Type="http://schemas.openxmlformats.org/officeDocument/2006/relationships/hyperlink" Target="https://colab.research.google.com/github/GoogleCloudPlatform/python-docs-samples/blob/main/cloud-sql/postgres/pgvector/notebooks/pgvector_gen_ai_demo.ipynb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muves.io" TargetMode="External"/><Relationship Id="rId3" Type="http://schemas.openxmlformats.org/officeDocument/2006/relationships/hyperlink" Target="https://www.linkedin.com/in/dmitrykan/" TargetMode="External"/><Relationship Id="rId7" Type="http://schemas.openxmlformats.org/officeDocument/2006/relationships/hyperlink" Target="https://github.com/DmitryKe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o-AzVpWrRg" TargetMode="External"/><Relationship Id="rId5" Type="http://schemas.openxmlformats.org/officeDocument/2006/relationships/hyperlink" Target="https://towardsdatascience.com/milvus-pinecone-vespa-weaviate-vald-gsi-what-unites-these-buzz-words-and-what-makes-each-9c65a3bd0696" TargetMode="External"/><Relationship Id="rId4" Type="http://schemas.openxmlformats.org/officeDocument/2006/relationships/hyperlink" Target="https://www.youtube.com/@VectorPodcast/videos" TargetMode="External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vector-embeddings-for-develop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uggingface.co/spaces/mteb/leaderboar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mteb/leaderbo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ZB1nn3JWye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openais-embedding-model-with-vector-database-b69014f0443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ryanntk/choosing-the-right-embedding-model-a-guide-for-llm-applications-7a60180d28e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90300" y="1911575"/>
            <a:ext cx="6280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Vector Databases </a:t>
            </a:r>
            <a:endParaRPr sz="5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52475" y="3866975"/>
            <a:ext cx="251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Tyler Williams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4,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1897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 use a vector database with a language model?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840650"/>
            <a:ext cx="8520600" cy="3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to store and query vector 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 DBs allow for more conversational queries against a large language model (LLM) by providing the context of previous queries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They also are used to organize and index vectors for much faster responses than using the LLM alone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is static; a vector DB can augment the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model without needing to retrain the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Here’s a good high-level video: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https://www.youtube.com/watch?v=dN0lsF2cvm4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a more irreverent video: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https://www.youtube.com/watch?v=klTvEwg3oJ4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825" y="2501925"/>
            <a:ext cx="3460849" cy="23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129700"/>
            <a:ext cx="53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Vector DB Queries - Similarity Search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57375" y="888150"/>
            <a:ext cx="5388900" cy="27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vector database uses pipelines of different algorithms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(vector indexing, hashing, quantization, graph-based search, ...)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an </a:t>
            </a:r>
            <a:r>
              <a:rPr lang="en" sz="1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Approximate Nearest Neighbor (ANN) search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This is area of active research!</a:t>
            </a:r>
            <a:endParaRPr sz="1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measures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 (-1..1)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Euclidean distance (0..∞)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 product (-∞ .. ∞)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 </a:t>
            </a:r>
            <a:r>
              <a:rPr lang="en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database provides approximate results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trade-offs are between </a:t>
            </a:r>
            <a:r>
              <a:rPr lang="en" sz="1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accuracy and speed</a:t>
            </a:r>
            <a:endParaRPr sz="14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good article explaining different algorithms: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https://www.pinecone.io/learn/vector-database/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375" y="1791175"/>
            <a:ext cx="3162300" cy="1447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3"/>
          <p:cNvSpPr txBox="1"/>
          <p:nvPr/>
        </p:nvSpPr>
        <p:spPr>
          <a:xfrm>
            <a:off x="890775" y="4060025"/>
            <a:ext cx="591900" cy="40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994650" y="3952325"/>
            <a:ext cx="11199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Vectors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618100" y="3952325"/>
            <a:ext cx="943800" cy="61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Search</a:t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594675" y="4180000"/>
            <a:ext cx="3039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3214375" y="4180000"/>
            <a:ext cx="303900" cy="15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116000"/>
            <a:ext cx="5457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Other Familiar Database Features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540300" y="1010025"/>
            <a:ext cx="78921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Long-term storage and retrieval of data/embeddings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management (ie. Insert/Update/Delete)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Metadata storage and filtering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Real-time updates to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Backups, disaster recovery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Integration with management and analysis tools (ETL, dashboards, plugins)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security and access control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1725" y="3536025"/>
            <a:ext cx="2793385" cy="14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311700" y="116000"/>
            <a:ext cx="525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Some Vector Database Use Cases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311700" y="781425"/>
            <a:ext cx="5106000" cy="27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Long-term memory for LLMs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Semantic Searches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Searches that infer intent and context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 goes to the </a:t>
            </a:r>
            <a:r>
              <a:rPr lang="en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r>
              <a:rPr lang="en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to withdraw some cash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Jill pulls her kayak up onto the </a:t>
            </a:r>
            <a:r>
              <a:rPr lang="en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Similarity Searches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Netflix:  “You may also like…”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Sound 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7200" y="912300"/>
            <a:ext cx="1302300" cy="11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799" y="1683925"/>
            <a:ext cx="1528077" cy="11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110272" y="0"/>
            <a:ext cx="3884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Popular Vector Databases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2588200" y="699275"/>
            <a:ext cx="388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list of some vector databases (2023)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https://sourceforge.net/software/vector-databases/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39275" y="1222100"/>
            <a:ext cx="27096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Popular Vector Databases: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Qdrant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open 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Vespa.ai -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6986850" y="1117325"/>
            <a:ext cx="19887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Zilliz Cloud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Nomic Atlas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pgvector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MyScale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Lake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Embeddinghub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175" y="2988775"/>
            <a:ext cx="4270525" cy="20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6172" y="4378372"/>
            <a:ext cx="1097800" cy="3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0" y="0"/>
            <a:ext cx="201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Vector Databases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154500" y="853158"/>
          <a:ext cx="8681950" cy="4196640"/>
        </p:xfrm>
        <a:graphic>
          <a:graphicData uri="http://schemas.openxmlformats.org/drawingml/2006/table">
            <a:tbl>
              <a:tblPr>
                <a:noFill/>
                <a:tableStyleId>{C1FEADB6-7561-4446-ADE1-21CBD997A5B7}</a:tableStyleId>
              </a:tblPr>
              <a:tblGrid>
                <a:gridCol w="135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Vector DB (VDB)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Pinecone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https://www.pinecone.io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Redis Vector DB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https://redis.io/docs/interact/search-and-query/search/vectors/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Chroma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https://www.trychroma.com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https://python.langchain.com/docs/modules/data_connection/vectorstores/integrations/chroma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b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(shows how to use db.persist() to save on disk)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https://github.com/chroma-core/chroma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https://docs.trychroma.com/getting-started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  <a:t>https://docs.trychroma.com/deployment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hosted Chroma (still in "alpha" stage)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PGVector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PostgresSQL extension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https://github.com/pgvector/pgvector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vector similarity search, up to 16,000 dimensions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accent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https://www.youtube.com/watch?v=aBeVM5q0f5A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https://www.youtube.com/watch?v=y10Wmr4fmlA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pg_embedding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Source, fast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PostgresSQL extension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  <a:t>https://github.com/neondatabase/pg_embedding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4"/>
                        </a:rPr>
                        <a:t>https://neon.tech/blog/pg-embedding-extension-for-vector-search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- 20x times faster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Qdrant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Rust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  <a:t>https://qdrant.tech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https://qdrant.tech/documentation/guides/installation/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Milvus Project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Go, C++, Python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https://milvus.io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https://milvus.io/blog/how-to-get-started-with-milvus.md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Weaviate (SeMI)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/>
                        </a:rPr>
                        <a:t>https://www.semi.technology/developers/weaviate/current/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/>
                        </a:rPr>
                        <a:t>https://weaviate.io/developers/weaviate/installation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Vespa.ai (Yahoo!)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Java, C++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/>
                        </a:rPr>
                        <a:t>https://vespa.ai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/>
                        </a:rPr>
                        <a:t>https://docs.vespa.ai/en/getting-started.html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docker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Lib - C++, Python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 = </a:t>
                      </a:r>
                      <a:r>
                        <a:rPr lang="en" sz="900">
                          <a:solidFill>
                            <a:srgbClr val="4D515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Facebook AI Similarity Search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(library in C++ with Python wrapper)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/>
                        </a:rPr>
                        <a:t>https://github.com/facebookresearch/faiss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Vald (Yahoo!)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Source - Go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/>
                        </a:rPr>
                        <a:t>https://vald.vdaas.org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/>
                        </a:rPr>
                        <a:t>https://github.com/vdaas/vald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distributed, Kubernetes  </a:t>
                      </a:r>
                      <a:endParaRPr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2013900" y="-27825"/>
            <a:ext cx="6822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https://thenewstack.io/top-5-vector-database-solutions-for-your-ai-project/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7"/>
              </a:rPr>
              <a:t>https://towardsdatascience.com/milvus-pinecone-vespa-weaviate-vald-gsi-what-unites-these-buzz-words-and-what-makes-each-9c65a3bd0696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8"/>
              </a:rPr>
              <a:t>https://www.reddit.com/r/SoftwareEngineering/comments/107vhoq/vector_databases_like_pinecone_or_weaviate_are/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121050" y="460600"/>
            <a:ext cx="8901900" cy="460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Large modern models (GPT, Diffusion) use huge latent vectors or tensors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(GPT/Diffusion latent dimensions: 12K .. 60K numbers per vector/tensor).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 put these huge vectors in a vector database, how do you query them?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are some common indexing techniques (to speed-up the similarity search):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Locality-sensitive hashing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similar vectors mostly get into same buckets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Product quantization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lossy compression to reduce the size of vectors while preserving similarity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Navigable Small World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HNSW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create a graph where each vector is connected to its nearest neighbor(s)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Hierarchical Grid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divides a multidimensional space into a hierarchy of grids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Ball Tree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a tree of nodes (balls) and leaves (actual points)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Random Forest Index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- trees represent regions in space, and the leaves represent the actual points.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Pinecone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BTI 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index. Fast performance for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range and point queries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single-level grid index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, which is a simple but effective approach for vector indexing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Redis Vector Database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Sorted Set data structure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to store vectors, which allows for efficient range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RFI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Good performance for both range and point queries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 Project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Vespa.ai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uses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hybrid approach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: an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HGI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with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index. Fast search on large and small datasets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-54525" y="-64975"/>
            <a:ext cx="547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Indexing Vectors for Similarity Search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0" y="0"/>
            <a:ext cx="359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Vector Database on Azure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932250" y="760100"/>
            <a:ext cx="7279500" cy="392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SQL Server: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Vector Similarity Search with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SQL database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and OpenAI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https://devblogs.microsoft.com/azure-sql/vector-similarity-search-with-azure-sql-database-and-openai/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Azure Cognitive Search (ACS):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ACS is similar to a vector database.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But until recently, you couldn't interact with the vectors directly.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Now Microsoft allows it  :)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Example: index company documents into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Cognitive Search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(it uses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), and use Azure OpenAI LLM as user interface: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https://medium.com/version-1/unleashing-the-power-of-azure-open-ai-and-azure-cognitive-search-f5a97d729f18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idea of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to retrieve data from outside the language model (non-parametric),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usually from a vector database.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then augment the prompts by adding the relevant retrieved data into context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Note: you can use PineconeDB (or other vector DB) instead of Azure Cognitive 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88650" y="85725"/>
            <a:ext cx="8966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 Support for Vector/Similarity Data Queries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624325" y="1166200"/>
            <a:ext cx="8068200" cy="326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Microsoft SQL Server supports storing and querying vector/similarity data in a few different ways: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SQL Server includes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GEOMETRY and GEOGRAPHY data types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that can store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vectors and spatial data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These types support various spatial functions like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STDistance()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to calculate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distances between vectors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So you can store vectors in a table and query for similar ones based on distance.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https://learn.microsoft.com/en-us/sql/relational-databases/spatial/query-spatial-data-for-nearest-neighbor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semanticsimilaritytable() function help to Find similar or related documents 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https://learn.microsoft.com/en-us/sql/relational-databases/search/find-similar-and-related-documents-with-semantic-search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Starting in SQL Server 2019, it includes support for Python and R integration via Machine Learning Services. This allows you to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write Python/R code that runs inside SQL Server to do similarity calculations on vector data stored in tables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https://learn.microsoft.com/en-us/sql/machine-learning/sql-server-machine-learning-services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For more advanced vector similarity capabilities, SQL Server 2019 added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new TEXT type that supports storing vectors and doing similarity search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approximate nearest neighbor indexes like Cosine Similarity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So you can find vectors that are close/similar to a search vector efficiently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are also some third-party extensions that add things like approximate nearest neighbors functionality for fast similarity search across vectors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0" y="0"/>
            <a:ext cx="5705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Narrowing Down Open Source VDBs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77075" y="1793575"/>
            <a:ext cx="2861700" cy="172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pgvector &amp; pg_embedding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extensions for PostgreSQL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https://github.com/pgvector/pgvector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vector similarity search, up to 16,000 dimensions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https://www.youtube.com/watch?v=aBeVM5q0f5A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https://www.youtube.com/watch?v=y10Wmr4fmlA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https://github.com/neondatabase/pg_embedding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https://neon.tech/blog/pg-embedding-extension-for-vector-search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3678322" y="1793575"/>
            <a:ext cx="2439000" cy="81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Milvus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https://milvus.io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https://milvus.io/blog/how-to-get-started-with-milvus.md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6428975" y="1793575"/>
            <a:ext cx="2439000" cy="81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Vespa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https://vespa.ai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https://docs.vespa.ai/en/getting-started.html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463" y="876775"/>
            <a:ext cx="820475" cy="8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8323" y="627950"/>
            <a:ext cx="950084" cy="11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968" y="745175"/>
            <a:ext cx="1109001" cy="9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9550" y="745175"/>
            <a:ext cx="1191025" cy="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0822" y="627950"/>
            <a:ext cx="1426500" cy="11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67200" y="3587700"/>
            <a:ext cx="4914300" cy="126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1973 - Ingres db (INteractive Graphics REtrieval System), Berkeley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           (also, Ingres is similar to ingress, which means "access")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1985 - Postgres (Post Ingres, Berkeley)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1994 - Open Sourced under MIT license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1996 - PostreSQL (signifying full support for SQL)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61725" y="2009475"/>
            <a:ext cx="4863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Williams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Slinger with Azure Expertise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Redapt, Inc.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Bothell, Washington, 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https://www.linkedin.com/in/tyler-williams-658881/</a:t>
            </a:r>
            <a:r>
              <a:rPr lang="en"/>
              <a:t>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800" y="1342475"/>
            <a:ext cx="2372100" cy="2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94200" y="177300"/>
            <a:ext cx="465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About the Speaker</a:t>
            </a:r>
            <a:endParaRPr sz="25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0" y="-7150"/>
            <a:ext cx="642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LangChain Framework: Create Apps Using LLMs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7900" y="3069225"/>
            <a:ext cx="6491400" cy="203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Software framework, released in October 2022 by Harrison Chase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as either a Python or TypeScript package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https://github.com/langchain-ai/langchain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○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https://langchain.com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https://python.langchain.com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https://docs.langchain.com/docs/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https://python.langchain.com/docs/modules/model_io/prompts/prompt_templates/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quickstart tutorial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https://www.youtube.com/watch?v=aywZrzNaKjs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https://www.youtube.com/watch?v=jFo_gDOOusk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https://www.youtube.com/playlist?list=PLZnV2TKiv3wC0F5AQJwL3RGCfInRpu-LA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○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"DeepLearning.ai"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https://www.deeplearning.ai/short-courses/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7655246" y="1680075"/>
            <a:ext cx="14751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Harrison Chase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Co-Founder &amp; CEO,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Released LangChain in October 2022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247" y="370250"/>
            <a:ext cx="1409475" cy="14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1700" y="-27500"/>
            <a:ext cx="2049675" cy="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125" y="3597548"/>
            <a:ext cx="1409475" cy="7893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6795225" y="3242488"/>
            <a:ext cx="22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Multiple YouTube tutorials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100" y="4066825"/>
            <a:ext cx="1378970" cy="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57900" y="622800"/>
            <a:ext cx="6491400" cy="21858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Universal API for LLMs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GPT-3, BLOOM, and Jurassic-1 Jumbo, ...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Chains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= sequences of commands for LLM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End-to-end chains for popular apps (chatbots, question-answering, and summarization)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(keeping info about previous chat messages, ...)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Tools for debugging, testing, evaluating, and monitoring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LLM apps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Prompt templates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strings containing variables in curly braces {myvar}. For example, templates for chatbots,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ELI5 question-answering ("Explain Like I'm Five"), summarization, etc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use LLMs to decide what actions should be taken (generate a plan or execute tasks)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144125" y="117175"/>
            <a:ext cx="85206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How a LangChain application integrates a Vector DB and LLM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9926" y="2473700"/>
            <a:ext cx="5046423" cy="23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00" y="951550"/>
            <a:ext cx="3580225" cy="125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1246700" y="473175"/>
            <a:ext cx="726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Examples of LangChain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connecting with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 databases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https://github.com/langchain-ai/langchain/tree/master/libs/langchain/langchain/vectorstores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0" y="0"/>
            <a:ext cx="305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LangChain  - Some Scripts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1551500" y="1164975"/>
            <a:ext cx="21588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_pgvector_data_models.py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alibabacloud_opensearch.py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annoy.py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cassandra.py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chroma.py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clarifai.py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clickhouse.py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deeplake.py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elastic_vector_search.py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faiss.py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hologres.py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marqo.py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matching_engine.py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milvus.py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933325" y="1164975"/>
            <a:ext cx="20739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mongodb_atlas.py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myscale.py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opensearch_vector_search.py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pgembedding.py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pgvector.py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pinecone.py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qdrant.py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redis.py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rocksetdb.py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singlestoredb.py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starrocks.py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tair.py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tigris.py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typesense.py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utils.py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vectara.py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weaviate.py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zilliz.py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3278175" y="-67950"/>
            <a:ext cx="582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https://milvus.io/docs/integrate_with_langchain.md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https://milvus.io/blog/conversational-memory-in-langchain.md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8415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https://github.com/hwchase17/langchain/blob/master/langchain/vectorstores/milvus.py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(800+ lines script)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0" y="0"/>
            <a:ext cx="246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+ 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Milvus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21050" y="874375"/>
            <a:ext cx="8901900" cy="417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! python -m pip install --upgrade pymilvus langchain openai tiktoken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os import environ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MILVUS_HOST = "localhost"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MILVUS_PORT = "19530"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OPENAI_API_KEY = "sk-******"</a:t>
            </a:r>
            <a:b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environ["OPENAI_API_KEY"] = OPENAI_API_KEY ## Set env variable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langchain.embeddings.openai import OpenAIEmbeddings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langchain.vectorstores import Milvus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langchain.document_loaders import WebBaseLoader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langchain.text_splitter import CharacterTextSplitter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loader = WebBaseLoader(["https://milvus.io/docs/overview.md",])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docs = loader.load()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text_splitter = CharacterTextSplitter(chunk_size=1024, chunk_overlap=0)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docs = text_splitter.split_documents(docs)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embeddings = OpenAIEmbeddings(model="ada")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vector_store = Milvus.from_documents(docs, embedding=embeddings,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connection_args={"host": MILVUS_HOST, "port": MILVUS_PORT})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query = "What is milvus?"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docs = vector_store.similarity_search(query)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print(docs)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langchain.chains.qa_with_sources import load_qa_with_sources_chain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langchain.llms import OpenAI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 = load_qa_with_sources_chain(OpenAI(temperature=0), chain_type="map_reduce", return_intermediate_steps=True)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query = "What is Milvus?"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chain({"input_documents": docs, "question": query}, return_only_outputs=True)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2250" y="-63000"/>
            <a:ext cx="328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LangChain + PGVector + LLM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121575" y="430200"/>
            <a:ext cx="8848800" cy="69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https://www.youtube.com/watch?v=Jl1S4ZcSY8k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AI-powered apps on Google Cloud with pgvector, LangChain &amp; LLMs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https://colab.research.google.com/github/GoogleCloudPlatform/python-docs-samples/blob/main/cloud-sql/postgres/pgvector/notebooks/pgvector_gen_ai_demo.ipynb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14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https://www.youtube.com/watch?v=n2Fluyr3lbc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short video about PostgresSQL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121575" y="1199100"/>
            <a:ext cx="8848800" cy="387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CREATE TABLE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product_embeddings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VARCHAR(1024) NOT NULL REFERENCES products(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TEXT,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embedding vector(768)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conn.execute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CREATE EXTENSION IF NOT EXISTS vector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register_vector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(conn)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conn.execute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INSERT INTO </a:t>
            </a:r>
            <a:r>
              <a:rPr lang="en" sz="1000" dirty="0" err="1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product_embeddings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000" dirty="0" err="1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, content, embedding) VALUES ($1, $2, $3)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row["</a:t>
            </a:r>
            <a:r>
              <a:rPr lang="en" sz="1000" dirty="0" err="1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row["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"],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 dirty="0" err="1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np.array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(row["</a:t>
            </a:r>
            <a:r>
              <a:rPr lang="en" sz="1000" dirty="0">
                <a:solidFill>
                  <a:srgbClr val="00B0F0"/>
                </a:solidFill>
                <a:latin typeface="Roboto Mono"/>
                <a:ea typeface="Roboto Mono"/>
                <a:cs typeface="Roboto Mono"/>
                <a:sym typeface="Roboto Mono"/>
              </a:rPr>
              <a:t>embedding</a:t>
            </a: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"]),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-- Similarity Search Query:($1,$2,... - place holders)</a:t>
            </a:r>
            <a:endParaRPr sz="10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"""WITH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vector_matches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AS (</a:t>
            </a:r>
            <a:r>
              <a:rPr lang="en" sz="1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1 - (embedding &lt;=&gt; $1) </a:t>
            </a:r>
            <a:r>
              <a:rPr lang="en" sz="1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AS similarity FROM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product_embeddings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WHERE 1 - (</a:t>
            </a:r>
            <a:r>
              <a:rPr lang="en" sz="10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embedding &lt;=&gt; $1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 &gt; $2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ORDER BY similarity DESC LIMIT $3 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SELECT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list_price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, description FROM products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WHERE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IN (SELECT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vector_matches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AND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list_price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&gt;= $4 AND </a:t>
            </a:r>
            <a:r>
              <a:rPr lang="en" sz="1000" dirty="0" err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list_price</a:t>
            </a:r>
            <a:r>
              <a:rPr lang="en" sz="1000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&lt;= $5"""</a:t>
            </a:r>
            <a:endParaRPr sz="1000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0" y="0"/>
            <a:ext cx="688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Comparisons of </a:t>
            </a: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Vector Databases by Dmitry Kan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75650" y="2961125"/>
            <a:ext cx="8485500" cy="184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Dmitry Kan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https://www.linkedin.com/in/dmitrykan/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Podcast YouTube Channel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https://www.youtube.com/@VectorPodcast/videos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2, 2021 - Dmitry Kan - "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Not All Vector Databases Are Made Equal"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A detailed comparison of Milvus, Pinecone, Vespa, Weaviate, Vald, GSI and Qdrant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https://towardsdatascience.com/milvus-pinecone-vespa-weaviate-vald-gsi-what-unites-these-buzz-words-and-what-makes-each-9c65a3bd0696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Same review as a video in Summer 2022 -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https://www.youtube.com/watch?v=Yo-AzVpWrRg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GitHub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https://github.com/DmitryKey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moves (Multilingual and multimodal vector search)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https://muves.io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75" y="679922"/>
            <a:ext cx="4512251" cy="189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vector?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Simply an array of numbers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used to represent coordinates on a plane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[2, 3]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can represent more complex objects across many more dimensions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[8, 1, 9, 3, 4, 7, 9, 12, -3, 1, -44, 6, 9]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963" y="2095500"/>
            <a:ext cx="101917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data to represent complex objects?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5" y="1512850"/>
            <a:ext cx="378534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4100" y="2858350"/>
            <a:ext cx="3749400" cy="18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Discreet tags/attributes can be impractical for detailed representations!!</a:t>
            </a:r>
            <a:endParaRPr sz="20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46363"/>
            <a:ext cx="18288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8400" y="1017725"/>
            <a:ext cx="2697450" cy="21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algorithms to represent object as a vector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875" y="2766913"/>
            <a:ext cx="18288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8400" y="1017725"/>
            <a:ext cx="2697450" cy="21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762175" y="3124075"/>
            <a:ext cx="18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[5, 9, -4, 0.8, …, -3]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935875" y="2371650"/>
            <a:ext cx="196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[-8, 0.2, -4, 0.8, …, 6]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58025" y="1048050"/>
            <a:ext cx="3194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More dimensions can allow for greater opportunities to reflect similarities and differences between different objects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58025" y="3124075"/>
            <a:ext cx="2856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the number of dimensions is large. At least 512, often 768, 1024, 1536, and more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23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Vector Embedding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20050" y="1216950"/>
            <a:ext cx="8058300" cy="238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Algorithm to convert data to a vector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"Automatic" feature engineering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Rather than manually defining all of the dimensions/attributes of an object, a pre-trained machine learning model is used to generate this vector representation of the object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Raw data can be passed into an embedding model, which converts the data to a vector embedding, which indicates where the data should go in a vector space in relation to other data points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https://www.pinecone.io/learn/vector-embeddings-for-developers/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Massive Text Embedding Benchmark (MTEB) Leaderboard -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https://huggingface.co/spaces/mteb/leaderboard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102275"/>
            <a:ext cx="8520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You have your vector embeddings, now what?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822550"/>
            <a:ext cx="8520600" cy="7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Each vector represents a point in a vector space, and similar data will be grouped together in the space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281" y="1689725"/>
            <a:ext cx="50648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0"/>
            <a:ext cx="7908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Embedding models - Hugging Face MTEB leaderboard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5175" y="506000"/>
            <a:ext cx="44868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Massive Text Embedding Benchmark (MTEB) Leaderboard</a:t>
            </a:r>
            <a:endParaRPr sz="1300">
              <a:solidFill>
                <a:srgbClr val="1313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https://huggingface.co/spaces/mteb/leaderboard</a:t>
            </a:r>
            <a:r>
              <a:rPr lang="en" sz="1300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313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614500" y="506000"/>
            <a:ext cx="4520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Deploy the No 1 embedding model on Huggingface with python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https://www.youtube.com/watch?v=ZB1nn3JWyec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375" y="1249025"/>
            <a:ext cx="5265248" cy="37587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20"/>
          <p:cNvSpPr txBox="1"/>
          <p:nvPr/>
        </p:nvSpPr>
        <p:spPr>
          <a:xfrm>
            <a:off x="551425" y="4645556"/>
            <a:ext cx="69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245625" y="4764750"/>
            <a:ext cx="632100" cy="1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-76200"/>
            <a:ext cx="389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202124"/>
                </a:solidFill>
                <a:highlight>
                  <a:srgbClr val="FFFFFF"/>
                </a:highlight>
              </a:rPr>
              <a:t>Embedding Models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3600" y="431700"/>
            <a:ext cx="7297200" cy="292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Embedding Model With Vector Database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https://betterprogramming.pub/openais-embedding-model-with-vector-database-b69014f04433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updated in December 2022 the Embedding model to text-embedding-ada-002. </a:t>
            </a: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model offers: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90%-99.8% lower price ($0.01 per 100,000 tokens = 150 pages)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1/8th embeddings dimensions size reduces vector database costs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 unification for ease of use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State-of-the-Art performance for text search, code search, and sentence similarity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window increased from 2048 to 8192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Choosing the Right Embedding Model - a Guide for LLM Applications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https://medium.com/@ryanntk/choosing-the-right-embedding-model-a-guide-for-llm-applications-7a60180d28e3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3600" y="3428000"/>
            <a:ext cx="4745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token = 4 chars (in English)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word = 5 chars = 1.25 tokens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 tokens = 75 words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 page (single-spaced) = 500 words = 2,500 chars = 625 tokens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100,000 tokens = 75,000 words = 150 pages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8192 tokens = 6,150 words = 12 pages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3470</Words>
  <Application>Microsoft Macintosh PowerPoint</Application>
  <PresentationFormat>On-screen Show (16:9)</PresentationFormat>
  <Paragraphs>363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What is a vector?</vt:lpstr>
      <vt:lpstr>How do we use data to represent complex objects?</vt:lpstr>
      <vt:lpstr>Use algorithms to represent object as a vector</vt:lpstr>
      <vt:lpstr>Vector Embedding</vt:lpstr>
      <vt:lpstr>You have your vector embeddings, now what?</vt:lpstr>
      <vt:lpstr>PowerPoint Presentation</vt:lpstr>
      <vt:lpstr>PowerPoint Presentation</vt:lpstr>
      <vt:lpstr>Why use a vector database with a language model?</vt:lpstr>
      <vt:lpstr>Vector DB Queries - Similarity Search</vt:lpstr>
      <vt:lpstr>Other Familiar Database Features</vt:lpstr>
      <vt:lpstr>Some Vector Database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 LangChain application integrates a Vector DB and LLM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2024-01-26T15:20:10Z</dcterms:modified>
</cp:coreProperties>
</file>