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embeddedFontLst>
    <p:embeddedFont>
      <p:font typeface="Calibri" panose="020F0502020204030204" pitchFamily="34" charset="0"/>
      <p:regular r:id="rId34"/>
      <p:bold r:id="rId35"/>
      <p:italic r:id="rId36"/>
      <p:boldItalic r:id="rId37"/>
    </p:embeddedFont>
    <p:embeddedFont>
      <p:font typeface="Nunito" pitchFamily="2" charset="77"/>
      <p:regular r:id="rId38"/>
      <p:bold r:id="rId39"/>
      <p:italic r:id="rId40"/>
      <p:boldItalic r:id="rId41"/>
    </p:embeddedFont>
    <p:embeddedFont>
      <p:font typeface="Roboto Mono" pitchFamily="49"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C1DF71-7D00-44D8-92AB-9BFD410219F5}">
  <a:tblStyle styleId="{05C1DF71-7D00-44D8-92AB-9BFD410219F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9a09c58395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9a09c58395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97ac519a5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97ac519a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9a19c6629d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9a19c6629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9a1f7da7a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9a1f7da7a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9a1f7da7a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9a1f7da7a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9a2493847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9a249384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9a19c6629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9a19c662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9ac17fe90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9ac17fe90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9ac17fe906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9ac17fe90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9a4f36d1d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9a4f36d1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77c3e955a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77c3e955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9a41c1f34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9a41c1f34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9a3ff4163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38" name="Google Shape;238;g29a3ff4163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9a3ff4163b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3" name="Google Shape;253;g29a3ff4163b_0_13: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SzPts val="1400"/>
              <a:buNone/>
            </a:pPr>
            <a:endParaRPr/>
          </a:p>
        </p:txBody>
      </p:sp>
      <p:sp>
        <p:nvSpPr>
          <p:cNvPr id="254" name="Google Shape;254;g29a3ff4163b_0_1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 sz="1200" b="0" i="0" u="none" strike="noStrike" cap="none">
                <a:solidFill>
                  <a:schemeClr val="dk1"/>
                </a:solidFill>
                <a:latin typeface="Calibri"/>
                <a:ea typeface="Calibri"/>
                <a:cs typeface="Calibri"/>
                <a:sym typeface="Calibri"/>
              </a:rPr>
              <a:t>22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9a3ff4163b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g29a3ff4163b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9a3ff4163b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29a3ff4163b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9a3ac9f20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9a3ac9f2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9a3ff4163b_0_179: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86" name="Google Shape;286;g29a3ff4163b_0_1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9a3ff4163b_0_26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10" name="Google Shape;310;g29a3ff4163b_0_2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29b28cb125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29b28cb12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9a41c1f34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29a41c1f34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99e75c8fe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99e75c8fe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29c91d5877e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29c91d5877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25d3c59165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25d3c59165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9a1f7da7a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9a1f7da7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99e8a1e4e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99e8a1e4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9a41c1f340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a41c1f340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9c5fb618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9c5fb618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9a09c5839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9a09c5839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9a09c58395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9a09c583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lgn="l" rtl="0">
              <a:lnSpc>
                <a:spcPct val="100000"/>
              </a:lnSpc>
              <a:spcBef>
                <a:spcPts val="0"/>
              </a:spcBef>
              <a:spcAft>
                <a:spcPts val="0"/>
              </a:spcAft>
              <a:buSzPts val="1100"/>
              <a:buNone/>
              <a:defRPr sz="1400"/>
            </a:lvl2pPr>
            <a:lvl3pPr lvl="2" algn="l" rtl="0">
              <a:lnSpc>
                <a:spcPct val="100000"/>
              </a:lnSpc>
              <a:spcBef>
                <a:spcPts val="0"/>
              </a:spcBef>
              <a:spcAft>
                <a:spcPts val="0"/>
              </a:spcAft>
              <a:buSzPts val="1100"/>
              <a:buNone/>
              <a:defRPr sz="1400"/>
            </a:lvl3pPr>
            <a:lvl4pPr lvl="3" algn="l" rtl="0">
              <a:lnSpc>
                <a:spcPct val="100000"/>
              </a:lnSpc>
              <a:spcBef>
                <a:spcPts val="0"/>
              </a:spcBef>
              <a:spcAft>
                <a:spcPts val="0"/>
              </a:spcAft>
              <a:buSzPts val="1100"/>
              <a:buNone/>
              <a:defRPr sz="1400"/>
            </a:lvl4pPr>
            <a:lvl5pPr lvl="4" algn="l" rtl="0">
              <a:lnSpc>
                <a:spcPct val="100000"/>
              </a:lnSpc>
              <a:spcBef>
                <a:spcPts val="0"/>
              </a:spcBef>
              <a:spcAft>
                <a:spcPts val="0"/>
              </a:spcAft>
              <a:buSzPts val="1100"/>
              <a:buNone/>
              <a:defRPr sz="1400"/>
            </a:lvl5pPr>
            <a:lvl6pPr lvl="5" algn="l" rtl="0">
              <a:lnSpc>
                <a:spcPct val="100000"/>
              </a:lnSpc>
              <a:spcBef>
                <a:spcPts val="0"/>
              </a:spcBef>
              <a:spcAft>
                <a:spcPts val="0"/>
              </a:spcAft>
              <a:buSzPts val="1100"/>
              <a:buNone/>
              <a:defRPr sz="1400"/>
            </a:lvl6pPr>
            <a:lvl7pPr lvl="6" algn="l" rtl="0">
              <a:lnSpc>
                <a:spcPct val="100000"/>
              </a:lnSpc>
              <a:spcBef>
                <a:spcPts val="0"/>
              </a:spcBef>
              <a:spcAft>
                <a:spcPts val="0"/>
              </a:spcAft>
              <a:buSzPts val="1100"/>
              <a:buNone/>
              <a:defRPr sz="1400"/>
            </a:lvl7pPr>
            <a:lvl8pPr lvl="7" algn="l" rtl="0">
              <a:lnSpc>
                <a:spcPct val="100000"/>
              </a:lnSpc>
              <a:spcBef>
                <a:spcPts val="0"/>
              </a:spcBef>
              <a:spcAft>
                <a:spcPts val="0"/>
              </a:spcAft>
              <a:buSzPts val="1100"/>
              <a:buNone/>
              <a:defRPr sz="1400"/>
            </a:lvl8pPr>
            <a:lvl9pPr lvl="8" algn="l" rtl="0">
              <a:lnSpc>
                <a:spcPct val="100000"/>
              </a:lnSpc>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rmAutofit/>
          </a:bodyPr>
          <a:lstStyle>
            <a:lvl1pPr marR="0" lvl="0" algn="l" rtl="0">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rtl="0">
              <a:lnSpc>
                <a:spcPct val="100000"/>
              </a:lnSpc>
              <a:spcBef>
                <a:spcPts val="0"/>
              </a:spcBef>
              <a:spcAft>
                <a:spcPts val="0"/>
              </a:spcAft>
              <a:buSzPts val="1100"/>
              <a:buNone/>
              <a:defRPr sz="1400"/>
            </a:lvl2pPr>
            <a:lvl3pPr lvl="2" algn="l" rtl="0">
              <a:lnSpc>
                <a:spcPct val="100000"/>
              </a:lnSpc>
              <a:spcBef>
                <a:spcPts val="0"/>
              </a:spcBef>
              <a:spcAft>
                <a:spcPts val="0"/>
              </a:spcAft>
              <a:buSzPts val="1100"/>
              <a:buNone/>
              <a:defRPr sz="1400"/>
            </a:lvl3pPr>
            <a:lvl4pPr lvl="3" algn="l" rtl="0">
              <a:lnSpc>
                <a:spcPct val="100000"/>
              </a:lnSpc>
              <a:spcBef>
                <a:spcPts val="0"/>
              </a:spcBef>
              <a:spcAft>
                <a:spcPts val="0"/>
              </a:spcAft>
              <a:buSzPts val="1100"/>
              <a:buNone/>
              <a:defRPr sz="1400"/>
            </a:lvl4pPr>
            <a:lvl5pPr lvl="4" algn="l" rtl="0">
              <a:lnSpc>
                <a:spcPct val="100000"/>
              </a:lnSpc>
              <a:spcBef>
                <a:spcPts val="0"/>
              </a:spcBef>
              <a:spcAft>
                <a:spcPts val="0"/>
              </a:spcAft>
              <a:buSzPts val="1100"/>
              <a:buNone/>
              <a:defRPr sz="1400"/>
            </a:lvl5pPr>
            <a:lvl6pPr lvl="5" algn="l" rtl="0">
              <a:lnSpc>
                <a:spcPct val="100000"/>
              </a:lnSpc>
              <a:spcBef>
                <a:spcPts val="0"/>
              </a:spcBef>
              <a:spcAft>
                <a:spcPts val="0"/>
              </a:spcAft>
              <a:buSzPts val="1100"/>
              <a:buNone/>
              <a:defRPr sz="1400"/>
            </a:lvl6pPr>
            <a:lvl7pPr lvl="6" algn="l" rtl="0">
              <a:lnSpc>
                <a:spcPct val="100000"/>
              </a:lnSpc>
              <a:spcBef>
                <a:spcPts val="0"/>
              </a:spcBef>
              <a:spcAft>
                <a:spcPts val="0"/>
              </a:spcAft>
              <a:buSzPts val="1100"/>
              <a:buNone/>
              <a:defRPr sz="1400"/>
            </a:lvl7pPr>
            <a:lvl8pPr lvl="7" algn="l" rtl="0">
              <a:lnSpc>
                <a:spcPct val="100000"/>
              </a:lnSpc>
              <a:spcBef>
                <a:spcPts val="0"/>
              </a:spcBef>
              <a:spcAft>
                <a:spcPts val="0"/>
              </a:spcAft>
              <a:buSzPts val="1100"/>
              <a:buNone/>
              <a:defRPr sz="1400"/>
            </a:lvl8pPr>
            <a:lvl9pPr lvl="8" algn="l" rtl="0">
              <a:lnSpc>
                <a:spcPct val="100000"/>
              </a:lnSpc>
              <a:spcBef>
                <a:spcPts val="0"/>
              </a:spcBef>
              <a:spcAft>
                <a:spcPts val="0"/>
              </a:spcAft>
              <a:buSzPts val="1100"/>
              <a:buNone/>
              <a:defRPr sz="1400"/>
            </a:lvl9pPr>
          </a:lstStyle>
          <a:p>
            <a:endParaRPr/>
          </a:p>
        </p:txBody>
      </p:sp>
      <p:sp>
        <p:nvSpPr>
          <p:cNvPr id="58" name="Google Shape;58;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rmAutofit/>
          </a:bodyPr>
          <a:lstStyle>
            <a:lvl1pPr marL="457200" marR="0" lvl="0" indent="-228600" algn="l" rtl="0">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9" name="Google Shape;59;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0" name="Google Shape;60;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1" name="Google Shape;61;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artificialcorner.com/openai-just-released-gpts-create-your-own-chatgpt-and-make-money-from-it-no-coding-required-3d17d428389b"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hyperlink" Target="https://towardsdatascience.com/ultra-foundation-models-for-knowledge-graph-reasoning-9f8f4a0d7f09"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hyperlink" Target="https://arxiv.org/abs/2310.04562" TargetMode="External"/><Relationship Id="rId4" Type="http://schemas.openxmlformats.org/officeDocument/2006/relationships/hyperlink" Target="https://deepgraphlearning.github.io/project/ultra"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x.ai"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hyperlink" Target="https://huggingface.co/migtissera/HelixNet"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rIRkxZSn-A8"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hyperlink" Target="https://gist.github.com/mberman84/a1291cfb08d0a37c3d439028f3bc5f26"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wandb.ai/site" TargetMode="External"/><Relationship Id="rId7"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docs.wandb.ai/guides/track/environment-variables" TargetMode="External"/><Relationship Id="rId5" Type="http://schemas.openxmlformats.org/officeDocument/2006/relationships/hyperlink" Target="https://docs.wandb.ai/quickstart" TargetMode="External"/><Relationship Id="rId4" Type="http://schemas.openxmlformats.org/officeDocument/2006/relationships/hyperlink" Target="https://docs.wandb.ai"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huggingface.co/mistralai/Mistral-7B-v0.1/tree/main"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OIenNRt2bjg"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hyperlink" Target="https://github.com/lselector/python_tutorials/blob/master/PyTorch_Translation_Transformer.ipynb" TargetMode="External"/><Relationship Id="rId4" Type="http://schemas.openxmlformats.org/officeDocument/2006/relationships/hyperlink" Target="https://github.com/lselector/python_tutorials/blob/master/PyTorch_tutorial.ipynb"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ai.plainenglish.io/crafting-knowledgeable-ai-with-retrieval-augmentation-a-guide-to-best-practices-33c84626be1e"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hyperlink" Target="https://huggingface.co/TheBloke/openchat_3.5-GPTQ" TargetMode="External"/><Relationship Id="rId5" Type="http://schemas.openxmlformats.org/officeDocument/2006/relationships/hyperlink" Target="https://github.com/baaivision/JudgeLM" TargetMode="External"/><Relationship Id="rId4" Type="http://schemas.openxmlformats.org/officeDocument/2006/relationships/hyperlink" Target="https://artificialcorner.com/re-ranking-is-all-you-need-7a6b1e586d48"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hyperlink" Target="https://arxiv.org/abs/2309.03409"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hyperlink" Target="https://towardsdatascience.com/new-deepmind-work-unveils-supreme-prompt-seeds-for-language-models-e95fb7f4903c" TargetMode="External"/></Relationships>
</file>

<file path=ppt/slides/_rels/slide21.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20.png"/><Relationship Id="rId7"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hyperlink" Target="https://en.wikipedia.org/wiki/Conference_on_Neural_Information_Processing_Systems" TargetMode="External"/><Relationship Id="rId5" Type="http://schemas.openxmlformats.org/officeDocument/2006/relationships/hyperlink" Target="https://papers.nips.cc/" TargetMode="External"/><Relationship Id="rId10" Type="http://schemas.openxmlformats.org/officeDocument/2006/relationships/image" Target="../media/image24.png"/><Relationship Id="rId4" Type="http://schemas.openxmlformats.org/officeDocument/2006/relationships/hyperlink" Target="https://nips.cc/" TargetMode="External"/><Relationship Id="rId9" Type="http://schemas.openxmlformats.org/officeDocument/2006/relationships/image" Target="../media/image23.jpeg"/></Relationships>
</file>

<file path=ppt/slides/_rels/slide22.xml.rels><?xml version="1.0" encoding="UTF-8" standalone="yes"?>
<Relationships xmlns="http://schemas.openxmlformats.org/package/2006/relationships"><Relationship Id="rId8" Type="http://schemas.openxmlformats.org/officeDocument/2006/relationships/hyperlink" Target="http://www.auai.org/" TargetMode="External"/><Relationship Id="rId13" Type="http://schemas.openxmlformats.org/officeDocument/2006/relationships/hyperlink" Target="https://www.ecmlpkdd2019.org/" TargetMode="External"/><Relationship Id="rId18" Type="http://schemas.openxmlformats.org/officeDocument/2006/relationships/hyperlink" Target="http://cvpr2020.thecvf.com/" TargetMode="External"/><Relationship Id="rId3" Type="http://schemas.openxmlformats.org/officeDocument/2006/relationships/hyperlink" Target="https://nips.cc/" TargetMode="External"/><Relationship Id="rId7" Type="http://schemas.openxmlformats.org/officeDocument/2006/relationships/hyperlink" Target="https://icml.cc/" TargetMode="External"/><Relationship Id="rId12" Type="http://schemas.openxmlformats.org/officeDocument/2006/relationships/hyperlink" Target="https://odsc.com/" TargetMode="External"/><Relationship Id="rId17" Type="http://schemas.openxmlformats.org/officeDocument/2006/relationships/hyperlink" Target="https://aaai.org/Conferences/AAAI-20/" TargetMode="External"/><Relationship Id="rId2" Type="http://schemas.openxmlformats.org/officeDocument/2006/relationships/notesSlide" Target="../notesSlides/notesSlide22.xml"/><Relationship Id="rId16" Type="http://schemas.openxmlformats.org/officeDocument/2006/relationships/hyperlink" Target="https://www.ai-expo.net/northamerica/" TargetMode="External"/><Relationship Id="rId1" Type="http://schemas.openxmlformats.org/officeDocument/2006/relationships/slideLayout" Target="../slideLayouts/slideLayout13.xml"/><Relationship Id="rId6" Type="http://schemas.openxmlformats.org/officeDocument/2006/relationships/hyperlink" Target="https://www.ijcai.org/" TargetMode="External"/><Relationship Id="rId11" Type="http://schemas.openxmlformats.org/officeDocument/2006/relationships/hyperlink" Target="https://conferences.oreilly.com/artificial-intelligence/ai-ny" TargetMode="External"/><Relationship Id="rId5" Type="http://schemas.openxmlformats.org/officeDocument/2006/relationships/hyperlink" Target="https://saiconference.com/IntelliSys" TargetMode="External"/><Relationship Id="rId15" Type="http://schemas.openxmlformats.org/officeDocument/2006/relationships/hyperlink" Target="https://www.robot-learning.org/" TargetMode="External"/><Relationship Id="rId10" Type="http://schemas.openxmlformats.org/officeDocument/2006/relationships/hyperlink" Target="http://icdm2019.bigke.org/" TargetMode="External"/><Relationship Id="rId19" Type="http://schemas.openxmlformats.org/officeDocument/2006/relationships/hyperlink" Target="http://www.wikicfp.com/cfp/program?id=628" TargetMode="External"/><Relationship Id="rId4" Type="http://schemas.openxmlformats.org/officeDocument/2006/relationships/hyperlink" Target="https://iclr.cc/" TargetMode="External"/><Relationship Id="rId9" Type="http://schemas.openxmlformats.org/officeDocument/2006/relationships/hyperlink" Target="http://www.icaps-conference.org/" TargetMode="External"/><Relationship Id="rId14" Type="http://schemas.openxmlformats.org/officeDocument/2006/relationships/hyperlink" Target="http://2019.ieeeicip.org/"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hyperlink" Target="https://en.wikipedia.org/wiki/Hugging_Face" TargetMode="External"/><Relationship Id="rId7"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hyperlink" Target="https://huggingface.co"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image" Target="../media/image37.jpeg"/><Relationship Id="rId3" Type="http://schemas.openxmlformats.org/officeDocument/2006/relationships/image" Target="../media/image32.png"/><Relationship Id="rId7" Type="http://schemas.openxmlformats.org/officeDocument/2006/relationships/image" Target="../media/image36.jpeg"/><Relationship Id="rId12"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35.jpeg"/><Relationship Id="rId11" Type="http://schemas.openxmlformats.org/officeDocument/2006/relationships/image" Target="../media/image40.png"/><Relationship Id="rId5" Type="http://schemas.openxmlformats.org/officeDocument/2006/relationships/image" Target="../media/image34.jpeg"/><Relationship Id="rId10" Type="http://schemas.openxmlformats.org/officeDocument/2006/relationships/image" Target="../media/image39.jpeg"/><Relationship Id="rId4" Type="http://schemas.openxmlformats.org/officeDocument/2006/relationships/image" Target="../media/image33.jpeg"/><Relationship Id="rId9" Type="http://schemas.openxmlformats.org/officeDocument/2006/relationships/image" Target="../media/image38.jpeg"/></Relationships>
</file>

<file path=ppt/slides/_rels/slide27.xml.rels><?xml version="1.0" encoding="UTF-8" standalone="yes"?>
<Relationships xmlns="http://schemas.openxmlformats.org/package/2006/relationships"><Relationship Id="rId8" Type="http://schemas.openxmlformats.org/officeDocument/2006/relationships/image" Target="../media/image47.jpeg"/><Relationship Id="rId13" Type="http://schemas.openxmlformats.org/officeDocument/2006/relationships/image" Target="../media/image52.png"/><Relationship Id="rId18" Type="http://schemas.openxmlformats.org/officeDocument/2006/relationships/image" Target="../media/image57.png"/><Relationship Id="rId3" Type="http://schemas.openxmlformats.org/officeDocument/2006/relationships/image" Target="../media/image42.jpeg"/><Relationship Id="rId21" Type="http://schemas.openxmlformats.org/officeDocument/2006/relationships/image" Target="../media/image60.png"/><Relationship Id="rId7" Type="http://schemas.openxmlformats.org/officeDocument/2006/relationships/image" Target="../media/image46.png"/><Relationship Id="rId12" Type="http://schemas.openxmlformats.org/officeDocument/2006/relationships/image" Target="../media/image51.jpeg"/><Relationship Id="rId17" Type="http://schemas.openxmlformats.org/officeDocument/2006/relationships/image" Target="../media/image56.jpeg"/><Relationship Id="rId2" Type="http://schemas.openxmlformats.org/officeDocument/2006/relationships/notesSlide" Target="../notesSlides/notesSlide27.xml"/><Relationship Id="rId16" Type="http://schemas.openxmlformats.org/officeDocument/2006/relationships/image" Target="../media/image55.png"/><Relationship Id="rId20" Type="http://schemas.openxmlformats.org/officeDocument/2006/relationships/image" Target="../media/image59.png"/><Relationship Id="rId1" Type="http://schemas.openxmlformats.org/officeDocument/2006/relationships/slideLayout" Target="../slideLayouts/slideLayout1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jpeg"/><Relationship Id="rId15" Type="http://schemas.openxmlformats.org/officeDocument/2006/relationships/image" Target="../media/image54.png"/><Relationship Id="rId10" Type="http://schemas.openxmlformats.org/officeDocument/2006/relationships/image" Target="../media/image49.jpeg"/><Relationship Id="rId19" Type="http://schemas.openxmlformats.org/officeDocument/2006/relationships/image" Target="../media/image58.png"/><Relationship Id="rId4" Type="http://schemas.openxmlformats.org/officeDocument/2006/relationships/image" Target="../media/image43.png"/><Relationship Id="rId9" Type="http://schemas.openxmlformats.org/officeDocument/2006/relationships/image" Target="../media/image48.jpeg"/><Relationship Id="rId14" Type="http://schemas.openxmlformats.org/officeDocument/2006/relationships/image" Target="../media/image53.jpeg"/><Relationship Id="rId22" Type="http://schemas.openxmlformats.org/officeDocument/2006/relationships/image" Target="../media/image6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pytorch.org"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hyperlink" Target="https://github.com/google/jax"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arxiv.org/abs/1907.10641" TargetMode="External"/><Relationship Id="rId3" Type="http://schemas.openxmlformats.org/officeDocument/2006/relationships/hyperlink" Target="https://huggingface.co/spaces/HuggingFaceH4/open_llm_leaderboard" TargetMode="External"/><Relationship Id="rId7" Type="http://schemas.openxmlformats.org/officeDocument/2006/relationships/hyperlink" Target="https://github.com/lselector/ai/blob/master/llm_leaderboard.py"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huggingface.co/spaces/felixz/meta_open_llm_leaderboard" TargetMode="External"/><Relationship Id="rId5" Type="http://schemas.openxmlformats.org/officeDocument/2006/relationships/hyperlink" Target="https://huggingface.co/spaces/felixz/open_llm_leaderboard" TargetMode="External"/><Relationship Id="rId4" Type="http://schemas.openxmlformats.org/officeDocument/2006/relationships/hyperlink" Target="https://huggingface.co/datasets/open-llm-leaderboard/results"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65.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hyperlink" Target="https://01.ai" TargetMode="External"/><Relationship Id="rId3" Type="http://schemas.openxmlformats.org/officeDocument/2006/relationships/image" Target="../media/image3.jpeg"/><Relationship Id="rId7" Type="http://schemas.openxmlformats.org/officeDocument/2006/relationships/hyperlink" Target="https://huggingface.co/spaces/HuggingFaceH4/open_llm_leaderboard" TargetMode="External"/><Relationship Id="rId12"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techcrunch.com/2023/11/05/valued-at-1b-kai-fu-lees-llm-startup-unveils-open-source-model/" TargetMode="External"/><Relationship Id="rId11" Type="http://schemas.openxmlformats.org/officeDocument/2006/relationships/image" Target="../media/image4.png"/><Relationship Id="rId5" Type="http://schemas.openxmlformats.org/officeDocument/2006/relationships/hyperlink" Target="https://en.wikipedia.org/wiki/Kai-Fu_Lee" TargetMode="External"/><Relationship Id="rId10" Type="http://schemas.openxmlformats.org/officeDocument/2006/relationships/hyperlink" Target="https://www.modelscope.cn/models/01ai/Yi-34B/summary" TargetMode="External"/><Relationship Id="rId4" Type="http://schemas.openxmlformats.org/officeDocument/2006/relationships/hyperlink" Target="https://www.linkedin.com/in/kaifulee/" TargetMode="External"/><Relationship Id="rId9" Type="http://schemas.openxmlformats.org/officeDocument/2006/relationships/hyperlink" Target="https://github.com/01-ai/Yi"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towardsdatascience.com/advanced-rag-01-small-to-big-retrieval-172181b396d4"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blog.devgenius.io/vllm-autoawq-fastest-way-to-serve-llms-973c8176c80a"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www.tomshardware.com/news/amd-enables-rocm-and-pytorch-on-radeon-rx-7900-xtx"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medium.com/@bryan.mckenney/teaching-llms-to-think-and-act-react-prompt-engineering-eef278555a2e" TargetMode="External"/><Relationship Id="rId3" Type="http://schemas.openxmlformats.org/officeDocument/2006/relationships/hyperlink" Target="https://arxiv.org/abs/2306.11644" TargetMode="External"/><Relationship Id="rId7" Type="http://schemas.openxmlformats.org/officeDocument/2006/relationships/hyperlink" Target="https://cobusgreyling.medium.com/a-new-prompting-approach-from-deepmind-called-analogical-prompting-1cd7daa8126d"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medium.com/@geronimo7/finetuning-llama2-mistral-945f9c200611" TargetMode="External"/><Relationship Id="rId11" Type="http://schemas.openxmlformats.org/officeDocument/2006/relationships/hyperlink" Target="https://emu-edit.metademolab.com/assets/emu_edit.pdf" TargetMode="External"/><Relationship Id="rId5" Type="http://schemas.openxmlformats.org/officeDocument/2006/relationships/image" Target="../media/image8.png"/><Relationship Id="rId10" Type="http://schemas.openxmlformats.org/officeDocument/2006/relationships/hyperlink" Target="https://emu-edit.metademolab.com" TargetMode="External"/><Relationship Id="rId4" Type="http://schemas.openxmlformats.org/officeDocument/2006/relationships/image" Target="../media/image7.jpeg"/><Relationship Id="rId9" Type="http://schemas.openxmlformats.org/officeDocument/2006/relationships/hyperlink" Target="https://ai.meta.com/blog/emu-text-to-video-generation-image-editing-research/"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huggingface.co/papers/2310.00426" TargetMode="External"/><Relationship Id="rId3" Type="http://schemas.openxmlformats.org/officeDocument/2006/relationships/hyperlink" Target="https://pixart-alpha.github.io" TargetMode="External"/><Relationship Id="rId7" Type="http://schemas.openxmlformats.org/officeDocument/2006/relationships/hyperlink" Target="https://www.reddit.com/r/StableDiffusion/comments/179fbb1/pixart%CE%B1_the_performance_of_sdlx_with_fewer/"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www.linkedin.com/pulse/pixart-building-cost-effective-text-imaget2i-model-arjuna-aqa-raxff/" TargetMode="External"/><Relationship Id="rId5" Type="http://schemas.openxmlformats.org/officeDocument/2006/relationships/hyperlink" Target="https://huggingface.co/PixArt-alpha" TargetMode="External"/><Relationship Id="rId10" Type="http://schemas.openxmlformats.org/officeDocument/2006/relationships/image" Target="../media/image9.png"/><Relationship Id="rId4" Type="http://schemas.openxmlformats.org/officeDocument/2006/relationships/hyperlink" Target="https://github.com/PixArt-alpha/PixArt-alpha" TargetMode="External"/><Relationship Id="rId9" Type="http://schemas.openxmlformats.org/officeDocument/2006/relationships/hyperlink" Target="https://arxiv.org/abs/2310.00426"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p:nvPr/>
        </p:nvSpPr>
        <p:spPr>
          <a:xfrm>
            <a:off x="2392025" y="-425"/>
            <a:ext cx="4260300" cy="942000"/>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None/>
            </a:pPr>
            <a:r>
              <a:rPr lang="en" sz="3600" b="1">
                <a:solidFill>
                  <a:srgbClr val="3C78D8"/>
                </a:solidFill>
              </a:rPr>
              <a:t>AI Updates </a:t>
            </a:r>
            <a:endParaRPr sz="3600" b="1">
              <a:solidFill>
                <a:srgbClr val="3C78D8"/>
              </a:solidFill>
            </a:endParaRPr>
          </a:p>
          <a:p>
            <a:pPr marL="0" lvl="0" indent="0" algn="ctr" rtl="0">
              <a:spcBef>
                <a:spcPts val="0"/>
              </a:spcBef>
              <a:spcAft>
                <a:spcPts val="0"/>
              </a:spcAft>
              <a:buNone/>
            </a:pPr>
            <a:r>
              <a:rPr lang="en" sz="2400" b="1">
                <a:solidFill>
                  <a:srgbClr val="3C78D8"/>
                </a:solidFill>
              </a:rPr>
              <a:t>November 17, 2023</a:t>
            </a:r>
            <a:endParaRPr sz="2400" b="1">
              <a:solidFill>
                <a:srgbClr val="3C78D8"/>
              </a:solidFill>
            </a:endParaRPr>
          </a:p>
        </p:txBody>
      </p:sp>
      <p:sp>
        <p:nvSpPr>
          <p:cNvPr id="67" name="Google Shape;67;p15"/>
          <p:cNvSpPr txBox="1"/>
          <p:nvPr/>
        </p:nvSpPr>
        <p:spPr>
          <a:xfrm>
            <a:off x="1216575" y="949525"/>
            <a:ext cx="6838500" cy="41097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Clr>
                <a:srgbClr val="3C78D8"/>
              </a:buClr>
              <a:buSzPts val="1500"/>
              <a:buChar char="●"/>
            </a:pPr>
            <a:r>
              <a:rPr lang="en" sz="1500" b="1">
                <a:solidFill>
                  <a:srgbClr val="3C78D8"/>
                </a:solidFill>
              </a:rPr>
              <a:t>HuggingFace LLM Leaderboard</a:t>
            </a:r>
            <a:endParaRPr sz="1500" b="1">
              <a:solidFill>
                <a:srgbClr val="3C78D8"/>
              </a:solidFill>
            </a:endParaRPr>
          </a:p>
          <a:p>
            <a:pPr marL="457200" lvl="0" indent="-323850" algn="l" rtl="0">
              <a:spcBef>
                <a:spcPts val="0"/>
              </a:spcBef>
              <a:spcAft>
                <a:spcPts val="0"/>
              </a:spcAft>
              <a:buClr>
                <a:srgbClr val="3C78D8"/>
              </a:buClr>
              <a:buSzPts val="1500"/>
              <a:buChar char="●"/>
            </a:pPr>
            <a:r>
              <a:rPr lang="en" sz="1500" b="1">
                <a:solidFill>
                  <a:srgbClr val="3C78D8"/>
                </a:solidFill>
              </a:rPr>
              <a:t>Kai-Fu Lee - China OpenAI equivalent, 01.ai models</a:t>
            </a:r>
            <a:endParaRPr sz="1500" b="1">
              <a:solidFill>
                <a:srgbClr val="3C78D8"/>
              </a:solidFill>
            </a:endParaRPr>
          </a:p>
          <a:p>
            <a:pPr marL="457200" lvl="0" indent="-323850" algn="l" rtl="0">
              <a:spcBef>
                <a:spcPts val="0"/>
              </a:spcBef>
              <a:spcAft>
                <a:spcPts val="0"/>
              </a:spcAft>
              <a:buClr>
                <a:srgbClr val="3C78D8"/>
              </a:buClr>
              <a:buSzPts val="1500"/>
              <a:buChar char="●"/>
            </a:pPr>
            <a:r>
              <a:rPr lang="en" sz="1500" b="1">
                <a:solidFill>
                  <a:srgbClr val="3C78D8"/>
                </a:solidFill>
              </a:rPr>
              <a:t>Amazon 'Olympus', Samsung "Gauss"</a:t>
            </a:r>
            <a:endParaRPr sz="1500" b="1">
              <a:solidFill>
                <a:srgbClr val="3C78D8"/>
              </a:solidFill>
            </a:endParaRPr>
          </a:p>
          <a:p>
            <a:pPr marL="457200" lvl="0" indent="-323850" algn="l" rtl="0">
              <a:spcBef>
                <a:spcPts val="0"/>
              </a:spcBef>
              <a:spcAft>
                <a:spcPts val="0"/>
              </a:spcAft>
              <a:buClr>
                <a:srgbClr val="3C78D8"/>
              </a:buClr>
              <a:buSzPts val="1500"/>
              <a:buChar char="●"/>
            </a:pPr>
            <a:r>
              <a:rPr lang="en" sz="1500" b="1">
                <a:solidFill>
                  <a:srgbClr val="3C78D8"/>
                </a:solidFill>
              </a:rPr>
              <a:t>A fierce battle for AI talent</a:t>
            </a:r>
            <a:endParaRPr sz="1500" b="1">
              <a:solidFill>
                <a:srgbClr val="3C78D8"/>
              </a:solidFill>
            </a:endParaRPr>
          </a:p>
          <a:p>
            <a:pPr marL="457200" lvl="0" indent="-323850" algn="l" rtl="0">
              <a:spcBef>
                <a:spcPts val="0"/>
              </a:spcBef>
              <a:spcAft>
                <a:spcPts val="0"/>
              </a:spcAft>
              <a:buClr>
                <a:srgbClr val="3C78D8"/>
              </a:buClr>
              <a:buSzPts val="1500"/>
              <a:buChar char="●"/>
            </a:pPr>
            <a:r>
              <a:rPr lang="en" sz="1500" b="1">
                <a:solidFill>
                  <a:srgbClr val="3C78D8"/>
                </a:solidFill>
              </a:rPr>
              <a:t>PixArt - transformer based diffusion (text-to-image)</a:t>
            </a:r>
            <a:endParaRPr sz="1500" b="1">
              <a:solidFill>
                <a:srgbClr val="3C78D8"/>
              </a:solidFill>
            </a:endParaRPr>
          </a:p>
          <a:p>
            <a:pPr marL="457200" lvl="0" indent="-323850" algn="l" rtl="0">
              <a:spcBef>
                <a:spcPts val="0"/>
              </a:spcBef>
              <a:spcAft>
                <a:spcPts val="0"/>
              </a:spcAft>
              <a:buClr>
                <a:srgbClr val="3C78D8"/>
              </a:buClr>
              <a:buSzPts val="1500"/>
              <a:buChar char="●"/>
            </a:pPr>
            <a:r>
              <a:rPr lang="en" sz="1500" b="1">
                <a:solidFill>
                  <a:srgbClr val="3C78D8"/>
                </a:solidFill>
              </a:rPr>
              <a:t>How to create a Great dataset for training</a:t>
            </a:r>
            <a:endParaRPr sz="1500" b="1">
              <a:solidFill>
                <a:srgbClr val="3C78D8"/>
              </a:solidFill>
            </a:endParaRPr>
          </a:p>
          <a:p>
            <a:pPr marL="457200" lvl="0" indent="-323850" algn="l" rtl="0">
              <a:spcBef>
                <a:spcPts val="0"/>
              </a:spcBef>
              <a:spcAft>
                <a:spcPts val="0"/>
              </a:spcAft>
              <a:buClr>
                <a:srgbClr val="3C78D8"/>
              </a:buClr>
              <a:buSzPts val="1500"/>
              <a:buChar char="●"/>
            </a:pPr>
            <a:r>
              <a:rPr lang="en" sz="1500" b="1">
                <a:solidFill>
                  <a:srgbClr val="3C78D8"/>
                </a:solidFill>
              </a:rPr>
              <a:t>OpenAI GPTs</a:t>
            </a:r>
            <a:endParaRPr sz="1500" b="1">
              <a:solidFill>
                <a:srgbClr val="3C78D8"/>
              </a:solidFill>
            </a:endParaRPr>
          </a:p>
          <a:p>
            <a:pPr marL="457200" lvl="0" indent="-323850" algn="l" rtl="0">
              <a:spcBef>
                <a:spcPts val="0"/>
              </a:spcBef>
              <a:spcAft>
                <a:spcPts val="0"/>
              </a:spcAft>
              <a:buClr>
                <a:srgbClr val="3C78D8"/>
              </a:buClr>
              <a:buSzPts val="1500"/>
              <a:buChar char="●"/>
            </a:pPr>
            <a:r>
              <a:rPr lang="en" sz="1500" b="1">
                <a:solidFill>
                  <a:srgbClr val="3C78D8"/>
                </a:solidFill>
              </a:rPr>
              <a:t>ULTRA: Models for Knowledge Graph Reasoning</a:t>
            </a:r>
            <a:endParaRPr sz="1500" b="1">
              <a:solidFill>
                <a:srgbClr val="3C78D8"/>
              </a:solidFill>
            </a:endParaRPr>
          </a:p>
          <a:p>
            <a:pPr marL="457200" lvl="0" indent="-323850" algn="l" rtl="0">
              <a:spcBef>
                <a:spcPts val="0"/>
              </a:spcBef>
              <a:spcAft>
                <a:spcPts val="0"/>
              </a:spcAft>
              <a:buClr>
                <a:srgbClr val="3C78D8"/>
              </a:buClr>
              <a:buSzPts val="1500"/>
              <a:buChar char="●"/>
            </a:pPr>
            <a:r>
              <a:rPr lang="en" sz="1500" b="1">
                <a:solidFill>
                  <a:srgbClr val="3C78D8"/>
                </a:solidFill>
              </a:rPr>
              <a:t>X.ai Grok written in Rust</a:t>
            </a:r>
            <a:endParaRPr sz="1500" b="1">
              <a:solidFill>
                <a:srgbClr val="3C78D8"/>
              </a:solidFill>
            </a:endParaRPr>
          </a:p>
          <a:p>
            <a:pPr marL="457200" lvl="0" indent="-323850" algn="l" rtl="0">
              <a:spcBef>
                <a:spcPts val="0"/>
              </a:spcBef>
              <a:spcAft>
                <a:spcPts val="0"/>
              </a:spcAft>
              <a:buClr>
                <a:srgbClr val="3C78D8"/>
              </a:buClr>
              <a:buSzPts val="1500"/>
              <a:buChar char="●"/>
            </a:pPr>
            <a:r>
              <a:rPr lang="en" sz="1500" b="1">
                <a:solidFill>
                  <a:srgbClr val="3C78D8"/>
                </a:solidFill>
              </a:rPr>
              <a:t>HelixNet (actor + critic + regenerator) </a:t>
            </a:r>
            <a:endParaRPr sz="1500" b="1">
              <a:solidFill>
                <a:srgbClr val="3C78D8"/>
              </a:solidFill>
            </a:endParaRPr>
          </a:p>
          <a:p>
            <a:pPr marL="457200" lvl="0" indent="-323850" algn="l" rtl="0">
              <a:spcBef>
                <a:spcPts val="0"/>
              </a:spcBef>
              <a:spcAft>
                <a:spcPts val="0"/>
              </a:spcAft>
              <a:buClr>
                <a:srgbClr val="3C78D8"/>
              </a:buClr>
              <a:buSzPts val="1500"/>
              <a:buChar char="●"/>
            </a:pPr>
            <a:r>
              <a:rPr lang="en" sz="1500" b="1">
                <a:solidFill>
                  <a:srgbClr val="3C78D8"/>
                </a:solidFill>
              </a:rPr>
              <a:t>Ollama and Gradio for local chat</a:t>
            </a:r>
            <a:endParaRPr sz="1500" b="1">
              <a:solidFill>
                <a:srgbClr val="3C78D8"/>
              </a:solidFill>
            </a:endParaRPr>
          </a:p>
          <a:p>
            <a:pPr marL="457200" lvl="0" indent="-323850" algn="l" rtl="0">
              <a:spcBef>
                <a:spcPts val="0"/>
              </a:spcBef>
              <a:spcAft>
                <a:spcPts val="0"/>
              </a:spcAft>
              <a:buClr>
                <a:srgbClr val="3C78D8"/>
              </a:buClr>
              <a:buSzPts val="1500"/>
              <a:buChar char="●"/>
            </a:pPr>
            <a:r>
              <a:rPr lang="en" sz="1500" b="1">
                <a:solidFill>
                  <a:srgbClr val="3C78D8"/>
                </a:solidFill>
              </a:rPr>
              <a:t>Weights &amp; Biases, Model's files, PyTorch tutorials</a:t>
            </a:r>
            <a:endParaRPr sz="1500" b="1">
              <a:solidFill>
                <a:srgbClr val="3C78D8"/>
              </a:solidFill>
            </a:endParaRPr>
          </a:p>
          <a:p>
            <a:pPr marL="457200" lvl="0" indent="-323850" algn="l" rtl="0">
              <a:spcBef>
                <a:spcPts val="0"/>
              </a:spcBef>
              <a:spcAft>
                <a:spcPts val="0"/>
              </a:spcAft>
              <a:buClr>
                <a:srgbClr val="3C78D8"/>
              </a:buClr>
              <a:buSzPts val="1500"/>
              <a:buChar char="●"/>
            </a:pPr>
            <a:r>
              <a:rPr lang="en" sz="1500" b="1">
                <a:solidFill>
                  <a:srgbClr val="3C78D8"/>
                </a:solidFill>
              </a:rPr>
              <a:t>RAG Best Practices</a:t>
            </a:r>
            <a:endParaRPr sz="1500" b="1">
              <a:solidFill>
                <a:srgbClr val="3C78D8"/>
              </a:solidFill>
            </a:endParaRPr>
          </a:p>
          <a:p>
            <a:pPr marL="457200" lvl="0" indent="-323850" algn="l" rtl="0">
              <a:spcBef>
                <a:spcPts val="0"/>
              </a:spcBef>
              <a:spcAft>
                <a:spcPts val="0"/>
              </a:spcAft>
              <a:buClr>
                <a:srgbClr val="3C78D8"/>
              </a:buClr>
              <a:buSzPts val="1500"/>
              <a:buChar char="●"/>
            </a:pPr>
            <a:r>
              <a:rPr lang="en" sz="1500" b="1">
                <a:solidFill>
                  <a:srgbClr val="3C78D8"/>
                </a:solidFill>
              </a:rPr>
              <a:t>DeepMind: Effective Prompt Seeds</a:t>
            </a:r>
            <a:endParaRPr sz="1500" b="1">
              <a:solidFill>
                <a:srgbClr val="3C78D8"/>
              </a:solidFill>
            </a:endParaRPr>
          </a:p>
          <a:p>
            <a:pPr marL="457200" lvl="0" indent="-323850" algn="l" rtl="0">
              <a:spcBef>
                <a:spcPts val="0"/>
              </a:spcBef>
              <a:spcAft>
                <a:spcPts val="0"/>
              </a:spcAft>
              <a:buClr>
                <a:srgbClr val="3C78D8"/>
              </a:buClr>
              <a:buSzPts val="1500"/>
              <a:buChar char="●"/>
            </a:pPr>
            <a:r>
              <a:rPr lang="en" sz="1500" b="1">
                <a:solidFill>
                  <a:srgbClr val="3C78D8"/>
                </a:solidFill>
              </a:rPr>
              <a:t>NIPS = NeurIPS, Conferences, Kagle, HugginFace, Famous People</a:t>
            </a:r>
            <a:endParaRPr sz="1500" b="1">
              <a:solidFill>
                <a:srgbClr val="3C78D8"/>
              </a:solidFill>
            </a:endParaRPr>
          </a:p>
          <a:p>
            <a:pPr marL="457200" lvl="0" indent="-323850" algn="l" rtl="0">
              <a:spcBef>
                <a:spcPts val="0"/>
              </a:spcBef>
              <a:spcAft>
                <a:spcPts val="0"/>
              </a:spcAft>
              <a:buClr>
                <a:srgbClr val="3C78D8"/>
              </a:buClr>
              <a:buSzPts val="1500"/>
              <a:buChar char="●"/>
            </a:pPr>
            <a:r>
              <a:rPr lang="en" sz="1500" b="1">
                <a:solidFill>
                  <a:srgbClr val="3C78D8"/>
                </a:solidFill>
              </a:rPr>
              <a:t>Rust, JAX vs PyTorch</a:t>
            </a:r>
            <a:endParaRPr sz="1500" b="1">
              <a:solidFill>
                <a:srgbClr val="3C78D8"/>
              </a:solidFill>
            </a:endParaRPr>
          </a:p>
          <a:p>
            <a:pPr marL="457200" lvl="0" indent="-323850" algn="l" rtl="0">
              <a:spcBef>
                <a:spcPts val="0"/>
              </a:spcBef>
              <a:spcAft>
                <a:spcPts val="0"/>
              </a:spcAft>
              <a:buClr>
                <a:srgbClr val="3C78D8"/>
              </a:buClr>
              <a:buSzPts val="1500"/>
              <a:buChar char="●"/>
            </a:pPr>
            <a:r>
              <a:rPr lang="en" sz="1500" b="1">
                <a:solidFill>
                  <a:srgbClr val="3C78D8"/>
                </a:solidFill>
              </a:rPr>
              <a:t>etc. etc.</a:t>
            </a:r>
            <a:endParaRPr sz="1500" b="1">
              <a:solidFill>
                <a:srgbClr val="3C78D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p:nvPr/>
        </p:nvSpPr>
        <p:spPr>
          <a:xfrm>
            <a:off x="0" y="0"/>
            <a:ext cx="5649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latin typeface="Calibri"/>
                <a:ea typeface="Calibri"/>
                <a:cs typeface="Calibri"/>
                <a:sym typeface="Calibri"/>
              </a:rPr>
              <a:t>Great Dataset ==&gt; Better, Smaller, Cheaper Model</a:t>
            </a:r>
            <a:endParaRPr sz="2000" b="1">
              <a:latin typeface="Calibri"/>
              <a:ea typeface="Calibri"/>
              <a:cs typeface="Calibri"/>
              <a:sym typeface="Calibri"/>
            </a:endParaRPr>
          </a:p>
        </p:txBody>
      </p:sp>
      <p:sp>
        <p:nvSpPr>
          <p:cNvPr id="159" name="Google Shape;159;p24"/>
          <p:cNvSpPr txBox="1"/>
          <p:nvPr/>
        </p:nvSpPr>
        <p:spPr>
          <a:xfrm>
            <a:off x="580650" y="666350"/>
            <a:ext cx="7982700" cy="4263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6AA84F"/>
                </a:solidFill>
                <a:latin typeface="Calibri"/>
                <a:ea typeface="Calibri"/>
                <a:cs typeface="Calibri"/>
                <a:sym typeface="Calibri"/>
              </a:rPr>
              <a:t>Creating an instruction dataset to train an LLM</a:t>
            </a:r>
            <a:endParaRPr sz="1300" b="1">
              <a:solidFill>
                <a:srgbClr val="FF0000"/>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Clean and Preprocess</a:t>
            </a:r>
            <a:r>
              <a:rPr lang="en" sz="1300">
                <a:solidFill>
                  <a:schemeClr val="dk1"/>
                </a:solidFill>
                <a:latin typeface="Calibri"/>
                <a:ea typeface="Calibri"/>
                <a:cs typeface="Calibri"/>
                <a:sym typeface="Calibri"/>
              </a:rPr>
              <a:t> - remove duplicates and noise (html tags, incorrect characters, formatting issues);  standardize dates, numbers, etc.; split data into sentences or smaller parts (or combine if needed).</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Categorize Sentences</a:t>
            </a:r>
            <a:r>
              <a:rPr lang="en" sz="1300">
                <a:solidFill>
                  <a:schemeClr val="dk1"/>
                </a:solidFill>
                <a:latin typeface="Calibri"/>
                <a:ea typeface="Calibri"/>
                <a:cs typeface="Calibri"/>
                <a:sym typeface="Calibri"/>
              </a:rPr>
              <a:t> by topics or themes, identify the underlying intent or purpose of each sentence; Tag (label) sentences (manually or using NLP tools) - sentiment, subject matter, ... </a:t>
            </a:r>
            <a:endParaRPr sz="1300">
              <a:solidFill>
                <a:schemeClr val="dk1"/>
              </a:solidFill>
              <a:latin typeface="Calibri"/>
              <a:ea typeface="Calibri"/>
              <a:cs typeface="Calibri"/>
              <a:sym typeface="Calibri"/>
            </a:endParaRPr>
          </a:p>
          <a:p>
            <a:pPr marL="228600" lvl="0" indent="-222250" algn="l" rtl="0">
              <a:spcBef>
                <a:spcPts val="0"/>
              </a:spcBef>
              <a:spcAft>
                <a:spcPts val="0"/>
              </a:spcAft>
              <a:buClr>
                <a:srgbClr val="FF0000"/>
              </a:buClr>
              <a:buSzPts val="1700"/>
              <a:buFont typeface="Calibri"/>
              <a:buChar char="●"/>
            </a:pPr>
            <a:r>
              <a:rPr lang="en" sz="1700" b="1" u="sng">
                <a:solidFill>
                  <a:srgbClr val="FF0000"/>
                </a:solidFill>
                <a:latin typeface="Calibri"/>
                <a:ea typeface="Calibri"/>
                <a:cs typeface="Calibri"/>
                <a:sym typeface="Calibri"/>
              </a:rPr>
              <a:t>Create Instruction Pairs (prompt,answer). Ensure variety of prompts.</a:t>
            </a:r>
            <a:endParaRPr sz="1700" b="1" u="sng">
              <a:solidFill>
                <a:srgbClr val="FF0000"/>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Quality Checks</a:t>
            </a:r>
            <a:r>
              <a:rPr lang="en" sz="1300">
                <a:solidFill>
                  <a:schemeClr val="dk1"/>
                </a:solidFill>
                <a:latin typeface="Calibri"/>
                <a:ea typeface="Calibri"/>
                <a:cs typeface="Calibri"/>
                <a:sym typeface="Calibri"/>
              </a:rPr>
              <a:t>. Check for biases, inaccuracies, and overall relevance.</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Test Run</a:t>
            </a:r>
            <a:r>
              <a:rPr lang="en" sz="1300">
                <a:solidFill>
                  <a:schemeClr val="dk1"/>
                </a:solidFill>
                <a:latin typeface="Calibri"/>
                <a:ea typeface="Calibri"/>
                <a:cs typeface="Calibri"/>
                <a:sym typeface="Calibri"/>
              </a:rPr>
              <a:t> using a subset of your dataset, adjust dataset as needed</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434343"/>
                </a:solidFill>
                <a:latin typeface="Calibri"/>
                <a:ea typeface="Calibri"/>
                <a:cs typeface="Calibri"/>
                <a:sym typeface="Calibri"/>
              </a:rPr>
              <a:t>Synthetic Data Generation</a:t>
            </a:r>
            <a:r>
              <a:rPr lang="en" sz="1300">
                <a:solidFill>
                  <a:schemeClr val="dk1"/>
                </a:solidFill>
                <a:latin typeface="Calibri"/>
                <a:ea typeface="Calibri"/>
                <a:cs typeface="Calibri"/>
                <a:sym typeface="Calibri"/>
              </a:rPr>
              <a:t> (fill in gaps, increase diversity of volume in certain areas)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rgbClr val="FF0000"/>
              </a:buClr>
              <a:buSzPts val="1300"/>
              <a:buFont typeface="Calibri"/>
              <a:buChar char="●"/>
            </a:pPr>
            <a:r>
              <a:rPr lang="en" sz="1300" b="1">
                <a:solidFill>
                  <a:srgbClr val="FF0000"/>
                </a:solidFill>
                <a:latin typeface="Calibri"/>
                <a:ea typeface="Calibri"/>
                <a:cs typeface="Calibri"/>
                <a:sym typeface="Calibri"/>
              </a:rPr>
              <a:t>Check for Copyright and Privacy compliance</a:t>
            </a:r>
            <a:endParaRPr sz="1300" b="1">
              <a:solidFill>
                <a:srgbClr val="FF0000"/>
              </a:solidFill>
              <a:latin typeface="Calibri"/>
              <a:ea typeface="Calibri"/>
              <a:cs typeface="Calibri"/>
              <a:sym typeface="Calibri"/>
            </a:endParaRPr>
          </a:p>
          <a:p>
            <a:pPr marL="228600" lvl="0" indent="-196850" algn="l" rtl="0">
              <a:spcBef>
                <a:spcPts val="0"/>
              </a:spcBef>
              <a:spcAft>
                <a:spcPts val="0"/>
              </a:spcAft>
              <a:buClr>
                <a:srgbClr val="FF0000"/>
              </a:buClr>
              <a:buSzPts val="1300"/>
              <a:buFont typeface="Calibri"/>
              <a:buChar char="●"/>
            </a:pPr>
            <a:r>
              <a:rPr lang="en" sz="1300" b="1">
                <a:solidFill>
                  <a:srgbClr val="FF0000"/>
                </a:solidFill>
                <a:latin typeface="Calibri"/>
                <a:ea typeface="Calibri"/>
                <a:cs typeface="Calibri"/>
                <a:sym typeface="Calibri"/>
              </a:rPr>
              <a:t>Check for Bias and Fairness</a:t>
            </a:r>
            <a:endParaRPr sz="1300" b="1">
              <a:solidFill>
                <a:srgbClr val="FF0000"/>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2000" b="1">
                <a:solidFill>
                  <a:srgbClr val="6AA84F"/>
                </a:solidFill>
                <a:latin typeface="Calibri"/>
                <a:ea typeface="Calibri"/>
                <a:cs typeface="Calibri"/>
                <a:sym typeface="Calibri"/>
              </a:rPr>
              <a:t>Use Dataset for Training</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Format the data to be used for training (jsonl, parquet,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Train/validation split</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Select a Model and LLM Framework</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Hyperparameter Tuning</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Evaluate model's performance regularly - and make adjustments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Iterative Improvement using feedback loop - continually refine and improve your dataset and training approach</a:t>
            </a:r>
            <a:endParaRPr sz="13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p:nvPr/>
        </p:nvSpPr>
        <p:spPr>
          <a:xfrm>
            <a:off x="79800" y="568800"/>
            <a:ext cx="5444400" cy="149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GPTs are a new way for anyone to create a tailored version of ChatGPT  No coding required. And then one can share that "GPT" with others.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 GPT := name + description + instructions + extra knowledge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 skills (web browsing, DALL-E 3, code interpreter)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https://artificialcorner.com/openai-just-released-gpts-create-your-own-chatgpt-and-make-money-from-it-no-coding-required-3d17d428389b</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65" name="Google Shape;165;p25"/>
          <p:cNvSpPr txBox="1"/>
          <p:nvPr/>
        </p:nvSpPr>
        <p:spPr>
          <a:xfrm>
            <a:off x="0" y="0"/>
            <a:ext cx="3320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OpenAI GPTs</a:t>
            </a:r>
            <a:endParaRPr sz="2000" b="1">
              <a:latin typeface="Calibri"/>
              <a:ea typeface="Calibri"/>
              <a:cs typeface="Calibri"/>
              <a:sym typeface="Calibri"/>
            </a:endParaRPr>
          </a:p>
        </p:txBody>
      </p:sp>
      <p:sp>
        <p:nvSpPr>
          <p:cNvPr id="166" name="Google Shape;166;p25"/>
          <p:cNvSpPr txBox="1"/>
          <p:nvPr/>
        </p:nvSpPr>
        <p:spPr>
          <a:xfrm>
            <a:off x="79800" y="2478425"/>
            <a:ext cx="4582200" cy="138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Name: _______________</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Description: _____________________</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Instructions: __________________________</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Conversation starters: ___________________</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Knowledge (Upload files): [____] [____] [____] [____]</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Capabilities: {x] We Browsing, [x] DALL-E Image Generation,  ...</a:t>
            </a:r>
            <a:endParaRPr sz="1300">
              <a:solidFill>
                <a:schemeClr val="dk1"/>
              </a:solidFill>
              <a:latin typeface="Calibri"/>
              <a:ea typeface="Calibri"/>
              <a:cs typeface="Calibri"/>
              <a:sym typeface="Calibri"/>
            </a:endParaRPr>
          </a:p>
        </p:txBody>
      </p:sp>
      <p:pic>
        <p:nvPicPr>
          <p:cNvPr id="167" name="Google Shape;167;p2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676600" y="152400"/>
            <a:ext cx="3315001" cy="363507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p:nvPr/>
        </p:nvSpPr>
        <p:spPr>
          <a:xfrm>
            <a:off x="108975" y="583350"/>
            <a:ext cx="7770300" cy="3186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3"/>
              </a:rPr>
              <a:t>https://towardsdatascience.com/ultra-foundation-models-for-knowledge-graph-reasoning-9f8f4a0d7f09</a:t>
            </a:r>
            <a:endParaRPr sz="1300">
              <a:solidFill>
                <a:schemeClr val="dk1"/>
              </a:solidFill>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4"/>
              </a:rPr>
              <a:t>https://deepgraphlearning.github.io/project/ultra</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5"/>
              </a:rPr>
              <a:t>https://arxiv.org/abs/2310.04562</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Foundation models in language and vision have the ability to run inference on any textual and visual inputs thanks to the transferable representations such as a vocabulary of tokens in language.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b="1">
                <a:solidFill>
                  <a:srgbClr val="3C78D8"/>
                </a:solidFill>
                <a:latin typeface="Calibri"/>
                <a:ea typeface="Calibri"/>
                <a:cs typeface="Calibri"/>
                <a:sym typeface="Calibri"/>
              </a:rPr>
              <a:t>Knowledge graphs (KGs) have different entity and relation vocabularies that generally do not overlap</a:t>
            </a:r>
            <a:r>
              <a:rPr lang="en" sz="1300">
                <a:solidFill>
                  <a:schemeClr val="dk1"/>
                </a:solidFill>
                <a:latin typeface="Calibri"/>
                <a:ea typeface="Calibri"/>
                <a:cs typeface="Calibri"/>
                <a:sym typeface="Calibri"/>
              </a:rPr>
              <a:t>. The key challenge of designing foundation models on KGs is to learn such transferable representations that enable inference on any graph with arbitrary entity and relation vocabularies.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We present ULTRA, an approach for learning </a:t>
            </a:r>
            <a:r>
              <a:rPr lang="en" sz="1300" b="1">
                <a:solidFill>
                  <a:srgbClr val="FF0000"/>
                </a:solidFill>
                <a:latin typeface="Calibri"/>
                <a:ea typeface="Calibri"/>
                <a:cs typeface="Calibri"/>
                <a:sym typeface="Calibri"/>
              </a:rPr>
              <a:t>universal and transferable graph representations</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ULTRA builds relational representations as a function conditioned on their interactions.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Such a conditioning strategy allows a pre-trained ULTRA model to inductively generalize to any unseen KG with any relation vocabulary and to be fine-tuned on any graph.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Conducting link prediction experiments on 57 different KGs, we find that the zero-shot inductive inference performance of a single pre-trained ULTRA model on unseen graphs of various sizes is often on par or better than strong baselines trained on specific graphs. Fine-tuning further boosts the performance.</a:t>
            </a:r>
            <a:endParaRPr sz="1300">
              <a:solidFill>
                <a:schemeClr val="dk1"/>
              </a:solidFill>
              <a:latin typeface="Calibri"/>
              <a:ea typeface="Calibri"/>
              <a:cs typeface="Calibri"/>
              <a:sym typeface="Calibri"/>
            </a:endParaRPr>
          </a:p>
        </p:txBody>
      </p:sp>
      <p:sp>
        <p:nvSpPr>
          <p:cNvPr id="173" name="Google Shape;173;p26"/>
          <p:cNvSpPr txBox="1"/>
          <p:nvPr/>
        </p:nvSpPr>
        <p:spPr>
          <a:xfrm>
            <a:off x="0" y="0"/>
            <a:ext cx="7244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ULTRA: Foundation Models for Knowledge Graph Reasoning</a:t>
            </a:r>
            <a:endParaRPr sz="2000" b="1">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p:nvPr/>
        </p:nvSpPr>
        <p:spPr>
          <a:xfrm>
            <a:off x="109000" y="568800"/>
            <a:ext cx="4728300" cy="178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3"/>
              </a:rPr>
              <a:t>https://x.ai</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To create Grok, we built a custom training and inference stack based on Kubernetes, Rust, and JAX (Just After eXecution - library developed by DeepMind, Google)</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Rust-based scalable, reliable, and maintainable infrastructure</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Custom distributed system - maximizes useful compute per watt, handles failures.</a:t>
            </a:r>
            <a:endParaRPr sz="1300">
              <a:solidFill>
                <a:schemeClr val="dk1"/>
              </a:solidFill>
              <a:latin typeface="Calibri"/>
              <a:ea typeface="Calibri"/>
              <a:cs typeface="Calibri"/>
              <a:sym typeface="Calibri"/>
            </a:endParaRPr>
          </a:p>
        </p:txBody>
      </p:sp>
      <p:sp>
        <p:nvSpPr>
          <p:cNvPr id="179" name="Google Shape;179;p27"/>
          <p:cNvSpPr txBox="1"/>
          <p:nvPr/>
        </p:nvSpPr>
        <p:spPr>
          <a:xfrm>
            <a:off x="0" y="0"/>
            <a:ext cx="4932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X.ai announced Grok - Nov 4, 2023</a:t>
            </a:r>
            <a:endParaRPr sz="2000" b="1">
              <a:latin typeface="Calibri"/>
              <a:ea typeface="Calibri"/>
              <a:cs typeface="Calibri"/>
              <a:sym typeface="Calibri"/>
            </a:endParaRPr>
          </a:p>
        </p:txBody>
      </p:sp>
      <p:graphicFrame>
        <p:nvGraphicFramePr>
          <p:cNvPr id="180" name="Google Shape;180;p27"/>
          <p:cNvGraphicFramePr/>
          <p:nvPr/>
        </p:nvGraphicFramePr>
        <p:xfrm>
          <a:off x="109000" y="3223900"/>
          <a:ext cx="7179075" cy="1739265"/>
        </p:xfrm>
        <a:graphic>
          <a:graphicData uri="http://schemas.openxmlformats.org/drawingml/2006/table">
            <a:tbl>
              <a:tblPr>
                <a:noFill/>
                <a:tableStyleId>{05C1DF71-7D00-44D8-92AB-9BFD410219F5}</a:tableStyleId>
              </a:tblPr>
              <a:tblGrid>
                <a:gridCol w="797675">
                  <a:extLst>
                    <a:ext uri="{9D8B030D-6E8A-4147-A177-3AD203B41FA5}">
                      <a16:colId xmlns:a16="http://schemas.microsoft.com/office/drawing/2014/main" val="20000"/>
                    </a:ext>
                  </a:extLst>
                </a:gridCol>
                <a:gridCol w="965475">
                  <a:extLst>
                    <a:ext uri="{9D8B030D-6E8A-4147-A177-3AD203B41FA5}">
                      <a16:colId xmlns:a16="http://schemas.microsoft.com/office/drawing/2014/main" val="20001"/>
                    </a:ext>
                  </a:extLst>
                </a:gridCol>
                <a:gridCol w="980075">
                  <a:extLst>
                    <a:ext uri="{9D8B030D-6E8A-4147-A177-3AD203B41FA5}">
                      <a16:colId xmlns:a16="http://schemas.microsoft.com/office/drawing/2014/main" val="20002"/>
                    </a:ext>
                  </a:extLst>
                </a:gridCol>
                <a:gridCol w="928975">
                  <a:extLst>
                    <a:ext uri="{9D8B030D-6E8A-4147-A177-3AD203B41FA5}">
                      <a16:colId xmlns:a16="http://schemas.microsoft.com/office/drawing/2014/main" val="20003"/>
                    </a:ext>
                  </a:extLst>
                </a:gridCol>
                <a:gridCol w="739325">
                  <a:extLst>
                    <a:ext uri="{9D8B030D-6E8A-4147-A177-3AD203B41FA5}">
                      <a16:colId xmlns:a16="http://schemas.microsoft.com/office/drawing/2014/main" val="20004"/>
                    </a:ext>
                  </a:extLst>
                </a:gridCol>
                <a:gridCol w="717425">
                  <a:extLst>
                    <a:ext uri="{9D8B030D-6E8A-4147-A177-3AD203B41FA5}">
                      <a16:colId xmlns:a16="http://schemas.microsoft.com/office/drawing/2014/main" val="20005"/>
                    </a:ext>
                  </a:extLst>
                </a:gridCol>
                <a:gridCol w="586100">
                  <a:extLst>
                    <a:ext uri="{9D8B030D-6E8A-4147-A177-3AD203B41FA5}">
                      <a16:colId xmlns:a16="http://schemas.microsoft.com/office/drawing/2014/main" val="20006"/>
                    </a:ext>
                  </a:extLst>
                </a:gridCol>
                <a:gridCol w="929000">
                  <a:extLst>
                    <a:ext uri="{9D8B030D-6E8A-4147-A177-3AD203B41FA5}">
                      <a16:colId xmlns:a16="http://schemas.microsoft.com/office/drawing/2014/main" val="20007"/>
                    </a:ext>
                  </a:extLst>
                </a:gridCol>
                <a:gridCol w="535025">
                  <a:extLst>
                    <a:ext uri="{9D8B030D-6E8A-4147-A177-3AD203B41FA5}">
                      <a16:colId xmlns:a16="http://schemas.microsoft.com/office/drawing/2014/main" val="20008"/>
                    </a:ext>
                  </a:extLst>
                </a:gridCol>
              </a:tblGrid>
              <a:tr h="200025">
                <a:tc>
                  <a:txBody>
                    <a:bodyPr/>
                    <a:lstStyle/>
                    <a:p>
                      <a:pPr marL="0" lvl="0" indent="0" algn="l" rtl="0">
                        <a:lnSpc>
                          <a:spcPct val="115000"/>
                        </a:lnSpc>
                        <a:spcBef>
                          <a:spcPts val="0"/>
                        </a:spcBef>
                        <a:spcAft>
                          <a:spcPts val="0"/>
                        </a:spcAft>
                        <a:buNone/>
                      </a:pPr>
                      <a:r>
                        <a:rPr lang="en" sz="1000" b="1">
                          <a:solidFill>
                            <a:srgbClr val="343A40"/>
                          </a:solidFill>
                          <a:latin typeface="Nunito"/>
                          <a:ea typeface="Nunito"/>
                          <a:cs typeface="Nunito"/>
                          <a:sym typeface="Nunito"/>
                        </a:rPr>
                        <a:t>Benchmark</a:t>
                      </a:r>
                      <a:endParaRPr sz="1000" b="1">
                        <a:solidFill>
                          <a:srgbClr val="343A40"/>
                        </a:solidFill>
                        <a:latin typeface="Nunito"/>
                        <a:ea typeface="Nunito"/>
                        <a:cs typeface="Nunito"/>
                        <a:sym typeface="Nunito"/>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19050"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1000" b="1">
                          <a:solidFill>
                            <a:srgbClr val="343A40"/>
                          </a:solidFill>
                          <a:latin typeface="Nunito"/>
                          <a:ea typeface="Nunito"/>
                          <a:cs typeface="Nunito"/>
                          <a:sym typeface="Nunito"/>
                        </a:rPr>
                        <a:t>Grok-0 (33B)</a:t>
                      </a:r>
                      <a:endParaRPr sz="1000" b="1">
                        <a:solidFill>
                          <a:srgbClr val="343A40"/>
                        </a:solidFill>
                        <a:latin typeface="Nunito"/>
                        <a:ea typeface="Nunito"/>
                        <a:cs typeface="Nunito"/>
                        <a:sym typeface="Nunito"/>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19050"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1000" b="1">
                          <a:solidFill>
                            <a:srgbClr val="343A40"/>
                          </a:solidFill>
                          <a:latin typeface="Nunito"/>
                          <a:ea typeface="Nunito"/>
                          <a:cs typeface="Nunito"/>
                          <a:sym typeface="Nunito"/>
                        </a:rPr>
                        <a:t>LLaMa 2 70B</a:t>
                      </a:r>
                      <a:endParaRPr sz="1000" b="1">
                        <a:solidFill>
                          <a:srgbClr val="343A40"/>
                        </a:solidFill>
                        <a:latin typeface="Nunito"/>
                        <a:ea typeface="Nunito"/>
                        <a:cs typeface="Nunito"/>
                        <a:sym typeface="Nunito"/>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19050"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1000" b="1">
                          <a:solidFill>
                            <a:srgbClr val="343A40"/>
                          </a:solidFill>
                          <a:latin typeface="Nunito"/>
                          <a:ea typeface="Nunito"/>
                          <a:cs typeface="Nunito"/>
                          <a:sym typeface="Nunito"/>
                        </a:rPr>
                        <a:t>Inflection-1</a:t>
                      </a:r>
                      <a:endParaRPr sz="1000" b="1">
                        <a:solidFill>
                          <a:srgbClr val="343A40"/>
                        </a:solidFill>
                        <a:latin typeface="Nunito"/>
                        <a:ea typeface="Nunito"/>
                        <a:cs typeface="Nunito"/>
                        <a:sym typeface="Nunito"/>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19050"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1000" b="1">
                          <a:solidFill>
                            <a:srgbClr val="343A40"/>
                          </a:solidFill>
                          <a:latin typeface="Nunito"/>
                          <a:ea typeface="Nunito"/>
                          <a:cs typeface="Nunito"/>
                          <a:sym typeface="Nunito"/>
                        </a:rPr>
                        <a:t>GPT-3.5</a:t>
                      </a:r>
                      <a:endParaRPr sz="1000" b="1">
                        <a:solidFill>
                          <a:srgbClr val="343A40"/>
                        </a:solidFill>
                        <a:latin typeface="Nunito"/>
                        <a:ea typeface="Nunito"/>
                        <a:cs typeface="Nunito"/>
                        <a:sym typeface="Nunito"/>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19050"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1000" b="1">
                          <a:solidFill>
                            <a:srgbClr val="343A40"/>
                          </a:solidFill>
                          <a:latin typeface="Nunito"/>
                          <a:ea typeface="Nunito"/>
                          <a:cs typeface="Nunito"/>
                          <a:sym typeface="Nunito"/>
                        </a:rPr>
                        <a:t>Grok-1</a:t>
                      </a:r>
                      <a:endParaRPr sz="1000" b="1">
                        <a:solidFill>
                          <a:srgbClr val="343A40"/>
                        </a:solidFill>
                        <a:latin typeface="Nunito"/>
                        <a:ea typeface="Nunito"/>
                        <a:cs typeface="Nunito"/>
                        <a:sym typeface="Nunito"/>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19050"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000" b="1">
                          <a:solidFill>
                            <a:srgbClr val="343A40"/>
                          </a:solidFill>
                          <a:latin typeface="Nunito"/>
                          <a:ea typeface="Nunito"/>
                          <a:cs typeface="Nunito"/>
                          <a:sym typeface="Nunito"/>
                        </a:rPr>
                        <a:t>Palm 2</a:t>
                      </a:r>
                      <a:endParaRPr sz="1000" b="1">
                        <a:solidFill>
                          <a:srgbClr val="343A40"/>
                        </a:solidFill>
                        <a:latin typeface="Nunito"/>
                        <a:ea typeface="Nunito"/>
                        <a:cs typeface="Nunito"/>
                        <a:sym typeface="Nunito"/>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19050"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1000" b="1">
                          <a:solidFill>
                            <a:srgbClr val="343A40"/>
                          </a:solidFill>
                          <a:latin typeface="Nunito"/>
                          <a:ea typeface="Nunito"/>
                          <a:cs typeface="Nunito"/>
                          <a:sym typeface="Nunito"/>
                        </a:rPr>
                        <a:t>Claude 2</a:t>
                      </a:r>
                      <a:endParaRPr sz="1000" b="1">
                        <a:solidFill>
                          <a:srgbClr val="343A40"/>
                        </a:solidFill>
                        <a:latin typeface="Nunito"/>
                        <a:ea typeface="Nunito"/>
                        <a:cs typeface="Nunito"/>
                        <a:sym typeface="Nunito"/>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19050"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1000" b="1">
                          <a:solidFill>
                            <a:srgbClr val="343A40"/>
                          </a:solidFill>
                          <a:latin typeface="Nunito"/>
                          <a:ea typeface="Nunito"/>
                          <a:cs typeface="Nunito"/>
                          <a:sym typeface="Nunito"/>
                        </a:rPr>
                        <a:t>GPT-4</a:t>
                      </a:r>
                      <a:endParaRPr sz="1000" b="1">
                        <a:solidFill>
                          <a:srgbClr val="343A40"/>
                        </a:solidFill>
                        <a:latin typeface="Nunito"/>
                        <a:ea typeface="Nunito"/>
                        <a:cs typeface="Nunito"/>
                        <a:sym typeface="Nunito"/>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19050"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352425">
                <a:tc>
                  <a:txBody>
                    <a:bodyPr/>
                    <a:lstStyle/>
                    <a:p>
                      <a:pPr marL="0" lvl="0" indent="0" algn="l" rtl="0">
                        <a:lnSpc>
                          <a:spcPct val="115000"/>
                        </a:lnSpc>
                        <a:spcBef>
                          <a:spcPts val="0"/>
                        </a:spcBef>
                        <a:spcAft>
                          <a:spcPts val="0"/>
                        </a:spcAft>
                        <a:buNone/>
                      </a:pPr>
                      <a:r>
                        <a:rPr lang="en" sz="1000" b="1">
                          <a:solidFill>
                            <a:srgbClr val="343A40"/>
                          </a:solidFill>
                          <a:latin typeface="Nunito"/>
                          <a:ea typeface="Nunito"/>
                          <a:cs typeface="Nunito"/>
                          <a:sym typeface="Nunito"/>
                        </a:rPr>
                        <a:t>GSM8k</a:t>
                      </a:r>
                      <a:endParaRPr sz="1000" b="1">
                        <a:solidFill>
                          <a:srgbClr val="343A40"/>
                        </a:solidFill>
                        <a:latin typeface="Nunito"/>
                        <a:ea typeface="Nunito"/>
                        <a:cs typeface="Nunito"/>
                        <a:sym typeface="Nunito"/>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19050"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8F9FA"/>
                    </a:solidFill>
                  </a:tcPr>
                </a:tc>
                <a:tc>
                  <a:txBody>
                    <a:bodyPr/>
                    <a:lstStyle/>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56.8%</a:t>
                      </a:r>
                      <a:endParaRPr sz="1000">
                        <a:solidFill>
                          <a:srgbClr val="343A40"/>
                        </a:solidFill>
                        <a:latin typeface="Nunito"/>
                        <a:ea typeface="Nunito"/>
                        <a:cs typeface="Nunito"/>
                        <a:sym typeface="Nunito"/>
                      </a:endParaRPr>
                    </a:p>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8-shot</a:t>
                      </a:r>
                      <a:endParaRPr sz="1000">
                        <a:solidFill>
                          <a:srgbClr val="343A40"/>
                        </a:solidFill>
                        <a:latin typeface="Nunito"/>
                        <a:ea typeface="Nunito"/>
                        <a:cs typeface="Nunito"/>
                        <a:sym typeface="Nunito"/>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19050"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8F9FA"/>
                    </a:solidFill>
                  </a:tcPr>
                </a:tc>
                <a:tc>
                  <a:txBody>
                    <a:bodyPr/>
                    <a:lstStyle/>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56.8%</a:t>
                      </a:r>
                      <a:endParaRPr sz="1000">
                        <a:solidFill>
                          <a:srgbClr val="343A40"/>
                        </a:solidFill>
                        <a:latin typeface="Nunito"/>
                        <a:ea typeface="Nunito"/>
                        <a:cs typeface="Nunito"/>
                        <a:sym typeface="Nunito"/>
                      </a:endParaRPr>
                    </a:p>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8-shot</a:t>
                      </a:r>
                      <a:endParaRPr sz="1000">
                        <a:solidFill>
                          <a:srgbClr val="343A40"/>
                        </a:solidFill>
                        <a:latin typeface="Nunito"/>
                        <a:ea typeface="Nunito"/>
                        <a:cs typeface="Nunito"/>
                        <a:sym typeface="Nunito"/>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19050"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8F9FA"/>
                    </a:solidFill>
                  </a:tcPr>
                </a:tc>
                <a:tc>
                  <a:txBody>
                    <a:bodyPr/>
                    <a:lstStyle/>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62.9%</a:t>
                      </a:r>
                      <a:endParaRPr sz="1000">
                        <a:solidFill>
                          <a:srgbClr val="343A40"/>
                        </a:solidFill>
                        <a:latin typeface="Nunito"/>
                        <a:ea typeface="Nunito"/>
                        <a:cs typeface="Nunito"/>
                        <a:sym typeface="Nunito"/>
                      </a:endParaRPr>
                    </a:p>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8-shot</a:t>
                      </a:r>
                      <a:endParaRPr sz="1000">
                        <a:solidFill>
                          <a:srgbClr val="343A40"/>
                        </a:solidFill>
                        <a:latin typeface="Nunito"/>
                        <a:ea typeface="Nunito"/>
                        <a:cs typeface="Nunito"/>
                        <a:sym typeface="Nunito"/>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19050"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8F9FA"/>
                    </a:solidFill>
                  </a:tcPr>
                </a:tc>
                <a:tc>
                  <a:txBody>
                    <a:bodyPr/>
                    <a:lstStyle/>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57.1%</a:t>
                      </a:r>
                      <a:endParaRPr sz="1000">
                        <a:solidFill>
                          <a:srgbClr val="343A40"/>
                        </a:solidFill>
                        <a:latin typeface="Nunito"/>
                        <a:ea typeface="Nunito"/>
                        <a:cs typeface="Nunito"/>
                        <a:sym typeface="Nunito"/>
                      </a:endParaRPr>
                    </a:p>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8-shot</a:t>
                      </a:r>
                      <a:endParaRPr sz="1000">
                        <a:solidFill>
                          <a:srgbClr val="343A40"/>
                        </a:solidFill>
                        <a:latin typeface="Nunito"/>
                        <a:ea typeface="Nunito"/>
                        <a:cs typeface="Nunito"/>
                        <a:sym typeface="Nunito"/>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19050"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8F9FA"/>
                    </a:solidFill>
                  </a:tcPr>
                </a:tc>
                <a:tc>
                  <a:txBody>
                    <a:bodyPr/>
                    <a:lstStyle/>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62.9%</a:t>
                      </a:r>
                      <a:endParaRPr sz="1000">
                        <a:solidFill>
                          <a:srgbClr val="343A40"/>
                        </a:solidFill>
                        <a:latin typeface="Nunito"/>
                        <a:ea typeface="Nunito"/>
                        <a:cs typeface="Nunito"/>
                        <a:sym typeface="Nunito"/>
                      </a:endParaRPr>
                    </a:p>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8-shot</a:t>
                      </a:r>
                      <a:endParaRPr sz="1000">
                        <a:solidFill>
                          <a:srgbClr val="343A40"/>
                        </a:solidFill>
                        <a:latin typeface="Nunito"/>
                        <a:ea typeface="Nunito"/>
                        <a:cs typeface="Nunito"/>
                        <a:sym typeface="Nunito"/>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19050"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80.7%</a:t>
                      </a:r>
                      <a:endParaRPr sz="1000">
                        <a:solidFill>
                          <a:srgbClr val="343A40"/>
                        </a:solidFill>
                        <a:latin typeface="Nunito"/>
                        <a:ea typeface="Nunito"/>
                        <a:cs typeface="Nunito"/>
                        <a:sym typeface="Nunito"/>
                      </a:endParaRPr>
                    </a:p>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8-shot</a:t>
                      </a:r>
                      <a:endParaRPr sz="1000">
                        <a:solidFill>
                          <a:srgbClr val="343A40"/>
                        </a:solidFill>
                        <a:latin typeface="Nunito"/>
                        <a:ea typeface="Nunito"/>
                        <a:cs typeface="Nunito"/>
                        <a:sym typeface="Nunito"/>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19050"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8F9FA"/>
                    </a:solidFill>
                  </a:tcPr>
                </a:tc>
                <a:tc>
                  <a:txBody>
                    <a:bodyPr/>
                    <a:lstStyle/>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88.0%</a:t>
                      </a:r>
                      <a:endParaRPr sz="1000">
                        <a:solidFill>
                          <a:srgbClr val="343A40"/>
                        </a:solidFill>
                        <a:latin typeface="Nunito"/>
                        <a:ea typeface="Nunito"/>
                        <a:cs typeface="Nunito"/>
                        <a:sym typeface="Nunito"/>
                      </a:endParaRPr>
                    </a:p>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8-shot</a:t>
                      </a:r>
                      <a:endParaRPr sz="1000">
                        <a:solidFill>
                          <a:srgbClr val="343A40"/>
                        </a:solidFill>
                        <a:latin typeface="Nunito"/>
                        <a:ea typeface="Nunito"/>
                        <a:cs typeface="Nunito"/>
                        <a:sym typeface="Nunito"/>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19050"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8F9FA"/>
                    </a:solidFill>
                  </a:tcPr>
                </a:tc>
                <a:tc>
                  <a:txBody>
                    <a:bodyPr/>
                    <a:lstStyle/>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92.0%</a:t>
                      </a:r>
                      <a:endParaRPr sz="1000">
                        <a:solidFill>
                          <a:srgbClr val="343A40"/>
                        </a:solidFill>
                        <a:latin typeface="Nunito"/>
                        <a:ea typeface="Nunito"/>
                        <a:cs typeface="Nunito"/>
                        <a:sym typeface="Nunito"/>
                      </a:endParaRPr>
                    </a:p>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8-shot</a:t>
                      </a:r>
                      <a:endParaRPr sz="1000">
                        <a:solidFill>
                          <a:srgbClr val="343A40"/>
                        </a:solidFill>
                        <a:latin typeface="Nunito"/>
                        <a:ea typeface="Nunito"/>
                        <a:cs typeface="Nunito"/>
                        <a:sym typeface="Nunito"/>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19050"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8F9FA"/>
                    </a:solidFill>
                  </a:tcPr>
                </a:tc>
                <a:extLst>
                  <a:ext uri="{0D108BD9-81ED-4DB2-BD59-A6C34878D82A}">
                    <a16:rowId xmlns:a16="http://schemas.microsoft.com/office/drawing/2014/main" val="10001"/>
                  </a:ext>
                </a:extLst>
              </a:tr>
              <a:tr h="342900">
                <a:tc>
                  <a:txBody>
                    <a:bodyPr/>
                    <a:lstStyle/>
                    <a:p>
                      <a:pPr marL="0" lvl="0" indent="0" algn="l" rtl="0">
                        <a:lnSpc>
                          <a:spcPct val="115000"/>
                        </a:lnSpc>
                        <a:spcBef>
                          <a:spcPts val="0"/>
                        </a:spcBef>
                        <a:spcAft>
                          <a:spcPts val="0"/>
                        </a:spcAft>
                        <a:buNone/>
                      </a:pPr>
                      <a:r>
                        <a:rPr lang="en" sz="1000" b="1">
                          <a:solidFill>
                            <a:srgbClr val="343A40"/>
                          </a:solidFill>
                          <a:latin typeface="Nunito"/>
                          <a:ea typeface="Nunito"/>
                          <a:cs typeface="Nunito"/>
                          <a:sym typeface="Nunito"/>
                        </a:rPr>
                        <a:t>MMLU</a:t>
                      </a:r>
                      <a:endParaRPr sz="1000" b="1">
                        <a:solidFill>
                          <a:srgbClr val="343A40"/>
                        </a:solidFill>
                        <a:latin typeface="Nunito"/>
                        <a:ea typeface="Nunito"/>
                        <a:cs typeface="Nunito"/>
                        <a:sym typeface="Nunito"/>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65.7%</a:t>
                      </a:r>
                      <a:endParaRPr sz="1000">
                        <a:solidFill>
                          <a:srgbClr val="343A40"/>
                        </a:solidFill>
                        <a:latin typeface="Nunito"/>
                        <a:ea typeface="Nunito"/>
                        <a:cs typeface="Nunito"/>
                        <a:sym typeface="Nunito"/>
                      </a:endParaRPr>
                    </a:p>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5-shot</a:t>
                      </a:r>
                      <a:endParaRPr sz="1000">
                        <a:solidFill>
                          <a:srgbClr val="343A40"/>
                        </a:solidFill>
                        <a:latin typeface="Nunito"/>
                        <a:ea typeface="Nunito"/>
                        <a:cs typeface="Nunito"/>
                        <a:sym typeface="Nunito"/>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68.9%</a:t>
                      </a:r>
                      <a:endParaRPr sz="1000">
                        <a:solidFill>
                          <a:srgbClr val="343A40"/>
                        </a:solidFill>
                        <a:latin typeface="Nunito"/>
                        <a:ea typeface="Nunito"/>
                        <a:cs typeface="Nunito"/>
                        <a:sym typeface="Nunito"/>
                      </a:endParaRPr>
                    </a:p>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5-shot</a:t>
                      </a:r>
                      <a:endParaRPr sz="1000">
                        <a:solidFill>
                          <a:srgbClr val="343A40"/>
                        </a:solidFill>
                        <a:latin typeface="Nunito"/>
                        <a:ea typeface="Nunito"/>
                        <a:cs typeface="Nunito"/>
                        <a:sym typeface="Nunito"/>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72.7%</a:t>
                      </a:r>
                      <a:endParaRPr sz="1000">
                        <a:solidFill>
                          <a:srgbClr val="343A40"/>
                        </a:solidFill>
                        <a:latin typeface="Nunito"/>
                        <a:ea typeface="Nunito"/>
                        <a:cs typeface="Nunito"/>
                        <a:sym typeface="Nunito"/>
                      </a:endParaRPr>
                    </a:p>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5-shot</a:t>
                      </a:r>
                      <a:endParaRPr sz="1000">
                        <a:solidFill>
                          <a:srgbClr val="343A40"/>
                        </a:solidFill>
                        <a:latin typeface="Nunito"/>
                        <a:ea typeface="Nunito"/>
                        <a:cs typeface="Nunito"/>
                        <a:sym typeface="Nunito"/>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70.0%</a:t>
                      </a:r>
                      <a:endParaRPr sz="1000">
                        <a:solidFill>
                          <a:srgbClr val="343A40"/>
                        </a:solidFill>
                        <a:latin typeface="Nunito"/>
                        <a:ea typeface="Nunito"/>
                        <a:cs typeface="Nunito"/>
                        <a:sym typeface="Nunito"/>
                      </a:endParaRPr>
                    </a:p>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5-shot</a:t>
                      </a:r>
                      <a:endParaRPr sz="1000">
                        <a:solidFill>
                          <a:srgbClr val="343A40"/>
                        </a:solidFill>
                        <a:latin typeface="Nunito"/>
                        <a:ea typeface="Nunito"/>
                        <a:cs typeface="Nunito"/>
                        <a:sym typeface="Nunito"/>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73.0%</a:t>
                      </a:r>
                      <a:endParaRPr sz="1000">
                        <a:solidFill>
                          <a:srgbClr val="343A40"/>
                        </a:solidFill>
                        <a:latin typeface="Nunito"/>
                        <a:ea typeface="Nunito"/>
                        <a:cs typeface="Nunito"/>
                        <a:sym typeface="Nunito"/>
                      </a:endParaRPr>
                    </a:p>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5-shot</a:t>
                      </a:r>
                      <a:endParaRPr sz="1000">
                        <a:solidFill>
                          <a:srgbClr val="343A40"/>
                        </a:solidFill>
                        <a:latin typeface="Nunito"/>
                        <a:ea typeface="Nunito"/>
                        <a:cs typeface="Nunito"/>
                        <a:sym typeface="Nunito"/>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78.0%</a:t>
                      </a:r>
                      <a:endParaRPr sz="1000">
                        <a:solidFill>
                          <a:srgbClr val="343A40"/>
                        </a:solidFill>
                        <a:latin typeface="Nunito"/>
                        <a:ea typeface="Nunito"/>
                        <a:cs typeface="Nunito"/>
                        <a:sym typeface="Nunito"/>
                      </a:endParaRPr>
                    </a:p>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5-shot</a:t>
                      </a:r>
                      <a:endParaRPr sz="1000">
                        <a:solidFill>
                          <a:srgbClr val="343A40"/>
                        </a:solidFill>
                        <a:latin typeface="Nunito"/>
                        <a:ea typeface="Nunito"/>
                        <a:cs typeface="Nunito"/>
                        <a:sym typeface="Nunito"/>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75.0%</a:t>
                      </a:r>
                      <a:endParaRPr sz="1000">
                        <a:solidFill>
                          <a:srgbClr val="343A40"/>
                        </a:solidFill>
                        <a:latin typeface="Nunito"/>
                        <a:ea typeface="Nunito"/>
                        <a:cs typeface="Nunito"/>
                        <a:sym typeface="Nunito"/>
                      </a:endParaRPr>
                    </a:p>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5-shot + CoT</a:t>
                      </a:r>
                      <a:endParaRPr sz="1000">
                        <a:solidFill>
                          <a:srgbClr val="343A40"/>
                        </a:solidFill>
                        <a:latin typeface="Nunito"/>
                        <a:ea typeface="Nunito"/>
                        <a:cs typeface="Nunito"/>
                        <a:sym typeface="Nunito"/>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86.4%</a:t>
                      </a:r>
                      <a:endParaRPr sz="1000">
                        <a:solidFill>
                          <a:srgbClr val="343A40"/>
                        </a:solidFill>
                        <a:latin typeface="Nunito"/>
                        <a:ea typeface="Nunito"/>
                        <a:cs typeface="Nunito"/>
                        <a:sym typeface="Nunito"/>
                      </a:endParaRPr>
                    </a:p>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5-shot</a:t>
                      </a:r>
                      <a:endParaRPr sz="1000">
                        <a:solidFill>
                          <a:srgbClr val="343A40"/>
                        </a:solidFill>
                        <a:latin typeface="Nunito"/>
                        <a:ea typeface="Nunito"/>
                        <a:cs typeface="Nunito"/>
                        <a:sym typeface="Nunito"/>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42900">
                <a:tc>
                  <a:txBody>
                    <a:bodyPr/>
                    <a:lstStyle/>
                    <a:p>
                      <a:pPr marL="0" lvl="0" indent="0" algn="l" rtl="0">
                        <a:lnSpc>
                          <a:spcPct val="115000"/>
                        </a:lnSpc>
                        <a:spcBef>
                          <a:spcPts val="0"/>
                        </a:spcBef>
                        <a:spcAft>
                          <a:spcPts val="0"/>
                        </a:spcAft>
                        <a:buNone/>
                      </a:pPr>
                      <a:r>
                        <a:rPr lang="en" sz="1000" b="1">
                          <a:solidFill>
                            <a:srgbClr val="343A40"/>
                          </a:solidFill>
                          <a:latin typeface="Nunito"/>
                          <a:ea typeface="Nunito"/>
                          <a:cs typeface="Nunito"/>
                          <a:sym typeface="Nunito"/>
                        </a:rPr>
                        <a:t>HumanEval</a:t>
                      </a:r>
                      <a:endParaRPr sz="1000" b="1">
                        <a:solidFill>
                          <a:srgbClr val="343A40"/>
                        </a:solidFill>
                        <a:latin typeface="Nunito"/>
                        <a:ea typeface="Nunito"/>
                        <a:cs typeface="Nunito"/>
                        <a:sym typeface="Nunito"/>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8F9FA"/>
                    </a:solidFill>
                  </a:tcPr>
                </a:tc>
                <a:tc>
                  <a:txBody>
                    <a:bodyPr/>
                    <a:lstStyle/>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39.7%</a:t>
                      </a:r>
                      <a:endParaRPr sz="1000">
                        <a:solidFill>
                          <a:srgbClr val="343A40"/>
                        </a:solidFill>
                        <a:latin typeface="Nunito"/>
                        <a:ea typeface="Nunito"/>
                        <a:cs typeface="Nunito"/>
                        <a:sym typeface="Nunito"/>
                      </a:endParaRPr>
                    </a:p>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0-shot</a:t>
                      </a:r>
                      <a:endParaRPr sz="1000">
                        <a:solidFill>
                          <a:srgbClr val="343A40"/>
                        </a:solidFill>
                        <a:latin typeface="Nunito"/>
                        <a:ea typeface="Nunito"/>
                        <a:cs typeface="Nunito"/>
                        <a:sym typeface="Nunito"/>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8F9FA"/>
                    </a:solidFill>
                  </a:tcPr>
                </a:tc>
                <a:tc>
                  <a:txBody>
                    <a:bodyPr/>
                    <a:lstStyle/>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29.9%</a:t>
                      </a:r>
                      <a:endParaRPr sz="1000">
                        <a:solidFill>
                          <a:srgbClr val="343A40"/>
                        </a:solidFill>
                        <a:latin typeface="Nunito"/>
                        <a:ea typeface="Nunito"/>
                        <a:cs typeface="Nunito"/>
                        <a:sym typeface="Nunito"/>
                      </a:endParaRPr>
                    </a:p>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0-shot</a:t>
                      </a:r>
                      <a:endParaRPr sz="1000">
                        <a:solidFill>
                          <a:srgbClr val="343A40"/>
                        </a:solidFill>
                        <a:latin typeface="Nunito"/>
                        <a:ea typeface="Nunito"/>
                        <a:cs typeface="Nunito"/>
                        <a:sym typeface="Nunito"/>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8F9FA"/>
                    </a:solidFill>
                  </a:tcPr>
                </a:tc>
                <a:tc>
                  <a:txBody>
                    <a:bodyPr/>
                    <a:lstStyle/>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35.4%</a:t>
                      </a:r>
                      <a:endParaRPr sz="1000">
                        <a:solidFill>
                          <a:srgbClr val="343A40"/>
                        </a:solidFill>
                        <a:latin typeface="Nunito"/>
                        <a:ea typeface="Nunito"/>
                        <a:cs typeface="Nunito"/>
                        <a:sym typeface="Nunito"/>
                      </a:endParaRPr>
                    </a:p>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0-shot</a:t>
                      </a:r>
                      <a:endParaRPr sz="1000">
                        <a:solidFill>
                          <a:srgbClr val="343A40"/>
                        </a:solidFill>
                        <a:latin typeface="Nunito"/>
                        <a:ea typeface="Nunito"/>
                        <a:cs typeface="Nunito"/>
                        <a:sym typeface="Nunito"/>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8F9FA"/>
                    </a:solidFill>
                  </a:tcPr>
                </a:tc>
                <a:tc>
                  <a:txBody>
                    <a:bodyPr/>
                    <a:lstStyle/>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48.1%</a:t>
                      </a:r>
                      <a:endParaRPr sz="1000">
                        <a:solidFill>
                          <a:srgbClr val="343A40"/>
                        </a:solidFill>
                        <a:latin typeface="Nunito"/>
                        <a:ea typeface="Nunito"/>
                        <a:cs typeface="Nunito"/>
                        <a:sym typeface="Nunito"/>
                      </a:endParaRPr>
                    </a:p>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0-shot</a:t>
                      </a:r>
                      <a:endParaRPr sz="1000">
                        <a:solidFill>
                          <a:srgbClr val="343A40"/>
                        </a:solidFill>
                        <a:latin typeface="Nunito"/>
                        <a:ea typeface="Nunito"/>
                        <a:cs typeface="Nunito"/>
                        <a:sym typeface="Nunito"/>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8F9FA"/>
                    </a:solidFill>
                  </a:tcPr>
                </a:tc>
                <a:tc>
                  <a:txBody>
                    <a:bodyPr/>
                    <a:lstStyle/>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63.2%</a:t>
                      </a:r>
                      <a:endParaRPr sz="1000">
                        <a:solidFill>
                          <a:srgbClr val="343A40"/>
                        </a:solidFill>
                        <a:latin typeface="Nunito"/>
                        <a:ea typeface="Nunito"/>
                        <a:cs typeface="Nunito"/>
                        <a:sym typeface="Nunito"/>
                      </a:endParaRPr>
                    </a:p>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0-shot</a:t>
                      </a:r>
                      <a:endParaRPr sz="1000">
                        <a:solidFill>
                          <a:srgbClr val="343A40"/>
                        </a:solidFill>
                        <a:latin typeface="Nunito"/>
                        <a:ea typeface="Nunito"/>
                        <a:cs typeface="Nunito"/>
                        <a:sym typeface="Nunito"/>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a:t>
                      </a:r>
                      <a:endParaRPr sz="1000">
                        <a:solidFill>
                          <a:srgbClr val="343A40"/>
                        </a:solidFill>
                        <a:latin typeface="Nunito"/>
                        <a:ea typeface="Nunito"/>
                        <a:cs typeface="Nunito"/>
                        <a:sym typeface="Nunito"/>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8F9FA"/>
                    </a:solidFill>
                  </a:tcPr>
                </a:tc>
                <a:tc>
                  <a:txBody>
                    <a:bodyPr/>
                    <a:lstStyle/>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70%</a:t>
                      </a:r>
                      <a:endParaRPr sz="1000">
                        <a:solidFill>
                          <a:srgbClr val="343A40"/>
                        </a:solidFill>
                        <a:latin typeface="Nunito"/>
                        <a:ea typeface="Nunito"/>
                        <a:cs typeface="Nunito"/>
                        <a:sym typeface="Nunito"/>
                      </a:endParaRPr>
                    </a:p>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0-shot</a:t>
                      </a:r>
                      <a:endParaRPr sz="1000">
                        <a:solidFill>
                          <a:srgbClr val="343A40"/>
                        </a:solidFill>
                        <a:latin typeface="Nunito"/>
                        <a:ea typeface="Nunito"/>
                        <a:cs typeface="Nunito"/>
                        <a:sym typeface="Nunito"/>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8F9FA"/>
                    </a:solidFill>
                  </a:tcPr>
                </a:tc>
                <a:tc>
                  <a:txBody>
                    <a:bodyPr/>
                    <a:lstStyle/>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67%</a:t>
                      </a:r>
                      <a:endParaRPr sz="1000">
                        <a:solidFill>
                          <a:srgbClr val="343A40"/>
                        </a:solidFill>
                        <a:latin typeface="Nunito"/>
                        <a:ea typeface="Nunito"/>
                        <a:cs typeface="Nunito"/>
                        <a:sym typeface="Nunito"/>
                      </a:endParaRPr>
                    </a:p>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0-shot</a:t>
                      </a:r>
                      <a:endParaRPr sz="1000">
                        <a:solidFill>
                          <a:srgbClr val="343A40"/>
                        </a:solidFill>
                        <a:latin typeface="Nunito"/>
                        <a:ea typeface="Nunito"/>
                        <a:cs typeface="Nunito"/>
                        <a:sym typeface="Nunito"/>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8F9FA"/>
                    </a:solidFill>
                  </a:tcPr>
                </a:tc>
                <a:extLst>
                  <a:ext uri="{0D108BD9-81ED-4DB2-BD59-A6C34878D82A}">
                    <a16:rowId xmlns:a16="http://schemas.microsoft.com/office/drawing/2014/main" val="10003"/>
                  </a:ext>
                </a:extLst>
              </a:tr>
              <a:tr h="342900">
                <a:tc>
                  <a:txBody>
                    <a:bodyPr/>
                    <a:lstStyle/>
                    <a:p>
                      <a:pPr marL="0" lvl="0" indent="0" algn="l" rtl="0">
                        <a:lnSpc>
                          <a:spcPct val="115000"/>
                        </a:lnSpc>
                        <a:spcBef>
                          <a:spcPts val="0"/>
                        </a:spcBef>
                        <a:spcAft>
                          <a:spcPts val="0"/>
                        </a:spcAft>
                        <a:buNone/>
                      </a:pPr>
                      <a:r>
                        <a:rPr lang="en" sz="1000" b="1">
                          <a:solidFill>
                            <a:srgbClr val="343A40"/>
                          </a:solidFill>
                          <a:latin typeface="Nunito"/>
                          <a:ea typeface="Nunito"/>
                          <a:cs typeface="Nunito"/>
                          <a:sym typeface="Nunito"/>
                        </a:rPr>
                        <a:t>MATH</a:t>
                      </a:r>
                      <a:endParaRPr sz="1000" b="1">
                        <a:solidFill>
                          <a:srgbClr val="343A40"/>
                        </a:solidFill>
                        <a:latin typeface="Nunito"/>
                        <a:ea typeface="Nunito"/>
                        <a:cs typeface="Nunito"/>
                        <a:sym typeface="Nunito"/>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15.7%</a:t>
                      </a:r>
                      <a:endParaRPr sz="1000">
                        <a:solidFill>
                          <a:srgbClr val="343A40"/>
                        </a:solidFill>
                        <a:latin typeface="Nunito"/>
                        <a:ea typeface="Nunito"/>
                        <a:cs typeface="Nunito"/>
                        <a:sym typeface="Nunito"/>
                      </a:endParaRPr>
                    </a:p>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4-shot</a:t>
                      </a:r>
                      <a:endParaRPr sz="1000">
                        <a:solidFill>
                          <a:srgbClr val="343A40"/>
                        </a:solidFill>
                        <a:latin typeface="Nunito"/>
                        <a:ea typeface="Nunito"/>
                        <a:cs typeface="Nunito"/>
                        <a:sym typeface="Nunito"/>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13.5%</a:t>
                      </a:r>
                      <a:endParaRPr sz="1000">
                        <a:solidFill>
                          <a:srgbClr val="343A40"/>
                        </a:solidFill>
                        <a:latin typeface="Nunito"/>
                        <a:ea typeface="Nunito"/>
                        <a:cs typeface="Nunito"/>
                        <a:sym typeface="Nunito"/>
                      </a:endParaRPr>
                    </a:p>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4-shot</a:t>
                      </a:r>
                      <a:endParaRPr sz="1000">
                        <a:solidFill>
                          <a:srgbClr val="343A40"/>
                        </a:solidFill>
                        <a:latin typeface="Nunito"/>
                        <a:ea typeface="Nunito"/>
                        <a:cs typeface="Nunito"/>
                        <a:sym typeface="Nunito"/>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16.0%</a:t>
                      </a:r>
                      <a:endParaRPr sz="1000">
                        <a:solidFill>
                          <a:srgbClr val="343A40"/>
                        </a:solidFill>
                        <a:latin typeface="Nunito"/>
                        <a:ea typeface="Nunito"/>
                        <a:cs typeface="Nunito"/>
                        <a:sym typeface="Nunito"/>
                      </a:endParaRPr>
                    </a:p>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4-shot</a:t>
                      </a:r>
                      <a:endParaRPr sz="1000">
                        <a:solidFill>
                          <a:srgbClr val="343A40"/>
                        </a:solidFill>
                        <a:latin typeface="Nunito"/>
                        <a:ea typeface="Nunito"/>
                        <a:cs typeface="Nunito"/>
                        <a:sym typeface="Nunito"/>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23.5%</a:t>
                      </a:r>
                      <a:endParaRPr sz="1000">
                        <a:solidFill>
                          <a:srgbClr val="343A40"/>
                        </a:solidFill>
                        <a:latin typeface="Nunito"/>
                        <a:ea typeface="Nunito"/>
                        <a:cs typeface="Nunito"/>
                        <a:sym typeface="Nunito"/>
                      </a:endParaRPr>
                    </a:p>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4-shot</a:t>
                      </a:r>
                      <a:endParaRPr sz="1000">
                        <a:solidFill>
                          <a:srgbClr val="343A40"/>
                        </a:solidFill>
                        <a:latin typeface="Nunito"/>
                        <a:ea typeface="Nunito"/>
                        <a:cs typeface="Nunito"/>
                        <a:sym typeface="Nunito"/>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23.9%</a:t>
                      </a:r>
                      <a:endParaRPr sz="1000">
                        <a:solidFill>
                          <a:srgbClr val="343A40"/>
                        </a:solidFill>
                        <a:latin typeface="Nunito"/>
                        <a:ea typeface="Nunito"/>
                        <a:cs typeface="Nunito"/>
                        <a:sym typeface="Nunito"/>
                      </a:endParaRPr>
                    </a:p>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4-shot</a:t>
                      </a:r>
                      <a:endParaRPr sz="1000">
                        <a:solidFill>
                          <a:srgbClr val="343A40"/>
                        </a:solidFill>
                        <a:latin typeface="Nunito"/>
                        <a:ea typeface="Nunito"/>
                        <a:cs typeface="Nunito"/>
                        <a:sym typeface="Nunito"/>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34.6%</a:t>
                      </a:r>
                      <a:endParaRPr sz="1000">
                        <a:solidFill>
                          <a:srgbClr val="343A40"/>
                        </a:solidFill>
                        <a:latin typeface="Nunito"/>
                        <a:ea typeface="Nunito"/>
                        <a:cs typeface="Nunito"/>
                        <a:sym typeface="Nunito"/>
                      </a:endParaRPr>
                    </a:p>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4-shot</a:t>
                      </a:r>
                      <a:endParaRPr sz="1000">
                        <a:solidFill>
                          <a:srgbClr val="343A40"/>
                        </a:solidFill>
                        <a:latin typeface="Nunito"/>
                        <a:ea typeface="Nunito"/>
                        <a:cs typeface="Nunito"/>
                        <a:sym typeface="Nunito"/>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a:t>
                      </a:r>
                      <a:endParaRPr sz="1000">
                        <a:solidFill>
                          <a:srgbClr val="343A40"/>
                        </a:solidFill>
                        <a:latin typeface="Nunito"/>
                        <a:ea typeface="Nunito"/>
                        <a:cs typeface="Nunito"/>
                        <a:sym typeface="Nunito"/>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42.5%</a:t>
                      </a:r>
                      <a:endParaRPr sz="1000">
                        <a:solidFill>
                          <a:srgbClr val="343A40"/>
                        </a:solidFill>
                        <a:latin typeface="Nunito"/>
                        <a:ea typeface="Nunito"/>
                        <a:cs typeface="Nunito"/>
                        <a:sym typeface="Nunito"/>
                      </a:endParaRPr>
                    </a:p>
                    <a:p>
                      <a:pPr marL="0" lvl="0" indent="0" algn="r" rtl="0">
                        <a:lnSpc>
                          <a:spcPct val="115000"/>
                        </a:lnSpc>
                        <a:spcBef>
                          <a:spcPts val="0"/>
                        </a:spcBef>
                        <a:spcAft>
                          <a:spcPts val="0"/>
                        </a:spcAft>
                        <a:buNone/>
                      </a:pPr>
                      <a:r>
                        <a:rPr lang="en" sz="1000">
                          <a:solidFill>
                            <a:srgbClr val="343A40"/>
                          </a:solidFill>
                          <a:latin typeface="Nunito"/>
                          <a:ea typeface="Nunito"/>
                          <a:cs typeface="Nunito"/>
                          <a:sym typeface="Nunito"/>
                        </a:rPr>
                        <a:t>4-shot</a:t>
                      </a:r>
                      <a:endParaRPr sz="1000">
                        <a:solidFill>
                          <a:srgbClr val="343A40"/>
                        </a:solidFill>
                        <a:latin typeface="Nunito"/>
                        <a:ea typeface="Nunito"/>
                        <a:cs typeface="Nunito"/>
                        <a:sym typeface="Nunito"/>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bl>
          </a:graphicData>
        </a:graphic>
      </p:graphicFrame>
      <p:sp>
        <p:nvSpPr>
          <p:cNvPr id="181" name="Google Shape;181;p27"/>
          <p:cNvSpPr txBox="1"/>
          <p:nvPr/>
        </p:nvSpPr>
        <p:spPr>
          <a:xfrm>
            <a:off x="5015008" y="1605304"/>
            <a:ext cx="2802000" cy="1416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import jax</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import jax.numpy as jnp</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import numpy as np</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a = np.linspace(0.0,2.0,10)</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b = np.zeros((10,20))</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jnp_a = jnp.linspace(0.0,2.0,10)</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jnp_b = jnp.zeros((10,20))</a:t>
            </a:r>
            <a:endParaRPr sz="1000">
              <a:solidFill>
                <a:srgbClr val="3C78D8"/>
              </a:solidFill>
              <a:latin typeface="Roboto Mono"/>
              <a:ea typeface="Roboto Mono"/>
              <a:cs typeface="Roboto Mono"/>
              <a:sym typeface="Roboto Mono"/>
            </a:endParaRPr>
          </a:p>
        </p:txBody>
      </p:sp>
      <p:pic>
        <p:nvPicPr>
          <p:cNvPr id="182" name="Google Shape;182;p2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20615" y="0"/>
            <a:ext cx="1250300" cy="1250300"/>
          </a:xfrm>
          <a:prstGeom prst="rect">
            <a:avLst/>
          </a:prstGeom>
          <a:noFill/>
          <a:ln>
            <a:noFill/>
          </a:ln>
        </p:spPr>
      </p:pic>
      <p:sp>
        <p:nvSpPr>
          <p:cNvPr id="183" name="Google Shape;183;p27"/>
          <p:cNvSpPr txBox="1"/>
          <p:nvPr/>
        </p:nvSpPr>
        <p:spPr>
          <a:xfrm>
            <a:off x="5181600" y="1143000"/>
            <a:ext cx="13284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solidFill>
                  <a:schemeClr val="dk1"/>
                </a:solidFill>
                <a:latin typeface="Calibri"/>
                <a:ea typeface="Calibri"/>
                <a:cs typeface="Calibri"/>
                <a:sym typeface="Calibri"/>
              </a:rPr>
              <a:t>Igor Babuschkin</a:t>
            </a:r>
            <a:endParaRPr sz="13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8"/>
          <p:cNvSpPr txBox="1"/>
          <p:nvPr/>
        </p:nvSpPr>
        <p:spPr>
          <a:xfrm>
            <a:off x="79800" y="568800"/>
            <a:ext cx="5618100" cy="2586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3"/>
              </a:rPr>
              <a:t>https://huggingface.co/migtissera/HelixNet</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HelixNet</a:t>
            </a:r>
            <a:r>
              <a:rPr lang="en" sz="1300">
                <a:solidFill>
                  <a:schemeClr val="dk1"/>
                </a:solidFill>
                <a:latin typeface="Calibri"/>
                <a:ea typeface="Calibri"/>
                <a:cs typeface="Calibri"/>
                <a:sym typeface="Calibri"/>
              </a:rPr>
              <a:t> </a:t>
            </a:r>
            <a:r>
              <a:rPr lang="en" sz="1300" b="1">
                <a:solidFill>
                  <a:srgbClr val="FF0000"/>
                </a:solidFill>
                <a:latin typeface="Calibri"/>
                <a:ea typeface="Calibri"/>
                <a:cs typeface="Calibri"/>
                <a:sym typeface="Calibri"/>
              </a:rPr>
              <a:t>(actor + critic + regenerator)</a:t>
            </a:r>
            <a:r>
              <a:rPr lang="en" sz="1300">
                <a:solidFill>
                  <a:schemeClr val="dk1"/>
                </a:solidFill>
                <a:latin typeface="Calibri"/>
                <a:ea typeface="Calibri"/>
                <a:cs typeface="Calibri"/>
                <a:sym typeface="Calibri"/>
              </a:rPr>
              <a:t> a Deep Learning architecture consisting of 3 x Mistral-7B LLMs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actor LLM produces an initial response to a given system-context and a question.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critic LLM then takes in as input, a tuple of (system-context, question, response) and provides a critique based on the provided answer to the given system-context and the question. Its job is not to criticize, but to provide an intelligent critique so that the answer can be modified/regenerated to address the question better.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Finally, the regenerator LLM takes in a tuple of (system-context, question, response, critique) and regenerates the answer.</a:t>
            </a:r>
            <a:endParaRPr sz="1300">
              <a:solidFill>
                <a:schemeClr val="dk1"/>
              </a:solidFill>
              <a:latin typeface="Calibri"/>
              <a:ea typeface="Calibri"/>
              <a:cs typeface="Calibri"/>
              <a:sym typeface="Calibri"/>
            </a:endParaRPr>
          </a:p>
        </p:txBody>
      </p:sp>
      <p:sp>
        <p:nvSpPr>
          <p:cNvPr id="189" name="Google Shape;189;p28"/>
          <p:cNvSpPr txBox="1"/>
          <p:nvPr/>
        </p:nvSpPr>
        <p:spPr>
          <a:xfrm>
            <a:off x="0" y="0"/>
            <a:ext cx="3320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HelixNet</a:t>
            </a:r>
            <a:endParaRPr sz="2000" b="1">
              <a:latin typeface="Calibri"/>
              <a:ea typeface="Calibri"/>
              <a:cs typeface="Calibri"/>
              <a:sym typeface="Calibri"/>
            </a:endParaRPr>
          </a:p>
        </p:txBody>
      </p:sp>
      <p:pic>
        <p:nvPicPr>
          <p:cNvPr id="190" name="Google Shape;190;p2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245150" y="568800"/>
            <a:ext cx="2432724" cy="24327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9"/>
          <p:cNvSpPr txBox="1"/>
          <p:nvPr/>
        </p:nvSpPr>
        <p:spPr>
          <a:xfrm>
            <a:off x="79800" y="568800"/>
            <a:ext cx="4278600" cy="1185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Ollama Is INSANE: Building Open-Source ChatGPT From Scratch (FULLY Local)</a:t>
            </a:r>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3"/>
              </a:rPr>
              <a:t>https://www.youtube.com/watch?v=rIRkxZSn-A8</a:t>
            </a:r>
            <a:endParaRPr sz="1300">
              <a:solidFill>
                <a:schemeClr val="dk1"/>
              </a:solidFill>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4"/>
              </a:rPr>
              <a:t>https://gist.github.com/mberman84/a1291cfb08d0a37c3d439028f3bc5f26</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196" name="Google Shape;196;p29"/>
          <p:cNvSpPr txBox="1"/>
          <p:nvPr/>
        </p:nvSpPr>
        <p:spPr>
          <a:xfrm>
            <a:off x="0" y="0"/>
            <a:ext cx="4567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Local Chat using Ollama and Gradio</a:t>
            </a:r>
            <a:endParaRPr sz="2000" b="1">
              <a:latin typeface="Calibri"/>
              <a:ea typeface="Calibri"/>
              <a:cs typeface="Calibri"/>
              <a:sym typeface="Calibri"/>
            </a:endParaRPr>
          </a:p>
        </p:txBody>
      </p:sp>
      <p:pic>
        <p:nvPicPr>
          <p:cNvPr id="197" name="Google Shape;197;p2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931928" y="492600"/>
            <a:ext cx="3416777" cy="1924249"/>
          </a:xfrm>
          <a:prstGeom prst="rect">
            <a:avLst/>
          </a:prstGeom>
          <a:noFill/>
          <a:ln>
            <a:noFill/>
          </a:ln>
        </p:spPr>
      </p:pic>
      <p:pic>
        <p:nvPicPr>
          <p:cNvPr id="198" name="Google Shape;198;p2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929864" y="2508928"/>
            <a:ext cx="3420897" cy="19242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0"/>
          <p:cNvSpPr txBox="1"/>
          <p:nvPr/>
        </p:nvSpPr>
        <p:spPr>
          <a:xfrm>
            <a:off x="79800" y="492600"/>
            <a:ext cx="4544700" cy="2586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Weights &amp; Biases is a platform and Python library to run experiments, log artifacts, automate hyperparameter tuning, and evaluate performance.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It is free for personal projects:</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Unlimited Experiments</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Unlimited Tracked Hours</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100 GB storage and artifacts tracking</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https://wandb.ai/site</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4"/>
              </a:rPr>
              <a:t>https://docs.wandb.ai</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5"/>
              </a:rPr>
              <a:t>https://docs.wandb.ai/quickstart</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6"/>
              </a:rPr>
              <a:t>https://docs.wandb.ai/guides/track/environment-variables</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WANDB_API_KEY=$YOUR_API_KEY</a:t>
            </a:r>
            <a:r>
              <a:rPr lang="en" sz="1300">
                <a:latin typeface="Calibri"/>
                <a:ea typeface="Calibri"/>
                <a:cs typeface="Calibri"/>
                <a:sym typeface="Calibri"/>
              </a:rPr>
              <a:t> </a:t>
            </a:r>
            <a:endParaRPr sz="1300">
              <a:latin typeface="Calibri"/>
              <a:ea typeface="Calibri"/>
              <a:cs typeface="Calibri"/>
              <a:sym typeface="Calibri"/>
            </a:endParaRPr>
          </a:p>
        </p:txBody>
      </p:sp>
      <p:sp>
        <p:nvSpPr>
          <p:cNvPr id="204" name="Google Shape;204;p30"/>
          <p:cNvSpPr txBox="1"/>
          <p:nvPr/>
        </p:nvSpPr>
        <p:spPr>
          <a:xfrm>
            <a:off x="0" y="0"/>
            <a:ext cx="3320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Weights &amp; Biases</a:t>
            </a:r>
            <a:endParaRPr sz="2000" b="1">
              <a:latin typeface="Calibri"/>
              <a:ea typeface="Calibri"/>
              <a:cs typeface="Calibri"/>
              <a:sym typeface="Calibri"/>
            </a:endParaRPr>
          </a:p>
        </p:txBody>
      </p:sp>
      <p:pic>
        <p:nvPicPr>
          <p:cNvPr id="205" name="Google Shape;205;p30"/>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886275" y="152400"/>
            <a:ext cx="4105324" cy="2130850"/>
          </a:xfrm>
          <a:prstGeom prst="rect">
            <a:avLst/>
          </a:prstGeom>
          <a:noFill/>
          <a:ln>
            <a:noFill/>
          </a:ln>
        </p:spPr>
      </p:pic>
      <p:pic>
        <p:nvPicPr>
          <p:cNvPr id="206" name="Google Shape;206;p30"/>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886275" y="2479599"/>
            <a:ext cx="4105318" cy="2130850"/>
          </a:xfrm>
          <a:prstGeom prst="rect">
            <a:avLst/>
          </a:prstGeom>
          <a:noFill/>
          <a:ln>
            <a:noFill/>
          </a:ln>
        </p:spPr>
      </p:pic>
      <p:sp>
        <p:nvSpPr>
          <p:cNvPr id="207" name="Google Shape;207;p30"/>
          <p:cNvSpPr txBox="1"/>
          <p:nvPr/>
        </p:nvSpPr>
        <p:spPr>
          <a:xfrm>
            <a:off x="79800" y="3143150"/>
            <a:ext cx="4544700" cy="1847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rgbClr val="3C78D8"/>
                </a:solidFill>
                <a:latin typeface="Roboto Mono"/>
                <a:ea typeface="Roboto Mono"/>
                <a:cs typeface="Roboto Mono"/>
                <a:sym typeface="Roboto Mono"/>
              </a:rPr>
              <a:t># Sign up for a free account at https://wandb.ai/site </a:t>
            </a:r>
            <a:endParaRPr sz="9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a:solidFill>
                  <a:srgbClr val="3C78D8"/>
                </a:solidFill>
                <a:latin typeface="Roboto Mono"/>
                <a:ea typeface="Roboto Mono"/>
                <a:cs typeface="Roboto Mono"/>
                <a:sym typeface="Roboto Mono"/>
              </a:rPr>
              <a:t>! pip install wandb</a:t>
            </a:r>
            <a:endParaRPr sz="9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a:solidFill>
                  <a:srgbClr val="3C78D8"/>
                </a:solidFill>
                <a:latin typeface="Roboto Mono"/>
                <a:ea typeface="Roboto Mono"/>
                <a:cs typeface="Roboto Mono"/>
                <a:sym typeface="Roboto Mono"/>
              </a:rPr>
              <a:t>wandb.login()</a:t>
            </a:r>
            <a:endParaRPr sz="9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a:solidFill>
                  <a:srgbClr val="3C78D8"/>
                </a:solidFill>
                <a:latin typeface="Roboto Mono"/>
                <a:ea typeface="Roboto Mono"/>
                <a:cs typeface="Roboto Mono"/>
                <a:sym typeface="Roboto Mono"/>
              </a:rPr>
              <a:t>run = wandb.init(</a:t>
            </a:r>
            <a:endParaRPr sz="9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a:solidFill>
                  <a:srgbClr val="3C78D8"/>
                </a:solidFill>
                <a:latin typeface="Roboto Mono"/>
                <a:ea typeface="Roboto Mono"/>
                <a:cs typeface="Roboto Mono"/>
                <a:sym typeface="Roboto Mono"/>
              </a:rPr>
              <a:t>    project="my-awesome-project",</a:t>
            </a:r>
            <a:endParaRPr sz="9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a:solidFill>
                  <a:srgbClr val="3C78D8"/>
                </a:solidFill>
                <a:latin typeface="Roboto Mono"/>
                <a:ea typeface="Roboto Mono"/>
                <a:cs typeface="Roboto Mono"/>
                <a:sym typeface="Roboto Mono"/>
              </a:rPr>
              <a:t>    config={ "learning_rate": 0.01, "epochs": 10,}</a:t>
            </a:r>
            <a:endParaRPr sz="9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a:solidFill>
                  <a:srgbClr val="3C78D8"/>
                </a:solidFill>
                <a:latin typeface="Roboto Mono"/>
                <a:ea typeface="Roboto Mono"/>
                <a:cs typeface="Roboto Mono"/>
                <a:sym typeface="Roboto Mono"/>
              </a:rPr>
              <a:t>)</a:t>
            </a:r>
            <a:endParaRPr sz="9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a:solidFill>
                  <a:srgbClr val="3C78D8"/>
                </a:solidFill>
                <a:latin typeface="Roboto Mono"/>
                <a:ea typeface="Roboto Mono"/>
                <a:cs typeface="Roboto Mono"/>
                <a:sym typeface="Roboto Mono"/>
              </a:rPr>
              <a:t>for ... in ...:</a:t>
            </a:r>
            <a:endParaRPr sz="9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a:solidFill>
                  <a:srgbClr val="3C78D8"/>
                </a:solidFill>
                <a:latin typeface="Roboto Mono"/>
                <a:ea typeface="Roboto Mono"/>
                <a:cs typeface="Roboto Mono"/>
                <a:sym typeface="Roboto Mono"/>
              </a:rPr>
              <a:t>    ...</a:t>
            </a:r>
            <a:endParaRPr sz="9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a:solidFill>
                  <a:srgbClr val="3C78D8"/>
                </a:solidFill>
                <a:latin typeface="Roboto Mono"/>
                <a:ea typeface="Roboto Mono"/>
                <a:cs typeface="Roboto Mono"/>
                <a:sym typeface="Roboto Mono"/>
              </a:rPr>
              <a:t>    wandb.log({"accuracy": acc, "loss": loss}) # send to server</a:t>
            </a:r>
            <a:endParaRPr sz="900">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9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a:solidFill>
                  <a:srgbClr val="3C78D8"/>
                </a:solidFill>
                <a:latin typeface="Roboto Mono"/>
                <a:ea typeface="Roboto Mono"/>
                <a:cs typeface="Roboto Mono"/>
                <a:sym typeface="Roboto Mono"/>
              </a:rPr>
              <a:t>wandb.finish()</a:t>
            </a:r>
            <a:endParaRPr sz="900">
              <a:solidFill>
                <a:srgbClr val="3C78D8"/>
              </a:solidFill>
              <a:latin typeface="Roboto Mono"/>
              <a:ea typeface="Roboto Mono"/>
              <a:cs typeface="Roboto Mono"/>
              <a:sym typeface="Roboto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1"/>
          <p:cNvSpPr txBox="1"/>
          <p:nvPr/>
        </p:nvSpPr>
        <p:spPr>
          <a:xfrm>
            <a:off x="76200" y="420225"/>
            <a:ext cx="4419600" cy="4555063"/>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mistralai/Mistral-7B-v0.1 on HugginFace:</a:t>
            </a:r>
            <a:endParaRPr sz="1300">
              <a:latin typeface="Calibri"/>
              <a:ea typeface="Calibri"/>
              <a:cs typeface="Calibri"/>
              <a:sym typeface="Calibri"/>
            </a:endParaRPr>
          </a:p>
          <a:p>
            <a:pPr marL="0" lvl="0" indent="0" algn="l" rtl="0">
              <a:spcBef>
                <a:spcPts val="0"/>
              </a:spcBef>
              <a:spcAft>
                <a:spcPts val="0"/>
              </a:spcAft>
              <a:buNone/>
            </a:pPr>
            <a:r>
              <a:rPr lang="en" sz="1100" u="sng">
                <a:solidFill>
                  <a:schemeClr val="hlink"/>
                </a:solidFill>
                <a:latin typeface="Calibri"/>
                <a:ea typeface="Calibri"/>
                <a:cs typeface="Calibri"/>
                <a:sym typeface="Calibri"/>
                <a:hlinkClick r:id="rId3"/>
              </a:rPr>
              <a:t>https://huggingface.co/mistralai/Mistral-7B-v0.1/tree/main</a:t>
            </a:r>
            <a:r>
              <a:rPr lang="en" sz="1100">
                <a:latin typeface="Calibri"/>
                <a:ea typeface="Calibri"/>
                <a:cs typeface="Calibri"/>
                <a:sym typeface="Calibri"/>
              </a:rPr>
              <a:t> </a:t>
            </a:r>
            <a:endParaRPr sz="11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900">
                <a:solidFill>
                  <a:srgbClr val="6AA84F"/>
                </a:solidFill>
                <a:latin typeface="Roboto Mono"/>
                <a:ea typeface="Roboto Mono"/>
                <a:cs typeface="Roboto Mono"/>
                <a:sym typeface="Roboto Mono"/>
              </a:rPr>
              <a:t>9.3G  </a:t>
            </a:r>
            <a:r>
              <a:rPr lang="en" sz="900" b="1">
                <a:solidFill>
                  <a:srgbClr val="FF0000"/>
                </a:solidFill>
                <a:latin typeface="Roboto Mono"/>
                <a:ea typeface="Roboto Mono"/>
                <a:cs typeface="Roboto Mono"/>
                <a:sym typeface="Roboto Mono"/>
              </a:rPr>
              <a:t>pytorch_model-00001-of-00002.bin</a:t>
            </a:r>
            <a:endParaRPr sz="900" b="1">
              <a:solidFill>
                <a:srgbClr val="FF0000"/>
              </a:solidFill>
              <a:latin typeface="Roboto Mono"/>
              <a:ea typeface="Roboto Mono"/>
              <a:cs typeface="Roboto Mono"/>
              <a:sym typeface="Roboto Mono"/>
            </a:endParaRPr>
          </a:p>
          <a:p>
            <a:pPr marL="0" lvl="0" indent="0" algn="l" rtl="0">
              <a:spcBef>
                <a:spcPts val="0"/>
              </a:spcBef>
              <a:spcAft>
                <a:spcPts val="0"/>
              </a:spcAft>
              <a:buNone/>
            </a:pPr>
            <a:r>
              <a:rPr lang="en" sz="900">
                <a:solidFill>
                  <a:srgbClr val="6AA84F"/>
                </a:solidFill>
                <a:latin typeface="Roboto Mono"/>
                <a:ea typeface="Roboto Mono"/>
                <a:cs typeface="Roboto Mono"/>
                <a:sym typeface="Roboto Mono"/>
              </a:rPr>
              <a:t>4.7G  </a:t>
            </a:r>
            <a:r>
              <a:rPr lang="en" sz="900" b="1">
                <a:solidFill>
                  <a:srgbClr val="FF0000"/>
                </a:solidFill>
                <a:latin typeface="Roboto Mono"/>
                <a:ea typeface="Roboto Mono"/>
                <a:cs typeface="Roboto Mono"/>
                <a:sym typeface="Roboto Mono"/>
              </a:rPr>
              <a:t>pytorch_model-00002-of-00002.bin</a:t>
            </a:r>
            <a:endParaRPr sz="900" b="1">
              <a:solidFill>
                <a:srgbClr val="FF0000"/>
              </a:solidFill>
              <a:latin typeface="Roboto Mono"/>
              <a:ea typeface="Roboto Mono"/>
              <a:cs typeface="Roboto Mono"/>
              <a:sym typeface="Roboto Mono"/>
            </a:endParaRPr>
          </a:p>
          <a:p>
            <a:pPr marL="0" lvl="0" indent="0" algn="l" rtl="0">
              <a:spcBef>
                <a:spcPts val="0"/>
              </a:spcBef>
              <a:spcAft>
                <a:spcPts val="0"/>
              </a:spcAft>
              <a:buNone/>
            </a:pPr>
            <a:endParaRPr sz="9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a:solidFill>
                  <a:srgbClr val="6AA84F"/>
                </a:solidFill>
                <a:latin typeface="Roboto Mono"/>
                <a:ea typeface="Roboto Mono"/>
                <a:cs typeface="Roboto Mono"/>
                <a:sym typeface="Roboto Mono"/>
              </a:rPr>
              <a:t>1.4K  README.md</a:t>
            </a:r>
            <a:endParaRPr sz="9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a:solidFill>
                  <a:srgbClr val="6AA84F"/>
                </a:solidFill>
                <a:latin typeface="Roboto Mono"/>
                <a:ea typeface="Roboto Mono"/>
                <a:cs typeface="Roboto Mono"/>
                <a:sym typeface="Roboto Mono"/>
              </a:rPr>
              <a:t>571B  config.json</a:t>
            </a:r>
            <a:endParaRPr sz="9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a:solidFill>
                  <a:srgbClr val="6AA84F"/>
                </a:solidFill>
                <a:latin typeface="Roboto Mono"/>
                <a:ea typeface="Roboto Mono"/>
                <a:cs typeface="Roboto Mono"/>
                <a:sym typeface="Roboto Mono"/>
              </a:rPr>
              <a:t>116B  generation_config.json</a:t>
            </a:r>
            <a:endParaRPr sz="9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a:solidFill>
                  <a:srgbClr val="6AA84F"/>
                </a:solidFill>
                <a:latin typeface="Roboto Mono"/>
                <a:ea typeface="Roboto Mono"/>
                <a:cs typeface="Roboto Mono"/>
                <a:sym typeface="Roboto Mono"/>
              </a:rPr>
              <a:t> 23K  pytorch_model.bin.index.json</a:t>
            </a:r>
            <a:endParaRPr sz="9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a:solidFill>
                  <a:srgbClr val="6AA84F"/>
                </a:solidFill>
                <a:latin typeface="Roboto Mono"/>
                <a:ea typeface="Roboto Mono"/>
                <a:cs typeface="Roboto Mono"/>
                <a:sym typeface="Roboto Mono"/>
              </a:rPr>
              <a:t> 72B  special_tokens_map.json</a:t>
            </a:r>
            <a:endParaRPr sz="900">
              <a:solidFill>
                <a:srgbClr val="6AA84F"/>
              </a:solidFill>
              <a:latin typeface="Roboto Mono"/>
              <a:ea typeface="Roboto Mono"/>
              <a:cs typeface="Roboto Mono"/>
              <a:sym typeface="Roboto Mono"/>
            </a:endParaRPr>
          </a:p>
          <a:p>
            <a:pPr marL="0" lvl="0" indent="0" algn="l" rtl="0">
              <a:spcBef>
                <a:spcPts val="0"/>
              </a:spcBef>
              <a:spcAft>
                <a:spcPts val="0"/>
              </a:spcAft>
              <a:buNone/>
            </a:pPr>
            <a:endParaRPr sz="9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a:solidFill>
                  <a:srgbClr val="6AA84F"/>
                </a:solidFill>
                <a:latin typeface="Roboto Mono"/>
                <a:ea typeface="Roboto Mono"/>
                <a:cs typeface="Roboto Mono"/>
                <a:sym typeface="Roboto Mono"/>
              </a:rPr>
              <a:t>1.7M  tokenizer.json</a:t>
            </a:r>
            <a:endParaRPr sz="9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a:solidFill>
                  <a:srgbClr val="6AA84F"/>
                </a:solidFill>
                <a:latin typeface="Roboto Mono"/>
                <a:ea typeface="Roboto Mono"/>
                <a:cs typeface="Roboto Mono"/>
                <a:sym typeface="Roboto Mono"/>
              </a:rPr>
              <a:t>482K  tokenizer.model</a:t>
            </a:r>
            <a:endParaRPr sz="9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a:solidFill>
                  <a:srgbClr val="6AA84F"/>
                </a:solidFill>
                <a:latin typeface="Roboto Mono"/>
                <a:ea typeface="Roboto Mono"/>
                <a:cs typeface="Roboto Mono"/>
                <a:sym typeface="Roboto Mono"/>
              </a:rPr>
              <a:t>966B  tokenizer_config.json</a:t>
            </a:r>
            <a:endParaRPr sz="9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9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300">
                <a:latin typeface="Calibri"/>
                <a:ea typeface="Calibri"/>
                <a:cs typeface="Calibri"/>
                <a:sym typeface="Calibri"/>
              </a:rPr>
              <a:t># What is inside the big model files?</a:t>
            </a:r>
            <a:endParaRPr sz="1300">
              <a:latin typeface="Calibri"/>
              <a:ea typeface="Calibri"/>
              <a:cs typeface="Calibri"/>
              <a:sym typeface="Calibri"/>
            </a:endParaRPr>
          </a:p>
          <a:p>
            <a:pPr marL="0" lvl="0" indent="0" algn="l" rtl="0">
              <a:spcBef>
                <a:spcPts val="0"/>
              </a:spcBef>
              <a:spcAft>
                <a:spcPts val="0"/>
              </a:spcAft>
              <a:buNone/>
            </a:pPr>
            <a:r>
              <a:rPr lang="en" sz="900">
                <a:solidFill>
                  <a:srgbClr val="3C78D8"/>
                </a:solidFill>
                <a:latin typeface="Roboto Mono"/>
                <a:ea typeface="Roboto Mono"/>
                <a:cs typeface="Roboto Mono"/>
                <a:sym typeface="Roboto Mono"/>
              </a:rPr>
              <a:t>import torch</a:t>
            </a:r>
            <a:endParaRPr sz="9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a:solidFill>
                  <a:srgbClr val="3C78D8"/>
                </a:solidFill>
                <a:latin typeface="Roboto Mono"/>
                <a:ea typeface="Roboto Mono"/>
                <a:cs typeface="Roboto Mono"/>
                <a:sym typeface="Roboto Mono"/>
              </a:rPr>
              <a:t>model = torch.load('</a:t>
            </a:r>
            <a:r>
              <a:rPr lang="en" sz="900" b="1">
                <a:solidFill>
                  <a:srgbClr val="FF0000"/>
                </a:solidFill>
                <a:latin typeface="Roboto Mono"/>
                <a:ea typeface="Roboto Mono"/>
                <a:cs typeface="Roboto Mono"/>
                <a:sym typeface="Roboto Mono"/>
              </a:rPr>
              <a:t>pytorch_model-00001-of-00002.bin</a:t>
            </a:r>
            <a:r>
              <a:rPr lang="en" sz="900">
                <a:solidFill>
                  <a:srgbClr val="3C78D8"/>
                </a:solidFill>
                <a:latin typeface="Roboto Mono"/>
                <a:ea typeface="Roboto Mono"/>
                <a:cs typeface="Roboto Mono"/>
                <a:sym typeface="Roboto Mono"/>
              </a:rPr>
              <a:t>')</a:t>
            </a:r>
            <a:endParaRPr sz="9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a:solidFill>
                  <a:srgbClr val="3C78D8"/>
                </a:solidFill>
                <a:latin typeface="Roboto Mono"/>
                <a:ea typeface="Roboto Mono"/>
                <a:cs typeface="Roboto Mono"/>
                <a:sym typeface="Roboto Mono"/>
              </a:rPr>
              <a:t>for kk in sorted(model.keys()):</a:t>
            </a:r>
            <a:endParaRPr sz="9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a:solidFill>
                  <a:srgbClr val="3C78D8"/>
                </a:solidFill>
                <a:latin typeface="Roboto Mono"/>
                <a:ea typeface="Roboto Mono"/>
                <a:cs typeface="Roboto Mono"/>
                <a:sym typeface="Roboto Mono"/>
              </a:rPr>
              <a:t>    print(kk, type(model[kk])</a:t>
            </a:r>
            <a:endParaRPr sz="900">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9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a:solidFill>
                  <a:srgbClr val="6AA84F"/>
                </a:solidFill>
                <a:latin typeface="Roboto Mono"/>
                <a:ea typeface="Roboto Mono"/>
                <a:cs typeface="Roboto Mono"/>
                <a:sym typeface="Roboto Mono"/>
              </a:rPr>
              <a:t>model.embed_tokens.weight torch.Size([32000, 4096])</a:t>
            </a:r>
            <a:endParaRPr sz="9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a:solidFill>
                  <a:srgbClr val="6AA84F"/>
                </a:solidFill>
                <a:latin typeface="Roboto Mono"/>
                <a:ea typeface="Roboto Mono"/>
                <a:cs typeface="Roboto Mono"/>
                <a:sym typeface="Roboto Mono"/>
              </a:rPr>
              <a:t>model.layers.0.input_layernorm.weight torch.Size([4096])</a:t>
            </a:r>
            <a:endParaRPr sz="9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a:solidFill>
                  <a:srgbClr val="6AA84F"/>
                </a:solidFill>
                <a:latin typeface="Roboto Mono"/>
                <a:ea typeface="Roboto Mono"/>
                <a:cs typeface="Roboto Mono"/>
                <a:sym typeface="Roboto Mono"/>
              </a:rPr>
              <a:t>model.layers.0.mlp.down_proj.weight torch.Size([4096, 14336])</a:t>
            </a:r>
            <a:endParaRPr sz="900">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900">
                <a:solidFill>
                  <a:srgbClr val="6AA84F"/>
                </a:solidFill>
                <a:latin typeface="Roboto Mono"/>
                <a:ea typeface="Roboto Mono"/>
                <a:cs typeface="Roboto Mono"/>
                <a:sym typeface="Roboto Mono"/>
              </a:rPr>
              <a:t>etc.</a:t>
            </a:r>
            <a:endParaRPr sz="900">
              <a:solidFill>
                <a:srgbClr val="6AA84F"/>
              </a:solidFill>
              <a:latin typeface="Roboto Mono"/>
              <a:ea typeface="Roboto Mono"/>
              <a:cs typeface="Roboto Mono"/>
              <a:sym typeface="Roboto Mono"/>
            </a:endParaRPr>
          </a:p>
          <a:p>
            <a:pPr marL="0" lvl="0" indent="0" algn="l" rtl="0">
              <a:spcBef>
                <a:spcPts val="0"/>
              </a:spcBef>
              <a:spcAft>
                <a:spcPts val="0"/>
              </a:spcAft>
              <a:buNone/>
            </a:pPr>
            <a:endParaRPr sz="900">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900">
                <a:solidFill>
                  <a:srgbClr val="6AA84F"/>
                </a:solidFill>
                <a:latin typeface="Roboto Mono"/>
                <a:ea typeface="Roboto Mono"/>
                <a:cs typeface="Roboto Mono"/>
                <a:sym typeface="Roboto Mono"/>
              </a:rPr>
              <a:t># You can also see the list of all keys </a:t>
            </a:r>
            <a:endParaRPr sz="900">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900">
                <a:solidFill>
                  <a:srgbClr val="6AA84F"/>
                </a:solidFill>
                <a:latin typeface="Roboto Mono"/>
                <a:ea typeface="Roboto Mono"/>
                <a:cs typeface="Roboto Mono"/>
                <a:sym typeface="Roboto Mono"/>
              </a:rPr>
              <a:t># in file </a:t>
            </a:r>
            <a:r>
              <a:rPr lang="en" sz="900">
                <a:solidFill>
                  <a:srgbClr val="3C78D8"/>
                </a:solidFill>
                <a:latin typeface="Roboto Mono"/>
                <a:ea typeface="Roboto Mono"/>
                <a:cs typeface="Roboto Mono"/>
                <a:sym typeface="Roboto Mono"/>
              </a:rPr>
              <a:t>pytorch_model.bin.index.json</a:t>
            </a:r>
            <a:endParaRPr sz="900">
              <a:solidFill>
                <a:srgbClr val="6AA84F"/>
              </a:solidFill>
              <a:latin typeface="Roboto Mono"/>
              <a:ea typeface="Roboto Mono"/>
              <a:cs typeface="Roboto Mono"/>
              <a:sym typeface="Roboto Mono"/>
            </a:endParaRPr>
          </a:p>
        </p:txBody>
      </p:sp>
      <p:sp>
        <p:nvSpPr>
          <p:cNvPr id="213" name="Google Shape;213;p31"/>
          <p:cNvSpPr txBox="1"/>
          <p:nvPr/>
        </p:nvSpPr>
        <p:spPr>
          <a:xfrm>
            <a:off x="0" y="0"/>
            <a:ext cx="3320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Model Files</a:t>
            </a:r>
            <a:endParaRPr sz="2000" b="1">
              <a:latin typeface="Calibri"/>
              <a:ea typeface="Calibri"/>
              <a:cs typeface="Calibri"/>
              <a:sym typeface="Calibri"/>
            </a:endParaRPr>
          </a:p>
        </p:txBody>
      </p:sp>
      <p:sp>
        <p:nvSpPr>
          <p:cNvPr id="214" name="Google Shape;214;p31"/>
          <p:cNvSpPr txBox="1"/>
          <p:nvPr/>
        </p:nvSpPr>
        <p:spPr>
          <a:xfrm>
            <a:off x="4724402" y="420225"/>
            <a:ext cx="4379248" cy="3863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dirty="0">
                <a:latin typeface="Calibri"/>
                <a:ea typeface="Calibri"/>
                <a:cs typeface="Calibri"/>
                <a:sym typeface="Calibri"/>
              </a:rPr>
              <a:t>So the big model files are basically dictionaries containing tensors. The actual code that works with this tensors is under the transformers module:</a:t>
            </a:r>
            <a:endParaRPr sz="1300" dirty="0">
              <a:latin typeface="Calibri"/>
              <a:ea typeface="Calibri"/>
              <a:cs typeface="Calibri"/>
              <a:sym typeface="Calibri"/>
            </a:endParaRPr>
          </a:p>
          <a:p>
            <a:pPr marL="0" lvl="0" indent="0" algn="l" rtl="0">
              <a:spcBef>
                <a:spcPts val="0"/>
              </a:spcBef>
              <a:spcAft>
                <a:spcPts val="0"/>
              </a:spcAft>
              <a:buNone/>
            </a:pPr>
            <a:endParaRPr sz="1300" dirty="0">
              <a:latin typeface="Calibri"/>
              <a:ea typeface="Calibri"/>
              <a:cs typeface="Calibri"/>
              <a:sym typeface="Calibri"/>
            </a:endParaRPr>
          </a:p>
          <a:p>
            <a:pPr marL="0" lvl="0" indent="0" algn="l" rtl="0">
              <a:spcBef>
                <a:spcPts val="0"/>
              </a:spcBef>
              <a:spcAft>
                <a:spcPts val="0"/>
              </a:spcAft>
              <a:buNone/>
            </a:pPr>
            <a:r>
              <a:rPr lang="en" sz="1100" dirty="0">
                <a:solidFill>
                  <a:srgbClr val="3C78D8"/>
                </a:solidFill>
                <a:latin typeface="Roboto Mono"/>
                <a:ea typeface="Roboto Mono"/>
                <a:cs typeface="Roboto Mono"/>
                <a:sym typeface="Roboto Mono"/>
              </a:rPr>
              <a:t>cd ~/miniconda3/lib/</a:t>
            </a:r>
            <a:endParaRPr sz="1100" dirty="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dirty="0">
                <a:solidFill>
                  <a:srgbClr val="3C78D8"/>
                </a:solidFill>
                <a:latin typeface="Roboto Mono"/>
                <a:ea typeface="Roboto Mono"/>
                <a:cs typeface="Roboto Mono"/>
                <a:sym typeface="Roboto Mono"/>
              </a:rPr>
              <a:t>cd python3.11/site-packages/transformers/models</a:t>
            </a:r>
            <a:endParaRPr sz="1100" dirty="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dirty="0">
                <a:solidFill>
                  <a:srgbClr val="3C78D8"/>
                </a:solidFill>
                <a:latin typeface="Roboto Mono"/>
                <a:ea typeface="Roboto Mono"/>
                <a:cs typeface="Roboto Mono"/>
                <a:sym typeface="Roboto Mono"/>
              </a:rPr>
              <a:t>ls -1d */ | </a:t>
            </a:r>
            <a:r>
              <a:rPr lang="en" sz="1100" dirty="0" err="1">
                <a:solidFill>
                  <a:srgbClr val="3C78D8"/>
                </a:solidFill>
                <a:latin typeface="Roboto Mono"/>
                <a:ea typeface="Roboto Mono"/>
                <a:cs typeface="Roboto Mono"/>
                <a:sym typeface="Roboto Mono"/>
              </a:rPr>
              <a:t>wc</a:t>
            </a:r>
            <a:r>
              <a:rPr lang="en" sz="1100" dirty="0">
                <a:solidFill>
                  <a:srgbClr val="3C78D8"/>
                </a:solidFill>
                <a:latin typeface="Roboto Mono"/>
                <a:ea typeface="Roboto Mono"/>
                <a:cs typeface="Roboto Mono"/>
                <a:sym typeface="Roboto Mono"/>
              </a:rPr>
              <a:t> -l   </a:t>
            </a:r>
            <a:r>
              <a:rPr lang="en" sz="1100" dirty="0">
                <a:solidFill>
                  <a:srgbClr val="6AA84F"/>
                </a:solidFill>
                <a:latin typeface="Roboto Mono"/>
                <a:ea typeface="Roboto Mono"/>
                <a:cs typeface="Roboto Mono"/>
                <a:sym typeface="Roboto Mono"/>
              </a:rPr>
              <a:t># 225 model directories</a:t>
            </a:r>
            <a:endParaRPr sz="1100" dirty="0">
              <a:solidFill>
                <a:srgbClr val="6AA84F"/>
              </a:solidFill>
              <a:latin typeface="Roboto Mono"/>
              <a:ea typeface="Roboto Mono"/>
              <a:cs typeface="Roboto Mono"/>
              <a:sym typeface="Roboto Mono"/>
            </a:endParaRPr>
          </a:p>
          <a:p>
            <a:pPr marL="0" lvl="0" indent="0" algn="l" rtl="0">
              <a:spcBef>
                <a:spcPts val="0"/>
              </a:spcBef>
              <a:spcAft>
                <a:spcPts val="0"/>
              </a:spcAft>
              <a:buNone/>
            </a:pPr>
            <a:endParaRPr sz="1100" dirty="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dirty="0">
                <a:solidFill>
                  <a:srgbClr val="3C78D8"/>
                </a:solidFill>
                <a:latin typeface="Roboto Mono"/>
                <a:ea typeface="Roboto Mono"/>
                <a:cs typeface="Roboto Mono"/>
                <a:sym typeface="Roboto Mono"/>
              </a:rPr>
              <a:t>cd llama</a:t>
            </a:r>
            <a:endParaRPr sz="1100" dirty="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dirty="0">
                <a:solidFill>
                  <a:srgbClr val="6AA84F"/>
                </a:solidFill>
                <a:latin typeface="Roboto Mono"/>
                <a:ea typeface="Roboto Mono"/>
                <a:cs typeface="Roboto Mono"/>
                <a:sym typeface="Roboto Mono"/>
              </a:rPr>
              <a:t>2.6K  __</a:t>
            </a:r>
            <a:r>
              <a:rPr lang="en" sz="1100" dirty="0" err="1">
                <a:solidFill>
                  <a:srgbClr val="6AA84F"/>
                </a:solidFill>
                <a:latin typeface="Roboto Mono"/>
                <a:ea typeface="Roboto Mono"/>
                <a:cs typeface="Roboto Mono"/>
                <a:sym typeface="Roboto Mono"/>
              </a:rPr>
              <a:t>init</a:t>
            </a:r>
            <a:r>
              <a:rPr lang="en" sz="1100" dirty="0">
                <a:solidFill>
                  <a:srgbClr val="6AA84F"/>
                </a:solidFill>
                <a:latin typeface="Roboto Mono"/>
                <a:ea typeface="Roboto Mono"/>
                <a:cs typeface="Roboto Mono"/>
                <a:sym typeface="Roboto Mono"/>
              </a:rPr>
              <a:t>__.</a:t>
            </a:r>
            <a:r>
              <a:rPr lang="en" sz="1100" dirty="0" err="1">
                <a:solidFill>
                  <a:srgbClr val="6AA84F"/>
                </a:solidFill>
                <a:latin typeface="Roboto Mono"/>
                <a:ea typeface="Roboto Mono"/>
                <a:cs typeface="Roboto Mono"/>
                <a:sym typeface="Roboto Mono"/>
              </a:rPr>
              <a:t>py</a:t>
            </a:r>
            <a:endParaRPr sz="1100" dirty="0">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100" dirty="0">
                <a:solidFill>
                  <a:srgbClr val="6AA84F"/>
                </a:solidFill>
                <a:latin typeface="Roboto Mono"/>
                <a:ea typeface="Roboto Mono"/>
                <a:cs typeface="Roboto Mono"/>
                <a:sym typeface="Roboto Mono"/>
              </a:rPr>
              <a:t>9.0K  </a:t>
            </a:r>
            <a:r>
              <a:rPr lang="en" sz="1100" dirty="0" err="1">
                <a:solidFill>
                  <a:srgbClr val="6AA84F"/>
                </a:solidFill>
                <a:latin typeface="Roboto Mono"/>
                <a:ea typeface="Roboto Mono"/>
                <a:cs typeface="Roboto Mono"/>
                <a:sym typeface="Roboto Mono"/>
              </a:rPr>
              <a:t>configuration_llama.py</a:t>
            </a:r>
            <a:endParaRPr sz="1100" dirty="0">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100" dirty="0">
                <a:solidFill>
                  <a:srgbClr val="6AA84F"/>
                </a:solidFill>
                <a:latin typeface="Roboto Mono"/>
                <a:ea typeface="Roboto Mono"/>
                <a:cs typeface="Roboto Mono"/>
                <a:sym typeface="Roboto Mono"/>
              </a:rPr>
              <a:t> 13K  </a:t>
            </a:r>
            <a:r>
              <a:rPr lang="en" sz="1100" dirty="0" err="1">
                <a:solidFill>
                  <a:srgbClr val="6AA84F"/>
                </a:solidFill>
                <a:latin typeface="Roboto Mono"/>
                <a:ea typeface="Roboto Mono"/>
                <a:cs typeface="Roboto Mono"/>
                <a:sym typeface="Roboto Mono"/>
              </a:rPr>
              <a:t>convert_llama_weights_to_hf.py</a:t>
            </a:r>
            <a:endParaRPr sz="1100" dirty="0">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100" dirty="0">
                <a:solidFill>
                  <a:srgbClr val="6AA84F"/>
                </a:solidFill>
                <a:latin typeface="Roboto Mono"/>
                <a:ea typeface="Roboto Mono"/>
                <a:cs typeface="Roboto Mono"/>
                <a:sym typeface="Roboto Mono"/>
              </a:rPr>
              <a:t> 60K  </a:t>
            </a:r>
            <a:r>
              <a:rPr lang="en" sz="1100" b="1" dirty="0" err="1">
                <a:solidFill>
                  <a:srgbClr val="FF0000"/>
                </a:solidFill>
                <a:latin typeface="Roboto Mono"/>
                <a:ea typeface="Roboto Mono"/>
                <a:cs typeface="Roboto Mono"/>
                <a:sym typeface="Roboto Mono"/>
              </a:rPr>
              <a:t>modeling_llama.py</a:t>
            </a:r>
            <a:endParaRPr sz="1100" b="1" dirty="0">
              <a:solidFill>
                <a:srgbClr val="FF0000"/>
              </a:solidFill>
              <a:latin typeface="Roboto Mono"/>
              <a:ea typeface="Roboto Mono"/>
              <a:cs typeface="Roboto Mono"/>
              <a:sym typeface="Roboto Mono"/>
            </a:endParaRPr>
          </a:p>
          <a:p>
            <a:pPr marL="0" lvl="0" indent="0" algn="l" rtl="0">
              <a:spcBef>
                <a:spcPts val="0"/>
              </a:spcBef>
              <a:spcAft>
                <a:spcPts val="0"/>
              </a:spcAft>
              <a:buNone/>
            </a:pPr>
            <a:r>
              <a:rPr lang="en" sz="1100" dirty="0">
                <a:solidFill>
                  <a:srgbClr val="6AA84F"/>
                </a:solidFill>
                <a:latin typeface="Roboto Mono"/>
                <a:ea typeface="Roboto Mono"/>
                <a:cs typeface="Roboto Mono"/>
                <a:sym typeface="Roboto Mono"/>
              </a:rPr>
              <a:t> 22K  </a:t>
            </a:r>
            <a:r>
              <a:rPr lang="en" sz="1100" dirty="0" err="1">
                <a:solidFill>
                  <a:srgbClr val="6AA84F"/>
                </a:solidFill>
                <a:latin typeface="Roboto Mono"/>
                <a:ea typeface="Roboto Mono"/>
                <a:cs typeface="Roboto Mono"/>
                <a:sym typeface="Roboto Mono"/>
              </a:rPr>
              <a:t>tokenization_llama.py</a:t>
            </a:r>
            <a:endParaRPr sz="1100" dirty="0">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100" dirty="0">
                <a:solidFill>
                  <a:srgbClr val="6AA84F"/>
                </a:solidFill>
                <a:latin typeface="Roboto Mono"/>
                <a:ea typeface="Roboto Mono"/>
                <a:cs typeface="Roboto Mono"/>
                <a:sym typeface="Roboto Mono"/>
              </a:rPr>
              <a:t> 13K  </a:t>
            </a:r>
            <a:r>
              <a:rPr lang="en" sz="1100" dirty="0" err="1">
                <a:solidFill>
                  <a:srgbClr val="6AA84F"/>
                </a:solidFill>
                <a:latin typeface="Roboto Mono"/>
                <a:ea typeface="Roboto Mono"/>
                <a:cs typeface="Roboto Mono"/>
                <a:sym typeface="Roboto Mono"/>
              </a:rPr>
              <a:t>tokenization_llama_fast.py</a:t>
            </a:r>
            <a:endParaRPr sz="1100" dirty="0">
              <a:solidFill>
                <a:srgbClr val="6AA84F"/>
              </a:solidFill>
              <a:latin typeface="Roboto Mono"/>
              <a:ea typeface="Roboto Mono"/>
              <a:cs typeface="Roboto Mono"/>
              <a:sym typeface="Roboto Mono"/>
            </a:endParaRPr>
          </a:p>
          <a:p>
            <a:pPr marL="0" lvl="0" indent="0" algn="l" rtl="0">
              <a:spcBef>
                <a:spcPts val="0"/>
              </a:spcBef>
              <a:spcAft>
                <a:spcPts val="0"/>
              </a:spcAft>
              <a:buNone/>
            </a:pPr>
            <a:endParaRPr sz="1100" dirty="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dirty="0">
                <a:solidFill>
                  <a:srgbClr val="3C78D8"/>
                </a:solidFill>
                <a:latin typeface="Roboto Mono"/>
                <a:ea typeface="Roboto Mono"/>
                <a:cs typeface="Roboto Mono"/>
                <a:sym typeface="Roboto Mono"/>
              </a:rPr>
              <a:t>cd mistral</a:t>
            </a:r>
            <a:endParaRPr sz="1100" dirty="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dirty="0">
                <a:solidFill>
                  <a:srgbClr val="6AA84F"/>
                </a:solidFill>
                <a:latin typeface="Roboto Mono"/>
                <a:ea typeface="Roboto Mono"/>
                <a:cs typeface="Roboto Mono"/>
                <a:sym typeface="Roboto Mono"/>
              </a:rPr>
              <a:t>1.8K  __</a:t>
            </a:r>
            <a:r>
              <a:rPr lang="en" sz="1100" dirty="0" err="1">
                <a:solidFill>
                  <a:srgbClr val="6AA84F"/>
                </a:solidFill>
                <a:latin typeface="Roboto Mono"/>
                <a:ea typeface="Roboto Mono"/>
                <a:cs typeface="Roboto Mono"/>
                <a:sym typeface="Roboto Mono"/>
              </a:rPr>
              <a:t>init</a:t>
            </a:r>
            <a:r>
              <a:rPr lang="en" sz="1100" dirty="0">
                <a:solidFill>
                  <a:srgbClr val="6AA84F"/>
                </a:solidFill>
                <a:latin typeface="Roboto Mono"/>
                <a:ea typeface="Roboto Mono"/>
                <a:cs typeface="Roboto Mono"/>
                <a:sym typeface="Roboto Mono"/>
              </a:rPr>
              <a:t>__.</a:t>
            </a:r>
            <a:r>
              <a:rPr lang="en" sz="1100" dirty="0" err="1">
                <a:solidFill>
                  <a:srgbClr val="6AA84F"/>
                </a:solidFill>
                <a:latin typeface="Roboto Mono"/>
                <a:ea typeface="Roboto Mono"/>
                <a:cs typeface="Roboto Mono"/>
                <a:sym typeface="Roboto Mono"/>
              </a:rPr>
              <a:t>py</a:t>
            </a:r>
            <a:endParaRPr sz="1100" dirty="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dirty="0">
                <a:solidFill>
                  <a:srgbClr val="6AA84F"/>
                </a:solidFill>
                <a:latin typeface="Roboto Mono"/>
                <a:ea typeface="Roboto Mono"/>
                <a:cs typeface="Roboto Mono"/>
                <a:sym typeface="Roboto Mono"/>
              </a:rPr>
              <a:t>6.8K  </a:t>
            </a:r>
            <a:r>
              <a:rPr lang="en" sz="1100" dirty="0" err="1">
                <a:solidFill>
                  <a:srgbClr val="6AA84F"/>
                </a:solidFill>
                <a:latin typeface="Roboto Mono"/>
                <a:ea typeface="Roboto Mono"/>
                <a:cs typeface="Roboto Mono"/>
                <a:sym typeface="Roboto Mono"/>
              </a:rPr>
              <a:t>configuration_mistral.py</a:t>
            </a:r>
            <a:endParaRPr sz="1100" dirty="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dirty="0">
                <a:solidFill>
                  <a:srgbClr val="6AA84F"/>
                </a:solidFill>
                <a:latin typeface="Roboto Mono"/>
                <a:ea typeface="Roboto Mono"/>
                <a:cs typeface="Roboto Mono"/>
                <a:sym typeface="Roboto Mono"/>
              </a:rPr>
              <a:t> 10K  </a:t>
            </a:r>
            <a:r>
              <a:rPr lang="en" sz="1100" dirty="0" err="1">
                <a:solidFill>
                  <a:srgbClr val="6AA84F"/>
                </a:solidFill>
                <a:latin typeface="Roboto Mono"/>
                <a:ea typeface="Roboto Mono"/>
                <a:cs typeface="Roboto Mono"/>
                <a:sym typeface="Roboto Mono"/>
              </a:rPr>
              <a:t>convert_mistral_weights_to_hf.py</a:t>
            </a:r>
            <a:endParaRPr sz="1100" dirty="0">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100" dirty="0">
                <a:solidFill>
                  <a:srgbClr val="6AA84F"/>
                </a:solidFill>
                <a:latin typeface="Roboto Mono"/>
                <a:ea typeface="Roboto Mono"/>
                <a:cs typeface="Roboto Mono"/>
                <a:sym typeface="Roboto Mono"/>
              </a:rPr>
              <a:t> 58K  </a:t>
            </a:r>
            <a:r>
              <a:rPr lang="en" sz="1100" b="1" dirty="0" err="1">
                <a:solidFill>
                  <a:srgbClr val="FF0000"/>
                </a:solidFill>
                <a:latin typeface="Roboto Mono"/>
                <a:ea typeface="Roboto Mono"/>
                <a:cs typeface="Roboto Mono"/>
                <a:sym typeface="Roboto Mono"/>
              </a:rPr>
              <a:t>modeling_mistral.py</a:t>
            </a:r>
            <a:endParaRPr sz="1100" dirty="0">
              <a:solidFill>
                <a:srgbClr val="6AA84F"/>
              </a:solidFill>
              <a:latin typeface="Roboto Mono"/>
              <a:ea typeface="Roboto Mono"/>
              <a:cs typeface="Roboto Mono"/>
              <a:sym typeface="Roboto Mon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2"/>
          <p:cNvSpPr txBox="1"/>
          <p:nvPr/>
        </p:nvSpPr>
        <p:spPr>
          <a:xfrm>
            <a:off x="0" y="0"/>
            <a:ext cx="3320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PyTorch - Tutorials</a:t>
            </a:r>
            <a:endParaRPr sz="2000" b="1">
              <a:latin typeface="Calibri"/>
              <a:ea typeface="Calibri"/>
              <a:cs typeface="Calibri"/>
              <a:sym typeface="Calibri"/>
            </a:endParaRPr>
          </a:p>
        </p:txBody>
      </p:sp>
      <p:sp>
        <p:nvSpPr>
          <p:cNvPr id="220" name="Google Shape;220;p32"/>
          <p:cNvSpPr txBox="1"/>
          <p:nvPr/>
        </p:nvSpPr>
        <p:spPr>
          <a:xfrm>
            <a:off x="96500" y="492600"/>
            <a:ext cx="5983500" cy="3494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PyTorch - ML framework to work with Neural Networks.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PyTorch was open-sourced in 2016 by Facebook.</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Its basic data structure is a tensor - like Numpy array.</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But a tensor can store gradient info to be used during back-propagation.</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PyTorch has many functions to make development of Deep learning models easy.</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Please look at these tutorials:</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PyTorch Crash Course</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1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https://www.youtube.com/watch?v=OIenNRt2bjg</a:t>
            </a:r>
            <a:endParaRPr sz="11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Basic Tutorial:</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100" u="sng">
                <a:solidFill>
                  <a:schemeClr val="hlink"/>
                </a:solidFill>
                <a:latin typeface="Calibri"/>
                <a:ea typeface="Calibri"/>
                <a:cs typeface="Calibri"/>
                <a:sym typeface="Calibri"/>
                <a:hlinkClick r:id="rId4"/>
              </a:rPr>
              <a:t>https://github.com/lselector/python_tutorials/blob/master/PyTorch_tutorial.ipynb</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Translation_Transformer</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100" u="sng">
                <a:solidFill>
                  <a:schemeClr val="hlink"/>
                </a:solidFill>
                <a:latin typeface="Calibri"/>
                <a:ea typeface="Calibri"/>
                <a:cs typeface="Calibri"/>
                <a:sym typeface="Calibri"/>
                <a:hlinkClick r:id="rId5"/>
              </a:rPr>
              <a:t>https://github.com/lselector/python_tutorials/blob/master/PyTorch_Translation_Transformer.ipynb</a:t>
            </a:r>
            <a:r>
              <a:rPr lang="en" sz="11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3"/>
          <p:cNvSpPr txBox="1"/>
          <p:nvPr/>
        </p:nvSpPr>
        <p:spPr>
          <a:xfrm>
            <a:off x="79800" y="492600"/>
            <a:ext cx="5132100" cy="444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Crafting Knowledgeable AI with Retrieval Augmentation: </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A Guide to Best Practices - by Anthony Alcaraz</a:t>
            </a:r>
            <a:endParaRPr sz="1300">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https://ai.plainenglish.io/crafting-knowledgeable-ai-with-retrieval-augmentation-a-guide-to-best-practices-33c84626be1e</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Re-Ranking is All You Need? - by Fabio Matricardi</a:t>
            </a:r>
            <a:endParaRPr sz="13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https://artificialcorner.com/re-ranking-is-all-you-need-7a6b1e586d48</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 new Approach: Summarization + Re-Ranking.</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1. Summarization - use models like BART or T5 fine-tuned on your data to extract salient points from lengthy retrieved texts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We can use more than one model and assign specific tasks to them</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Use a slim T5 model to pre-process the documents creating a summary and extracting relevant questions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Suggested question are presented to the user up-front giving hints on the content of the text</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2. Apply a Re-Ranking strategy on the retrieved chunks. You can use LangChain reranking pipeline for that. Use this reordered set of Documents - and inject in a strategic position the Summarization produced by the T5 model.</a:t>
            </a:r>
            <a:endParaRPr sz="1300">
              <a:solidFill>
                <a:schemeClr val="dk1"/>
              </a:solidFill>
              <a:latin typeface="Calibri"/>
              <a:ea typeface="Calibri"/>
              <a:cs typeface="Calibri"/>
              <a:sym typeface="Calibri"/>
            </a:endParaRPr>
          </a:p>
        </p:txBody>
      </p:sp>
      <p:sp>
        <p:nvSpPr>
          <p:cNvPr id="226" name="Google Shape;226;p33"/>
          <p:cNvSpPr txBox="1"/>
          <p:nvPr/>
        </p:nvSpPr>
        <p:spPr>
          <a:xfrm>
            <a:off x="0" y="0"/>
            <a:ext cx="3320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RAG Best Practices</a:t>
            </a:r>
            <a:endParaRPr sz="2000" b="1">
              <a:latin typeface="Calibri"/>
              <a:ea typeface="Calibri"/>
              <a:cs typeface="Calibri"/>
              <a:sym typeface="Calibri"/>
            </a:endParaRPr>
          </a:p>
        </p:txBody>
      </p:sp>
      <p:sp>
        <p:nvSpPr>
          <p:cNvPr id="227" name="Google Shape;227;p33"/>
          <p:cNvSpPr txBox="1"/>
          <p:nvPr/>
        </p:nvSpPr>
        <p:spPr>
          <a:xfrm>
            <a:off x="5310655" y="1647650"/>
            <a:ext cx="3753300" cy="2293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How to Re-rank?</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https://github.com/baaivision/JudgeLM</a:t>
            </a:r>
            <a:endParaRPr sz="1000">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6"/>
              </a:rPr>
              <a:t>https://huggingface.co/TheBloke/openchat_3.5-GPTQ</a:t>
            </a:r>
            <a:endParaRPr sz="10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Extract the generations by Zephyr 7b on the same questions using simple re-ranking and re-ranking with Summary injection</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Ask OpenChat to be the judge and score with reasoning the 2 models.</a:t>
            </a:r>
            <a:endParaRPr sz="13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1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05238" y="1203525"/>
            <a:ext cx="2094075" cy="2094075"/>
          </a:xfrm>
          <a:prstGeom prst="rect">
            <a:avLst/>
          </a:prstGeom>
          <a:noFill/>
          <a:ln>
            <a:noFill/>
          </a:ln>
        </p:spPr>
      </p:pic>
      <p:sp>
        <p:nvSpPr>
          <p:cNvPr id="73" name="Google Shape;73;p16"/>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About the Speaker</a:t>
            </a:r>
            <a:endParaRPr sz="2500" b="1">
              <a:latin typeface="Calibri"/>
              <a:ea typeface="Calibri"/>
              <a:cs typeface="Calibri"/>
              <a:sym typeface="Calibri"/>
            </a:endParaRPr>
          </a:p>
        </p:txBody>
      </p:sp>
      <p:sp>
        <p:nvSpPr>
          <p:cNvPr id="74" name="Google Shape;74;p16"/>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500" b="1">
                <a:latin typeface="Calibri"/>
                <a:ea typeface="Calibri"/>
                <a:cs typeface="Calibri"/>
                <a:sym typeface="Calibri"/>
              </a:rPr>
              <a:t>Lev Selector, Ph.D.</a:t>
            </a:r>
            <a:endParaRPr sz="2500"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40+ years of software engineering, data science, and building teams (hiring, training, and managing)</a:t>
            </a:r>
            <a:endParaRPr sz="1600">
              <a:solidFill>
                <a:schemeClr val="dk1"/>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Ph.D. in mathematical modeling and computer simulations</a:t>
            </a:r>
            <a:endParaRPr sz="16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Interests: </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Generative AI, Using LLM with your data</a:t>
            </a:r>
            <a:endParaRPr sz="1600">
              <a:solidFill>
                <a:schemeClr val="dk1"/>
              </a:solidFill>
              <a:latin typeface="Calibri"/>
              <a:ea typeface="Calibri"/>
              <a:cs typeface="Calibri"/>
              <a:sym typeface="Calibri"/>
            </a:endParaRPr>
          </a:p>
          <a:p>
            <a:pPr marL="457200" lvl="0" indent="-330200" algn="l" rtl="0">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Local AI for Local Private Data</a:t>
            </a:r>
            <a:endParaRPr sz="1600">
              <a:solidFill>
                <a:schemeClr val="dk1"/>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latin typeface="Calibri"/>
                <a:ea typeface="Calibri"/>
                <a:cs typeface="Calibri"/>
                <a:sym typeface="Calibri"/>
              </a:rPr>
              <a:t>Cloud architecture, fin-tech, application security</a:t>
            </a:r>
            <a:endParaRPr sz="1600">
              <a:latin typeface="Calibri"/>
              <a:ea typeface="Calibri"/>
              <a:cs typeface="Calibri"/>
              <a:sym typeface="Calibri"/>
            </a:endParaRPr>
          </a:p>
          <a:p>
            <a:pPr marL="0" lvl="0" indent="0" algn="l" rtl="0">
              <a:spcBef>
                <a:spcPts val="0"/>
              </a:spcBef>
              <a:spcAft>
                <a:spcPts val="0"/>
              </a:spcAft>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Find/connect: Linkedin, GitHub, YouTube, Google</a:t>
            </a:r>
            <a:endParaRPr sz="1600">
              <a:latin typeface="Calibri"/>
              <a:ea typeface="Calibri"/>
              <a:cs typeface="Calibri"/>
              <a:sym typeface="Calibri"/>
            </a:endParaRPr>
          </a:p>
        </p:txBody>
      </p:sp>
      <p:pic>
        <p:nvPicPr>
          <p:cNvPr id="75" name="Google Shape;75;p1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010941" y="3664175"/>
            <a:ext cx="1144600" cy="415875"/>
          </a:xfrm>
          <a:prstGeom prst="rect">
            <a:avLst/>
          </a:prstGeom>
          <a:noFill/>
          <a:ln>
            <a:noFill/>
          </a:ln>
        </p:spPr>
      </p:pic>
      <p:sp>
        <p:nvSpPr>
          <p:cNvPr id="76" name="Google Shape;76;p16"/>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u="sng">
                <a:solidFill>
                  <a:schemeClr val="hlink"/>
                </a:solidFill>
                <a:latin typeface="Calibri"/>
                <a:ea typeface="Calibri"/>
                <a:cs typeface="Calibri"/>
                <a:sym typeface="Calibri"/>
                <a:hlinkClick r:id="rId5"/>
              </a:rPr>
              <a:t>https://eais.ai</a:t>
            </a:r>
            <a:r>
              <a:rPr lang="en" sz="1600">
                <a:latin typeface="Calibri"/>
                <a:ea typeface="Calibri"/>
                <a:cs typeface="Calibri"/>
                <a:sym typeface="Calibri"/>
              </a:rPr>
              <a:t> </a:t>
            </a:r>
            <a:endParaRPr sz="16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4"/>
          <p:cNvSpPr txBox="1"/>
          <p:nvPr/>
        </p:nvSpPr>
        <p:spPr>
          <a:xfrm>
            <a:off x="79800" y="514350"/>
            <a:ext cx="4339800" cy="458584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dirty="0">
                <a:latin typeface="Calibri"/>
                <a:ea typeface="Calibri"/>
                <a:cs typeface="Calibri"/>
                <a:sym typeface="Calibri"/>
              </a:rPr>
              <a:t>Large Language Models as Optimizers</a:t>
            </a:r>
            <a:endParaRPr sz="13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dirty="0">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https://arxiv.org/abs/2309.03409</a:t>
            </a:r>
            <a:r>
              <a:rPr lang="en" sz="1300" dirty="0">
                <a:solidFill>
                  <a:schemeClr val="dk1"/>
                </a:solidFill>
                <a:latin typeface="Calibri"/>
                <a:ea typeface="Calibri"/>
                <a:cs typeface="Calibri"/>
                <a:sym typeface="Calibri"/>
              </a:rPr>
              <a:t> - paper</a:t>
            </a:r>
            <a:endParaRPr sz="13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dirty="0">
                <a:solidFill>
                  <a:schemeClr val="dk1"/>
                </a:solidFill>
                <a:latin typeface="Calibri"/>
                <a:ea typeface="Calibri"/>
                <a:cs typeface="Calibri"/>
                <a:sym typeface="Calibri"/>
              </a:rPr>
              <a:t>Goal is to find instructions that maximize the task accuracy. </a:t>
            </a:r>
            <a:endParaRPr sz="13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dirty="0">
                <a:latin typeface="Calibri"/>
                <a:ea typeface="Calibri"/>
                <a:cs typeface="Calibri"/>
                <a:sym typeface="Calibri"/>
              </a:rPr>
              <a:t>Proposing </a:t>
            </a:r>
            <a:r>
              <a:rPr lang="en" sz="1300" b="1" dirty="0">
                <a:solidFill>
                  <a:srgbClr val="FF0000"/>
                </a:solidFill>
                <a:latin typeface="Calibri"/>
                <a:ea typeface="Calibri"/>
                <a:cs typeface="Calibri"/>
                <a:sym typeface="Calibri"/>
              </a:rPr>
              <a:t>Optimization by </a:t>
            </a:r>
            <a:r>
              <a:rPr lang="en" sz="1300" b="1" dirty="0" err="1">
                <a:solidFill>
                  <a:srgbClr val="FF0000"/>
                </a:solidFill>
                <a:latin typeface="Calibri"/>
                <a:ea typeface="Calibri"/>
                <a:cs typeface="Calibri"/>
                <a:sym typeface="Calibri"/>
              </a:rPr>
              <a:t>PROmpting</a:t>
            </a:r>
            <a:r>
              <a:rPr lang="en" sz="1300" b="1" dirty="0">
                <a:solidFill>
                  <a:srgbClr val="FF0000"/>
                </a:solidFill>
                <a:latin typeface="Calibri"/>
                <a:ea typeface="Calibri"/>
                <a:cs typeface="Calibri"/>
                <a:sym typeface="Calibri"/>
              </a:rPr>
              <a:t> (OPRO) </a:t>
            </a:r>
            <a:r>
              <a:rPr lang="en" sz="1300" dirty="0">
                <a:latin typeface="Calibri"/>
                <a:ea typeface="Calibri"/>
                <a:cs typeface="Calibri"/>
                <a:sym typeface="Calibri"/>
              </a:rPr>
              <a:t>- an LLM generates new solutions from the prompt that contains previously generated solutions with their values</a:t>
            </a:r>
            <a:endParaRPr sz="13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dirty="0">
                <a:latin typeface="Calibri"/>
                <a:ea typeface="Calibri"/>
                <a:cs typeface="Calibri"/>
                <a:sym typeface="Calibri"/>
              </a:rPr>
              <a:t>then the new solutions are evaluated and added to the prompt for the next optimization step. </a:t>
            </a:r>
            <a:endParaRPr sz="13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dirty="0">
                <a:latin typeface="Calibri"/>
                <a:ea typeface="Calibri"/>
                <a:cs typeface="Calibri"/>
                <a:sym typeface="Calibri"/>
              </a:rPr>
              <a:t>Description:</a:t>
            </a:r>
            <a:endParaRPr sz="13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dirty="0">
                <a:solidFill>
                  <a:schemeClr val="hlink"/>
                </a:solidFill>
                <a:latin typeface="Calibri"/>
                <a:ea typeface="Calibri"/>
                <a:cs typeface="Calibri"/>
                <a:sym typeface="Calibri"/>
                <a:hlinkClick r:id="rId4"/>
              </a:rPr>
              <a:t>https://towardsdatascience.com/new-deepmind-work-unveils-supreme-prompt-seeds-for-language-models-e95fb7f4903c</a:t>
            </a:r>
            <a:endParaRPr sz="13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dirty="0">
                <a:solidFill>
                  <a:schemeClr val="dk1"/>
                </a:solidFill>
                <a:latin typeface="Calibri"/>
                <a:ea typeface="Calibri"/>
                <a:cs typeface="Calibri"/>
                <a:sym typeface="Calibri"/>
              </a:rPr>
              <a:t>DeepMind’s preprint showed that, without any actual retraining or fine-tuning but just by optimizing prompts, we can make LLMs to work much better, and surely the same holds for other generative AI models.</a:t>
            </a:r>
            <a:endParaRPr sz="13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dirty="0">
                <a:solidFill>
                  <a:schemeClr val="dk1"/>
                </a:solidFill>
                <a:latin typeface="Calibri"/>
                <a:ea typeface="Calibri"/>
                <a:cs typeface="Calibri"/>
                <a:sym typeface="Calibri"/>
              </a:rPr>
              <a:t>AI systems will be capable of generating highly effective prompts on their own, making manual prompt engineering less necessary.</a:t>
            </a:r>
            <a:endParaRPr sz="1300" dirty="0">
              <a:solidFill>
                <a:schemeClr val="dk1"/>
              </a:solidFill>
              <a:latin typeface="Calibri"/>
              <a:ea typeface="Calibri"/>
              <a:cs typeface="Calibri"/>
              <a:sym typeface="Calibri"/>
            </a:endParaRPr>
          </a:p>
        </p:txBody>
      </p:sp>
      <p:sp>
        <p:nvSpPr>
          <p:cNvPr id="233" name="Google Shape;233;p34"/>
          <p:cNvSpPr txBox="1"/>
          <p:nvPr/>
        </p:nvSpPr>
        <p:spPr>
          <a:xfrm>
            <a:off x="0" y="0"/>
            <a:ext cx="4057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DeepMind: Effective Prompt Seeds</a:t>
            </a:r>
            <a:endParaRPr sz="2000" b="1">
              <a:latin typeface="Calibri"/>
              <a:ea typeface="Calibri"/>
              <a:cs typeface="Calibri"/>
              <a:sym typeface="Calibri"/>
            </a:endParaRPr>
          </a:p>
        </p:txBody>
      </p:sp>
      <p:sp>
        <p:nvSpPr>
          <p:cNvPr id="234" name="Google Shape;234;p34"/>
          <p:cNvSpPr txBox="1"/>
          <p:nvPr/>
        </p:nvSpPr>
        <p:spPr>
          <a:xfrm>
            <a:off x="4798730" y="73613"/>
            <a:ext cx="4278600" cy="2586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Example 1: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Prepend the following to the prompt:</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t>
            </a:r>
            <a:r>
              <a:rPr lang="en" sz="1300" b="1">
                <a:solidFill>
                  <a:srgbClr val="FF0000"/>
                </a:solidFill>
                <a:latin typeface="Calibri"/>
                <a:ea typeface="Calibri"/>
                <a:cs typeface="Calibri"/>
                <a:sym typeface="Calibri"/>
              </a:rPr>
              <a:t>A little bit of arithmetic and a logical approach will help us quickly arrive at the solution to this problem.</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Original prompt: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"Find the linear regression that describes this data."</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Improved prompt:</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t>
            </a:r>
            <a:r>
              <a:rPr lang="en" sz="1300" b="1">
                <a:solidFill>
                  <a:srgbClr val="FF0000"/>
                </a:solidFill>
                <a:latin typeface="Calibri"/>
                <a:ea typeface="Calibri"/>
                <a:cs typeface="Calibri"/>
                <a:sym typeface="Calibri"/>
              </a:rPr>
              <a:t>A little bit of arithmetic and a logical approach will help us quickly arrive at the solution to this problem. </a:t>
            </a:r>
            <a:r>
              <a:rPr lang="en" sz="1300">
                <a:solidFill>
                  <a:schemeClr val="dk1"/>
                </a:solidFill>
                <a:latin typeface="Calibri"/>
                <a:ea typeface="Calibri"/>
                <a:cs typeface="Calibri"/>
                <a:sym typeface="Calibri"/>
              </a:rPr>
              <a:t>Find the linear regression that describes this data."</a:t>
            </a:r>
            <a:endParaRPr sz="1300">
              <a:solidFill>
                <a:schemeClr val="dk1"/>
              </a:solidFill>
              <a:latin typeface="Calibri"/>
              <a:ea typeface="Calibri"/>
              <a:cs typeface="Calibri"/>
              <a:sym typeface="Calibri"/>
            </a:endParaRPr>
          </a:p>
        </p:txBody>
      </p:sp>
      <p:sp>
        <p:nvSpPr>
          <p:cNvPr id="235" name="Google Shape;235;p34"/>
          <p:cNvSpPr txBox="1"/>
          <p:nvPr/>
        </p:nvSpPr>
        <p:spPr>
          <a:xfrm>
            <a:off x="4798725" y="2735900"/>
            <a:ext cx="4278600" cy="198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Example 2: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Prepend the following to the prompt:</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t>
            </a:r>
            <a:r>
              <a:rPr lang="en" sz="1300" b="1">
                <a:solidFill>
                  <a:srgbClr val="FF0000"/>
                </a:solidFill>
                <a:latin typeface="Calibri"/>
                <a:ea typeface="Calibri"/>
                <a:cs typeface="Calibri"/>
                <a:sym typeface="Calibri"/>
              </a:rPr>
              <a:t>Analyze the given information, break down the problem into manageable steps, apply suitable mathematical operations, and provide a clear, accurate, and concise solution, ensuring precise rounding if necessary. Consider all variables and carefully consider the problem’s context for an efficient solution.</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240" name="Google Shape;240;p3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28334" y="30564"/>
            <a:ext cx="1403385" cy="1523878"/>
          </a:xfrm>
          <a:prstGeom prst="rect">
            <a:avLst/>
          </a:prstGeom>
          <a:noFill/>
          <a:ln>
            <a:noFill/>
          </a:ln>
        </p:spPr>
      </p:pic>
      <p:sp>
        <p:nvSpPr>
          <p:cNvPr id="241" name="Google Shape;241;p35"/>
          <p:cNvSpPr txBox="1"/>
          <p:nvPr/>
        </p:nvSpPr>
        <p:spPr>
          <a:xfrm>
            <a:off x="28334" y="1571011"/>
            <a:ext cx="1403400" cy="7926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Ed Posner,</a:t>
            </a:r>
            <a:r>
              <a:rPr lang="en">
                <a:solidFill>
                  <a:schemeClr val="dk1"/>
                </a:solidFill>
                <a:latin typeface="Calibri"/>
                <a:ea typeface="Calibri"/>
                <a:cs typeface="Calibri"/>
                <a:sym typeface="Calibri"/>
              </a:rPr>
              <a:t> </a:t>
            </a:r>
            <a:r>
              <a:rPr lang="en" sz="1100" b="0" i="0" u="none" strike="noStrike" cap="none">
                <a:solidFill>
                  <a:schemeClr val="dk1"/>
                </a:solidFill>
                <a:latin typeface="Calibri"/>
                <a:ea typeface="Calibri"/>
                <a:cs typeface="Calibri"/>
                <a:sym typeface="Calibri"/>
              </a:rPr>
              <a:t>CalTech,</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Calibri"/>
                <a:ea typeface="Calibri"/>
                <a:cs typeface="Calibri"/>
                <a:sym typeface="Calibri"/>
              </a:rPr>
              <a:t>First NIPS President, and founder </a:t>
            </a:r>
            <a:r>
              <a:rPr lang="en" sz="1100">
                <a:solidFill>
                  <a:schemeClr val="dk1"/>
                </a:solidFill>
                <a:latin typeface="Calibri"/>
                <a:ea typeface="Calibri"/>
                <a:cs typeface="Calibri"/>
                <a:sym typeface="Calibri"/>
              </a:rPr>
              <a:t>of</a:t>
            </a:r>
            <a:r>
              <a:rPr lang="en" sz="1100" b="0" i="0" u="none" strike="noStrike" cap="none">
                <a:solidFill>
                  <a:schemeClr val="dk1"/>
                </a:solidFill>
                <a:latin typeface="Calibri"/>
                <a:ea typeface="Calibri"/>
                <a:cs typeface="Calibri"/>
                <a:sym typeface="Calibri"/>
              </a:rPr>
              <a:t> NIPS foundation</a:t>
            </a:r>
            <a:endParaRPr sz="1100" b="0" i="0" u="none" strike="noStrike" cap="none">
              <a:solidFill>
                <a:schemeClr val="dk1"/>
              </a:solidFill>
              <a:latin typeface="Calibri"/>
              <a:ea typeface="Calibri"/>
              <a:cs typeface="Calibri"/>
              <a:sym typeface="Calibri"/>
            </a:endParaRPr>
          </a:p>
        </p:txBody>
      </p:sp>
      <p:sp>
        <p:nvSpPr>
          <p:cNvPr id="242" name="Google Shape;242;p35"/>
          <p:cNvSpPr txBox="1"/>
          <p:nvPr/>
        </p:nvSpPr>
        <p:spPr>
          <a:xfrm>
            <a:off x="1397919" y="1498441"/>
            <a:ext cx="1536600" cy="4539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Yaser Abu-Mostafa,</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Calibri"/>
                <a:ea typeface="Calibri"/>
                <a:cs typeface="Calibri"/>
                <a:sym typeface="Calibri"/>
              </a:rPr>
              <a:t>CalTech</a:t>
            </a:r>
            <a:endParaRPr sz="1100" b="0" i="0" u="none" strike="noStrike" cap="none">
              <a:solidFill>
                <a:schemeClr val="dk1"/>
              </a:solidFill>
              <a:latin typeface="Calibri"/>
              <a:ea typeface="Calibri"/>
              <a:cs typeface="Calibri"/>
              <a:sym typeface="Calibri"/>
            </a:endParaRPr>
          </a:p>
        </p:txBody>
      </p:sp>
      <p:sp>
        <p:nvSpPr>
          <p:cNvPr id="243" name="Google Shape;243;p35"/>
          <p:cNvSpPr txBox="1"/>
          <p:nvPr/>
        </p:nvSpPr>
        <p:spPr>
          <a:xfrm>
            <a:off x="5220174" y="1622050"/>
            <a:ext cx="3816600" cy="1870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300" i="0" u="none" strike="noStrike" cap="none">
                <a:solidFill>
                  <a:schemeClr val="dk1"/>
                </a:solidFill>
                <a:latin typeface="Calibri"/>
                <a:ea typeface="Calibri"/>
                <a:cs typeface="Calibri"/>
                <a:sym typeface="Calibri"/>
              </a:rPr>
              <a:t>NIPS Conference – held every </a:t>
            </a:r>
            <a:r>
              <a:rPr lang="en" sz="1300" b="1" i="0" u="none" strike="noStrike" cap="none">
                <a:solidFill>
                  <a:srgbClr val="FF0000"/>
                </a:solidFill>
                <a:latin typeface="Calibri"/>
                <a:ea typeface="Calibri"/>
                <a:cs typeface="Calibri"/>
                <a:sym typeface="Calibri"/>
              </a:rPr>
              <a:t>December</a:t>
            </a:r>
            <a:r>
              <a:rPr lang="en" sz="1300" i="0" u="none" strike="noStrike" cap="none">
                <a:solidFill>
                  <a:schemeClr val="dk1"/>
                </a:solidFill>
                <a:latin typeface="Calibri"/>
                <a:ea typeface="Calibri"/>
                <a:cs typeface="Calibri"/>
                <a:sym typeface="Calibri"/>
              </a:rPr>
              <a:t> since 1987</a:t>
            </a:r>
            <a:endParaRPr sz="130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 sz="1300" i="0" u="none" strike="noStrike" cap="none">
                <a:solidFill>
                  <a:schemeClr val="dk1"/>
                </a:solidFill>
                <a:latin typeface="Calibri"/>
                <a:ea typeface="Calibri"/>
                <a:cs typeface="Calibri"/>
                <a:sym typeface="Calibri"/>
              </a:rPr>
              <a:t>NIPS = Neural Information Processing Systems</a:t>
            </a:r>
            <a:endParaRPr sz="13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 sz="1300">
                <a:solidFill>
                  <a:schemeClr val="dk1"/>
                </a:solidFill>
                <a:latin typeface="Calibri"/>
                <a:ea typeface="Calibri"/>
                <a:cs typeface="Calibri"/>
                <a:sym typeface="Calibri"/>
              </a:rPr>
              <a:t>Renamed as NeurIPS</a:t>
            </a:r>
            <a:endParaRPr sz="13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 sz="1300">
                <a:solidFill>
                  <a:schemeClr val="dk1"/>
                </a:solidFill>
                <a:latin typeface="Calibri"/>
                <a:ea typeface="Calibri"/>
                <a:cs typeface="Calibri"/>
                <a:sym typeface="Calibri"/>
              </a:rPr>
              <a:t>Founded by 3 CalTech scientists</a:t>
            </a:r>
            <a:endParaRPr sz="13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300">
              <a:solidFill>
                <a:schemeClr val="dk1"/>
              </a:solidFill>
              <a:latin typeface="Calibri"/>
              <a:ea typeface="Calibri"/>
              <a:cs typeface="Calibri"/>
              <a:sym typeface="Calibri"/>
            </a:endParaRPr>
          </a:p>
          <a:p>
            <a:pPr marL="228600" marR="0" lvl="0" indent="-196850" algn="l" rtl="0">
              <a:lnSpc>
                <a:spcPct val="100000"/>
              </a:lnSpc>
              <a:spcBef>
                <a:spcPts val="0"/>
              </a:spcBef>
              <a:spcAft>
                <a:spcPts val="0"/>
              </a:spcAft>
              <a:buSzPts val="1300"/>
              <a:buFont typeface="Calibri"/>
              <a:buChar char="●"/>
            </a:pPr>
            <a:r>
              <a:rPr lang="en" sz="1300" i="0" u="sng" strike="noStrike" cap="none">
                <a:solidFill>
                  <a:schemeClr val="hlink"/>
                </a:solidFill>
                <a:latin typeface="Calibri"/>
                <a:ea typeface="Calibri"/>
                <a:cs typeface="Calibri"/>
                <a:sym typeface="Calibri"/>
                <a:hlinkClick r:id="rId4"/>
              </a:rPr>
              <a:t>https://nips.cc</a:t>
            </a:r>
            <a:endParaRPr sz="1300" i="0" u="none" strike="noStrike" cap="none">
              <a:solidFill>
                <a:schemeClr val="dk1"/>
              </a:solidFill>
              <a:latin typeface="Calibri"/>
              <a:ea typeface="Calibri"/>
              <a:cs typeface="Calibri"/>
              <a:sym typeface="Calibri"/>
            </a:endParaRPr>
          </a:p>
          <a:p>
            <a:pPr marL="228600" marR="0" lvl="0" indent="-196850" algn="l" rtl="0">
              <a:lnSpc>
                <a:spcPct val="100000"/>
              </a:lnSpc>
              <a:spcBef>
                <a:spcPts val="0"/>
              </a:spcBef>
              <a:spcAft>
                <a:spcPts val="0"/>
              </a:spcAft>
              <a:buSzPts val="1300"/>
              <a:buFont typeface="Calibri"/>
              <a:buChar char="●"/>
            </a:pPr>
            <a:r>
              <a:rPr lang="en" sz="1300" i="0" u="sng" strike="noStrike" cap="none">
                <a:solidFill>
                  <a:schemeClr val="hlink"/>
                </a:solidFill>
                <a:latin typeface="Calibri"/>
                <a:ea typeface="Calibri"/>
                <a:cs typeface="Calibri"/>
                <a:sym typeface="Calibri"/>
                <a:hlinkClick r:id="rId5"/>
              </a:rPr>
              <a:t>https://papers.nips.cc</a:t>
            </a:r>
            <a:endParaRPr sz="1300" i="0" u="none" strike="noStrike" cap="none">
              <a:solidFill>
                <a:schemeClr val="dk1"/>
              </a:solidFill>
              <a:latin typeface="Calibri"/>
              <a:ea typeface="Calibri"/>
              <a:cs typeface="Calibri"/>
              <a:sym typeface="Calibri"/>
            </a:endParaRPr>
          </a:p>
          <a:p>
            <a:pPr marL="228600" marR="0" lvl="0" indent="-196850" algn="l" rtl="0">
              <a:lnSpc>
                <a:spcPct val="100000"/>
              </a:lnSpc>
              <a:spcBef>
                <a:spcPts val="0"/>
              </a:spcBef>
              <a:spcAft>
                <a:spcPts val="0"/>
              </a:spcAft>
              <a:buSzPts val="1300"/>
              <a:buFont typeface="Calibri"/>
              <a:buChar char="●"/>
            </a:pPr>
            <a:r>
              <a:rPr lang="en" sz="1300" i="0" u="sng" strike="noStrike" cap="none">
                <a:solidFill>
                  <a:schemeClr val="hlink"/>
                </a:solidFill>
                <a:latin typeface="Calibri"/>
                <a:ea typeface="Calibri"/>
                <a:cs typeface="Calibri"/>
                <a:sym typeface="Calibri"/>
                <a:hlinkClick r:id="rId6"/>
              </a:rPr>
              <a:t>https://en.wikipedia.org/wiki/Conference_on_Neural_Information_Processing_Systems</a:t>
            </a:r>
            <a:endParaRPr sz="1300" i="0" u="none" strike="noStrike" cap="none">
              <a:solidFill>
                <a:schemeClr val="dk1"/>
              </a:solidFill>
              <a:latin typeface="Calibri"/>
              <a:ea typeface="Calibri"/>
              <a:cs typeface="Calibri"/>
              <a:sym typeface="Calibri"/>
            </a:endParaRPr>
          </a:p>
        </p:txBody>
      </p:sp>
      <p:sp>
        <p:nvSpPr>
          <p:cNvPr id="244" name="Google Shape;244;p35"/>
          <p:cNvSpPr txBox="1"/>
          <p:nvPr/>
        </p:nvSpPr>
        <p:spPr>
          <a:xfrm>
            <a:off x="4839179" y="666534"/>
            <a:ext cx="2490600" cy="4386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Calibri"/>
                <a:ea typeface="Calibri"/>
                <a:cs typeface="Calibri"/>
                <a:sym typeface="Calibri"/>
              </a:rPr>
              <a:t>NIPS = NeurIPS</a:t>
            </a:r>
            <a:endParaRPr sz="2400" b="1" i="0" u="none" strike="noStrike" cap="none">
              <a:solidFill>
                <a:schemeClr val="dk1"/>
              </a:solidFill>
              <a:latin typeface="Calibri"/>
              <a:ea typeface="Calibri"/>
              <a:cs typeface="Calibri"/>
              <a:sym typeface="Calibri"/>
            </a:endParaRPr>
          </a:p>
        </p:txBody>
      </p:sp>
      <p:sp>
        <p:nvSpPr>
          <p:cNvPr id="245" name="Google Shape;245;p35"/>
          <p:cNvSpPr txBox="1"/>
          <p:nvPr/>
        </p:nvSpPr>
        <p:spPr>
          <a:xfrm>
            <a:off x="2983003" y="1507151"/>
            <a:ext cx="1536600" cy="6234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James Bower</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Calibri"/>
                <a:ea typeface="Calibri"/>
                <a:cs typeface="Calibri"/>
                <a:sym typeface="Calibri"/>
              </a:rPr>
              <a:t>CalTech, Oregon, Neuroscientist</a:t>
            </a:r>
            <a:endParaRPr sz="1100" b="0" i="0" u="none" strike="noStrike" cap="none">
              <a:solidFill>
                <a:srgbClr val="000000"/>
              </a:solidFill>
              <a:latin typeface="Arial"/>
              <a:ea typeface="Arial"/>
              <a:cs typeface="Arial"/>
              <a:sym typeface="Arial"/>
            </a:endParaRPr>
          </a:p>
        </p:txBody>
      </p:sp>
      <p:pic>
        <p:nvPicPr>
          <p:cNvPr id="246" name="Google Shape;246;p35"/>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7553885" y="106764"/>
            <a:ext cx="1496794" cy="1467876"/>
          </a:xfrm>
          <a:prstGeom prst="rect">
            <a:avLst/>
          </a:prstGeom>
          <a:noFill/>
          <a:ln>
            <a:noFill/>
          </a:ln>
        </p:spPr>
      </p:pic>
      <p:sp>
        <p:nvSpPr>
          <p:cNvPr id="247" name="Google Shape;247;p35"/>
          <p:cNvSpPr txBox="1"/>
          <p:nvPr/>
        </p:nvSpPr>
        <p:spPr>
          <a:xfrm>
            <a:off x="32875" y="2542100"/>
            <a:ext cx="4708500" cy="2270400"/>
          </a:xfrm>
          <a:prstGeom prst="rect">
            <a:avLst/>
          </a:prstGeom>
          <a:noFill/>
          <a:ln>
            <a:noFill/>
          </a:ln>
        </p:spPr>
        <p:txBody>
          <a:bodyPr spcFirstLastPara="1" wrap="square" lIns="68575" tIns="34275" rIns="68575" bIns="34275" anchor="t" anchorCtr="0">
            <a:spAutoFit/>
          </a:bodyPr>
          <a:lstStyle/>
          <a:p>
            <a:pPr marL="228600" marR="0" lvl="0" indent="-196850" algn="l" rtl="0">
              <a:lnSpc>
                <a:spcPct val="100000"/>
              </a:lnSpc>
              <a:spcBef>
                <a:spcPts val="0"/>
              </a:spcBef>
              <a:spcAft>
                <a:spcPts val="0"/>
              </a:spcAft>
              <a:buClr>
                <a:schemeClr val="dk1"/>
              </a:buClr>
              <a:buSzPts val="1300"/>
              <a:buFont typeface="Calibri"/>
              <a:buChar char="●"/>
            </a:pPr>
            <a:r>
              <a:rPr lang="en" sz="1300" i="0" u="none" strike="noStrike" cap="none">
                <a:solidFill>
                  <a:schemeClr val="dk1"/>
                </a:solidFill>
                <a:latin typeface="Calibri"/>
                <a:ea typeface="Calibri"/>
                <a:cs typeface="Calibri"/>
                <a:sym typeface="Calibri"/>
              </a:rPr>
              <a:t>1987-2000 – in Denver, USA</a:t>
            </a:r>
            <a:endParaRPr sz="130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chemeClr val="dk1"/>
              </a:buClr>
              <a:buSzPts val="1300"/>
              <a:buFont typeface="Calibri"/>
              <a:buChar char="●"/>
            </a:pPr>
            <a:r>
              <a:rPr lang="en" sz="1300" i="0" u="none" strike="noStrike" cap="none">
                <a:solidFill>
                  <a:schemeClr val="dk1"/>
                </a:solidFill>
                <a:latin typeface="Calibri"/>
                <a:ea typeface="Calibri"/>
                <a:cs typeface="Calibri"/>
                <a:sym typeface="Calibri"/>
              </a:rPr>
              <a:t>2001-2010 – in Vancouver, Canada</a:t>
            </a:r>
            <a:endParaRPr sz="130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chemeClr val="dk1"/>
              </a:buClr>
              <a:buSzPts val="1300"/>
              <a:buFont typeface="Calibri"/>
              <a:buChar char="●"/>
            </a:pPr>
            <a:r>
              <a:rPr lang="en" sz="1300" i="0" u="none" strike="noStrike" cap="none">
                <a:solidFill>
                  <a:schemeClr val="dk1"/>
                </a:solidFill>
                <a:latin typeface="Calibri"/>
                <a:ea typeface="Calibri"/>
                <a:cs typeface="Calibri"/>
                <a:sym typeface="Calibri"/>
              </a:rPr>
              <a:t>2011 – Granada, Spain</a:t>
            </a:r>
            <a:endParaRPr sz="130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chemeClr val="dk1"/>
              </a:buClr>
              <a:buSzPts val="1300"/>
              <a:buFont typeface="Calibri"/>
              <a:buChar char="●"/>
            </a:pPr>
            <a:r>
              <a:rPr lang="en" sz="1300" i="0" u="none" strike="noStrike" cap="none">
                <a:solidFill>
                  <a:schemeClr val="dk1"/>
                </a:solidFill>
                <a:latin typeface="Calibri"/>
                <a:ea typeface="Calibri"/>
                <a:cs typeface="Calibri"/>
                <a:sym typeface="Calibri"/>
              </a:rPr>
              <a:t>2012-2013 – Lake Tahoe, US</a:t>
            </a:r>
            <a:endParaRPr sz="130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chemeClr val="dk1"/>
              </a:buClr>
              <a:buSzPts val="1300"/>
              <a:buFont typeface="Calibri"/>
              <a:buChar char="●"/>
            </a:pPr>
            <a:r>
              <a:rPr lang="en" sz="1300" i="0" u="none" strike="noStrike" cap="none">
                <a:solidFill>
                  <a:schemeClr val="dk1"/>
                </a:solidFill>
                <a:latin typeface="Calibri"/>
                <a:ea typeface="Calibri"/>
                <a:cs typeface="Calibri"/>
                <a:sym typeface="Calibri"/>
              </a:rPr>
              <a:t>2014-2015 – Montreal, Canada (2.5K-3.7K participants)</a:t>
            </a:r>
            <a:endParaRPr sz="130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chemeClr val="dk1"/>
              </a:buClr>
              <a:buSzPts val="1300"/>
              <a:buFont typeface="Calibri"/>
              <a:buChar char="●"/>
            </a:pPr>
            <a:r>
              <a:rPr lang="en" sz="1300" i="0" u="none" strike="noStrike" cap="none">
                <a:solidFill>
                  <a:schemeClr val="dk1"/>
                </a:solidFill>
                <a:latin typeface="Calibri"/>
                <a:ea typeface="Calibri"/>
                <a:cs typeface="Calibri"/>
                <a:sym typeface="Calibri"/>
              </a:rPr>
              <a:t>2016 - Barcelona, Spain (5.7K participants)</a:t>
            </a:r>
            <a:endParaRPr sz="130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chemeClr val="dk1"/>
              </a:buClr>
              <a:buSzPts val="1300"/>
              <a:buFont typeface="Calibri"/>
              <a:buChar char="●"/>
            </a:pPr>
            <a:r>
              <a:rPr lang="en" sz="1300" i="0" u="none" strike="noStrike" cap="none">
                <a:solidFill>
                  <a:schemeClr val="dk1"/>
                </a:solidFill>
                <a:latin typeface="Calibri"/>
                <a:ea typeface="Calibri"/>
                <a:cs typeface="Calibri"/>
                <a:sym typeface="Calibri"/>
              </a:rPr>
              <a:t>2017 - Long Beach, California, US </a:t>
            </a:r>
            <a:r>
              <a:rPr lang="en" sz="1300">
                <a:solidFill>
                  <a:schemeClr val="dk1"/>
                </a:solidFill>
                <a:latin typeface="Calibri"/>
                <a:ea typeface="Calibri"/>
                <a:cs typeface="Calibri"/>
                <a:sym typeface="Calibri"/>
              </a:rPr>
              <a:t>(8K+ participants)</a:t>
            </a:r>
            <a:endParaRPr sz="130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chemeClr val="dk1"/>
              </a:buClr>
              <a:buSzPts val="1300"/>
              <a:buFont typeface="Calibri"/>
              <a:buChar char="●"/>
            </a:pPr>
            <a:r>
              <a:rPr lang="en" sz="1300" i="0" u="none" strike="noStrike" cap="none">
                <a:solidFill>
                  <a:schemeClr val="dk1"/>
                </a:solidFill>
                <a:latin typeface="Calibri"/>
                <a:ea typeface="Calibri"/>
                <a:cs typeface="Calibri"/>
                <a:sym typeface="Calibri"/>
              </a:rPr>
              <a:t>2018 - Montréal, Quebec, Canada (12K participants</a:t>
            </a:r>
            <a:endParaRPr sz="1300">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2019, 2020 - Vancouver, Canada (virtual, 13K, lottery for tickets)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2021 - Virtual</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2022, 2023 - New Orleans, US</a:t>
            </a:r>
            <a:endParaRPr sz="1300" i="0" u="none" strike="noStrike" cap="none">
              <a:solidFill>
                <a:srgbClr val="000000"/>
              </a:solidFill>
              <a:latin typeface="Calibri"/>
              <a:ea typeface="Calibri"/>
              <a:cs typeface="Calibri"/>
              <a:sym typeface="Calibri"/>
            </a:endParaRPr>
          </a:p>
        </p:txBody>
      </p:sp>
      <p:pic>
        <p:nvPicPr>
          <p:cNvPr id="248" name="Google Shape;248;p35"/>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1636673" y="30564"/>
            <a:ext cx="1093077" cy="1523878"/>
          </a:xfrm>
          <a:prstGeom prst="rect">
            <a:avLst/>
          </a:prstGeom>
          <a:noFill/>
          <a:ln>
            <a:noFill/>
          </a:ln>
        </p:spPr>
      </p:pic>
      <p:pic>
        <p:nvPicPr>
          <p:cNvPr id="249" name="Google Shape;249;p35"/>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2917960" y="16552"/>
            <a:ext cx="1537889" cy="1537889"/>
          </a:xfrm>
          <a:prstGeom prst="rect">
            <a:avLst/>
          </a:prstGeom>
          <a:noFill/>
          <a:ln>
            <a:noFill/>
          </a:ln>
        </p:spPr>
      </p:pic>
      <p:pic>
        <p:nvPicPr>
          <p:cNvPr id="250" name="Google Shape;250;p35"/>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5383051" y="3626049"/>
            <a:ext cx="2549023" cy="13865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6"/>
          <p:cNvSpPr txBox="1"/>
          <p:nvPr/>
        </p:nvSpPr>
        <p:spPr>
          <a:xfrm>
            <a:off x="83407" y="620926"/>
            <a:ext cx="7794000" cy="3624900"/>
          </a:xfrm>
          <a:prstGeom prst="rect">
            <a:avLst/>
          </a:prstGeom>
          <a:noFill/>
          <a:ln>
            <a:noFill/>
          </a:ln>
        </p:spPr>
        <p:txBody>
          <a:bodyPr spcFirstLastPara="1" wrap="square" lIns="68575" tIns="34275" rIns="68575" bIns="34275" anchor="t" anchorCtr="0">
            <a:spAutoFit/>
          </a:bodyPr>
          <a:lstStyle/>
          <a:p>
            <a:pPr marL="215900" marR="0" lvl="0" indent="-222250" algn="l" rtl="0">
              <a:lnSpc>
                <a:spcPct val="100000"/>
              </a:lnSpc>
              <a:spcBef>
                <a:spcPts val="0"/>
              </a:spcBef>
              <a:spcAft>
                <a:spcPts val="0"/>
              </a:spcAft>
              <a:buClr>
                <a:srgbClr val="000000"/>
              </a:buClr>
              <a:buSzPts val="1100"/>
              <a:buFont typeface="Arial"/>
              <a:buChar char="•"/>
            </a:pPr>
            <a:r>
              <a:rPr lang="en" sz="1100" b="0" i="0" u="none" strike="noStrike" cap="none">
                <a:solidFill>
                  <a:srgbClr val="000000"/>
                </a:solidFill>
                <a:latin typeface="Arial"/>
                <a:ea typeface="Arial"/>
                <a:cs typeface="Arial"/>
                <a:sym typeface="Arial"/>
              </a:rPr>
              <a:t>NIPS = NeurIPS - </a:t>
            </a:r>
            <a:r>
              <a:rPr lang="en" sz="1100" b="0" i="0" u="sng" strike="noStrike" cap="none">
                <a:solidFill>
                  <a:schemeClr val="hlink"/>
                </a:solidFill>
                <a:latin typeface="Arial"/>
                <a:ea typeface="Arial"/>
                <a:cs typeface="Arial"/>
                <a:sym typeface="Arial"/>
                <a:hlinkClick r:id="rId3"/>
              </a:rPr>
              <a:t>https://nips.cc/</a:t>
            </a:r>
            <a:r>
              <a:rPr lang="en" sz="1100" b="0" i="0" u="none" strike="noStrike" cap="none">
                <a:solidFill>
                  <a:srgbClr val="000000"/>
                </a:solidFill>
                <a:latin typeface="Arial"/>
                <a:ea typeface="Arial"/>
                <a:cs typeface="Arial"/>
                <a:sym typeface="Arial"/>
              </a:rPr>
              <a:t> </a:t>
            </a:r>
            <a:endParaRPr sz="1100"/>
          </a:p>
          <a:p>
            <a:pPr marL="215900" marR="0" lvl="0" indent="-222250" algn="l" rtl="0">
              <a:lnSpc>
                <a:spcPct val="100000"/>
              </a:lnSpc>
              <a:spcBef>
                <a:spcPts val="0"/>
              </a:spcBef>
              <a:spcAft>
                <a:spcPts val="0"/>
              </a:spcAft>
              <a:buClr>
                <a:srgbClr val="000000"/>
              </a:buClr>
              <a:buSzPts val="1100"/>
              <a:buFont typeface="Arial"/>
              <a:buChar char="•"/>
            </a:pPr>
            <a:r>
              <a:rPr lang="en" sz="1100" b="0" i="0" u="none" strike="noStrike" cap="none">
                <a:solidFill>
                  <a:srgbClr val="000000"/>
                </a:solidFill>
                <a:latin typeface="Arial"/>
                <a:ea typeface="Arial"/>
                <a:cs typeface="Arial"/>
                <a:sym typeface="Arial"/>
              </a:rPr>
              <a:t>ICLR = International Conference on Learning Representations - </a:t>
            </a:r>
            <a:r>
              <a:rPr lang="en" sz="1100" b="0" i="0" u="sng" strike="noStrike" cap="none">
                <a:solidFill>
                  <a:schemeClr val="hlink"/>
                </a:solidFill>
                <a:latin typeface="Arial"/>
                <a:ea typeface="Arial"/>
                <a:cs typeface="Arial"/>
                <a:sym typeface="Arial"/>
                <a:hlinkClick r:id="rId4"/>
              </a:rPr>
              <a:t>https://iclr.cc/</a:t>
            </a:r>
            <a:r>
              <a:rPr lang="en" sz="1100" b="0" i="0" u="none" strike="noStrike" cap="none">
                <a:solidFill>
                  <a:srgbClr val="000000"/>
                </a:solidFill>
                <a:latin typeface="Arial"/>
                <a:ea typeface="Arial"/>
                <a:cs typeface="Arial"/>
                <a:sym typeface="Arial"/>
              </a:rPr>
              <a:t> </a:t>
            </a:r>
            <a:endParaRPr sz="1100"/>
          </a:p>
          <a:p>
            <a:pPr marL="215900" marR="0" lvl="0" indent="-222250" algn="l" rtl="0">
              <a:lnSpc>
                <a:spcPct val="100000"/>
              </a:lnSpc>
              <a:spcBef>
                <a:spcPts val="0"/>
              </a:spcBef>
              <a:spcAft>
                <a:spcPts val="0"/>
              </a:spcAft>
              <a:buClr>
                <a:srgbClr val="000000"/>
              </a:buClr>
              <a:buSzPts val="1100"/>
              <a:buFont typeface="Arial"/>
              <a:buChar char="•"/>
            </a:pPr>
            <a:r>
              <a:rPr lang="en" sz="1100" b="0" i="0" u="none" strike="noStrike" cap="none">
                <a:solidFill>
                  <a:srgbClr val="000000"/>
                </a:solidFill>
                <a:latin typeface="Arial"/>
                <a:ea typeface="Arial"/>
                <a:cs typeface="Arial"/>
                <a:sym typeface="Arial"/>
              </a:rPr>
              <a:t>ICMLR = International Conference on Machine Learning in Robotics - </a:t>
            </a:r>
            <a:endParaRPr sz="1100"/>
          </a:p>
          <a:p>
            <a:pPr marL="215900" marR="0" lvl="0" indent="-222250" algn="l" rtl="0">
              <a:lnSpc>
                <a:spcPct val="100000"/>
              </a:lnSpc>
              <a:spcBef>
                <a:spcPts val="0"/>
              </a:spcBef>
              <a:spcAft>
                <a:spcPts val="0"/>
              </a:spcAft>
              <a:buClr>
                <a:srgbClr val="000000"/>
              </a:buClr>
              <a:buSzPts val="1100"/>
              <a:buFont typeface="Arial"/>
              <a:buChar char="•"/>
            </a:pPr>
            <a:r>
              <a:rPr lang="en" sz="1100" b="0" i="0" u="none" strike="noStrike" cap="none">
                <a:solidFill>
                  <a:srgbClr val="000000"/>
                </a:solidFill>
                <a:latin typeface="Arial"/>
                <a:ea typeface="Arial"/>
                <a:cs typeface="Arial"/>
                <a:sym typeface="Arial"/>
              </a:rPr>
              <a:t>IntelliSys - </a:t>
            </a:r>
            <a:r>
              <a:rPr lang="en" sz="1100" b="0" i="0" u="sng" strike="noStrike" cap="none">
                <a:solidFill>
                  <a:schemeClr val="hlink"/>
                </a:solidFill>
                <a:latin typeface="Arial"/>
                <a:ea typeface="Arial"/>
                <a:cs typeface="Arial"/>
                <a:sym typeface="Arial"/>
                <a:hlinkClick r:id="rId5"/>
              </a:rPr>
              <a:t>https://saiconference.com/IntelliSys</a:t>
            </a:r>
            <a:r>
              <a:rPr lang="en" sz="1100" b="0" i="0" u="none" strike="noStrike" cap="none">
                <a:solidFill>
                  <a:srgbClr val="000000"/>
                </a:solidFill>
                <a:latin typeface="Arial"/>
                <a:ea typeface="Arial"/>
                <a:cs typeface="Arial"/>
                <a:sym typeface="Arial"/>
              </a:rPr>
              <a:t> </a:t>
            </a:r>
            <a:endParaRPr sz="1100"/>
          </a:p>
          <a:p>
            <a:pPr marL="215900" marR="0" lvl="0" indent="-222250" algn="l" rtl="0">
              <a:lnSpc>
                <a:spcPct val="100000"/>
              </a:lnSpc>
              <a:spcBef>
                <a:spcPts val="0"/>
              </a:spcBef>
              <a:spcAft>
                <a:spcPts val="0"/>
              </a:spcAft>
              <a:buClr>
                <a:srgbClr val="000000"/>
              </a:buClr>
              <a:buSzPts val="1100"/>
              <a:buFont typeface="Arial"/>
              <a:buChar char="•"/>
            </a:pPr>
            <a:r>
              <a:rPr lang="en" sz="1100" b="0" i="0" u="none" strike="noStrike" cap="none">
                <a:solidFill>
                  <a:srgbClr val="000000"/>
                </a:solidFill>
                <a:latin typeface="Arial"/>
                <a:ea typeface="Arial"/>
                <a:cs typeface="Arial"/>
                <a:sym typeface="Arial"/>
              </a:rPr>
              <a:t>IJCAI = International Joint Conferences on Artificial Intelligence - </a:t>
            </a:r>
            <a:r>
              <a:rPr lang="en" sz="1100" b="0" i="0" u="sng" strike="noStrike" cap="none">
                <a:solidFill>
                  <a:schemeClr val="hlink"/>
                </a:solidFill>
                <a:latin typeface="Arial"/>
                <a:ea typeface="Arial"/>
                <a:cs typeface="Arial"/>
                <a:sym typeface="Arial"/>
                <a:hlinkClick r:id="rId6"/>
              </a:rPr>
              <a:t>https://www.ijcai.org/</a:t>
            </a:r>
            <a:r>
              <a:rPr lang="en" sz="1100" b="0" i="0" u="none" strike="noStrike" cap="none">
                <a:solidFill>
                  <a:srgbClr val="000000"/>
                </a:solidFill>
                <a:latin typeface="Arial"/>
                <a:ea typeface="Arial"/>
                <a:cs typeface="Arial"/>
                <a:sym typeface="Arial"/>
              </a:rPr>
              <a:t> </a:t>
            </a:r>
            <a:endParaRPr sz="1100"/>
          </a:p>
          <a:p>
            <a:pPr marL="215900" marR="0" lvl="0" indent="-222250" algn="l" rtl="0">
              <a:lnSpc>
                <a:spcPct val="100000"/>
              </a:lnSpc>
              <a:spcBef>
                <a:spcPts val="0"/>
              </a:spcBef>
              <a:spcAft>
                <a:spcPts val="0"/>
              </a:spcAft>
              <a:buClr>
                <a:srgbClr val="000000"/>
              </a:buClr>
              <a:buSzPts val="1100"/>
              <a:buFont typeface="Arial"/>
              <a:buChar char="•"/>
            </a:pPr>
            <a:r>
              <a:rPr lang="en" sz="1100" b="0" i="0" u="none" strike="noStrike" cap="none">
                <a:solidFill>
                  <a:srgbClr val="000000"/>
                </a:solidFill>
                <a:latin typeface="Arial"/>
                <a:ea typeface="Arial"/>
                <a:cs typeface="Arial"/>
                <a:sym typeface="Arial"/>
              </a:rPr>
              <a:t>ICML = International Conference on Machine Learning - </a:t>
            </a:r>
            <a:r>
              <a:rPr lang="en" sz="1100" b="0" i="0" u="sng" strike="noStrike" cap="none">
                <a:solidFill>
                  <a:schemeClr val="hlink"/>
                </a:solidFill>
                <a:latin typeface="Arial"/>
                <a:ea typeface="Arial"/>
                <a:cs typeface="Arial"/>
                <a:sym typeface="Arial"/>
                <a:hlinkClick r:id="rId7"/>
              </a:rPr>
              <a:t>https://icml.cc/</a:t>
            </a:r>
            <a:r>
              <a:rPr lang="en" sz="1100" b="0" i="0" u="none" strike="noStrike" cap="none">
                <a:solidFill>
                  <a:srgbClr val="000000"/>
                </a:solidFill>
                <a:latin typeface="Arial"/>
                <a:ea typeface="Arial"/>
                <a:cs typeface="Arial"/>
                <a:sym typeface="Arial"/>
              </a:rPr>
              <a:t> </a:t>
            </a:r>
            <a:endParaRPr sz="1100"/>
          </a:p>
          <a:p>
            <a:pPr marL="215900" marR="0" lvl="0" indent="-222250" algn="l" rtl="0">
              <a:lnSpc>
                <a:spcPct val="100000"/>
              </a:lnSpc>
              <a:spcBef>
                <a:spcPts val="0"/>
              </a:spcBef>
              <a:spcAft>
                <a:spcPts val="0"/>
              </a:spcAft>
              <a:buClr>
                <a:srgbClr val="000000"/>
              </a:buClr>
              <a:buSzPts val="1100"/>
              <a:buFont typeface="Arial"/>
              <a:buChar char="•"/>
            </a:pPr>
            <a:r>
              <a:rPr lang="en" sz="1100" b="0" i="0" u="none" strike="noStrike" cap="none">
                <a:solidFill>
                  <a:srgbClr val="000000"/>
                </a:solidFill>
                <a:latin typeface="Arial"/>
                <a:ea typeface="Arial"/>
                <a:cs typeface="Arial"/>
                <a:sym typeface="Arial"/>
              </a:rPr>
              <a:t>UAI = Uncertainty in Artificial Intelligence - </a:t>
            </a:r>
            <a:r>
              <a:rPr lang="en" sz="1100" b="0" i="0" u="sng" strike="noStrike" cap="none">
                <a:solidFill>
                  <a:schemeClr val="hlink"/>
                </a:solidFill>
                <a:latin typeface="Arial"/>
                <a:ea typeface="Arial"/>
                <a:cs typeface="Arial"/>
                <a:sym typeface="Arial"/>
                <a:hlinkClick r:id="rId8"/>
              </a:rPr>
              <a:t>http://www.auai.org/</a:t>
            </a:r>
            <a:r>
              <a:rPr lang="en" sz="1100" b="0" i="0" u="none" strike="noStrike" cap="none">
                <a:solidFill>
                  <a:srgbClr val="000000"/>
                </a:solidFill>
                <a:latin typeface="Arial"/>
                <a:ea typeface="Arial"/>
                <a:cs typeface="Arial"/>
                <a:sym typeface="Arial"/>
              </a:rPr>
              <a:t> </a:t>
            </a:r>
            <a:endParaRPr sz="1100"/>
          </a:p>
          <a:p>
            <a:pPr marL="215900" marR="0" lvl="0" indent="-222250" algn="l" rtl="0">
              <a:lnSpc>
                <a:spcPct val="100000"/>
              </a:lnSpc>
              <a:spcBef>
                <a:spcPts val="0"/>
              </a:spcBef>
              <a:spcAft>
                <a:spcPts val="0"/>
              </a:spcAft>
              <a:buClr>
                <a:srgbClr val="000000"/>
              </a:buClr>
              <a:buSzPts val="1100"/>
              <a:buFont typeface="Arial"/>
              <a:buChar char="•"/>
            </a:pPr>
            <a:r>
              <a:rPr lang="en" sz="1100" b="0" i="0" u="none" strike="noStrike" cap="none">
                <a:solidFill>
                  <a:srgbClr val="000000"/>
                </a:solidFill>
                <a:latin typeface="Arial"/>
                <a:ea typeface="Arial"/>
                <a:cs typeface="Arial"/>
                <a:sym typeface="Arial"/>
              </a:rPr>
              <a:t>ICAPS = International Conference on Automated Planning and Scheduling - </a:t>
            </a:r>
            <a:r>
              <a:rPr lang="en" sz="1100" b="0" i="0" u="sng" strike="noStrike" cap="none">
                <a:solidFill>
                  <a:schemeClr val="hlink"/>
                </a:solidFill>
                <a:latin typeface="Arial"/>
                <a:ea typeface="Arial"/>
                <a:cs typeface="Arial"/>
                <a:sym typeface="Arial"/>
                <a:hlinkClick r:id="rId9"/>
              </a:rPr>
              <a:t>http://www.icaps-conference.org/</a:t>
            </a:r>
            <a:r>
              <a:rPr lang="en" sz="1100" b="0" i="0" u="none" strike="noStrike" cap="none">
                <a:solidFill>
                  <a:srgbClr val="000000"/>
                </a:solidFill>
                <a:latin typeface="Arial"/>
                <a:ea typeface="Arial"/>
                <a:cs typeface="Arial"/>
                <a:sym typeface="Arial"/>
              </a:rPr>
              <a:t> </a:t>
            </a:r>
            <a:endParaRPr sz="1100"/>
          </a:p>
          <a:p>
            <a:pPr marL="215900" marR="0" lvl="0" indent="-222250" algn="l" rtl="0">
              <a:lnSpc>
                <a:spcPct val="100000"/>
              </a:lnSpc>
              <a:spcBef>
                <a:spcPts val="0"/>
              </a:spcBef>
              <a:spcAft>
                <a:spcPts val="0"/>
              </a:spcAft>
              <a:buClr>
                <a:srgbClr val="000000"/>
              </a:buClr>
              <a:buSzPts val="1100"/>
              <a:buFont typeface="Arial"/>
              <a:buChar char="•"/>
            </a:pPr>
            <a:r>
              <a:rPr lang="en" sz="1100" b="0" i="0" u="none" strike="noStrike" cap="none">
                <a:solidFill>
                  <a:srgbClr val="000000"/>
                </a:solidFill>
                <a:latin typeface="Arial"/>
                <a:ea typeface="Arial"/>
                <a:cs typeface="Arial"/>
                <a:sym typeface="Arial"/>
              </a:rPr>
              <a:t>ICDM = IEEE International Conference on Data Mining - </a:t>
            </a:r>
            <a:r>
              <a:rPr lang="en" sz="1100" b="0" i="0" u="sng" strike="noStrike" cap="none">
                <a:solidFill>
                  <a:schemeClr val="hlink"/>
                </a:solidFill>
                <a:latin typeface="Arial"/>
                <a:ea typeface="Arial"/>
                <a:cs typeface="Arial"/>
                <a:sym typeface="Arial"/>
                <a:hlinkClick r:id="rId10"/>
              </a:rPr>
              <a:t>http://icdm2019.bigke.org/</a:t>
            </a:r>
            <a:r>
              <a:rPr lang="en" sz="1100" b="0" i="0" u="none" strike="noStrike" cap="none">
                <a:solidFill>
                  <a:srgbClr val="000000"/>
                </a:solidFill>
                <a:latin typeface="Arial"/>
                <a:ea typeface="Arial"/>
                <a:cs typeface="Arial"/>
                <a:sym typeface="Arial"/>
              </a:rPr>
              <a:t> </a:t>
            </a:r>
            <a:endParaRPr sz="1100"/>
          </a:p>
          <a:p>
            <a:pPr marL="215900" marR="0" lvl="0" indent="-222250" algn="l" rtl="0">
              <a:lnSpc>
                <a:spcPct val="100000"/>
              </a:lnSpc>
              <a:spcBef>
                <a:spcPts val="0"/>
              </a:spcBef>
              <a:spcAft>
                <a:spcPts val="0"/>
              </a:spcAft>
              <a:buClr>
                <a:srgbClr val="000000"/>
              </a:buClr>
              <a:buSzPts val="1100"/>
              <a:buFont typeface="Arial"/>
              <a:buChar char="•"/>
            </a:pPr>
            <a:r>
              <a:rPr lang="en" sz="1100" b="0" i="0" u="none" strike="noStrike" cap="none">
                <a:solidFill>
                  <a:srgbClr val="000000"/>
                </a:solidFill>
                <a:latin typeface="Arial"/>
                <a:ea typeface="Arial"/>
                <a:cs typeface="Arial"/>
                <a:sym typeface="Arial"/>
              </a:rPr>
              <a:t>O'Reilly AI Conference - </a:t>
            </a:r>
            <a:r>
              <a:rPr lang="en" sz="1100" b="0" i="0" u="sng" strike="noStrike" cap="none">
                <a:solidFill>
                  <a:schemeClr val="hlink"/>
                </a:solidFill>
                <a:latin typeface="Arial"/>
                <a:ea typeface="Arial"/>
                <a:cs typeface="Arial"/>
                <a:sym typeface="Arial"/>
                <a:hlinkClick r:id="rId11"/>
              </a:rPr>
              <a:t>https://conferences.oreilly.com/artificial-intelligence/ai-ny</a:t>
            </a:r>
            <a:r>
              <a:rPr lang="en" sz="1100" b="0" i="0" u="none" strike="noStrike" cap="none">
                <a:solidFill>
                  <a:srgbClr val="000000"/>
                </a:solidFill>
                <a:latin typeface="Arial"/>
                <a:ea typeface="Arial"/>
                <a:cs typeface="Arial"/>
                <a:sym typeface="Arial"/>
              </a:rPr>
              <a:t> </a:t>
            </a:r>
            <a:endParaRPr sz="1100"/>
          </a:p>
          <a:p>
            <a:pPr marL="215900" marR="0" lvl="0" indent="-222250" algn="l" rtl="0">
              <a:lnSpc>
                <a:spcPct val="100000"/>
              </a:lnSpc>
              <a:spcBef>
                <a:spcPts val="0"/>
              </a:spcBef>
              <a:spcAft>
                <a:spcPts val="0"/>
              </a:spcAft>
              <a:buClr>
                <a:srgbClr val="000000"/>
              </a:buClr>
              <a:buSzPts val="1100"/>
              <a:buFont typeface="Arial"/>
              <a:buChar char="•"/>
            </a:pPr>
            <a:r>
              <a:rPr lang="en" sz="1100" b="0" i="0" u="none" strike="noStrike" cap="none">
                <a:solidFill>
                  <a:srgbClr val="000000"/>
                </a:solidFill>
                <a:latin typeface="Arial"/>
                <a:ea typeface="Arial"/>
                <a:cs typeface="Arial"/>
                <a:sym typeface="Arial"/>
              </a:rPr>
              <a:t>Open Data Science Conference (ODSC) - </a:t>
            </a:r>
            <a:r>
              <a:rPr lang="en" sz="1100" b="0" i="0" u="sng" strike="noStrike" cap="none">
                <a:solidFill>
                  <a:schemeClr val="hlink"/>
                </a:solidFill>
                <a:latin typeface="Arial"/>
                <a:ea typeface="Arial"/>
                <a:cs typeface="Arial"/>
                <a:sym typeface="Arial"/>
                <a:hlinkClick r:id="rId12"/>
              </a:rPr>
              <a:t>https://odsc.com</a:t>
            </a:r>
            <a:r>
              <a:rPr lang="en" sz="1100" b="0" i="0" u="none" strike="noStrike" cap="none">
                <a:solidFill>
                  <a:srgbClr val="000000"/>
                </a:solidFill>
                <a:latin typeface="Arial"/>
                <a:ea typeface="Arial"/>
                <a:cs typeface="Arial"/>
                <a:sym typeface="Arial"/>
              </a:rPr>
              <a:t> </a:t>
            </a:r>
            <a:endParaRPr sz="1100"/>
          </a:p>
          <a:p>
            <a:pPr marL="215900" marR="0" lvl="0" indent="-222250" algn="l" rtl="0">
              <a:lnSpc>
                <a:spcPct val="100000"/>
              </a:lnSpc>
              <a:spcBef>
                <a:spcPts val="0"/>
              </a:spcBef>
              <a:spcAft>
                <a:spcPts val="0"/>
              </a:spcAft>
              <a:buClr>
                <a:srgbClr val="000000"/>
              </a:buClr>
              <a:buSzPts val="1100"/>
              <a:buFont typeface="Arial"/>
              <a:buChar char="•"/>
            </a:pPr>
            <a:r>
              <a:rPr lang="en" sz="1100" b="0" i="0" u="none" strike="noStrike" cap="none">
                <a:solidFill>
                  <a:srgbClr val="000000"/>
                </a:solidFill>
                <a:latin typeface="Arial"/>
                <a:ea typeface="Arial"/>
                <a:cs typeface="Arial"/>
                <a:sym typeface="Arial"/>
              </a:rPr>
              <a:t>The European Conference on Machine Learning and Principles and Practice of Knowledge Discovery in Databases</a:t>
            </a:r>
            <a:br>
              <a:rPr lang="en" sz="1100" b="0" i="0" u="none" strike="noStrike" cap="none">
                <a:solidFill>
                  <a:srgbClr val="000000"/>
                </a:solidFill>
                <a:latin typeface="Arial"/>
                <a:ea typeface="Arial"/>
                <a:cs typeface="Arial"/>
                <a:sym typeface="Arial"/>
              </a:rPr>
            </a:br>
            <a:r>
              <a:rPr lang="en" sz="1100" b="0" i="0" u="none" strike="noStrike" cap="none">
                <a:solidFill>
                  <a:srgbClr val="000000"/>
                </a:solidFill>
                <a:latin typeface="Arial"/>
                <a:ea typeface="Arial"/>
                <a:cs typeface="Arial"/>
                <a:sym typeface="Arial"/>
              </a:rPr>
              <a:t> - </a:t>
            </a:r>
            <a:r>
              <a:rPr lang="en" sz="1100" b="0" i="0" u="sng" strike="noStrike" cap="none">
                <a:solidFill>
                  <a:schemeClr val="hlink"/>
                </a:solidFill>
                <a:latin typeface="Arial"/>
                <a:ea typeface="Arial"/>
                <a:cs typeface="Arial"/>
                <a:sym typeface="Arial"/>
                <a:hlinkClick r:id="rId13"/>
              </a:rPr>
              <a:t>https://www.ecmlpkdd2019.org/</a:t>
            </a:r>
            <a:r>
              <a:rPr lang="en" sz="1100" b="0" i="0" u="none" strike="noStrike" cap="none">
                <a:solidFill>
                  <a:srgbClr val="000000"/>
                </a:solidFill>
                <a:latin typeface="Arial"/>
                <a:ea typeface="Arial"/>
                <a:cs typeface="Arial"/>
                <a:sym typeface="Arial"/>
              </a:rPr>
              <a:t> </a:t>
            </a:r>
            <a:endParaRPr sz="1100"/>
          </a:p>
          <a:p>
            <a:pPr marL="215900" marR="0" lvl="0" indent="-222250" algn="l" rtl="0">
              <a:lnSpc>
                <a:spcPct val="100000"/>
              </a:lnSpc>
              <a:spcBef>
                <a:spcPts val="0"/>
              </a:spcBef>
              <a:spcAft>
                <a:spcPts val="0"/>
              </a:spcAft>
              <a:buClr>
                <a:srgbClr val="000000"/>
              </a:buClr>
              <a:buSzPts val="1100"/>
              <a:buFont typeface="Arial"/>
              <a:buChar char="•"/>
            </a:pPr>
            <a:r>
              <a:rPr lang="en" sz="1100" b="0" i="0" u="none" strike="noStrike" cap="none">
                <a:solidFill>
                  <a:srgbClr val="000000"/>
                </a:solidFill>
                <a:latin typeface="Arial"/>
                <a:ea typeface="Arial"/>
                <a:cs typeface="Arial"/>
                <a:sym typeface="Arial"/>
              </a:rPr>
              <a:t>ICIP = IEEE International Conference on Image Processing - </a:t>
            </a:r>
            <a:r>
              <a:rPr lang="en" sz="1100" b="0" i="0" u="sng" strike="noStrike" cap="none">
                <a:solidFill>
                  <a:schemeClr val="hlink"/>
                </a:solidFill>
                <a:latin typeface="Arial"/>
                <a:ea typeface="Arial"/>
                <a:cs typeface="Arial"/>
                <a:sym typeface="Arial"/>
                <a:hlinkClick r:id="rId14"/>
              </a:rPr>
              <a:t>http://2019.ieeeicip.org/</a:t>
            </a:r>
            <a:r>
              <a:rPr lang="en" sz="1100" b="0" i="0" u="none" strike="noStrike" cap="none">
                <a:solidFill>
                  <a:srgbClr val="000000"/>
                </a:solidFill>
                <a:latin typeface="Arial"/>
                <a:ea typeface="Arial"/>
                <a:cs typeface="Arial"/>
                <a:sym typeface="Arial"/>
              </a:rPr>
              <a:t> </a:t>
            </a:r>
            <a:endParaRPr sz="1100"/>
          </a:p>
          <a:p>
            <a:pPr marL="215900" marR="0" lvl="0" indent="-222250" algn="l" rtl="0">
              <a:lnSpc>
                <a:spcPct val="100000"/>
              </a:lnSpc>
              <a:spcBef>
                <a:spcPts val="0"/>
              </a:spcBef>
              <a:spcAft>
                <a:spcPts val="0"/>
              </a:spcAft>
              <a:buClr>
                <a:srgbClr val="000000"/>
              </a:buClr>
              <a:buSzPts val="1100"/>
              <a:buFont typeface="Arial"/>
              <a:buChar char="•"/>
            </a:pPr>
            <a:r>
              <a:rPr lang="en" sz="1100" b="0" i="0" u="none" strike="noStrike" cap="none">
                <a:solidFill>
                  <a:srgbClr val="000000"/>
                </a:solidFill>
                <a:latin typeface="Arial"/>
                <a:ea typeface="Arial"/>
                <a:cs typeface="Arial"/>
                <a:sym typeface="Arial"/>
              </a:rPr>
              <a:t>CoRL = Conference on Robot Learning - </a:t>
            </a:r>
            <a:r>
              <a:rPr lang="en" sz="1100" b="0" i="0" u="sng" strike="noStrike" cap="none">
                <a:solidFill>
                  <a:schemeClr val="hlink"/>
                </a:solidFill>
                <a:latin typeface="Arial"/>
                <a:ea typeface="Arial"/>
                <a:cs typeface="Arial"/>
                <a:sym typeface="Arial"/>
                <a:hlinkClick r:id="rId15"/>
              </a:rPr>
              <a:t>https://www.robot-learning.org/</a:t>
            </a:r>
            <a:r>
              <a:rPr lang="en" sz="1100" b="0" i="0" u="none" strike="noStrike" cap="none">
                <a:solidFill>
                  <a:srgbClr val="000000"/>
                </a:solidFill>
                <a:latin typeface="Arial"/>
                <a:ea typeface="Arial"/>
                <a:cs typeface="Arial"/>
                <a:sym typeface="Arial"/>
              </a:rPr>
              <a:t> </a:t>
            </a:r>
            <a:endParaRPr sz="1100"/>
          </a:p>
          <a:p>
            <a:pPr marL="215900" marR="0" lvl="0" indent="-222250" algn="l" rtl="0">
              <a:lnSpc>
                <a:spcPct val="100000"/>
              </a:lnSpc>
              <a:spcBef>
                <a:spcPts val="0"/>
              </a:spcBef>
              <a:spcAft>
                <a:spcPts val="0"/>
              </a:spcAft>
              <a:buClr>
                <a:srgbClr val="000000"/>
              </a:buClr>
              <a:buSzPts val="1100"/>
              <a:buFont typeface="Arial"/>
              <a:buChar char="•"/>
            </a:pPr>
            <a:r>
              <a:rPr lang="en" sz="1100" b="0" i="0" u="none" strike="noStrike" cap="none">
                <a:solidFill>
                  <a:srgbClr val="000000"/>
                </a:solidFill>
                <a:latin typeface="Arial"/>
                <a:ea typeface="Arial"/>
                <a:cs typeface="Arial"/>
                <a:sym typeface="Arial"/>
              </a:rPr>
              <a:t>AI &amp; Big Data Expo - </a:t>
            </a:r>
            <a:r>
              <a:rPr lang="en" sz="1100" b="0" i="0" u="sng" strike="noStrike" cap="none">
                <a:solidFill>
                  <a:schemeClr val="hlink"/>
                </a:solidFill>
                <a:latin typeface="Arial"/>
                <a:ea typeface="Arial"/>
                <a:cs typeface="Arial"/>
                <a:sym typeface="Arial"/>
                <a:hlinkClick r:id="rId16"/>
              </a:rPr>
              <a:t>https://www.ai-expo.net/northamerica/</a:t>
            </a:r>
            <a:r>
              <a:rPr lang="en" sz="1100" b="0" i="0" u="none" strike="noStrike" cap="none">
                <a:solidFill>
                  <a:srgbClr val="000000"/>
                </a:solidFill>
                <a:latin typeface="Arial"/>
                <a:ea typeface="Arial"/>
                <a:cs typeface="Arial"/>
                <a:sym typeface="Arial"/>
              </a:rPr>
              <a:t> </a:t>
            </a:r>
            <a:endParaRPr sz="1100"/>
          </a:p>
          <a:p>
            <a:pPr marL="215900" marR="0" lvl="0" indent="-222250" algn="l" rtl="0">
              <a:lnSpc>
                <a:spcPct val="100000"/>
              </a:lnSpc>
              <a:spcBef>
                <a:spcPts val="0"/>
              </a:spcBef>
              <a:spcAft>
                <a:spcPts val="0"/>
              </a:spcAft>
              <a:buClr>
                <a:srgbClr val="000000"/>
              </a:buClr>
              <a:buSzPts val="1100"/>
              <a:buFont typeface="Arial"/>
              <a:buChar char="•"/>
            </a:pPr>
            <a:r>
              <a:rPr lang="en" sz="1100" b="0" i="0" u="none" strike="noStrike" cap="none">
                <a:solidFill>
                  <a:srgbClr val="000000"/>
                </a:solidFill>
                <a:latin typeface="Arial"/>
                <a:ea typeface="Arial"/>
                <a:cs typeface="Arial"/>
                <a:sym typeface="Arial"/>
              </a:rPr>
              <a:t>AAAI Conference on AI (AAAI = Association for the Advancement of Artificial Intelligence)</a:t>
            </a:r>
            <a:br>
              <a:rPr lang="en" sz="1100" b="0" i="0" u="none" strike="noStrike" cap="none">
                <a:solidFill>
                  <a:srgbClr val="000000"/>
                </a:solidFill>
                <a:latin typeface="Arial"/>
                <a:ea typeface="Arial"/>
                <a:cs typeface="Arial"/>
                <a:sym typeface="Arial"/>
              </a:rPr>
            </a:br>
            <a:r>
              <a:rPr lang="en" sz="1100" b="0" i="0" u="none" strike="noStrike" cap="none">
                <a:solidFill>
                  <a:srgbClr val="000000"/>
                </a:solidFill>
                <a:latin typeface="Arial"/>
                <a:ea typeface="Arial"/>
                <a:cs typeface="Arial"/>
                <a:sym typeface="Arial"/>
              </a:rPr>
              <a:t> - </a:t>
            </a:r>
            <a:r>
              <a:rPr lang="en" sz="1100" b="0" i="0" u="sng" strike="noStrike" cap="none">
                <a:solidFill>
                  <a:schemeClr val="hlink"/>
                </a:solidFill>
                <a:latin typeface="Arial"/>
                <a:ea typeface="Arial"/>
                <a:cs typeface="Arial"/>
                <a:sym typeface="Arial"/>
                <a:hlinkClick r:id="rId17"/>
              </a:rPr>
              <a:t>https://aaai.org/Conferences/AAAI-20/</a:t>
            </a:r>
            <a:r>
              <a:rPr lang="en" sz="1100" b="0" i="0" u="none" strike="noStrike" cap="none">
                <a:solidFill>
                  <a:srgbClr val="000000"/>
                </a:solidFill>
                <a:latin typeface="Arial"/>
                <a:ea typeface="Arial"/>
                <a:cs typeface="Arial"/>
                <a:sym typeface="Arial"/>
              </a:rPr>
              <a:t> </a:t>
            </a:r>
            <a:endParaRPr sz="1100"/>
          </a:p>
          <a:p>
            <a:pPr marL="215900" marR="0" lvl="0" indent="-222250" algn="l" rtl="0">
              <a:lnSpc>
                <a:spcPct val="100000"/>
              </a:lnSpc>
              <a:spcBef>
                <a:spcPts val="0"/>
              </a:spcBef>
              <a:spcAft>
                <a:spcPts val="0"/>
              </a:spcAft>
              <a:buClr>
                <a:srgbClr val="000000"/>
              </a:buClr>
              <a:buSzPts val="1100"/>
              <a:buFont typeface="Arial"/>
              <a:buChar char="•"/>
            </a:pPr>
            <a:r>
              <a:rPr lang="en" sz="1100" b="0" i="0" u="none" strike="noStrike" cap="none">
                <a:solidFill>
                  <a:srgbClr val="000000"/>
                </a:solidFill>
                <a:latin typeface="Arial"/>
                <a:ea typeface="Arial"/>
                <a:cs typeface="Arial"/>
                <a:sym typeface="Arial"/>
              </a:rPr>
              <a:t>CVPR = Conference on Computer Vision and Pattern Recognition - </a:t>
            </a:r>
            <a:r>
              <a:rPr lang="en" sz="1100" b="0" i="0" u="sng" strike="noStrike" cap="none">
                <a:solidFill>
                  <a:schemeClr val="hlink"/>
                </a:solidFill>
                <a:latin typeface="Arial"/>
                <a:ea typeface="Arial"/>
                <a:cs typeface="Arial"/>
                <a:sym typeface="Arial"/>
                <a:hlinkClick r:id="rId18"/>
              </a:rPr>
              <a:t>http://cvpr2020.thecvf.com/</a:t>
            </a:r>
            <a:r>
              <a:rPr lang="en" sz="1100" b="0" i="0" u="none" strike="noStrike" cap="none">
                <a:solidFill>
                  <a:srgbClr val="000000"/>
                </a:solidFill>
                <a:latin typeface="Arial"/>
                <a:ea typeface="Arial"/>
                <a:cs typeface="Arial"/>
                <a:sym typeface="Arial"/>
              </a:rPr>
              <a:t> </a:t>
            </a:r>
            <a:br>
              <a:rPr lang="en" sz="1100" b="0" i="0" u="none" strike="noStrike" cap="none">
                <a:solidFill>
                  <a:srgbClr val="000000"/>
                </a:solidFill>
                <a:latin typeface="Arial"/>
                <a:ea typeface="Arial"/>
                <a:cs typeface="Arial"/>
                <a:sym typeface="Arial"/>
              </a:rPr>
            </a:br>
            <a:r>
              <a:rPr lang="en" sz="1100" b="0" i="0" u="none" strike="noStrike" cap="none">
                <a:solidFill>
                  <a:srgbClr val="000000"/>
                </a:solidFill>
                <a:latin typeface="Arial"/>
                <a:ea typeface="Arial"/>
                <a:cs typeface="Arial"/>
                <a:sym typeface="Arial"/>
              </a:rPr>
              <a:t> - </a:t>
            </a:r>
            <a:r>
              <a:rPr lang="en" sz="1100" b="0" i="0" u="sng" strike="noStrike" cap="none">
                <a:solidFill>
                  <a:schemeClr val="hlink"/>
                </a:solidFill>
                <a:latin typeface="Arial"/>
                <a:ea typeface="Arial"/>
                <a:cs typeface="Arial"/>
                <a:sym typeface="Arial"/>
                <a:hlinkClick r:id="rId19"/>
              </a:rPr>
              <a:t>http://www.wikicfp.com/cfp/program?id=628</a:t>
            </a:r>
            <a:r>
              <a:rPr lang="en" sz="1100" b="0" i="0" u="none" strike="noStrike" cap="none">
                <a:solidFill>
                  <a:srgbClr val="000000"/>
                </a:solidFill>
                <a:latin typeface="Arial"/>
                <a:ea typeface="Arial"/>
                <a:cs typeface="Arial"/>
                <a:sym typeface="Arial"/>
              </a:rPr>
              <a:t> </a:t>
            </a:r>
            <a:endParaRPr sz="1100"/>
          </a:p>
          <a:p>
            <a:pPr marL="215900" marR="0" lvl="0" indent="-15240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57" name="Google Shape;257;p36"/>
          <p:cNvSpPr txBox="1"/>
          <p:nvPr/>
        </p:nvSpPr>
        <p:spPr>
          <a:xfrm>
            <a:off x="0" y="0"/>
            <a:ext cx="4488600" cy="3924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 sz="2100" b="1" i="0" u="none" strike="noStrike" cap="none">
                <a:solidFill>
                  <a:srgbClr val="000000"/>
                </a:solidFill>
                <a:latin typeface="Arial"/>
                <a:ea typeface="Arial"/>
                <a:cs typeface="Arial"/>
                <a:sym typeface="Arial"/>
              </a:rPr>
              <a:t>Some Conferences / Events</a:t>
            </a:r>
            <a:endParaRPr sz="11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7"/>
          <p:cNvSpPr txBox="1"/>
          <p:nvPr/>
        </p:nvSpPr>
        <p:spPr>
          <a:xfrm>
            <a:off x="4346751" y="690825"/>
            <a:ext cx="4654800" cy="217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 sz="2000" b="1" i="0" u="none" strike="noStrike" cap="none">
                <a:solidFill>
                  <a:srgbClr val="000000"/>
                </a:solidFill>
                <a:latin typeface="Calibri"/>
                <a:ea typeface="Calibri"/>
                <a:cs typeface="Calibri"/>
                <a:sym typeface="Calibri"/>
              </a:rPr>
              <a:t>Kaggle</a:t>
            </a:r>
            <a:endParaRPr sz="2000">
              <a:latin typeface="Calibri"/>
              <a:ea typeface="Calibri"/>
              <a:cs typeface="Calibri"/>
              <a:sym typeface="Calibri"/>
            </a:endParaRPr>
          </a:p>
          <a:p>
            <a:pPr marL="0" marR="0" lvl="0" indent="0" algn="l" rtl="0">
              <a:lnSpc>
                <a:spcPct val="100000"/>
              </a:lnSpc>
              <a:spcBef>
                <a:spcPts val="0"/>
              </a:spcBef>
              <a:spcAft>
                <a:spcPts val="0"/>
              </a:spcAft>
              <a:buNone/>
            </a:pPr>
            <a:endParaRPr sz="130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300" i="0" u="none" strike="noStrike" cap="none">
                <a:solidFill>
                  <a:srgbClr val="000000"/>
                </a:solidFill>
                <a:latin typeface="Calibri"/>
                <a:ea typeface="Calibri"/>
                <a:cs typeface="Calibri"/>
                <a:sym typeface="Calibri"/>
              </a:rPr>
              <a:t>world's largest community of data scientists and machine learners</a:t>
            </a:r>
            <a:endParaRPr sz="1300">
              <a:latin typeface="Calibri"/>
              <a:ea typeface="Calibri"/>
              <a:cs typeface="Calibri"/>
              <a:sym typeface="Calibri"/>
            </a:endParaRPr>
          </a:p>
          <a:p>
            <a:pPr marL="0" marR="0" lvl="0" indent="0" algn="l" rtl="0">
              <a:lnSpc>
                <a:spcPct val="100000"/>
              </a:lnSpc>
              <a:spcBef>
                <a:spcPts val="0"/>
              </a:spcBef>
              <a:spcAft>
                <a:spcPts val="0"/>
              </a:spcAft>
              <a:buNone/>
            </a:pPr>
            <a:r>
              <a:rPr lang="en" sz="1300" i="0" u="none" strike="noStrike" cap="none">
                <a:solidFill>
                  <a:srgbClr val="000000"/>
                </a:solidFill>
                <a:latin typeface="Calibri"/>
                <a:ea typeface="Calibri"/>
                <a:cs typeface="Calibri"/>
                <a:sym typeface="Calibri"/>
              </a:rPr>
              <a:t> - since 2010</a:t>
            </a:r>
            <a:endParaRPr sz="1300">
              <a:latin typeface="Calibri"/>
              <a:ea typeface="Calibri"/>
              <a:cs typeface="Calibri"/>
              <a:sym typeface="Calibri"/>
            </a:endParaRPr>
          </a:p>
          <a:p>
            <a:pPr marL="0" marR="0" lvl="0" indent="0" algn="l" rtl="0">
              <a:lnSpc>
                <a:spcPct val="100000"/>
              </a:lnSpc>
              <a:spcBef>
                <a:spcPts val="0"/>
              </a:spcBef>
              <a:spcAft>
                <a:spcPts val="0"/>
              </a:spcAft>
              <a:buNone/>
            </a:pPr>
            <a:r>
              <a:rPr lang="en" sz="1300" i="0" u="none" strike="noStrike" cap="none">
                <a:solidFill>
                  <a:srgbClr val="000000"/>
                </a:solidFill>
                <a:latin typeface="Calibri"/>
                <a:ea typeface="Calibri"/>
                <a:cs typeface="Calibri"/>
                <a:sym typeface="Calibri"/>
              </a:rPr>
              <a:t> - acquired by Google in 2017</a:t>
            </a:r>
            <a:endParaRPr sz="1300">
              <a:latin typeface="Calibri"/>
              <a:ea typeface="Calibri"/>
              <a:cs typeface="Calibri"/>
              <a:sym typeface="Calibri"/>
            </a:endParaRPr>
          </a:p>
          <a:p>
            <a:pPr marL="0" marR="0" lvl="0" indent="0" algn="l" rtl="0">
              <a:lnSpc>
                <a:spcPct val="100000"/>
              </a:lnSpc>
              <a:spcBef>
                <a:spcPts val="0"/>
              </a:spcBef>
              <a:spcAft>
                <a:spcPts val="0"/>
              </a:spcAft>
              <a:buNone/>
            </a:pPr>
            <a:r>
              <a:rPr lang="en" sz="1300" i="0" u="none" strike="noStrike" cap="none">
                <a:solidFill>
                  <a:srgbClr val="000000"/>
                </a:solidFill>
                <a:latin typeface="Calibri"/>
                <a:ea typeface="Calibri"/>
                <a:cs typeface="Calibri"/>
                <a:sym typeface="Calibri"/>
              </a:rPr>
              <a:t> - more than 1 million registered users</a:t>
            </a:r>
            <a:endParaRPr sz="1300">
              <a:latin typeface="Calibri"/>
              <a:ea typeface="Calibri"/>
              <a:cs typeface="Calibri"/>
              <a:sym typeface="Calibri"/>
            </a:endParaRPr>
          </a:p>
          <a:p>
            <a:pPr marL="0" marR="0" lvl="0" indent="0" algn="l" rtl="0">
              <a:lnSpc>
                <a:spcPct val="100000"/>
              </a:lnSpc>
              <a:spcBef>
                <a:spcPts val="0"/>
              </a:spcBef>
              <a:spcAft>
                <a:spcPts val="0"/>
              </a:spcAft>
              <a:buNone/>
            </a:pPr>
            <a:endParaRPr sz="130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300" i="0" u="none" strike="noStrike" cap="none">
                <a:solidFill>
                  <a:srgbClr val="000000"/>
                </a:solidFill>
                <a:latin typeface="Calibri"/>
                <a:ea typeface="Calibri"/>
                <a:cs typeface="Calibri"/>
                <a:sym typeface="Calibri"/>
              </a:rPr>
              <a:t> - Kaggle Competitions</a:t>
            </a:r>
            <a:endParaRPr sz="1300">
              <a:latin typeface="Calibri"/>
              <a:ea typeface="Calibri"/>
              <a:cs typeface="Calibri"/>
              <a:sym typeface="Calibri"/>
            </a:endParaRPr>
          </a:p>
          <a:p>
            <a:pPr marL="0" marR="0" lvl="0" indent="0" algn="l" rtl="0">
              <a:lnSpc>
                <a:spcPct val="100000"/>
              </a:lnSpc>
              <a:spcBef>
                <a:spcPts val="0"/>
              </a:spcBef>
              <a:spcAft>
                <a:spcPts val="0"/>
              </a:spcAft>
              <a:buNone/>
            </a:pPr>
            <a:r>
              <a:rPr lang="en" sz="1300" i="0" u="none" strike="noStrike" cap="none">
                <a:solidFill>
                  <a:srgbClr val="000000"/>
                </a:solidFill>
                <a:latin typeface="Calibri"/>
                <a:ea typeface="Calibri"/>
                <a:cs typeface="Calibri"/>
                <a:sym typeface="Calibri"/>
              </a:rPr>
              <a:t> - Public Datasets</a:t>
            </a:r>
            <a:endParaRPr sz="1300">
              <a:latin typeface="Calibri"/>
              <a:ea typeface="Calibri"/>
              <a:cs typeface="Calibri"/>
              <a:sym typeface="Calibri"/>
            </a:endParaRPr>
          </a:p>
          <a:p>
            <a:pPr marL="0" marR="0" lvl="0" indent="0" algn="l" rtl="0">
              <a:lnSpc>
                <a:spcPct val="100000"/>
              </a:lnSpc>
              <a:spcBef>
                <a:spcPts val="0"/>
              </a:spcBef>
              <a:spcAft>
                <a:spcPts val="0"/>
              </a:spcAft>
              <a:buNone/>
            </a:pPr>
            <a:r>
              <a:rPr lang="en" sz="1300" i="0" u="none" strike="noStrike" cap="none">
                <a:solidFill>
                  <a:srgbClr val="000000"/>
                </a:solidFill>
                <a:latin typeface="Calibri"/>
                <a:ea typeface="Calibri"/>
                <a:cs typeface="Calibri"/>
                <a:sym typeface="Calibri"/>
              </a:rPr>
              <a:t> - Kaggle Kernels (Jupyter notebooks, code snippets)</a:t>
            </a:r>
            <a:endParaRPr sz="1300">
              <a:latin typeface="Calibri"/>
              <a:ea typeface="Calibri"/>
              <a:cs typeface="Calibri"/>
              <a:sym typeface="Calibri"/>
            </a:endParaRPr>
          </a:p>
        </p:txBody>
      </p:sp>
      <p:sp>
        <p:nvSpPr>
          <p:cNvPr id="263" name="Google Shape;263;p37"/>
          <p:cNvSpPr txBox="1"/>
          <p:nvPr/>
        </p:nvSpPr>
        <p:spPr>
          <a:xfrm>
            <a:off x="3862667" y="3562131"/>
            <a:ext cx="4518300" cy="1269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 sz="1300" i="0" u="none" strike="noStrike" cap="none">
                <a:solidFill>
                  <a:srgbClr val="000000"/>
                </a:solidFill>
                <a:latin typeface="Calibri"/>
                <a:ea typeface="Calibri"/>
                <a:cs typeface="Calibri"/>
                <a:sym typeface="Calibri"/>
              </a:rPr>
              <a:t>Note:</a:t>
            </a:r>
            <a:endParaRPr sz="1300">
              <a:latin typeface="Calibri"/>
              <a:ea typeface="Calibri"/>
              <a:cs typeface="Calibri"/>
              <a:sym typeface="Calibri"/>
            </a:endParaRPr>
          </a:p>
          <a:p>
            <a:pPr marL="0" marR="0" lvl="0" indent="0" algn="l" rtl="0">
              <a:lnSpc>
                <a:spcPct val="100000"/>
              </a:lnSpc>
              <a:spcBef>
                <a:spcPts val="0"/>
              </a:spcBef>
              <a:spcAft>
                <a:spcPts val="0"/>
              </a:spcAft>
              <a:buNone/>
            </a:pPr>
            <a:r>
              <a:rPr lang="en" sz="1300" i="0" u="none" strike="noStrike" cap="none">
                <a:solidFill>
                  <a:srgbClr val="000000"/>
                </a:solidFill>
                <a:latin typeface="Calibri"/>
                <a:ea typeface="Calibri"/>
                <a:cs typeface="Calibri"/>
                <a:sym typeface="Calibri"/>
              </a:rPr>
              <a:t>Famous Netflix competition of 2009 was before Kaggle.</a:t>
            </a:r>
            <a:endParaRPr sz="1300">
              <a:latin typeface="Calibri"/>
              <a:ea typeface="Calibri"/>
              <a:cs typeface="Calibri"/>
              <a:sym typeface="Calibri"/>
            </a:endParaRPr>
          </a:p>
          <a:p>
            <a:pPr marL="0" marR="0" lvl="0" indent="0" algn="l" rtl="0">
              <a:lnSpc>
                <a:spcPct val="100000"/>
              </a:lnSpc>
              <a:spcBef>
                <a:spcPts val="0"/>
              </a:spcBef>
              <a:spcAft>
                <a:spcPts val="0"/>
              </a:spcAft>
              <a:buNone/>
            </a:pPr>
            <a:r>
              <a:rPr lang="en" sz="1300" i="0" u="none" strike="noStrike" cap="none">
                <a:solidFill>
                  <a:srgbClr val="000000"/>
                </a:solidFill>
                <a:latin typeface="Calibri"/>
                <a:ea typeface="Calibri"/>
                <a:cs typeface="Calibri"/>
                <a:sym typeface="Calibri"/>
              </a:rPr>
              <a:t>Netflix provided a </a:t>
            </a:r>
            <a:r>
              <a:rPr lang="en" sz="1300" i="1" u="none" strike="noStrike" cap="none">
                <a:solidFill>
                  <a:srgbClr val="000000"/>
                </a:solidFill>
                <a:latin typeface="Calibri"/>
                <a:ea typeface="Calibri"/>
                <a:cs typeface="Calibri"/>
                <a:sym typeface="Calibri"/>
              </a:rPr>
              <a:t>training</a:t>
            </a:r>
            <a:r>
              <a:rPr lang="en" sz="1300" i="0" u="none" strike="noStrike" cap="none">
                <a:solidFill>
                  <a:srgbClr val="000000"/>
                </a:solidFill>
                <a:latin typeface="Calibri"/>
                <a:ea typeface="Calibri"/>
                <a:cs typeface="Calibri"/>
                <a:sym typeface="Calibri"/>
              </a:rPr>
              <a:t> data set of 100,480,507 ratings </a:t>
            </a:r>
            <a:endParaRPr sz="1300">
              <a:latin typeface="Calibri"/>
              <a:ea typeface="Calibri"/>
              <a:cs typeface="Calibri"/>
              <a:sym typeface="Calibri"/>
            </a:endParaRPr>
          </a:p>
          <a:p>
            <a:pPr marL="0" marR="0" lvl="0" indent="0" algn="l" rtl="0">
              <a:lnSpc>
                <a:spcPct val="100000"/>
              </a:lnSpc>
              <a:spcBef>
                <a:spcPts val="0"/>
              </a:spcBef>
              <a:spcAft>
                <a:spcPts val="0"/>
              </a:spcAft>
              <a:buNone/>
            </a:pPr>
            <a:r>
              <a:rPr lang="en" sz="1300" i="0" u="none" strike="noStrike" cap="none">
                <a:solidFill>
                  <a:srgbClr val="000000"/>
                </a:solidFill>
                <a:latin typeface="Calibri"/>
                <a:ea typeface="Calibri"/>
                <a:cs typeface="Calibri"/>
                <a:sym typeface="Calibri"/>
              </a:rPr>
              <a:t>that 480,189 users gave to 17,770 movies.</a:t>
            </a:r>
            <a:endParaRPr sz="1300">
              <a:latin typeface="Calibri"/>
              <a:ea typeface="Calibri"/>
              <a:cs typeface="Calibri"/>
              <a:sym typeface="Calibri"/>
            </a:endParaRPr>
          </a:p>
          <a:p>
            <a:pPr marL="0" marR="0" lvl="0" indent="0" algn="l" rtl="0">
              <a:lnSpc>
                <a:spcPct val="100000"/>
              </a:lnSpc>
              <a:spcBef>
                <a:spcPts val="0"/>
              </a:spcBef>
              <a:spcAft>
                <a:spcPts val="0"/>
              </a:spcAft>
              <a:buNone/>
            </a:pPr>
            <a:r>
              <a:rPr lang="en" sz="1300" i="0" u="none" strike="noStrike" cap="none">
                <a:solidFill>
                  <a:srgbClr val="000000"/>
                </a:solidFill>
                <a:latin typeface="Calibri"/>
                <a:ea typeface="Calibri"/>
                <a:cs typeface="Calibri"/>
                <a:sym typeface="Calibri"/>
              </a:rPr>
              <a:t>Task was to improve recommendation engine.</a:t>
            </a:r>
            <a:endParaRPr sz="1300">
              <a:latin typeface="Calibri"/>
              <a:ea typeface="Calibri"/>
              <a:cs typeface="Calibri"/>
              <a:sym typeface="Calibri"/>
            </a:endParaRPr>
          </a:p>
          <a:p>
            <a:pPr marL="0" marR="0" lvl="0" indent="0" algn="l" rtl="0">
              <a:lnSpc>
                <a:spcPct val="100000"/>
              </a:lnSpc>
              <a:spcBef>
                <a:spcPts val="0"/>
              </a:spcBef>
              <a:spcAft>
                <a:spcPts val="0"/>
              </a:spcAft>
              <a:buNone/>
            </a:pPr>
            <a:r>
              <a:rPr lang="en" sz="1300" i="0" u="none" strike="noStrike" cap="none">
                <a:solidFill>
                  <a:srgbClr val="000000"/>
                </a:solidFill>
                <a:latin typeface="Calibri"/>
                <a:ea typeface="Calibri"/>
                <a:cs typeface="Calibri"/>
                <a:sym typeface="Calibri"/>
              </a:rPr>
              <a:t>Prize – 1 Mln $</a:t>
            </a:r>
            <a:endParaRPr sz="1300">
              <a:latin typeface="Calibri"/>
              <a:ea typeface="Calibri"/>
              <a:cs typeface="Calibri"/>
              <a:sym typeface="Calibri"/>
            </a:endParaRPr>
          </a:p>
        </p:txBody>
      </p:sp>
      <p:pic>
        <p:nvPicPr>
          <p:cNvPr id="264" name="Google Shape;264;p37"/>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50159" y="112619"/>
            <a:ext cx="3938608" cy="1521199"/>
          </a:xfrm>
          <a:prstGeom prst="rect">
            <a:avLst/>
          </a:prstGeom>
          <a:noFill/>
          <a:ln>
            <a:noFill/>
          </a:ln>
        </p:spPr>
      </p:pic>
      <p:pic>
        <p:nvPicPr>
          <p:cNvPr id="265" name="Google Shape;265;p3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50159" y="1963096"/>
            <a:ext cx="3006538" cy="225690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8"/>
          <p:cNvSpPr txBox="1"/>
          <p:nvPr/>
        </p:nvSpPr>
        <p:spPr>
          <a:xfrm>
            <a:off x="0" y="0"/>
            <a:ext cx="1951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Hugging Face</a:t>
            </a:r>
            <a:endParaRPr sz="2500" b="1">
              <a:latin typeface="Calibri"/>
              <a:ea typeface="Calibri"/>
              <a:cs typeface="Calibri"/>
              <a:sym typeface="Calibri"/>
            </a:endParaRPr>
          </a:p>
        </p:txBody>
      </p:sp>
      <p:sp>
        <p:nvSpPr>
          <p:cNvPr id="271" name="Google Shape;271;p38"/>
          <p:cNvSpPr txBox="1"/>
          <p:nvPr/>
        </p:nvSpPr>
        <p:spPr>
          <a:xfrm>
            <a:off x="36582" y="854158"/>
            <a:ext cx="6483705" cy="418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Clr>
                <a:schemeClr val="dk1"/>
              </a:buClr>
              <a:buSzPts val="1300"/>
              <a:buFont typeface="Calibri"/>
              <a:buChar char="●"/>
            </a:pPr>
            <a:r>
              <a:rPr lang="en" sz="1300" b="1" dirty="0">
                <a:solidFill>
                  <a:srgbClr val="FF0000"/>
                </a:solidFill>
                <a:latin typeface="Calibri"/>
                <a:ea typeface="Calibri"/>
                <a:cs typeface="Calibri"/>
                <a:sym typeface="Calibri"/>
              </a:rPr>
              <a:t>Hugging Face</a:t>
            </a:r>
            <a:r>
              <a:rPr lang="en" sz="1300" dirty="0">
                <a:solidFill>
                  <a:schemeClr val="dk1"/>
                </a:solidFill>
                <a:latin typeface="Calibri"/>
                <a:ea typeface="Calibri"/>
                <a:cs typeface="Calibri"/>
                <a:sym typeface="Calibri"/>
              </a:rPr>
              <a:t> is a platform for machine learning (ML) technologies. </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It provides tools for building, training, and deploying ML models using open source code. </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dirty="0">
                <a:solidFill>
                  <a:srgbClr val="FF0000"/>
                </a:solidFill>
                <a:latin typeface="Calibri"/>
                <a:ea typeface="Calibri"/>
                <a:cs typeface="Calibri"/>
                <a:sym typeface="Calibri"/>
              </a:rPr>
              <a:t>Hugging Face</a:t>
            </a:r>
            <a:r>
              <a:rPr lang="en" sz="1300" dirty="0">
                <a:solidFill>
                  <a:schemeClr val="dk1"/>
                </a:solidFill>
                <a:latin typeface="Calibri"/>
                <a:ea typeface="Calibri"/>
                <a:cs typeface="Calibri"/>
                <a:sym typeface="Calibri"/>
              </a:rPr>
              <a:t> was launched in 2016 and is based in New York City. </a:t>
            </a:r>
            <a:br>
              <a:rPr lang="en" sz="1300" dirty="0">
                <a:solidFill>
                  <a:schemeClr val="dk1"/>
                </a:solidFill>
                <a:latin typeface="Calibri"/>
                <a:ea typeface="Calibri"/>
                <a:cs typeface="Calibri"/>
                <a:sym typeface="Calibri"/>
              </a:rPr>
            </a:br>
            <a:r>
              <a:rPr lang="en" sz="1300" dirty="0">
                <a:solidFill>
                  <a:srgbClr val="3C78D8"/>
                </a:solidFill>
                <a:latin typeface="Calibri"/>
                <a:ea typeface="Calibri"/>
                <a:cs typeface="Calibri"/>
                <a:sym typeface="Calibri"/>
              </a:rPr>
              <a:t>20 Jay St Ste 620, Brooklyn, New York, 11201</a:t>
            </a:r>
            <a:endParaRPr sz="1300" dirty="0">
              <a:solidFill>
                <a:srgbClr val="3C78D8"/>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Original product - </a:t>
            </a:r>
            <a:r>
              <a:rPr lang="en" sz="1300" dirty="0">
                <a:solidFill>
                  <a:srgbClr val="FF0000"/>
                </a:solidFill>
                <a:latin typeface="Calibri"/>
                <a:ea typeface="Calibri"/>
                <a:cs typeface="Calibri"/>
                <a:sym typeface="Calibri"/>
              </a:rPr>
              <a:t>a chatbot app for teenagers</a:t>
            </a:r>
            <a:r>
              <a:rPr lang="en" sz="1300" dirty="0">
                <a:solidFill>
                  <a:schemeClr val="dk1"/>
                </a:solidFill>
                <a:latin typeface="Calibri"/>
                <a:ea typeface="Calibri"/>
                <a:cs typeface="Calibri"/>
                <a:sym typeface="Calibri"/>
              </a:rPr>
              <a:t>. It was open-sourced. </a:t>
            </a:r>
            <a:br>
              <a:rPr lang="en" sz="1300" dirty="0">
                <a:solidFill>
                  <a:schemeClr val="dk1"/>
                </a:solidFill>
                <a:latin typeface="Calibri"/>
                <a:ea typeface="Calibri"/>
                <a:cs typeface="Calibri"/>
                <a:sym typeface="Calibri"/>
              </a:rPr>
            </a:br>
            <a:r>
              <a:rPr lang="en" sz="1300" dirty="0">
                <a:solidFill>
                  <a:schemeClr val="dk1"/>
                </a:solidFill>
                <a:latin typeface="Calibri"/>
                <a:ea typeface="Calibri"/>
                <a:cs typeface="Calibri"/>
                <a:sym typeface="Calibri"/>
              </a:rPr>
              <a:t>Then the company pivoted to being a platform for ML. </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dirty="0">
                <a:solidFill>
                  <a:srgbClr val="FF0000"/>
                </a:solidFill>
                <a:latin typeface="Calibri"/>
                <a:ea typeface="Calibri"/>
                <a:cs typeface="Calibri"/>
                <a:sym typeface="Calibri"/>
              </a:rPr>
              <a:t>Hugging Face</a:t>
            </a:r>
            <a:r>
              <a:rPr lang="en" sz="1300" dirty="0">
                <a:solidFill>
                  <a:schemeClr val="dk1"/>
                </a:solidFill>
                <a:latin typeface="Calibri"/>
                <a:ea typeface="Calibri"/>
                <a:cs typeface="Calibri"/>
                <a:sym typeface="Calibri"/>
              </a:rPr>
              <a:t> raised $40M in Series B in 2021</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In 2022 it was valued at $2Bln - and received $100M in Series C funding</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In August 2023 raised $235M at $4.5Bln valuation</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Key people: </a:t>
            </a:r>
            <a:r>
              <a:rPr lang="en" sz="1300" dirty="0">
                <a:solidFill>
                  <a:srgbClr val="3C78D8"/>
                </a:solidFill>
                <a:latin typeface="Calibri"/>
                <a:ea typeface="Calibri"/>
                <a:cs typeface="Calibri"/>
                <a:sym typeface="Calibri"/>
              </a:rPr>
              <a:t>Clément </a:t>
            </a:r>
            <a:r>
              <a:rPr lang="en" sz="1300" dirty="0" err="1">
                <a:solidFill>
                  <a:srgbClr val="3C78D8"/>
                </a:solidFill>
                <a:latin typeface="Calibri"/>
                <a:ea typeface="Calibri"/>
                <a:cs typeface="Calibri"/>
                <a:sym typeface="Calibri"/>
              </a:rPr>
              <a:t>Delangue</a:t>
            </a:r>
            <a:r>
              <a:rPr lang="en" sz="1300" dirty="0">
                <a:solidFill>
                  <a:srgbClr val="3C78D8"/>
                </a:solidFill>
                <a:latin typeface="Calibri"/>
                <a:ea typeface="Calibri"/>
                <a:cs typeface="Calibri"/>
                <a:sym typeface="Calibri"/>
              </a:rPr>
              <a:t> (CEO), Julien </a:t>
            </a:r>
            <a:r>
              <a:rPr lang="en" sz="1300" dirty="0" err="1">
                <a:solidFill>
                  <a:srgbClr val="3C78D8"/>
                </a:solidFill>
                <a:latin typeface="Calibri"/>
                <a:ea typeface="Calibri"/>
                <a:cs typeface="Calibri"/>
                <a:sym typeface="Calibri"/>
              </a:rPr>
              <a:t>Chaumond</a:t>
            </a:r>
            <a:r>
              <a:rPr lang="en" sz="1300" dirty="0">
                <a:solidFill>
                  <a:srgbClr val="3C78D8"/>
                </a:solidFill>
                <a:latin typeface="Calibri"/>
                <a:ea typeface="Calibri"/>
                <a:cs typeface="Calibri"/>
                <a:sym typeface="Calibri"/>
              </a:rPr>
              <a:t> (CTO), Thomas Wolf (CSO)</a:t>
            </a:r>
            <a:endParaRPr sz="1300" dirty="0">
              <a:solidFill>
                <a:srgbClr val="3C78D8"/>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dirty="0">
                <a:solidFill>
                  <a:srgbClr val="FF0000"/>
                </a:solidFill>
                <a:latin typeface="Calibri"/>
                <a:ea typeface="Calibri"/>
                <a:cs typeface="Calibri"/>
                <a:sym typeface="Calibri"/>
              </a:rPr>
              <a:t>Hugging Face</a:t>
            </a:r>
            <a:r>
              <a:rPr lang="en" sz="1300" dirty="0">
                <a:solidFill>
                  <a:schemeClr val="dk1"/>
                </a:solidFill>
                <a:latin typeface="Calibri"/>
                <a:ea typeface="Calibri"/>
                <a:cs typeface="Calibri"/>
                <a:sym typeface="Calibri"/>
              </a:rPr>
              <a:t> is a community and data science platform for AI experts and enthusiasts. </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It allows users to host their own AI models, train them, and collaborate with their team. </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dirty="0">
                <a:solidFill>
                  <a:srgbClr val="FF0000"/>
                </a:solidFill>
                <a:latin typeface="Calibri"/>
                <a:ea typeface="Calibri"/>
                <a:cs typeface="Calibri"/>
                <a:sym typeface="Calibri"/>
              </a:rPr>
              <a:t>Hugging Face</a:t>
            </a:r>
            <a:r>
              <a:rPr lang="en" sz="1300" dirty="0">
                <a:solidFill>
                  <a:schemeClr val="dk1"/>
                </a:solidFill>
                <a:latin typeface="Calibri"/>
                <a:ea typeface="Calibri"/>
                <a:cs typeface="Calibri"/>
                <a:sym typeface="Calibri"/>
              </a:rPr>
              <a:t> also provides libraries and tools for natural language processing (NLP) tasks. </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dirty="0">
                <a:solidFill>
                  <a:srgbClr val="FF0000"/>
                </a:solidFill>
                <a:latin typeface="Calibri"/>
                <a:ea typeface="Calibri"/>
                <a:cs typeface="Calibri"/>
                <a:sym typeface="Calibri"/>
              </a:rPr>
              <a:t>Hugging Face</a:t>
            </a:r>
            <a:r>
              <a:rPr lang="en" sz="1300" dirty="0">
                <a:solidFill>
                  <a:schemeClr val="dk1"/>
                </a:solidFill>
                <a:latin typeface="Calibri"/>
                <a:ea typeface="Calibri"/>
                <a:cs typeface="Calibri"/>
                <a:sym typeface="Calibri"/>
              </a:rPr>
              <a:t>'s goal is to democratize machine learning. It makes money by charging for features such as access to computing power and higher levels of customer support. </a:t>
            </a:r>
            <a:r>
              <a:rPr lang="en" sz="1300" b="1" dirty="0">
                <a:solidFill>
                  <a:srgbClr val="FF0000"/>
                </a:solidFill>
                <a:latin typeface="Calibri"/>
                <a:ea typeface="Calibri"/>
                <a:cs typeface="Calibri"/>
                <a:sym typeface="Calibri"/>
              </a:rPr>
              <a:t>Hugging Face</a:t>
            </a:r>
            <a:r>
              <a:rPr lang="en" sz="1300" dirty="0">
                <a:solidFill>
                  <a:schemeClr val="dk1"/>
                </a:solidFill>
                <a:latin typeface="Calibri"/>
                <a:ea typeface="Calibri"/>
                <a:cs typeface="Calibri"/>
                <a:sym typeface="Calibri"/>
              </a:rPr>
              <a:t> currently has </a:t>
            </a:r>
            <a:r>
              <a:rPr lang="en" sz="1300" dirty="0">
                <a:solidFill>
                  <a:srgbClr val="FF0000"/>
                </a:solidFill>
                <a:latin typeface="Calibri"/>
                <a:ea typeface="Calibri"/>
                <a:cs typeface="Calibri"/>
                <a:sym typeface="Calibri"/>
              </a:rPr>
              <a:t>10,000 paying customers</a:t>
            </a:r>
            <a:r>
              <a:rPr lang="en" sz="1300" dirty="0">
                <a:solidFill>
                  <a:schemeClr val="dk1"/>
                </a:solidFill>
                <a:latin typeface="Calibri"/>
                <a:ea typeface="Calibri"/>
                <a:cs typeface="Calibri"/>
                <a:sym typeface="Calibri"/>
              </a:rPr>
              <a:t>. </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u="sng" dirty="0">
                <a:solidFill>
                  <a:schemeClr val="hlink"/>
                </a:solidFill>
                <a:latin typeface="Calibri"/>
                <a:ea typeface="Calibri"/>
                <a:cs typeface="Calibri"/>
                <a:sym typeface="Calibri"/>
                <a:hlinkClick r:id="rId3"/>
              </a:rPr>
              <a:t>https://en.wikipedia.org/wiki/Hugging_Face</a:t>
            </a:r>
            <a:r>
              <a:rPr lang="en" sz="1300" dirty="0">
                <a:solidFill>
                  <a:schemeClr val="dk1"/>
                </a:solidFill>
                <a:latin typeface="Calibri"/>
                <a:ea typeface="Calibri"/>
                <a:cs typeface="Calibri"/>
                <a:sym typeface="Calibri"/>
              </a:rPr>
              <a:t> </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Main products - </a:t>
            </a:r>
            <a:r>
              <a:rPr lang="en" sz="1300" dirty="0">
                <a:solidFill>
                  <a:srgbClr val="3C78D8"/>
                </a:solidFill>
                <a:latin typeface="Calibri"/>
                <a:ea typeface="Calibri"/>
                <a:cs typeface="Calibri"/>
                <a:sym typeface="Calibri"/>
              </a:rPr>
              <a:t>transformers, datasets, spaces, LLMs</a:t>
            </a:r>
            <a:endParaRPr sz="1300" dirty="0">
              <a:solidFill>
                <a:srgbClr val="3C78D8"/>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dirty="0">
                <a:solidFill>
                  <a:srgbClr val="FF0000"/>
                </a:solidFill>
                <a:latin typeface="Calibri"/>
                <a:ea typeface="Calibri"/>
                <a:cs typeface="Calibri"/>
                <a:sym typeface="Calibri"/>
              </a:rPr>
              <a:t>Revenue $15M</a:t>
            </a:r>
            <a:r>
              <a:rPr lang="en" sz="1300" dirty="0">
                <a:solidFill>
                  <a:schemeClr val="dk1"/>
                </a:solidFill>
                <a:latin typeface="Calibri"/>
                <a:ea typeface="Calibri"/>
                <a:cs typeface="Calibri"/>
                <a:sym typeface="Calibri"/>
              </a:rPr>
              <a:t> in 2022, estimated </a:t>
            </a:r>
            <a:r>
              <a:rPr lang="en" sz="1300" b="1" dirty="0">
                <a:solidFill>
                  <a:srgbClr val="FF0000"/>
                </a:solidFill>
                <a:latin typeface="Calibri"/>
                <a:ea typeface="Calibri"/>
                <a:cs typeface="Calibri"/>
                <a:sym typeface="Calibri"/>
              </a:rPr>
              <a:t>$30-50M</a:t>
            </a:r>
            <a:r>
              <a:rPr lang="en" sz="1300" dirty="0">
                <a:solidFill>
                  <a:schemeClr val="dk1"/>
                </a:solidFill>
                <a:latin typeface="Calibri"/>
                <a:ea typeface="Calibri"/>
                <a:cs typeface="Calibri"/>
                <a:sym typeface="Calibri"/>
              </a:rPr>
              <a:t> in 2023</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dirty="0">
                <a:solidFill>
                  <a:srgbClr val="3C78D8"/>
                </a:solidFill>
                <a:latin typeface="Calibri"/>
                <a:ea typeface="Calibri"/>
                <a:cs typeface="Calibri"/>
                <a:sym typeface="Calibri"/>
              </a:rPr>
              <a:t>160 employees</a:t>
            </a:r>
            <a:r>
              <a:rPr lang="en" sz="1300" dirty="0">
                <a:solidFill>
                  <a:schemeClr val="dk1"/>
                </a:solidFill>
                <a:latin typeface="Calibri"/>
                <a:ea typeface="Calibri"/>
                <a:cs typeface="Calibri"/>
                <a:sym typeface="Calibri"/>
              </a:rPr>
              <a:t> (2023)  (per employee: $0.3M revenue, $30M value)</a:t>
            </a:r>
            <a:endParaRPr sz="1300" dirty="0">
              <a:solidFill>
                <a:schemeClr val="dk1"/>
              </a:solidFill>
              <a:latin typeface="Calibri"/>
              <a:ea typeface="Calibri"/>
              <a:cs typeface="Calibri"/>
              <a:sym typeface="Calibri"/>
            </a:endParaRPr>
          </a:p>
        </p:txBody>
      </p:sp>
      <p:pic>
        <p:nvPicPr>
          <p:cNvPr id="272" name="Google Shape;272;p3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022465" y="46425"/>
            <a:ext cx="3053010" cy="673050"/>
          </a:xfrm>
          <a:prstGeom prst="rect">
            <a:avLst/>
          </a:prstGeom>
          <a:noFill/>
          <a:ln>
            <a:noFill/>
          </a:ln>
        </p:spPr>
      </p:pic>
      <p:pic>
        <p:nvPicPr>
          <p:cNvPr id="273" name="Google Shape;273;p3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629399" y="839525"/>
            <a:ext cx="2514599" cy="1732225"/>
          </a:xfrm>
          <a:prstGeom prst="rect">
            <a:avLst/>
          </a:prstGeom>
          <a:noFill/>
          <a:ln>
            <a:noFill/>
          </a:ln>
        </p:spPr>
      </p:pic>
      <p:pic>
        <p:nvPicPr>
          <p:cNvPr id="274" name="Google Shape;274;p38"/>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6691214" y="2731325"/>
            <a:ext cx="1092325" cy="1098950"/>
          </a:xfrm>
          <a:prstGeom prst="rect">
            <a:avLst/>
          </a:prstGeom>
          <a:noFill/>
          <a:ln>
            <a:noFill/>
          </a:ln>
        </p:spPr>
      </p:pic>
      <p:pic>
        <p:nvPicPr>
          <p:cNvPr id="275" name="Google Shape;275;p38"/>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954465" y="2731325"/>
            <a:ext cx="975125" cy="1098950"/>
          </a:xfrm>
          <a:prstGeom prst="rect">
            <a:avLst/>
          </a:prstGeom>
          <a:noFill/>
          <a:ln>
            <a:noFill/>
          </a:ln>
        </p:spPr>
      </p:pic>
      <p:pic>
        <p:nvPicPr>
          <p:cNvPr id="276" name="Google Shape;276;p38"/>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7399564" y="3886712"/>
            <a:ext cx="975125" cy="1056763"/>
          </a:xfrm>
          <a:prstGeom prst="rect">
            <a:avLst/>
          </a:prstGeom>
          <a:noFill/>
          <a:ln>
            <a:noFill/>
          </a:ln>
        </p:spPr>
      </p:pic>
      <p:sp>
        <p:nvSpPr>
          <p:cNvPr id="277" name="Google Shape;277;p38"/>
          <p:cNvSpPr txBox="1"/>
          <p:nvPr/>
        </p:nvSpPr>
        <p:spPr>
          <a:xfrm>
            <a:off x="2626500" y="84600"/>
            <a:ext cx="1988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9"/>
              </a:rPr>
              <a:t>https://huggingface.co</a:t>
            </a:r>
            <a:r>
              <a:rPr lang="en"/>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9"/>
          <p:cNvSpPr txBox="1"/>
          <p:nvPr/>
        </p:nvSpPr>
        <p:spPr>
          <a:xfrm>
            <a:off x="452300" y="899250"/>
            <a:ext cx="7731000" cy="218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backpropagation algorithm in the 1970s by Geoff Hinton, David Rumelhart, and Ronald Williams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CNN - Convolutional Neural Network - in the 1980s by Yann LeCun (image recognition)</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LSTM - long short-term memory - in the 1990s by Sepp Hochreiter and Jürgen Schmidhuber - gated RNN</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AlexNet in 2012 by Alex Krizhevsky, Ilya Sutskever, and Geoffrey E. Hinton - using GPU for CNN</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VGGNet in 2014 by Karen Simonyan and Andrew Zisserman - CNN</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GoogleNet in 2014 - CNN, Google, many authors - inception modules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ResNet in 2015 - CNN, many authors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Attention, Transformer - 2016, 2017 - Google team. Google Translate.</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GAN - Generative Adversarial Network - 2014 by Ian Goodfellow et al, generate realistic images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Diffusion models in 2020 - generate high-quality images without the need for adversarial training</a:t>
            </a:r>
            <a:endParaRPr sz="1300">
              <a:solidFill>
                <a:schemeClr val="dk1"/>
              </a:solidFill>
              <a:latin typeface="Calibri"/>
              <a:ea typeface="Calibri"/>
              <a:cs typeface="Calibri"/>
              <a:sym typeface="Calibri"/>
            </a:endParaRPr>
          </a:p>
        </p:txBody>
      </p:sp>
      <p:sp>
        <p:nvSpPr>
          <p:cNvPr id="283" name="Google Shape;283;p39"/>
          <p:cNvSpPr txBox="1"/>
          <p:nvPr/>
        </p:nvSpPr>
        <p:spPr>
          <a:xfrm>
            <a:off x="0" y="-76200"/>
            <a:ext cx="8886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Most important advancements in deep learning and AI over the last 30 years</a:t>
            </a:r>
            <a:endParaRPr sz="2000" b="1">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pic>
        <p:nvPicPr>
          <p:cNvPr id="288" name="Google Shape;288;p40"/>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66574" y="489973"/>
            <a:ext cx="1657150" cy="1657150"/>
          </a:xfrm>
          <a:prstGeom prst="rect">
            <a:avLst/>
          </a:prstGeom>
          <a:noFill/>
          <a:ln>
            <a:noFill/>
          </a:ln>
        </p:spPr>
      </p:pic>
      <p:sp>
        <p:nvSpPr>
          <p:cNvPr id="289" name="Google Shape;289;p40"/>
          <p:cNvSpPr txBox="1"/>
          <p:nvPr/>
        </p:nvSpPr>
        <p:spPr>
          <a:xfrm>
            <a:off x="490544" y="2155575"/>
            <a:ext cx="1009200" cy="2694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 sz="1300" i="0" u="none" strike="noStrike" cap="none">
                <a:solidFill>
                  <a:schemeClr val="dk1"/>
                </a:solidFill>
                <a:latin typeface="Calibri"/>
                <a:ea typeface="Calibri"/>
                <a:cs typeface="Calibri"/>
                <a:sym typeface="Calibri"/>
              </a:rPr>
              <a:t>Andrew Ng</a:t>
            </a:r>
            <a:endParaRPr sz="1300" i="0" u="none" strike="noStrike" cap="none">
              <a:solidFill>
                <a:schemeClr val="dk1"/>
              </a:solidFill>
              <a:latin typeface="Calibri"/>
              <a:ea typeface="Calibri"/>
              <a:cs typeface="Calibri"/>
              <a:sym typeface="Calibri"/>
            </a:endParaRPr>
          </a:p>
        </p:txBody>
      </p:sp>
      <p:pic>
        <p:nvPicPr>
          <p:cNvPr id="290" name="Google Shape;290;p4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66577" y="2472165"/>
            <a:ext cx="1595450" cy="1595450"/>
          </a:xfrm>
          <a:prstGeom prst="rect">
            <a:avLst/>
          </a:prstGeom>
          <a:noFill/>
          <a:ln>
            <a:noFill/>
          </a:ln>
        </p:spPr>
      </p:pic>
      <p:sp>
        <p:nvSpPr>
          <p:cNvPr id="291" name="Google Shape;291;p40"/>
          <p:cNvSpPr txBox="1"/>
          <p:nvPr/>
        </p:nvSpPr>
        <p:spPr>
          <a:xfrm>
            <a:off x="393182" y="4060984"/>
            <a:ext cx="1009200" cy="2694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 sz="1300">
                <a:solidFill>
                  <a:schemeClr val="dk1"/>
                </a:solidFill>
                <a:latin typeface="Calibri"/>
                <a:ea typeface="Calibri"/>
                <a:cs typeface="Calibri"/>
                <a:sym typeface="Calibri"/>
              </a:rPr>
              <a:t>Ray Kurzweil</a:t>
            </a:r>
            <a:endParaRPr sz="1300" i="0" u="none" strike="noStrike" cap="none">
              <a:solidFill>
                <a:schemeClr val="dk1"/>
              </a:solidFill>
              <a:latin typeface="Calibri"/>
              <a:ea typeface="Calibri"/>
              <a:cs typeface="Calibri"/>
              <a:sym typeface="Calibri"/>
            </a:endParaRPr>
          </a:p>
        </p:txBody>
      </p:sp>
      <p:pic>
        <p:nvPicPr>
          <p:cNvPr id="292" name="Google Shape;292;p40"/>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2200199" y="471301"/>
            <a:ext cx="1675825" cy="1675825"/>
          </a:xfrm>
          <a:prstGeom prst="rect">
            <a:avLst/>
          </a:prstGeom>
          <a:noFill/>
          <a:ln>
            <a:noFill/>
          </a:ln>
        </p:spPr>
      </p:pic>
      <p:sp>
        <p:nvSpPr>
          <p:cNvPr id="293" name="Google Shape;293;p40"/>
          <p:cNvSpPr txBox="1"/>
          <p:nvPr/>
        </p:nvSpPr>
        <p:spPr>
          <a:xfrm>
            <a:off x="2533507" y="2155575"/>
            <a:ext cx="1009200" cy="269400"/>
          </a:xfrm>
          <a:prstGeom prst="rect">
            <a:avLst/>
          </a:prstGeom>
          <a:noFill/>
          <a:ln>
            <a:noFill/>
          </a:ln>
        </p:spPr>
        <p:txBody>
          <a:bodyPr spcFirstLastPara="1" wrap="square" lIns="68575" tIns="34275" rIns="68575" bIns="34275" anchor="t" anchorCtr="0">
            <a:spAutoFit/>
          </a:bodyPr>
          <a:lstStyle/>
          <a:p>
            <a:pPr marL="0" lvl="0" indent="0" algn="ctr"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Yann LeCun</a:t>
            </a:r>
            <a:endParaRPr sz="1300">
              <a:solidFill>
                <a:schemeClr val="dk1"/>
              </a:solidFill>
              <a:latin typeface="Calibri"/>
              <a:ea typeface="Calibri"/>
              <a:cs typeface="Calibri"/>
              <a:sym typeface="Calibri"/>
            </a:endParaRPr>
          </a:p>
        </p:txBody>
      </p:sp>
      <p:sp>
        <p:nvSpPr>
          <p:cNvPr id="294" name="Google Shape;294;p40"/>
          <p:cNvSpPr txBox="1"/>
          <p:nvPr/>
        </p:nvSpPr>
        <p:spPr>
          <a:xfrm>
            <a:off x="4252498" y="2128450"/>
            <a:ext cx="1464300" cy="2694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300" i="0" u="none" strike="noStrike" cap="none">
                <a:solidFill>
                  <a:schemeClr val="dk1"/>
                </a:solidFill>
                <a:latin typeface="Calibri"/>
                <a:ea typeface="Calibri"/>
                <a:cs typeface="Calibri"/>
                <a:sym typeface="Calibri"/>
              </a:rPr>
              <a:t>Geoffrey Hinton</a:t>
            </a:r>
            <a:endParaRPr sz="1300" i="0" u="none" strike="noStrike" cap="none">
              <a:solidFill>
                <a:schemeClr val="dk1"/>
              </a:solidFill>
              <a:latin typeface="Calibri"/>
              <a:ea typeface="Calibri"/>
              <a:cs typeface="Calibri"/>
              <a:sym typeface="Calibri"/>
            </a:endParaRPr>
          </a:p>
        </p:txBody>
      </p:sp>
      <p:pic>
        <p:nvPicPr>
          <p:cNvPr id="295" name="Google Shape;295;p40"/>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5893775" y="471300"/>
            <a:ext cx="1398770" cy="1657150"/>
          </a:xfrm>
          <a:prstGeom prst="rect">
            <a:avLst/>
          </a:prstGeom>
          <a:noFill/>
          <a:ln>
            <a:noFill/>
          </a:ln>
        </p:spPr>
      </p:pic>
      <p:sp>
        <p:nvSpPr>
          <p:cNvPr id="296" name="Google Shape;296;p40"/>
          <p:cNvSpPr txBox="1"/>
          <p:nvPr/>
        </p:nvSpPr>
        <p:spPr>
          <a:xfrm>
            <a:off x="5893712" y="2128450"/>
            <a:ext cx="1398900" cy="2694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 sz="1300" i="0" u="none" strike="noStrike" cap="none">
                <a:solidFill>
                  <a:schemeClr val="dk1"/>
                </a:solidFill>
                <a:latin typeface="Calibri"/>
                <a:ea typeface="Calibri"/>
                <a:cs typeface="Calibri"/>
                <a:sym typeface="Calibri"/>
              </a:rPr>
              <a:t>Yoshua Bengio</a:t>
            </a:r>
            <a:endParaRPr sz="1300" i="0" u="none" strike="noStrike" cap="none">
              <a:solidFill>
                <a:schemeClr val="dk1"/>
              </a:solidFill>
              <a:latin typeface="Calibri"/>
              <a:ea typeface="Calibri"/>
              <a:cs typeface="Calibri"/>
              <a:sym typeface="Calibri"/>
            </a:endParaRPr>
          </a:p>
        </p:txBody>
      </p:sp>
      <p:pic>
        <p:nvPicPr>
          <p:cNvPr id="297" name="Google Shape;297;p40"/>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7384975" y="471300"/>
            <a:ext cx="1657150" cy="1657150"/>
          </a:xfrm>
          <a:prstGeom prst="rect">
            <a:avLst/>
          </a:prstGeom>
          <a:noFill/>
          <a:ln>
            <a:noFill/>
          </a:ln>
        </p:spPr>
      </p:pic>
      <p:sp>
        <p:nvSpPr>
          <p:cNvPr id="298" name="Google Shape;298;p40"/>
          <p:cNvSpPr txBox="1"/>
          <p:nvPr/>
        </p:nvSpPr>
        <p:spPr>
          <a:xfrm>
            <a:off x="7384948" y="2128450"/>
            <a:ext cx="1657200" cy="2694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 sz="1300" i="0" u="none" strike="noStrike" cap="none">
                <a:solidFill>
                  <a:schemeClr val="dk1"/>
                </a:solidFill>
                <a:latin typeface="Calibri"/>
                <a:ea typeface="Calibri"/>
                <a:cs typeface="Calibri"/>
                <a:sym typeface="Calibri"/>
              </a:rPr>
              <a:t>Ian Goodfellow</a:t>
            </a:r>
            <a:endParaRPr sz="1300" i="0" u="none" strike="noStrike" cap="none">
              <a:solidFill>
                <a:schemeClr val="dk1"/>
              </a:solidFill>
              <a:latin typeface="Calibri"/>
              <a:ea typeface="Calibri"/>
              <a:cs typeface="Calibri"/>
              <a:sym typeface="Calibri"/>
            </a:endParaRPr>
          </a:p>
        </p:txBody>
      </p:sp>
      <p:pic>
        <p:nvPicPr>
          <p:cNvPr id="299" name="Google Shape;299;p40"/>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2157001" y="2518099"/>
            <a:ext cx="1398775" cy="1653098"/>
          </a:xfrm>
          <a:prstGeom prst="rect">
            <a:avLst/>
          </a:prstGeom>
          <a:noFill/>
          <a:ln>
            <a:noFill/>
          </a:ln>
        </p:spPr>
      </p:pic>
      <p:sp>
        <p:nvSpPr>
          <p:cNvPr id="300" name="Google Shape;300;p40"/>
          <p:cNvSpPr txBox="1"/>
          <p:nvPr/>
        </p:nvSpPr>
        <p:spPr>
          <a:xfrm>
            <a:off x="2148027" y="4183681"/>
            <a:ext cx="1398900" cy="2694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300" i="0" u="none" strike="noStrike" cap="none">
                <a:solidFill>
                  <a:schemeClr val="dk1"/>
                </a:solidFill>
                <a:latin typeface="Calibri"/>
                <a:ea typeface="Calibri"/>
                <a:cs typeface="Calibri"/>
                <a:sym typeface="Calibri"/>
              </a:rPr>
              <a:t>Sepp Hochreiter</a:t>
            </a:r>
            <a:endParaRPr sz="1300" i="0" u="none" strike="noStrike" cap="none">
              <a:solidFill>
                <a:schemeClr val="dk1"/>
              </a:solidFill>
              <a:latin typeface="Calibri"/>
              <a:ea typeface="Calibri"/>
              <a:cs typeface="Calibri"/>
              <a:sym typeface="Calibri"/>
            </a:endParaRPr>
          </a:p>
        </p:txBody>
      </p:sp>
      <p:sp>
        <p:nvSpPr>
          <p:cNvPr id="301" name="Google Shape;301;p40"/>
          <p:cNvSpPr txBox="1"/>
          <p:nvPr/>
        </p:nvSpPr>
        <p:spPr>
          <a:xfrm>
            <a:off x="4060425" y="4228635"/>
            <a:ext cx="1657200" cy="2694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300" i="0" u="none" strike="noStrike" cap="none">
                <a:solidFill>
                  <a:schemeClr val="dk1"/>
                </a:solidFill>
                <a:latin typeface="Calibri"/>
                <a:ea typeface="Calibri"/>
                <a:cs typeface="Calibri"/>
                <a:sym typeface="Calibri"/>
              </a:rPr>
              <a:t>Jürgen Schmidhuber</a:t>
            </a:r>
            <a:endParaRPr sz="1300" i="0" u="none" strike="noStrike" cap="none">
              <a:solidFill>
                <a:schemeClr val="dk1"/>
              </a:solidFill>
              <a:latin typeface="Calibri"/>
              <a:ea typeface="Calibri"/>
              <a:cs typeface="Calibri"/>
              <a:sym typeface="Calibri"/>
            </a:endParaRPr>
          </a:p>
        </p:txBody>
      </p:sp>
      <p:pic>
        <p:nvPicPr>
          <p:cNvPr id="302" name="Google Shape;302;p40"/>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4135400" y="2453175"/>
            <a:ext cx="1506025" cy="1782950"/>
          </a:xfrm>
          <a:prstGeom prst="rect">
            <a:avLst/>
          </a:prstGeom>
          <a:noFill/>
          <a:ln>
            <a:noFill/>
          </a:ln>
        </p:spPr>
      </p:pic>
      <p:sp>
        <p:nvSpPr>
          <p:cNvPr id="303" name="Google Shape;303;p40"/>
          <p:cNvSpPr txBox="1"/>
          <p:nvPr/>
        </p:nvSpPr>
        <p:spPr>
          <a:xfrm>
            <a:off x="6064950" y="4233229"/>
            <a:ext cx="1163100" cy="2694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 sz="1300" i="0" u="none" strike="noStrike" cap="none">
                <a:solidFill>
                  <a:schemeClr val="dk1"/>
                </a:solidFill>
                <a:latin typeface="Calibri"/>
                <a:ea typeface="Calibri"/>
                <a:cs typeface="Calibri"/>
                <a:sym typeface="Calibri"/>
              </a:rPr>
              <a:t>Elon Musk</a:t>
            </a:r>
            <a:endParaRPr sz="1300" i="0" u="none" strike="noStrike" cap="none">
              <a:solidFill>
                <a:srgbClr val="000000"/>
              </a:solidFill>
              <a:latin typeface="Calibri"/>
              <a:ea typeface="Calibri"/>
              <a:cs typeface="Calibri"/>
              <a:sym typeface="Calibri"/>
            </a:endParaRPr>
          </a:p>
        </p:txBody>
      </p:sp>
      <p:pic>
        <p:nvPicPr>
          <p:cNvPr id="304" name="Google Shape;304;p40"/>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5947056" y="2453175"/>
            <a:ext cx="1398900" cy="1782950"/>
          </a:xfrm>
          <a:prstGeom prst="rect">
            <a:avLst/>
          </a:prstGeom>
          <a:noFill/>
          <a:ln>
            <a:noFill/>
          </a:ln>
        </p:spPr>
      </p:pic>
      <p:pic>
        <p:nvPicPr>
          <p:cNvPr id="305" name="Google Shape;305;p40"/>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4135400" y="471298"/>
            <a:ext cx="1595450" cy="1657150"/>
          </a:xfrm>
          <a:prstGeom prst="rect">
            <a:avLst/>
          </a:prstGeom>
          <a:noFill/>
          <a:ln>
            <a:noFill/>
          </a:ln>
        </p:spPr>
      </p:pic>
      <p:pic>
        <p:nvPicPr>
          <p:cNvPr id="306" name="Google Shape;306;p40"/>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7425700" y="2453174"/>
            <a:ext cx="1464300" cy="1776981"/>
          </a:xfrm>
          <a:prstGeom prst="rect">
            <a:avLst/>
          </a:prstGeom>
          <a:noFill/>
          <a:ln>
            <a:noFill/>
          </a:ln>
        </p:spPr>
      </p:pic>
      <p:sp>
        <p:nvSpPr>
          <p:cNvPr id="307" name="Google Shape;307;p40"/>
          <p:cNvSpPr txBox="1"/>
          <p:nvPr/>
        </p:nvSpPr>
        <p:spPr>
          <a:xfrm>
            <a:off x="7425700" y="4219575"/>
            <a:ext cx="1464300" cy="2694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 sz="1300">
                <a:solidFill>
                  <a:schemeClr val="dk1"/>
                </a:solidFill>
                <a:latin typeface="Calibri"/>
                <a:ea typeface="Calibri"/>
                <a:cs typeface="Calibri"/>
                <a:sym typeface="Calibri"/>
              </a:rPr>
              <a:t>Emad Mostaque</a:t>
            </a:r>
            <a:endParaRPr sz="1300" i="0" u="none" strike="noStrike" cap="none">
              <a:solidFill>
                <a:srgbClr val="000000"/>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1"/>
          <p:cNvSpPr txBox="1"/>
          <p:nvPr/>
        </p:nvSpPr>
        <p:spPr>
          <a:xfrm>
            <a:off x="4508799" y="1329613"/>
            <a:ext cx="1503900" cy="2538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200" i="0" u="none" strike="noStrike" cap="none">
                <a:solidFill>
                  <a:schemeClr val="dk1"/>
                </a:solidFill>
                <a:latin typeface="Calibri"/>
                <a:ea typeface="Calibri"/>
                <a:cs typeface="Calibri"/>
                <a:sym typeface="Calibri"/>
              </a:rPr>
              <a:t>Michael I Jordan</a:t>
            </a:r>
            <a:endParaRPr sz="1200" i="0" u="none" strike="noStrike" cap="none">
              <a:solidFill>
                <a:srgbClr val="000000"/>
              </a:solidFill>
              <a:latin typeface="Calibri"/>
              <a:ea typeface="Calibri"/>
              <a:cs typeface="Calibri"/>
              <a:sym typeface="Calibri"/>
            </a:endParaRPr>
          </a:p>
        </p:txBody>
      </p:sp>
      <p:pic>
        <p:nvPicPr>
          <p:cNvPr id="313" name="Google Shape;313;p41"/>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20349" y="99476"/>
            <a:ext cx="1308219" cy="1308219"/>
          </a:xfrm>
          <a:prstGeom prst="rect">
            <a:avLst/>
          </a:prstGeom>
          <a:noFill/>
          <a:ln>
            <a:noFill/>
          </a:ln>
        </p:spPr>
      </p:pic>
      <p:sp>
        <p:nvSpPr>
          <p:cNvPr id="314" name="Google Shape;314;p41"/>
          <p:cNvSpPr txBox="1"/>
          <p:nvPr/>
        </p:nvSpPr>
        <p:spPr>
          <a:xfrm>
            <a:off x="124769" y="1364249"/>
            <a:ext cx="1294500" cy="2538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200" i="0" u="none" strike="noStrike" cap="none">
                <a:solidFill>
                  <a:schemeClr val="dk1"/>
                </a:solidFill>
                <a:latin typeface="Calibri"/>
                <a:ea typeface="Calibri"/>
                <a:cs typeface="Calibri"/>
                <a:sym typeface="Calibri"/>
              </a:rPr>
              <a:t>Andrej </a:t>
            </a:r>
            <a:r>
              <a:rPr lang="en" sz="1200">
                <a:solidFill>
                  <a:schemeClr val="dk1"/>
                </a:solidFill>
                <a:latin typeface="Calibri"/>
                <a:ea typeface="Calibri"/>
                <a:cs typeface="Calibri"/>
                <a:sym typeface="Calibri"/>
              </a:rPr>
              <a:t>K</a:t>
            </a:r>
            <a:r>
              <a:rPr lang="en" sz="1200" i="0" u="none" strike="noStrike" cap="none">
                <a:solidFill>
                  <a:schemeClr val="dk1"/>
                </a:solidFill>
                <a:latin typeface="Calibri"/>
                <a:ea typeface="Calibri"/>
                <a:cs typeface="Calibri"/>
                <a:sym typeface="Calibri"/>
              </a:rPr>
              <a:t>arpathy</a:t>
            </a:r>
            <a:endParaRPr sz="1200" i="0" u="none" strike="noStrike" cap="none">
              <a:solidFill>
                <a:schemeClr val="dk1"/>
              </a:solidFill>
              <a:latin typeface="Calibri"/>
              <a:ea typeface="Calibri"/>
              <a:cs typeface="Calibri"/>
              <a:sym typeface="Calibri"/>
            </a:endParaRPr>
          </a:p>
        </p:txBody>
      </p:sp>
      <p:pic>
        <p:nvPicPr>
          <p:cNvPr id="315" name="Google Shape;315;p41"/>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532431" y="108533"/>
            <a:ext cx="1299162" cy="1299161"/>
          </a:xfrm>
          <a:prstGeom prst="rect">
            <a:avLst/>
          </a:prstGeom>
          <a:noFill/>
          <a:ln>
            <a:noFill/>
          </a:ln>
        </p:spPr>
      </p:pic>
      <p:sp>
        <p:nvSpPr>
          <p:cNvPr id="316" name="Google Shape;316;p41"/>
          <p:cNvSpPr txBox="1"/>
          <p:nvPr/>
        </p:nvSpPr>
        <p:spPr>
          <a:xfrm>
            <a:off x="1392473" y="1368756"/>
            <a:ext cx="1571400" cy="2538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200" i="0" u="none" strike="noStrike" cap="none">
                <a:solidFill>
                  <a:schemeClr val="dk1"/>
                </a:solidFill>
                <a:latin typeface="Calibri"/>
                <a:ea typeface="Calibri"/>
                <a:cs typeface="Calibri"/>
                <a:sym typeface="Calibri"/>
              </a:rPr>
              <a:t>Vincent Vanhoucke</a:t>
            </a:r>
            <a:endParaRPr sz="1200" i="0" u="none" strike="noStrike" cap="none">
              <a:solidFill>
                <a:schemeClr val="dk1"/>
              </a:solidFill>
              <a:latin typeface="Calibri"/>
              <a:ea typeface="Calibri"/>
              <a:cs typeface="Calibri"/>
              <a:sym typeface="Calibri"/>
            </a:endParaRPr>
          </a:p>
        </p:txBody>
      </p:sp>
      <p:sp>
        <p:nvSpPr>
          <p:cNvPr id="317" name="Google Shape;317;p41"/>
          <p:cNvSpPr txBox="1"/>
          <p:nvPr/>
        </p:nvSpPr>
        <p:spPr>
          <a:xfrm>
            <a:off x="3003932" y="1326335"/>
            <a:ext cx="1293000" cy="2538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200" i="0" u="none" strike="noStrike" cap="none">
                <a:solidFill>
                  <a:schemeClr val="dk1"/>
                </a:solidFill>
                <a:latin typeface="Calibri"/>
                <a:ea typeface="Calibri"/>
                <a:cs typeface="Calibri"/>
                <a:sym typeface="Calibri"/>
              </a:rPr>
              <a:t>Hugo Larochelle</a:t>
            </a:r>
            <a:endParaRPr sz="1200" i="0" u="none" strike="noStrike" cap="none">
              <a:solidFill>
                <a:schemeClr val="dk1"/>
              </a:solidFill>
              <a:latin typeface="Calibri"/>
              <a:ea typeface="Calibri"/>
              <a:cs typeface="Calibri"/>
              <a:sym typeface="Calibri"/>
            </a:endParaRPr>
          </a:p>
        </p:txBody>
      </p:sp>
      <p:pic>
        <p:nvPicPr>
          <p:cNvPr id="318" name="Google Shape;318;p41"/>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495074" y="127139"/>
            <a:ext cx="1787443" cy="1280556"/>
          </a:xfrm>
          <a:prstGeom prst="rect">
            <a:avLst/>
          </a:prstGeom>
          <a:noFill/>
          <a:ln>
            <a:noFill/>
          </a:ln>
        </p:spPr>
      </p:pic>
      <p:sp>
        <p:nvSpPr>
          <p:cNvPr id="319" name="Google Shape;319;p41"/>
          <p:cNvSpPr txBox="1"/>
          <p:nvPr/>
        </p:nvSpPr>
        <p:spPr>
          <a:xfrm>
            <a:off x="6316735" y="1250027"/>
            <a:ext cx="1281900" cy="2538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200" i="0" u="none" strike="noStrike" cap="none">
                <a:solidFill>
                  <a:schemeClr val="dk1"/>
                </a:solidFill>
                <a:latin typeface="Calibri"/>
                <a:ea typeface="Calibri"/>
                <a:cs typeface="Calibri"/>
                <a:sym typeface="Calibri"/>
              </a:rPr>
              <a:t>Terry Sejnowski</a:t>
            </a:r>
            <a:endParaRPr sz="1200" i="0" u="none" strike="noStrike" cap="none">
              <a:solidFill>
                <a:schemeClr val="dk1"/>
              </a:solidFill>
              <a:latin typeface="Calibri"/>
              <a:ea typeface="Calibri"/>
              <a:cs typeface="Calibri"/>
              <a:sym typeface="Calibri"/>
            </a:endParaRPr>
          </a:p>
        </p:txBody>
      </p:sp>
      <p:pic>
        <p:nvPicPr>
          <p:cNvPr id="320" name="Google Shape;320;p41"/>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1" y="1713384"/>
            <a:ext cx="1419141" cy="1366703"/>
          </a:xfrm>
          <a:prstGeom prst="rect">
            <a:avLst/>
          </a:prstGeom>
          <a:noFill/>
          <a:ln>
            <a:noFill/>
          </a:ln>
        </p:spPr>
      </p:pic>
      <p:sp>
        <p:nvSpPr>
          <p:cNvPr id="321" name="Google Shape;321;p41"/>
          <p:cNvSpPr txBox="1"/>
          <p:nvPr/>
        </p:nvSpPr>
        <p:spPr>
          <a:xfrm>
            <a:off x="16486" y="3038037"/>
            <a:ext cx="1307100" cy="2538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200" i="0" u="none" strike="noStrike" cap="none">
                <a:solidFill>
                  <a:schemeClr val="dk1"/>
                </a:solidFill>
                <a:latin typeface="Calibri"/>
                <a:ea typeface="Calibri"/>
                <a:cs typeface="Calibri"/>
                <a:sym typeface="Calibri"/>
              </a:rPr>
              <a:t>Sebastian Thrun</a:t>
            </a:r>
            <a:endParaRPr sz="1200" i="0" u="none" strike="noStrike" cap="none">
              <a:solidFill>
                <a:schemeClr val="dk1"/>
              </a:solidFill>
              <a:latin typeface="Calibri"/>
              <a:ea typeface="Calibri"/>
              <a:cs typeface="Calibri"/>
              <a:sym typeface="Calibri"/>
            </a:endParaRPr>
          </a:p>
        </p:txBody>
      </p:sp>
      <p:pic>
        <p:nvPicPr>
          <p:cNvPr id="322" name="Google Shape;322;p41"/>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1468673" y="1770328"/>
            <a:ext cx="1274527" cy="1301728"/>
          </a:xfrm>
          <a:prstGeom prst="rect">
            <a:avLst/>
          </a:prstGeom>
          <a:noFill/>
          <a:ln>
            <a:noFill/>
          </a:ln>
        </p:spPr>
      </p:pic>
      <p:sp>
        <p:nvSpPr>
          <p:cNvPr id="323" name="Google Shape;323;p41"/>
          <p:cNvSpPr txBox="1"/>
          <p:nvPr/>
        </p:nvSpPr>
        <p:spPr>
          <a:xfrm>
            <a:off x="1440015" y="3041440"/>
            <a:ext cx="1303200" cy="2538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200" i="0" u="none" strike="noStrike" cap="none">
                <a:solidFill>
                  <a:schemeClr val="dk1"/>
                </a:solidFill>
                <a:latin typeface="Calibri"/>
                <a:ea typeface="Calibri"/>
                <a:cs typeface="Calibri"/>
                <a:sym typeface="Calibri"/>
              </a:rPr>
              <a:t>Jeffrey Hawkins</a:t>
            </a:r>
            <a:endParaRPr sz="1200" i="0" u="none" strike="noStrike" cap="none">
              <a:solidFill>
                <a:schemeClr val="dk1"/>
              </a:solidFill>
              <a:latin typeface="Calibri"/>
              <a:ea typeface="Calibri"/>
              <a:cs typeface="Calibri"/>
              <a:sym typeface="Calibri"/>
            </a:endParaRPr>
          </a:p>
        </p:txBody>
      </p:sp>
      <p:pic>
        <p:nvPicPr>
          <p:cNvPr id="324" name="Google Shape;324;p41"/>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2969804" y="1718805"/>
            <a:ext cx="972184" cy="1353251"/>
          </a:xfrm>
          <a:prstGeom prst="rect">
            <a:avLst/>
          </a:prstGeom>
          <a:noFill/>
          <a:ln>
            <a:noFill/>
          </a:ln>
        </p:spPr>
      </p:pic>
      <p:sp>
        <p:nvSpPr>
          <p:cNvPr id="325" name="Google Shape;325;p41"/>
          <p:cNvSpPr txBox="1"/>
          <p:nvPr/>
        </p:nvSpPr>
        <p:spPr>
          <a:xfrm>
            <a:off x="2903439" y="3048932"/>
            <a:ext cx="1102500" cy="2538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200" i="0" u="none" strike="noStrike" cap="none">
                <a:solidFill>
                  <a:schemeClr val="dk1"/>
                </a:solidFill>
                <a:latin typeface="Calibri"/>
                <a:ea typeface="Calibri"/>
                <a:cs typeface="Calibri"/>
                <a:sym typeface="Calibri"/>
              </a:rPr>
              <a:t>David M. Blei </a:t>
            </a:r>
            <a:endParaRPr sz="1200" i="0" u="none" strike="noStrike" cap="none">
              <a:solidFill>
                <a:srgbClr val="000000"/>
              </a:solidFill>
              <a:latin typeface="Calibri"/>
              <a:ea typeface="Calibri"/>
              <a:cs typeface="Calibri"/>
              <a:sym typeface="Calibri"/>
            </a:endParaRPr>
          </a:p>
        </p:txBody>
      </p:sp>
      <p:pic>
        <p:nvPicPr>
          <p:cNvPr id="326" name="Google Shape;326;p41"/>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4262707" y="1713384"/>
            <a:ext cx="1343145" cy="1343145"/>
          </a:xfrm>
          <a:prstGeom prst="rect">
            <a:avLst/>
          </a:prstGeom>
          <a:noFill/>
          <a:ln>
            <a:noFill/>
          </a:ln>
        </p:spPr>
      </p:pic>
      <p:sp>
        <p:nvSpPr>
          <p:cNvPr id="327" name="Google Shape;327;p41"/>
          <p:cNvSpPr txBox="1"/>
          <p:nvPr/>
        </p:nvSpPr>
        <p:spPr>
          <a:xfrm>
            <a:off x="4168590" y="3048068"/>
            <a:ext cx="1528500" cy="2538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200" i="0" u="none" strike="noStrike" cap="none">
                <a:solidFill>
                  <a:schemeClr val="dk1"/>
                </a:solidFill>
                <a:latin typeface="Calibri"/>
                <a:ea typeface="Calibri"/>
                <a:cs typeface="Calibri"/>
                <a:sym typeface="Calibri"/>
              </a:rPr>
              <a:t>Zoubin Ghahramani</a:t>
            </a:r>
            <a:endParaRPr sz="1200" i="0" u="none" strike="noStrike" cap="none">
              <a:solidFill>
                <a:schemeClr val="dk1"/>
              </a:solidFill>
              <a:latin typeface="Calibri"/>
              <a:ea typeface="Calibri"/>
              <a:cs typeface="Calibri"/>
              <a:sym typeface="Calibri"/>
            </a:endParaRPr>
          </a:p>
        </p:txBody>
      </p:sp>
      <p:pic>
        <p:nvPicPr>
          <p:cNvPr id="328" name="Google Shape;328;p41"/>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5707471" y="1718805"/>
            <a:ext cx="963863" cy="1337724"/>
          </a:xfrm>
          <a:prstGeom prst="rect">
            <a:avLst/>
          </a:prstGeom>
          <a:noFill/>
          <a:ln>
            <a:noFill/>
          </a:ln>
        </p:spPr>
      </p:pic>
      <p:sp>
        <p:nvSpPr>
          <p:cNvPr id="329" name="Google Shape;329;p41"/>
          <p:cNvSpPr txBox="1"/>
          <p:nvPr/>
        </p:nvSpPr>
        <p:spPr>
          <a:xfrm>
            <a:off x="5653627" y="3017678"/>
            <a:ext cx="1089600" cy="2538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200" i="0" u="none" strike="noStrike" cap="none">
                <a:solidFill>
                  <a:schemeClr val="dk1"/>
                </a:solidFill>
                <a:latin typeface="Calibri"/>
                <a:ea typeface="Calibri"/>
                <a:cs typeface="Calibri"/>
                <a:sym typeface="Calibri"/>
              </a:rPr>
              <a:t>Adam Coates</a:t>
            </a:r>
            <a:endParaRPr sz="1200" i="0" u="none" strike="noStrike" cap="none">
              <a:solidFill>
                <a:srgbClr val="000000"/>
              </a:solidFill>
              <a:latin typeface="Calibri"/>
              <a:ea typeface="Calibri"/>
              <a:cs typeface="Calibri"/>
              <a:sym typeface="Calibri"/>
            </a:endParaRPr>
          </a:p>
        </p:txBody>
      </p:sp>
      <p:pic>
        <p:nvPicPr>
          <p:cNvPr id="330" name="Google Shape;330;p41"/>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6746366" y="1679236"/>
            <a:ext cx="1163910" cy="1377293"/>
          </a:xfrm>
          <a:prstGeom prst="rect">
            <a:avLst/>
          </a:prstGeom>
          <a:noFill/>
          <a:ln>
            <a:noFill/>
          </a:ln>
        </p:spPr>
      </p:pic>
      <p:sp>
        <p:nvSpPr>
          <p:cNvPr id="331" name="Google Shape;331;p41"/>
          <p:cNvSpPr txBox="1"/>
          <p:nvPr/>
        </p:nvSpPr>
        <p:spPr>
          <a:xfrm>
            <a:off x="6750295" y="3015410"/>
            <a:ext cx="1165200" cy="2538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200" i="0" u="none" strike="noStrike" cap="none">
                <a:solidFill>
                  <a:schemeClr val="dk1"/>
                </a:solidFill>
                <a:latin typeface="Calibri"/>
                <a:ea typeface="Calibri"/>
                <a:cs typeface="Calibri"/>
                <a:sym typeface="Calibri"/>
              </a:rPr>
              <a:t>Pascal Lamblin</a:t>
            </a:r>
            <a:endParaRPr sz="1200" i="0" u="none" strike="noStrike" cap="none">
              <a:solidFill>
                <a:schemeClr val="dk1"/>
              </a:solidFill>
              <a:latin typeface="Calibri"/>
              <a:ea typeface="Calibri"/>
              <a:cs typeface="Calibri"/>
              <a:sym typeface="Calibri"/>
            </a:endParaRPr>
          </a:p>
        </p:txBody>
      </p:sp>
      <p:pic>
        <p:nvPicPr>
          <p:cNvPr id="332" name="Google Shape;332;p41"/>
          <p:cNvPicPr preferRelativeResize="0"/>
          <p:nvPr/>
        </p:nvPicPr>
        <p:blipFill rotWithShape="1">
          <a:blip r:embed="rId12" cstate="email">
            <a:alphaModFix/>
            <a:extLst>
              <a:ext uri="{28A0092B-C50C-407E-A947-70E740481C1C}">
                <a14:useLocalDpi xmlns:a14="http://schemas.microsoft.com/office/drawing/2010/main"/>
              </a:ext>
            </a:extLst>
          </a:blip>
          <a:srcRect/>
          <a:stretch/>
        </p:blipFill>
        <p:spPr>
          <a:xfrm>
            <a:off x="7901767" y="46524"/>
            <a:ext cx="903809" cy="1355713"/>
          </a:xfrm>
          <a:prstGeom prst="rect">
            <a:avLst/>
          </a:prstGeom>
          <a:noFill/>
          <a:ln>
            <a:noFill/>
          </a:ln>
        </p:spPr>
      </p:pic>
      <p:sp>
        <p:nvSpPr>
          <p:cNvPr id="333" name="Google Shape;333;p41"/>
          <p:cNvSpPr txBox="1"/>
          <p:nvPr/>
        </p:nvSpPr>
        <p:spPr>
          <a:xfrm>
            <a:off x="7538450" y="1354383"/>
            <a:ext cx="1639200" cy="2538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200" i="0" u="none" strike="noStrike" cap="none">
                <a:solidFill>
                  <a:schemeClr val="dk1"/>
                </a:solidFill>
                <a:latin typeface="Calibri"/>
                <a:ea typeface="Calibri"/>
                <a:cs typeface="Calibri"/>
                <a:sym typeface="Calibri"/>
              </a:rPr>
              <a:t>Ruslan Salakhutdinov</a:t>
            </a:r>
            <a:endParaRPr sz="1200" i="0" u="none" strike="noStrike" cap="none">
              <a:solidFill>
                <a:schemeClr val="dk1"/>
              </a:solidFill>
              <a:latin typeface="Calibri"/>
              <a:ea typeface="Calibri"/>
              <a:cs typeface="Calibri"/>
              <a:sym typeface="Calibri"/>
            </a:endParaRPr>
          </a:p>
        </p:txBody>
      </p:sp>
      <p:pic>
        <p:nvPicPr>
          <p:cNvPr id="334" name="Google Shape;334;p41"/>
          <p:cNvPicPr preferRelativeResize="0"/>
          <p:nvPr/>
        </p:nvPicPr>
        <p:blipFill rotWithShape="1">
          <a:blip r:embed="rId13" cstate="email">
            <a:alphaModFix/>
            <a:extLst>
              <a:ext uri="{28A0092B-C50C-407E-A947-70E740481C1C}">
                <a14:useLocalDpi xmlns:a14="http://schemas.microsoft.com/office/drawing/2010/main"/>
              </a:ext>
            </a:extLst>
          </a:blip>
          <a:srcRect/>
          <a:stretch/>
        </p:blipFill>
        <p:spPr>
          <a:xfrm>
            <a:off x="15902" y="3391236"/>
            <a:ext cx="1091004" cy="1309204"/>
          </a:xfrm>
          <a:prstGeom prst="rect">
            <a:avLst/>
          </a:prstGeom>
          <a:noFill/>
          <a:ln>
            <a:noFill/>
          </a:ln>
        </p:spPr>
      </p:pic>
      <p:sp>
        <p:nvSpPr>
          <p:cNvPr id="335" name="Google Shape;335;p41"/>
          <p:cNvSpPr txBox="1"/>
          <p:nvPr/>
        </p:nvSpPr>
        <p:spPr>
          <a:xfrm>
            <a:off x="-56137" y="4700441"/>
            <a:ext cx="1235100" cy="2538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200" i="0" u="none" strike="noStrike" cap="none">
                <a:solidFill>
                  <a:schemeClr val="dk1"/>
                </a:solidFill>
                <a:latin typeface="Calibri"/>
                <a:ea typeface="Calibri"/>
                <a:cs typeface="Calibri"/>
                <a:sym typeface="Calibri"/>
              </a:rPr>
              <a:t>John Schulman</a:t>
            </a:r>
            <a:endParaRPr sz="1200" i="0" u="none" strike="noStrike" cap="none">
              <a:solidFill>
                <a:srgbClr val="000000"/>
              </a:solidFill>
              <a:latin typeface="Calibri"/>
              <a:ea typeface="Calibri"/>
              <a:cs typeface="Calibri"/>
              <a:sym typeface="Calibri"/>
            </a:endParaRPr>
          </a:p>
        </p:txBody>
      </p:sp>
      <p:pic>
        <p:nvPicPr>
          <p:cNvPr id="336" name="Google Shape;336;p41"/>
          <p:cNvPicPr preferRelativeResize="0"/>
          <p:nvPr/>
        </p:nvPicPr>
        <p:blipFill rotWithShape="1">
          <a:blip r:embed="rId14" cstate="email">
            <a:alphaModFix/>
            <a:extLst>
              <a:ext uri="{28A0092B-C50C-407E-A947-70E740481C1C}">
                <a14:useLocalDpi xmlns:a14="http://schemas.microsoft.com/office/drawing/2010/main"/>
              </a:ext>
            </a:extLst>
          </a:blip>
          <a:srcRect/>
          <a:stretch/>
        </p:blipFill>
        <p:spPr>
          <a:xfrm>
            <a:off x="7959008" y="1691565"/>
            <a:ext cx="1091782" cy="1091088"/>
          </a:xfrm>
          <a:prstGeom prst="rect">
            <a:avLst/>
          </a:prstGeom>
          <a:noFill/>
          <a:ln>
            <a:noFill/>
          </a:ln>
        </p:spPr>
      </p:pic>
      <p:sp>
        <p:nvSpPr>
          <p:cNvPr id="337" name="Google Shape;337;p41"/>
          <p:cNvSpPr txBox="1"/>
          <p:nvPr/>
        </p:nvSpPr>
        <p:spPr>
          <a:xfrm>
            <a:off x="7874216" y="2761428"/>
            <a:ext cx="1275600" cy="2538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200" i="0" u="none" strike="noStrike" cap="none">
                <a:solidFill>
                  <a:schemeClr val="dk1"/>
                </a:solidFill>
                <a:latin typeface="Calibri"/>
                <a:ea typeface="Calibri"/>
                <a:cs typeface="Calibri"/>
                <a:sym typeface="Calibri"/>
              </a:rPr>
              <a:t>Richard Socher</a:t>
            </a:r>
            <a:endParaRPr sz="1200" i="0" u="none" strike="noStrike" cap="none">
              <a:solidFill>
                <a:schemeClr val="dk1"/>
              </a:solidFill>
              <a:latin typeface="Calibri"/>
              <a:ea typeface="Calibri"/>
              <a:cs typeface="Calibri"/>
              <a:sym typeface="Calibri"/>
            </a:endParaRPr>
          </a:p>
        </p:txBody>
      </p:sp>
      <p:pic>
        <p:nvPicPr>
          <p:cNvPr id="338" name="Google Shape;338;p41"/>
          <p:cNvPicPr preferRelativeResize="0"/>
          <p:nvPr/>
        </p:nvPicPr>
        <p:blipFill rotWithShape="1">
          <a:blip r:embed="rId15">
            <a:alphaModFix/>
          </a:blip>
          <a:srcRect/>
          <a:stretch/>
        </p:blipFill>
        <p:spPr>
          <a:xfrm>
            <a:off x="1260543" y="3405570"/>
            <a:ext cx="1066800" cy="1323975"/>
          </a:xfrm>
          <a:prstGeom prst="rect">
            <a:avLst/>
          </a:prstGeom>
          <a:noFill/>
          <a:ln>
            <a:noFill/>
          </a:ln>
        </p:spPr>
      </p:pic>
      <p:sp>
        <p:nvSpPr>
          <p:cNvPr id="339" name="Google Shape;339;p41"/>
          <p:cNvSpPr txBox="1"/>
          <p:nvPr/>
        </p:nvSpPr>
        <p:spPr>
          <a:xfrm>
            <a:off x="1204639" y="4700441"/>
            <a:ext cx="1162200" cy="2538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200" i="0" u="none" strike="noStrike" cap="none">
                <a:solidFill>
                  <a:schemeClr val="dk1"/>
                </a:solidFill>
                <a:latin typeface="Calibri"/>
                <a:ea typeface="Calibri"/>
                <a:cs typeface="Calibri"/>
                <a:sym typeface="Calibri"/>
              </a:rPr>
              <a:t>Alex Wiltschko</a:t>
            </a:r>
            <a:endParaRPr sz="1200" i="0" u="none" strike="noStrike" cap="none">
              <a:solidFill>
                <a:schemeClr val="dk1"/>
              </a:solidFill>
              <a:latin typeface="Calibri"/>
              <a:ea typeface="Calibri"/>
              <a:cs typeface="Calibri"/>
              <a:sym typeface="Calibri"/>
            </a:endParaRPr>
          </a:p>
        </p:txBody>
      </p:sp>
      <p:pic>
        <p:nvPicPr>
          <p:cNvPr id="340" name="Google Shape;340;p41"/>
          <p:cNvPicPr preferRelativeResize="0"/>
          <p:nvPr/>
        </p:nvPicPr>
        <p:blipFill rotWithShape="1">
          <a:blip r:embed="rId16">
            <a:alphaModFix/>
          </a:blip>
          <a:srcRect/>
          <a:stretch/>
        </p:blipFill>
        <p:spPr>
          <a:xfrm>
            <a:off x="2448563" y="3403370"/>
            <a:ext cx="1104900" cy="1343025"/>
          </a:xfrm>
          <a:prstGeom prst="rect">
            <a:avLst/>
          </a:prstGeom>
          <a:noFill/>
          <a:ln>
            <a:noFill/>
          </a:ln>
        </p:spPr>
      </p:pic>
      <p:sp>
        <p:nvSpPr>
          <p:cNvPr id="341" name="Google Shape;341;p41"/>
          <p:cNvSpPr txBox="1"/>
          <p:nvPr/>
        </p:nvSpPr>
        <p:spPr>
          <a:xfrm>
            <a:off x="2382020" y="4708408"/>
            <a:ext cx="1175700" cy="2538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200" i="0" u="none" strike="noStrike" cap="none">
                <a:solidFill>
                  <a:schemeClr val="dk1"/>
                </a:solidFill>
                <a:latin typeface="Calibri"/>
                <a:ea typeface="Calibri"/>
                <a:cs typeface="Calibri"/>
                <a:sym typeface="Calibri"/>
              </a:rPr>
              <a:t>Tomas Mikolov</a:t>
            </a:r>
            <a:endParaRPr sz="1200" i="0" u="none" strike="noStrike" cap="none">
              <a:solidFill>
                <a:schemeClr val="dk1"/>
              </a:solidFill>
              <a:latin typeface="Calibri"/>
              <a:ea typeface="Calibri"/>
              <a:cs typeface="Calibri"/>
              <a:sym typeface="Calibri"/>
            </a:endParaRPr>
          </a:p>
        </p:txBody>
      </p:sp>
      <p:pic>
        <p:nvPicPr>
          <p:cNvPr id="342" name="Google Shape;342;p41"/>
          <p:cNvPicPr preferRelativeResize="0"/>
          <p:nvPr/>
        </p:nvPicPr>
        <p:blipFill rotWithShape="1">
          <a:blip r:embed="rId17" cstate="email">
            <a:alphaModFix/>
            <a:extLst>
              <a:ext uri="{28A0092B-C50C-407E-A947-70E740481C1C}">
                <a14:useLocalDpi xmlns:a14="http://schemas.microsoft.com/office/drawing/2010/main"/>
              </a:ext>
            </a:extLst>
          </a:blip>
          <a:srcRect/>
          <a:stretch/>
        </p:blipFill>
        <p:spPr>
          <a:xfrm>
            <a:off x="3635061" y="3383166"/>
            <a:ext cx="1288086" cy="1288086"/>
          </a:xfrm>
          <a:prstGeom prst="rect">
            <a:avLst/>
          </a:prstGeom>
          <a:noFill/>
          <a:ln>
            <a:noFill/>
          </a:ln>
        </p:spPr>
      </p:pic>
      <p:sp>
        <p:nvSpPr>
          <p:cNvPr id="343" name="Google Shape;343;p41"/>
          <p:cNvSpPr txBox="1"/>
          <p:nvPr/>
        </p:nvSpPr>
        <p:spPr>
          <a:xfrm>
            <a:off x="3802207" y="4662822"/>
            <a:ext cx="960900" cy="2538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200" i="0" u="none" strike="noStrike" cap="none">
                <a:solidFill>
                  <a:schemeClr val="dk1"/>
                </a:solidFill>
                <a:latin typeface="Calibri"/>
                <a:ea typeface="Calibri"/>
                <a:cs typeface="Calibri"/>
                <a:sym typeface="Calibri"/>
              </a:rPr>
              <a:t>Alex Graves</a:t>
            </a:r>
            <a:endParaRPr sz="1200" i="0" u="none" strike="noStrike" cap="none">
              <a:solidFill>
                <a:srgbClr val="000000"/>
              </a:solidFill>
              <a:latin typeface="Calibri"/>
              <a:ea typeface="Calibri"/>
              <a:cs typeface="Calibri"/>
              <a:sym typeface="Calibri"/>
            </a:endParaRPr>
          </a:p>
        </p:txBody>
      </p:sp>
      <p:pic>
        <p:nvPicPr>
          <p:cNvPr id="344" name="Google Shape;344;p41"/>
          <p:cNvPicPr preferRelativeResize="0"/>
          <p:nvPr/>
        </p:nvPicPr>
        <p:blipFill rotWithShape="1">
          <a:blip r:embed="rId18">
            <a:alphaModFix/>
          </a:blip>
          <a:srcRect/>
          <a:stretch/>
        </p:blipFill>
        <p:spPr>
          <a:xfrm>
            <a:off x="5006167" y="3362192"/>
            <a:ext cx="1276350" cy="1352550"/>
          </a:xfrm>
          <a:prstGeom prst="rect">
            <a:avLst/>
          </a:prstGeom>
          <a:noFill/>
          <a:ln>
            <a:noFill/>
          </a:ln>
        </p:spPr>
      </p:pic>
      <p:sp>
        <p:nvSpPr>
          <p:cNvPr id="345" name="Google Shape;345;p41"/>
          <p:cNvSpPr txBox="1"/>
          <p:nvPr/>
        </p:nvSpPr>
        <p:spPr>
          <a:xfrm>
            <a:off x="4900535" y="4668800"/>
            <a:ext cx="1503900" cy="2538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200" i="0" u="none" strike="noStrike" cap="none">
                <a:solidFill>
                  <a:schemeClr val="dk1"/>
                </a:solidFill>
                <a:latin typeface="Calibri"/>
                <a:ea typeface="Calibri"/>
                <a:cs typeface="Calibri"/>
                <a:sym typeface="Calibri"/>
              </a:rPr>
              <a:t>Marc'Aurelio Ranzato</a:t>
            </a:r>
            <a:endParaRPr sz="1200" i="0" u="none" strike="noStrike" cap="none">
              <a:solidFill>
                <a:schemeClr val="dk1"/>
              </a:solidFill>
              <a:latin typeface="Calibri"/>
              <a:ea typeface="Calibri"/>
              <a:cs typeface="Calibri"/>
              <a:sym typeface="Calibri"/>
            </a:endParaRPr>
          </a:p>
        </p:txBody>
      </p:sp>
      <p:pic>
        <p:nvPicPr>
          <p:cNvPr id="346" name="Google Shape;346;p41"/>
          <p:cNvPicPr preferRelativeResize="0"/>
          <p:nvPr/>
        </p:nvPicPr>
        <p:blipFill rotWithShape="1">
          <a:blip r:embed="rId19" cstate="email">
            <a:alphaModFix/>
            <a:extLst>
              <a:ext uri="{28A0092B-C50C-407E-A947-70E740481C1C}">
                <a14:useLocalDpi xmlns:a14="http://schemas.microsoft.com/office/drawing/2010/main"/>
              </a:ext>
            </a:extLst>
          </a:blip>
          <a:srcRect/>
          <a:stretch/>
        </p:blipFill>
        <p:spPr>
          <a:xfrm>
            <a:off x="6370691" y="3346220"/>
            <a:ext cx="1210986" cy="1372451"/>
          </a:xfrm>
          <a:prstGeom prst="rect">
            <a:avLst/>
          </a:prstGeom>
          <a:noFill/>
          <a:ln>
            <a:noFill/>
          </a:ln>
        </p:spPr>
      </p:pic>
      <p:sp>
        <p:nvSpPr>
          <p:cNvPr id="347" name="Google Shape;347;p41"/>
          <p:cNvSpPr txBox="1"/>
          <p:nvPr/>
        </p:nvSpPr>
        <p:spPr>
          <a:xfrm>
            <a:off x="6346013" y="4700450"/>
            <a:ext cx="1281900" cy="2538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200" i="0" u="none" strike="noStrike" cap="none">
                <a:solidFill>
                  <a:schemeClr val="dk1"/>
                </a:solidFill>
                <a:latin typeface="Calibri"/>
                <a:ea typeface="Calibri"/>
                <a:cs typeface="Calibri"/>
                <a:sym typeface="Calibri"/>
              </a:rPr>
              <a:t>Shubho Sengupta</a:t>
            </a:r>
            <a:endParaRPr sz="1200" i="0" u="none" strike="noStrike" cap="none">
              <a:solidFill>
                <a:schemeClr val="dk1"/>
              </a:solidFill>
              <a:latin typeface="Calibri"/>
              <a:ea typeface="Calibri"/>
              <a:cs typeface="Calibri"/>
              <a:sym typeface="Calibri"/>
            </a:endParaRPr>
          </a:p>
        </p:txBody>
      </p:sp>
      <p:pic>
        <p:nvPicPr>
          <p:cNvPr id="348" name="Google Shape;348;p41"/>
          <p:cNvPicPr preferRelativeResize="0"/>
          <p:nvPr/>
        </p:nvPicPr>
        <p:blipFill rotWithShape="1">
          <a:blip r:embed="rId20" cstate="email">
            <a:alphaModFix/>
            <a:extLst>
              <a:ext uri="{28A0092B-C50C-407E-A947-70E740481C1C}">
                <a14:useLocalDpi xmlns:a14="http://schemas.microsoft.com/office/drawing/2010/main"/>
              </a:ext>
            </a:extLst>
          </a:blip>
          <a:srcRect/>
          <a:stretch/>
        </p:blipFill>
        <p:spPr>
          <a:xfrm>
            <a:off x="7680033" y="3327064"/>
            <a:ext cx="1347275" cy="1347275"/>
          </a:xfrm>
          <a:prstGeom prst="rect">
            <a:avLst/>
          </a:prstGeom>
          <a:noFill/>
          <a:ln>
            <a:noFill/>
          </a:ln>
        </p:spPr>
      </p:pic>
      <p:sp>
        <p:nvSpPr>
          <p:cNvPr id="349" name="Google Shape;349;p41"/>
          <p:cNvSpPr txBox="1"/>
          <p:nvPr/>
        </p:nvSpPr>
        <p:spPr>
          <a:xfrm>
            <a:off x="7640778" y="4684000"/>
            <a:ext cx="1419300" cy="2538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200" i="0" u="none" strike="noStrike" cap="none">
                <a:solidFill>
                  <a:schemeClr val="dk1"/>
                </a:solidFill>
                <a:latin typeface="Calibri"/>
                <a:ea typeface="Calibri"/>
                <a:cs typeface="Calibri"/>
                <a:sym typeface="Calibri"/>
              </a:rPr>
              <a:t>James D.</a:t>
            </a:r>
            <a:r>
              <a:rPr lang="en" sz="1200">
                <a:solidFill>
                  <a:schemeClr val="dk1"/>
                </a:solidFill>
                <a:latin typeface="Calibri"/>
                <a:ea typeface="Calibri"/>
                <a:cs typeface="Calibri"/>
                <a:sym typeface="Calibri"/>
              </a:rPr>
              <a:t> </a:t>
            </a:r>
            <a:r>
              <a:rPr lang="en" sz="1200" i="0" u="none" strike="noStrike" cap="none">
                <a:solidFill>
                  <a:schemeClr val="dk1"/>
                </a:solidFill>
                <a:latin typeface="Calibri"/>
                <a:ea typeface="Calibri"/>
                <a:cs typeface="Calibri"/>
                <a:sym typeface="Calibri"/>
              </a:rPr>
              <a:t>McCaffrey</a:t>
            </a:r>
            <a:endParaRPr sz="1200" i="0" u="none" strike="noStrike" cap="none">
              <a:solidFill>
                <a:schemeClr val="dk1"/>
              </a:solidFill>
              <a:latin typeface="Calibri"/>
              <a:ea typeface="Calibri"/>
              <a:cs typeface="Calibri"/>
              <a:sym typeface="Calibri"/>
            </a:endParaRPr>
          </a:p>
        </p:txBody>
      </p:sp>
      <p:pic>
        <p:nvPicPr>
          <p:cNvPr id="350" name="Google Shape;350;p41"/>
          <p:cNvPicPr preferRelativeResize="0"/>
          <p:nvPr/>
        </p:nvPicPr>
        <p:blipFill rotWithShape="1">
          <a:blip r:embed="rId21" cstate="email">
            <a:alphaModFix/>
            <a:extLst>
              <a:ext uri="{28A0092B-C50C-407E-A947-70E740481C1C}">
                <a14:useLocalDpi xmlns:a14="http://schemas.microsoft.com/office/drawing/2010/main"/>
              </a:ext>
            </a:extLst>
          </a:blip>
          <a:srcRect/>
          <a:stretch/>
        </p:blipFill>
        <p:spPr>
          <a:xfrm>
            <a:off x="6343099" y="24595"/>
            <a:ext cx="1238579" cy="1265272"/>
          </a:xfrm>
          <a:prstGeom prst="rect">
            <a:avLst/>
          </a:prstGeom>
          <a:noFill/>
          <a:ln>
            <a:noFill/>
          </a:ln>
        </p:spPr>
      </p:pic>
      <p:pic>
        <p:nvPicPr>
          <p:cNvPr id="351" name="Google Shape;351;p41"/>
          <p:cNvPicPr preferRelativeResize="0"/>
          <p:nvPr/>
        </p:nvPicPr>
        <p:blipFill rotWithShape="1">
          <a:blip r:embed="rId22" cstate="email">
            <a:alphaModFix/>
            <a:extLst>
              <a:ext uri="{28A0092B-C50C-407E-A947-70E740481C1C}">
                <a14:useLocalDpi xmlns:a14="http://schemas.microsoft.com/office/drawing/2010/main"/>
              </a:ext>
            </a:extLst>
          </a:blip>
          <a:srcRect/>
          <a:stretch/>
        </p:blipFill>
        <p:spPr>
          <a:xfrm>
            <a:off x="3047818" y="69195"/>
            <a:ext cx="1214889" cy="127759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2"/>
          <p:cNvSpPr txBox="1"/>
          <p:nvPr/>
        </p:nvSpPr>
        <p:spPr>
          <a:xfrm>
            <a:off x="79800" y="873600"/>
            <a:ext cx="5806500" cy="238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X.ai</a:t>
            </a:r>
            <a:r>
              <a:rPr lang="en" sz="1300">
                <a:solidFill>
                  <a:schemeClr val="dk1"/>
                </a:solidFill>
                <a:latin typeface="Calibri"/>
                <a:ea typeface="Calibri"/>
                <a:cs typeface="Calibri"/>
                <a:sym typeface="Calibri"/>
              </a:rPr>
              <a:t> uses Rust</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Microsoft</a:t>
            </a:r>
            <a:r>
              <a:rPr lang="en" sz="1300">
                <a:solidFill>
                  <a:schemeClr val="dk1"/>
                </a:solidFill>
                <a:latin typeface="Calibri"/>
                <a:ea typeface="Calibri"/>
                <a:cs typeface="Calibri"/>
                <a:sym typeface="Calibri"/>
              </a:rPr>
              <a:t> invests $10-s of Millions into building Rust dev tools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Linux kernel</a:t>
            </a:r>
            <a:r>
              <a:rPr lang="en" sz="1300">
                <a:solidFill>
                  <a:schemeClr val="dk1"/>
                </a:solidFill>
                <a:latin typeface="Calibri"/>
                <a:ea typeface="Calibri"/>
                <a:cs typeface="Calibri"/>
                <a:sym typeface="Calibri"/>
              </a:rPr>
              <a:t> - uses Rust for device drivers and other kernel modules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OpenAI</a:t>
            </a:r>
            <a:r>
              <a:rPr lang="en" sz="1300">
                <a:solidFill>
                  <a:schemeClr val="dk1"/>
                </a:solidFill>
                <a:latin typeface="Calibri"/>
                <a:ea typeface="Calibri"/>
                <a:cs typeface="Calibri"/>
                <a:sym typeface="Calibri"/>
              </a:rPr>
              <a:t> uses Rust for developing and deploying ML models, training pipelines &amp; model serving systems; Burn library to deploy models to web browsers; OpenAI Gym toolkit for developing and testing Reinforcement Learning algorithms; OpenAI Whisper speech-to-text model is written in Rust</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Enthropic</a:t>
            </a:r>
            <a:r>
              <a:rPr lang="en" sz="1300">
                <a:solidFill>
                  <a:schemeClr val="dk1"/>
                </a:solidFill>
                <a:latin typeface="Calibri"/>
                <a:ea typeface="Calibri"/>
                <a:cs typeface="Calibri"/>
                <a:sym typeface="Calibri"/>
              </a:rPr>
              <a:t> uses Rust for performance-critical components of real-time infrastructure - data streaming pipeline and some of the backend services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Meta</a:t>
            </a:r>
            <a:r>
              <a:rPr lang="en" sz="1300">
                <a:solidFill>
                  <a:schemeClr val="dk1"/>
                </a:solidFill>
                <a:latin typeface="Calibri"/>
                <a:ea typeface="Calibri"/>
                <a:cs typeface="Calibri"/>
                <a:sym typeface="Calibri"/>
              </a:rPr>
              <a:t> uses Rust as a server-side programming language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(along with C++, Python, and Hack)</a:t>
            </a:r>
            <a:endParaRPr sz="1300">
              <a:solidFill>
                <a:schemeClr val="dk1"/>
              </a:solidFill>
              <a:latin typeface="Calibri"/>
              <a:ea typeface="Calibri"/>
              <a:cs typeface="Calibri"/>
              <a:sym typeface="Calibri"/>
            </a:endParaRPr>
          </a:p>
        </p:txBody>
      </p:sp>
      <p:sp>
        <p:nvSpPr>
          <p:cNvPr id="357" name="Google Shape;357;p42"/>
          <p:cNvSpPr txBox="1"/>
          <p:nvPr/>
        </p:nvSpPr>
        <p:spPr>
          <a:xfrm>
            <a:off x="0" y="0"/>
            <a:ext cx="3320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Rust Language - for AI</a:t>
            </a:r>
            <a:endParaRPr sz="2000" b="1">
              <a:latin typeface="Calibri"/>
              <a:ea typeface="Calibri"/>
              <a:cs typeface="Calibri"/>
              <a:sym typeface="Calibri"/>
            </a:endParaRPr>
          </a:p>
        </p:txBody>
      </p:sp>
      <p:sp>
        <p:nvSpPr>
          <p:cNvPr id="358" name="Google Shape;358;p42"/>
          <p:cNvSpPr txBox="1"/>
          <p:nvPr/>
        </p:nvSpPr>
        <p:spPr>
          <a:xfrm>
            <a:off x="79800" y="3396950"/>
            <a:ext cx="5806500" cy="78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Google</a:t>
            </a:r>
            <a:r>
              <a:rPr lang="en" sz="1300">
                <a:solidFill>
                  <a:schemeClr val="dk1"/>
                </a:solidFill>
                <a:latin typeface="Calibri"/>
                <a:ea typeface="Calibri"/>
                <a:cs typeface="Calibri"/>
                <a:sym typeface="Calibri"/>
              </a:rPr>
              <a:t> - using JAX instead of TensorFlow. TF is gone</a:t>
            </a:r>
            <a:endParaRPr sz="130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01.ai</a:t>
            </a:r>
            <a:r>
              <a:rPr lang="en" sz="1300">
                <a:solidFill>
                  <a:schemeClr val="dk1"/>
                </a:solidFill>
                <a:latin typeface="Calibri"/>
                <a:ea typeface="Calibri"/>
                <a:cs typeface="Calibri"/>
                <a:sym typeface="Calibri"/>
              </a:rPr>
              <a:t> - uses PyTorch</a:t>
            </a:r>
            <a:endParaRPr sz="130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Mistral</a:t>
            </a:r>
            <a:r>
              <a:rPr lang="en" sz="1300">
                <a:solidFill>
                  <a:schemeClr val="dk1"/>
                </a:solidFill>
                <a:latin typeface="Calibri"/>
                <a:ea typeface="Calibri"/>
                <a:cs typeface="Calibri"/>
                <a:sym typeface="Calibri"/>
              </a:rPr>
              <a:t> - uses PyTorch</a:t>
            </a:r>
            <a:endParaRPr sz="13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3"/>
          <p:cNvSpPr txBox="1"/>
          <p:nvPr/>
        </p:nvSpPr>
        <p:spPr>
          <a:xfrm>
            <a:off x="79800" y="416400"/>
            <a:ext cx="4515600" cy="4386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Both are </a:t>
            </a:r>
            <a:r>
              <a:rPr lang="en" sz="1300" b="1">
                <a:solidFill>
                  <a:srgbClr val="FF0000"/>
                </a:solidFill>
                <a:latin typeface="Calibri"/>
                <a:ea typeface="Calibri"/>
                <a:cs typeface="Calibri"/>
                <a:sym typeface="Calibri"/>
              </a:rPr>
              <a:t>open-source</a:t>
            </a:r>
            <a:r>
              <a:rPr lang="en" sz="1300">
                <a:solidFill>
                  <a:schemeClr val="dk1"/>
                </a:solidFill>
                <a:latin typeface="Calibri"/>
                <a:ea typeface="Calibri"/>
                <a:cs typeface="Calibri"/>
                <a:sym typeface="Calibri"/>
              </a:rPr>
              <a:t> libraries for doing </a:t>
            </a:r>
            <a:r>
              <a:rPr lang="en" sz="1300" b="1">
                <a:solidFill>
                  <a:srgbClr val="FF0000"/>
                </a:solidFill>
                <a:latin typeface="Calibri"/>
                <a:ea typeface="Calibri"/>
                <a:cs typeface="Calibri"/>
                <a:sym typeface="Calibri"/>
              </a:rPr>
              <a:t>array and matrix </a:t>
            </a:r>
            <a:r>
              <a:rPr lang="en" sz="1300">
                <a:solidFill>
                  <a:schemeClr val="dk1"/>
                </a:solidFill>
                <a:latin typeface="Calibri"/>
                <a:ea typeface="Calibri"/>
                <a:cs typeface="Calibri"/>
                <a:sym typeface="Calibri"/>
              </a:rPr>
              <a:t>calculations in Machine Learning and Deep Learning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Both can run using </a:t>
            </a:r>
            <a:r>
              <a:rPr lang="en" sz="1300" b="1">
                <a:solidFill>
                  <a:srgbClr val="FF0000"/>
                </a:solidFill>
                <a:latin typeface="Calibri"/>
                <a:ea typeface="Calibri"/>
                <a:cs typeface="Calibri"/>
                <a:sym typeface="Calibri"/>
              </a:rPr>
              <a:t>GPU or TPU</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Both support constructing of </a:t>
            </a:r>
            <a:r>
              <a:rPr lang="en" sz="1300" b="1">
                <a:solidFill>
                  <a:srgbClr val="FF0000"/>
                </a:solidFill>
                <a:latin typeface="Calibri"/>
                <a:ea typeface="Calibri"/>
                <a:cs typeface="Calibri"/>
                <a:sym typeface="Calibri"/>
              </a:rPr>
              <a:t>neural networks</a:t>
            </a:r>
            <a:r>
              <a:rPr lang="en" sz="1300">
                <a:solidFill>
                  <a:schemeClr val="dk1"/>
                </a:solidFill>
                <a:latin typeface="Calibri"/>
                <a:ea typeface="Calibri"/>
                <a:cs typeface="Calibri"/>
                <a:sym typeface="Calibri"/>
              </a:rPr>
              <a:t>, </a:t>
            </a:r>
            <a:r>
              <a:rPr lang="en" sz="1300" b="1">
                <a:solidFill>
                  <a:srgbClr val="FF0000"/>
                </a:solidFill>
                <a:latin typeface="Calibri"/>
                <a:ea typeface="Calibri"/>
                <a:cs typeface="Calibri"/>
                <a:sym typeface="Calibri"/>
              </a:rPr>
              <a:t>gradient descent</a:t>
            </a:r>
            <a:r>
              <a:rPr lang="en" sz="1300">
                <a:solidFill>
                  <a:schemeClr val="dk1"/>
                </a:solidFill>
                <a:latin typeface="Calibri"/>
                <a:ea typeface="Calibri"/>
                <a:cs typeface="Calibri"/>
                <a:sym typeface="Calibri"/>
              </a:rPr>
              <a:t>, </a:t>
            </a:r>
            <a:r>
              <a:rPr lang="en" sz="1300" b="1">
                <a:solidFill>
                  <a:srgbClr val="FF0000"/>
                </a:solidFill>
                <a:latin typeface="Calibri"/>
                <a:ea typeface="Calibri"/>
                <a:cs typeface="Calibri"/>
                <a:sym typeface="Calibri"/>
              </a:rPr>
              <a:t>autograd</a:t>
            </a:r>
            <a:r>
              <a:rPr lang="en" sz="1300">
                <a:solidFill>
                  <a:schemeClr val="dk1"/>
                </a:solidFill>
                <a:latin typeface="Calibri"/>
                <a:ea typeface="Calibri"/>
                <a:cs typeface="Calibri"/>
                <a:sym typeface="Calibri"/>
              </a:rPr>
              <a:t> (automatic differentiation) for making back propagation calculations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PyTorch</a:t>
            </a:r>
            <a:r>
              <a:rPr lang="en" sz="1300">
                <a:solidFill>
                  <a:schemeClr val="dk1"/>
                </a:solidFill>
                <a:latin typeface="Calibri"/>
                <a:ea typeface="Calibri"/>
                <a:cs typeface="Calibri"/>
                <a:sym typeface="Calibri"/>
              </a:rPr>
              <a:t> is developed by Meta AI (2016, in C++ with Python)</a:t>
            </a:r>
            <a:br>
              <a:rPr lang="en" sz="1300">
                <a:solidFill>
                  <a:schemeClr val="dk1"/>
                </a:solidFill>
                <a:latin typeface="Calibri"/>
                <a:ea typeface="Calibri"/>
                <a:cs typeface="Calibri"/>
                <a:sym typeface="Calibri"/>
              </a:rPr>
            </a:br>
            <a:r>
              <a:rPr lang="en" sz="1300" u="sng">
                <a:solidFill>
                  <a:schemeClr val="hlink"/>
                </a:solidFill>
                <a:latin typeface="Calibri"/>
                <a:ea typeface="Calibri"/>
                <a:cs typeface="Calibri"/>
                <a:sym typeface="Calibri"/>
                <a:hlinkClick r:id="rId3"/>
              </a:rPr>
              <a:t>https://pytorch.org</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JAX</a:t>
            </a:r>
            <a:r>
              <a:rPr lang="en" sz="1300">
                <a:solidFill>
                  <a:schemeClr val="dk1"/>
                </a:solidFill>
                <a:latin typeface="Calibri"/>
                <a:ea typeface="Calibri"/>
                <a:cs typeface="Calibri"/>
                <a:sym typeface="Calibri"/>
              </a:rPr>
              <a:t> is developed by Google (2018, in C++, Rust, Python) as a substitute to TensorFlow - </a:t>
            </a:r>
            <a:r>
              <a:rPr lang="en" sz="1300" u="sng">
                <a:solidFill>
                  <a:schemeClr val="hlink"/>
                </a:solidFill>
                <a:latin typeface="Calibri"/>
                <a:ea typeface="Calibri"/>
                <a:cs typeface="Calibri"/>
                <a:sym typeface="Calibri"/>
                <a:hlinkClick r:id="rId4"/>
              </a:rPr>
              <a:t>https://github.com/google/jax</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Both can use </a:t>
            </a:r>
            <a:r>
              <a:rPr lang="en" sz="1300" b="1">
                <a:solidFill>
                  <a:srgbClr val="3C78D8"/>
                </a:solidFill>
                <a:latin typeface="Calibri"/>
                <a:ea typeface="Calibri"/>
                <a:cs typeface="Calibri"/>
                <a:sym typeface="Calibri"/>
              </a:rPr>
              <a:t>XLA</a:t>
            </a:r>
            <a:r>
              <a:rPr lang="en" sz="1300">
                <a:solidFill>
                  <a:schemeClr val="dk1"/>
                </a:solidFill>
                <a:latin typeface="Calibri"/>
                <a:ea typeface="Calibri"/>
                <a:cs typeface="Calibri"/>
                <a:sym typeface="Calibri"/>
              </a:rPr>
              <a:t> (Accelerated Linear Algebra)</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JAX</a:t>
            </a:r>
            <a:r>
              <a:rPr lang="en" sz="1300">
                <a:solidFill>
                  <a:schemeClr val="dk1"/>
                </a:solidFill>
                <a:latin typeface="Calibri"/>
                <a:ea typeface="Calibri"/>
                <a:cs typeface="Calibri"/>
                <a:sym typeface="Calibri"/>
              </a:rPr>
              <a:t> uses Numpy arrays, </a:t>
            </a:r>
            <a:r>
              <a:rPr lang="en" sz="1300" b="1">
                <a:solidFill>
                  <a:srgbClr val="FF0000"/>
                </a:solidFill>
                <a:latin typeface="Calibri"/>
                <a:ea typeface="Calibri"/>
                <a:cs typeface="Calibri"/>
                <a:sym typeface="Calibri"/>
              </a:rPr>
              <a:t>PyTorch</a:t>
            </a:r>
            <a:r>
              <a:rPr lang="en" sz="1300">
                <a:solidFill>
                  <a:schemeClr val="dk1"/>
                </a:solidFill>
                <a:latin typeface="Calibri"/>
                <a:ea typeface="Calibri"/>
                <a:cs typeface="Calibri"/>
                <a:sym typeface="Calibri"/>
              </a:rPr>
              <a:t> has its own tensor data structures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PyTorch</a:t>
            </a:r>
            <a:r>
              <a:rPr lang="en" sz="1300">
                <a:solidFill>
                  <a:schemeClr val="dk1"/>
                </a:solidFill>
                <a:latin typeface="Calibri"/>
                <a:ea typeface="Calibri"/>
                <a:cs typeface="Calibri"/>
                <a:sym typeface="Calibri"/>
              </a:rPr>
              <a:t> uses eager execution ("Pythonic" dynamic flexibility), while </a:t>
            </a:r>
            <a:r>
              <a:rPr lang="en" sz="1300" b="1">
                <a:solidFill>
                  <a:srgbClr val="FF0000"/>
                </a:solidFill>
                <a:latin typeface="Calibri"/>
                <a:ea typeface="Calibri"/>
                <a:cs typeface="Calibri"/>
                <a:sym typeface="Calibri"/>
              </a:rPr>
              <a:t>JAX</a:t>
            </a:r>
            <a:r>
              <a:rPr lang="en" sz="1300">
                <a:solidFill>
                  <a:schemeClr val="dk1"/>
                </a:solidFill>
                <a:latin typeface="Calibri"/>
                <a:ea typeface="Calibri"/>
                <a:cs typeface="Calibri"/>
                <a:sym typeface="Calibri"/>
              </a:rPr>
              <a:t> can run both interactively (slower) and compiled (using JIT compiler)</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Compiled </a:t>
            </a:r>
            <a:r>
              <a:rPr lang="en" sz="1300" b="1">
                <a:solidFill>
                  <a:srgbClr val="FF0000"/>
                </a:solidFill>
                <a:latin typeface="Calibri"/>
                <a:ea typeface="Calibri"/>
                <a:cs typeface="Calibri"/>
                <a:sym typeface="Calibri"/>
              </a:rPr>
              <a:t>JAX</a:t>
            </a:r>
            <a:r>
              <a:rPr lang="en" sz="1300">
                <a:solidFill>
                  <a:schemeClr val="dk1"/>
                </a:solidFill>
                <a:latin typeface="Calibri"/>
                <a:ea typeface="Calibri"/>
                <a:cs typeface="Calibri"/>
                <a:sym typeface="Calibri"/>
              </a:rPr>
              <a:t> can be faster and more optimized for some tasks, but </a:t>
            </a:r>
            <a:r>
              <a:rPr lang="en" sz="1300" b="1">
                <a:solidFill>
                  <a:srgbClr val="FF0000"/>
                </a:solidFill>
                <a:latin typeface="Calibri"/>
                <a:ea typeface="Calibri"/>
                <a:cs typeface="Calibri"/>
                <a:sym typeface="Calibri"/>
              </a:rPr>
              <a:t>PyTorch</a:t>
            </a:r>
            <a:r>
              <a:rPr lang="en" sz="1300">
                <a:solidFill>
                  <a:schemeClr val="dk1"/>
                </a:solidFill>
                <a:latin typeface="Calibri"/>
                <a:ea typeface="Calibri"/>
                <a:cs typeface="Calibri"/>
                <a:sym typeface="Calibri"/>
              </a:rPr>
              <a:t> offers more interactive flexibility. </a:t>
            </a:r>
            <a:r>
              <a:rPr lang="en" sz="1300" b="1">
                <a:solidFill>
                  <a:srgbClr val="FF0000"/>
                </a:solidFill>
                <a:latin typeface="Calibri"/>
                <a:ea typeface="Calibri"/>
                <a:cs typeface="Calibri"/>
                <a:sym typeface="Calibri"/>
              </a:rPr>
              <a:t>PyTorch</a:t>
            </a:r>
            <a:r>
              <a:rPr lang="en" sz="1300">
                <a:solidFill>
                  <a:schemeClr val="dk1"/>
                </a:solidFill>
                <a:latin typeface="Calibri"/>
                <a:ea typeface="Calibri"/>
                <a:cs typeface="Calibri"/>
                <a:sym typeface="Calibri"/>
              </a:rPr>
              <a:t> is generally easier to use, it is more mature, has larger support ecosystem</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3C78D8"/>
                </a:solidFill>
                <a:latin typeface="Calibri"/>
                <a:ea typeface="Calibri"/>
                <a:cs typeface="Calibri"/>
                <a:sym typeface="Calibri"/>
              </a:rPr>
              <a:t>HuggingFace</a:t>
            </a:r>
            <a:r>
              <a:rPr lang="en" sz="1300">
                <a:solidFill>
                  <a:schemeClr val="dk1"/>
                </a:solidFill>
                <a:latin typeface="Calibri"/>
                <a:ea typeface="Calibri"/>
                <a:cs typeface="Calibri"/>
                <a:sym typeface="Calibri"/>
              </a:rPr>
              <a:t> has support for both </a:t>
            </a:r>
            <a:r>
              <a:rPr lang="en" sz="1300" b="1">
                <a:solidFill>
                  <a:srgbClr val="FF0000"/>
                </a:solidFill>
                <a:latin typeface="Calibri"/>
                <a:ea typeface="Calibri"/>
                <a:cs typeface="Calibri"/>
                <a:sym typeface="Calibri"/>
              </a:rPr>
              <a:t>PyTorch</a:t>
            </a:r>
            <a:r>
              <a:rPr lang="en" sz="1300">
                <a:solidFill>
                  <a:schemeClr val="dk1"/>
                </a:solidFill>
                <a:latin typeface="Calibri"/>
                <a:ea typeface="Calibri"/>
                <a:cs typeface="Calibri"/>
                <a:sym typeface="Calibri"/>
              </a:rPr>
              <a:t> and JAX</a:t>
            </a:r>
            <a:endParaRPr sz="1300">
              <a:solidFill>
                <a:schemeClr val="dk1"/>
              </a:solidFill>
              <a:latin typeface="Calibri"/>
              <a:ea typeface="Calibri"/>
              <a:cs typeface="Calibri"/>
              <a:sym typeface="Calibri"/>
            </a:endParaRPr>
          </a:p>
        </p:txBody>
      </p:sp>
      <p:sp>
        <p:nvSpPr>
          <p:cNvPr id="364" name="Google Shape;364;p43"/>
          <p:cNvSpPr txBox="1"/>
          <p:nvPr/>
        </p:nvSpPr>
        <p:spPr>
          <a:xfrm>
            <a:off x="0" y="-76200"/>
            <a:ext cx="1828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Jax vs PyTorch</a:t>
            </a:r>
            <a:endParaRPr sz="2000" b="1">
              <a:latin typeface="Calibri"/>
              <a:ea typeface="Calibri"/>
              <a:cs typeface="Calibri"/>
              <a:sym typeface="Calibri"/>
            </a:endParaRPr>
          </a:p>
        </p:txBody>
      </p:sp>
      <p:sp>
        <p:nvSpPr>
          <p:cNvPr id="365" name="Google Shape;365;p43"/>
          <p:cNvSpPr txBox="1"/>
          <p:nvPr/>
        </p:nvSpPr>
        <p:spPr>
          <a:xfrm>
            <a:off x="4670425" y="607275"/>
            <a:ext cx="3441600" cy="2031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b="1">
                <a:solidFill>
                  <a:srgbClr val="6AA84F"/>
                </a:solidFill>
                <a:latin typeface="Roboto Mono"/>
                <a:ea typeface="Roboto Mono"/>
                <a:cs typeface="Roboto Mono"/>
                <a:sym typeface="Roboto Mono"/>
              </a:rPr>
              <a:t># -------PyTorch on Cuda or TPU</a:t>
            </a:r>
            <a:endParaRPr sz="1000" b="1">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import torch</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import torch.cuda</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device = torch.cuda.device('cuda:0')</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 import torch.xla.device</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 device = torch.xla.device('tpu:0')</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x = torch.tensor([1, 2, 3], device=device)</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y = x + 2</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print(y)</a:t>
            </a:r>
            <a:endParaRPr sz="1000" b="1">
              <a:solidFill>
                <a:srgbClr val="3C78D8"/>
              </a:solidFill>
              <a:latin typeface="Roboto Mono"/>
              <a:ea typeface="Roboto Mono"/>
              <a:cs typeface="Roboto Mono"/>
              <a:sym typeface="Roboto Mono"/>
            </a:endParaRPr>
          </a:p>
        </p:txBody>
      </p:sp>
      <p:pic>
        <p:nvPicPr>
          <p:cNvPr id="366" name="Google Shape;366;p4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8157425" y="2426324"/>
            <a:ext cx="932475" cy="540850"/>
          </a:xfrm>
          <a:prstGeom prst="rect">
            <a:avLst/>
          </a:prstGeom>
          <a:noFill/>
          <a:ln>
            <a:noFill/>
          </a:ln>
        </p:spPr>
      </p:pic>
      <p:pic>
        <p:nvPicPr>
          <p:cNvPr id="367" name="Google Shape;367;p4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8309982" y="135800"/>
            <a:ext cx="681850" cy="825585"/>
          </a:xfrm>
          <a:prstGeom prst="rect">
            <a:avLst/>
          </a:prstGeom>
          <a:noFill/>
          <a:ln>
            <a:noFill/>
          </a:ln>
        </p:spPr>
      </p:pic>
      <p:sp>
        <p:nvSpPr>
          <p:cNvPr id="368" name="Google Shape;368;p43"/>
          <p:cNvSpPr txBox="1"/>
          <p:nvPr/>
        </p:nvSpPr>
        <p:spPr>
          <a:xfrm>
            <a:off x="4670425" y="3043375"/>
            <a:ext cx="3541200" cy="2031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b="1">
                <a:solidFill>
                  <a:srgbClr val="6AA84F"/>
                </a:solidFill>
                <a:latin typeface="Roboto Mono"/>
                <a:ea typeface="Roboto Mono"/>
                <a:cs typeface="Roboto Mono"/>
                <a:sym typeface="Roboto Mono"/>
              </a:rPr>
              <a:t># -------JAX on Cuda or TPU</a:t>
            </a:r>
            <a:endParaRPr sz="1000" b="1">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import numpy as np</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import jax.numpy as jnp</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import jax</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devices = jax.local_devices(backend='gpu')</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 devices = jax.local_devices(backend='tpu')</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x = np.array([1, 2, 3])</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xx = jnp.device_put(x, devices[0])</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y = xx + 2</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print(y)</a:t>
            </a:r>
            <a:endParaRPr sz="1000" b="1">
              <a:solidFill>
                <a:srgbClr val="3C78D8"/>
              </a:solidFill>
              <a:latin typeface="Roboto Mono"/>
              <a:ea typeface="Roboto Mono"/>
              <a:cs typeface="Roboto Mono"/>
              <a:sym typeface="Roboto Mon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3" y="0"/>
            <a:ext cx="4412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HuggingFace LLM Leaderboard</a:t>
            </a:r>
            <a:endParaRPr sz="2000" b="1">
              <a:latin typeface="Calibri"/>
              <a:ea typeface="Calibri"/>
              <a:cs typeface="Calibri"/>
              <a:sym typeface="Calibri"/>
            </a:endParaRPr>
          </a:p>
        </p:txBody>
      </p:sp>
      <p:sp>
        <p:nvSpPr>
          <p:cNvPr id="82" name="Google Shape;82;p17"/>
          <p:cNvSpPr txBox="1"/>
          <p:nvPr/>
        </p:nvSpPr>
        <p:spPr>
          <a:xfrm>
            <a:off x="5001427" y="56525"/>
            <a:ext cx="4089600" cy="95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https://huggingface.co/spaces/HuggingFaceH4/open_llm_leaderboard</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https://huggingface.co/datasets/open-llm-leaderboard/results</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https://huggingface.co/spaces/felixz/open_llm_leaderboard</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6"/>
              </a:rPr>
              <a:t>https://huggingface.co/spaces/felixz/meta_open_llm_leaderboard</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7"/>
              </a:rPr>
              <a:t>https://github.com/lselector/ai/blob/master/llm_leaderboard.py</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graphicFrame>
        <p:nvGraphicFramePr>
          <p:cNvPr id="83" name="Google Shape;83;p17"/>
          <p:cNvGraphicFramePr/>
          <p:nvPr/>
        </p:nvGraphicFramePr>
        <p:xfrm>
          <a:off x="53050" y="1204450"/>
          <a:ext cx="5591700" cy="3681860"/>
        </p:xfrm>
        <a:graphic>
          <a:graphicData uri="http://schemas.openxmlformats.org/drawingml/2006/table">
            <a:tbl>
              <a:tblPr>
                <a:noFill/>
                <a:tableStyleId>{05C1DF71-7D00-44D8-92AB-9BFD410219F5}</a:tableStyleId>
              </a:tblPr>
              <a:tblGrid>
                <a:gridCol w="414250">
                  <a:extLst>
                    <a:ext uri="{9D8B030D-6E8A-4147-A177-3AD203B41FA5}">
                      <a16:colId xmlns:a16="http://schemas.microsoft.com/office/drawing/2014/main" val="20000"/>
                    </a:ext>
                  </a:extLst>
                </a:gridCol>
                <a:gridCol w="3417125">
                  <a:extLst>
                    <a:ext uri="{9D8B030D-6E8A-4147-A177-3AD203B41FA5}">
                      <a16:colId xmlns:a16="http://schemas.microsoft.com/office/drawing/2014/main" val="20001"/>
                    </a:ext>
                  </a:extLst>
                </a:gridCol>
                <a:gridCol w="445250">
                  <a:extLst>
                    <a:ext uri="{9D8B030D-6E8A-4147-A177-3AD203B41FA5}">
                      <a16:colId xmlns:a16="http://schemas.microsoft.com/office/drawing/2014/main" val="20002"/>
                    </a:ext>
                  </a:extLst>
                </a:gridCol>
                <a:gridCol w="714500">
                  <a:extLst>
                    <a:ext uri="{9D8B030D-6E8A-4147-A177-3AD203B41FA5}">
                      <a16:colId xmlns:a16="http://schemas.microsoft.com/office/drawing/2014/main" val="20003"/>
                    </a:ext>
                  </a:extLst>
                </a:gridCol>
                <a:gridCol w="600575">
                  <a:extLst>
                    <a:ext uri="{9D8B030D-6E8A-4147-A177-3AD203B41FA5}">
                      <a16:colId xmlns:a16="http://schemas.microsoft.com/office/drawing/2014/main" val="20004"/>
                    </a:ext>
                  </a:extLst>
                </a:gridCol>
              </a:tblGrid>
              <a:tr h="201000">
                <a:tc>
                  <a:txBody>
                    <a:bodyPr/>
                    <a:lstStyle/>
                    <a:p>
                      <a:pPr marL="0" lvl="0" indent="0" algn="ctr" rtl="0">
                        <a:lnSpc>
                          <a:spcPct val="115000"/>
                        </a:lnSpc>
                        <a:spcBef>
                          <a:spcPts val="0"/>
                        </a:spcBef>
                        <a:spcAft>
                          <a:spcPts val="0"/>
                        </a:spcAft>
                        <a:buNone/>
                      </a:pPr>
                      <a:r>
                        <a:rPr lang="en" sz="1200" b="1">
                          <a:latin typeface="Calibri"/>
                          <a:ea typeface="Calibri"/>
                          <a:cs typeface="Calibri"/>
                          <a:sym typeface="Calibri"/>
                        </a:rPr>
                        <a:t>Rank</a:t>
                      </a:r>
                      <a:endParaRPr sz="1200" b="1">
                        <a:latin typeface="Calibri"/>
                        <a:ea typeface="Calibri"/>
                        <a:cs typeface="Calibri"/>
                        <a:sym typeface="Calibri"/>
                      </a:endParaRPr>
                    </a:p>
                  </a:txBody>
                  <a:tcPr marL="9525" marR="9525" marT="9525" marB="9125">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200" b="1">
                          <a:latin typeface="Calibri"/>
                          <a:ea typeface="Calibri"/>
                          <a:cs typeface="Calibri"/>
                          <a:sym typeface="Calibri"/>
                        </a:rPr>
                        <a:t>Model</a:t>
                      </a:r>
                      <a:endParaRPr sz="1200" b="1">
                        <a:latin typeface="Calibri"/>
                        <a:ea typeface="Calibri"/>
                        <a:cs typeface="Calibri"/>
                        <a:sym typeface="Calibri"/>
                      </a:endParaRPr>
                    </a:p>
                  </a:txBody>
                  <a:tcPr marL="9525" marR="9525" marT="9525" marB="9125">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200" b="1">
                          <a:latin typeface="Calibri"/>
                          <a:ea typeface="Calibri"/>
                          <a:cs typeface="Calibri"/>
                          <a:sym typeface="Calibri"/>
                        </a:rPr>
                        <a:t>Aver</a:t>
                      </a:r>
                      <a:endParaRPr sz="1200" b="1">
                        <a:latin typeface="Calibri"/>
                        <a:ea typeface="Calibri"/>
                        <a:cs typeface="Calibri"/>
                        <a:sym typeface="Calibri"/>
                      </a:endParaRPr>
                    </a:p>
                  </a:txBody>
                  <a:tcPr marL="9525" marR="9525" marT="9525" marB="9125">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200" b="1">
                          <a:latin typeface="Calibri"/>
                          <a:ea typeface="Calibri"/>
                          <a:cs typeface="Calibri"/>
                          <a:sym typeface="Calibri"/>
                        </a:rPr>
                        <a:t>Precision</a:t>
                      </a:r>
                      <a:endParaRPr sz="1200" b="1">
                        <a:latin typeface="Calibri"/>
                        <a:ea typeface="Calibri"/>
                        <a:cs typeface="Calibri"/>
                        <a:sym typeface="Calibri"/>
                      </a:endParaRPr>
                    </a:p>
                  </a:txBody>
                  <a:tcPr marL="9525" marR="9525" marT="9525" marB="9125">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200" b="1">
                          <a:latin typeface="Calibri"/>
                          <a:ea typeface="Calibri"/>
                          <a:cs typeface="Calibri"/>
                          <a:sym typeface="Calibri"/>
                        </a:rPr>
                        <a:t>Nparam</a:t>
                      </a:r>
                      <a:endParaRPr sz="1200" b="1">
                        <a:latin typeface="Calibri"/>
                        <a:ea typeface="Calibri"/>
                        <a:cs typeface="Calibri"/>
                        <a:sym typeface="Calibri"/>
                      </a:endParaRPr>
                    </a:p>
                  </a:txBody>
                  <a:tcPr marL="9525" marR="9525" marT="9525" marB="9125">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201000">
                <a:tc>
                  <a:txBody>
                    <a:bodyPr/>
                    <a:lstStyle/>
                    <a:p>
                      <a:pPr marL="0" lvl="0" indent="0" algn="r" rtl="0">
                        <a:lnSpc>
                          <a:spcPct val="115000"/>
                        </a:lnSpc>
                        <a:spcBef>
                          <a:spcPts val="0"/>
                        </a:spcBef>
                        <a:spcAft>
                          <a:spcPts val="0"/>
                        </a:spcAft>
                        <a:buNone/>
                      </a:pPr>
                      <a:r>
                        <a:rPr lang="en" sz="1200" b="1">
                          <a:solidFill>
                            <a:srgbClr val="FF0000"/>
                          </a:solidFill>
                          <a:latin typeface="Calibri"/>
                          <a:ea typeface="Calibri"/>
                          <a:cs typeface="Calibri"/>
                          <a:sym typeface="Calibri"/>
                        </a:rPr>
                        <a:t>0</a:t>
                      </a:r>
                      <a:endParaRPr sz="1200" b="1">
                        <a:solidFill>
                          <a:srgbClr val="FF0000"/>
                        </a:solidFill>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01-ai/Yi-34B     (Yi, from 01.ai)</a:t>
                      </a:r>
                      <a:endParaRPr sz="1200" b="1">
                        <a:solidFill>
                          <a:srgbClr val="FF0000"/>
                        </a:solidFill>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b="1">
                          <a:solidFill>
                            <a:srgbClr val="FF0000"/>
                          </a:solidFill>
                          <a:latin typeface="Calibri"/>
                          <a:ea typeface="Calibri"/>
                          <a:cs typeface="Calibri"/>
                          <a:sym typeface="Calibri"/>
                        </a:rPr>
                        <a:t>68.68</a:t>
                      </a:r>
                      <a:endParaRPr sz="1200" b="1">
                        <a:solidFill>
                          <a:srgbClr val="FF0000"/>
                        </a:solidFill>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spcBef>
                          <a:spcPts val="0"/>
                        </a:spcBef>
                        <a:spcAft>
                          <a:spcPts val="0"/>
                        </a:spcAft>
                        <a:buNone/>
                      </a:pPr>
                      <a:r>
                        <a:rPr lang="en" sz="1200" b="1">
                          <a:solidFill>
                            <a:srgbClr val="FF0000"/>
                          </a:solidFill>
                          <a:latin typeface="Calibri"/>
                          <a:ea typeface="Calibri"/>
                          <a:cs typeface="Calibri"/>
                          <a:sym typeface="Calibri"/>
                        </a:rPr>
                        <a:t>16bit</a:t>
                      </a:r>
                      <a:endParaRPr sz="1200" b="1">
                        <a:solidFill>
                          <a:srgbClr val="FF0000"/>
                        </a:solidFill>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b="1">
                          <a:solidFill>
                            <a:srgbClr val="FF0000"/>
                          </a:solidFill>
                          <a:latin typeface="Calibri"/>
                          <a:ea typeface="Calibri"/>
                          <a:cs typeface="Calibri"/>
                          <a:sym typeface="Calibri"/>
                        </a:rPr>
                        <a:t>34</a:t>
                      </a:r>
                      <a:endParaRPr sz="1200" b="1">
                        <a:solidFill>
                          <a:srgbClr val="FF0000"/>
                        </a:solidFill>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r h="201000">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1</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200">
                          <a:latin typeface="Calibri"/>
                          <a:ea typeface="Calibri"/>
                          <a:cs typeface="Calibri"/>
                          <a:sym typeface="Calibri"/>
                        </a:rPr>
                        <a:t>MayaPH/GodziLLa2-70B (llama)</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67.01</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spcBef>
                          <a:spcPts val="0"/>
                        </a:spcBef>
                        <a:spcAft>
                          <a:spcPts val="0"/>
                        </a:spcAft>
                        <a:buNone/>
                      </a:pPr>
                      <a:r>
                        <a:rPr lang="en" sz="1200">
                          <a:latin typeface="Calibri"/>
                          <a:ea typeface="Calibri"/>
                          <a:cs typeface="Calibri"/>
                          <a:sym typeface="Calibri"/>
                        </a:rPr>
                        <a:t>16bit</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70</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2"/>
                  </a:ext>
                </a:extLst>
              </a:tr>
              <a:tr h="201000">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2</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200">
                          <a:latin typeface="Calibri"/>
                          <a:ea typeface="Calibri"/>
                          <a:cs typeface="Calibri"/>
                          <a:sym typeface="Calibri"/>
                        </a:rPr>
                        <a:t>sequelbox/StellarBright (llama)</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66.98</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spcBef>
                          <a:spcPts val="0"/>
                        </a:spcBef>
                        <a:spcAft>
                          <a:spcPts val="0"/>
                        </a:spcAft>
                        <a:buNone/>
                      </a:pPr>
                      <a:r>
                        <a:rPr lang="en" sz="1200">
                          <a:latin typeface="Calibri"/>
                          <a:ea typeface="Calibri"/>
                          <a:cs typeface="Calibri"/>
                          <a:sym typeface="Calibri"/>
                        </a:rPr>
                        <a:t>16bit</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70</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3"/>
                  </a:ext>
                </a:extLst>
              </a:tr>
              <a:tr h="201000">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27</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200">
                          <a:latin typeface="Calibri"/>
                          <a:ea typeface="Calibri"/>
                          <a:cs typeface="Calibri"/>
                          <a:sym typeface="Calibri"/>
                        </a:rPr>
                        <a:t>OpenBuddy/openbuddy-falcon-180b-v13-preview0</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CC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64.30</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CCCC"/>
                    </a:solidFill>
                  </a:tcPr>
                </a:tc>
                <a:tc>
                  <a:txBody>
                    <a:bodyPr/>
                    <a:lstStyle/>
                    <a:p>
                      <a:pPr marL="0" lvl="0" indent="0" algn="r" rtl="0">
                        <a:spcBef>
                          <a:spcPts val="0"/>
                        </a:spcBef>
                        <a:spcAft>
                          <a:spcPts val="0"/>
                        </a:spcAft>
                        <a:buNone/>
                      </a:pPr>
                      <a:r>
                        <a:rPr lang="en" sz="1200">
                          <a:latin typeface="Calibri"/>
                          <a:ea typeface="Calibri"/>
                          <a:cs typeface="Calibri"/>
                          <a:sym typeface="Calibri"/>
                        </a:rPr>
                        <a:t>8bit</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CC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178.64</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CCCC"/>
                    </a:solidFill>
                  </a:tcPr>
                </a:tc>
                <a:extLst>
                  <a:ext uri="{0D108BD9-81ED-4DB2-BD59-A6C34878D82A}">
                    <a16:rowId xmlns:a16="http://schemas.microsoft.com/office/drawing/2014/main" val="10004"/>
                  </a:ext>
                </a:extLst>
              </a:tr>
              <a:tr h="201000">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48</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200">
                          <a:latin typeface="Calibri"/>
                          <a:ea typeface="Calibri"/>
                          <a:cs typeface="Calibri"/>
                          <a:sym typeface="Calibri"/>
                        </a:rPr>
                        <a:t>OpenBuddy/openbuddy-falcon-180b-v12-preview0</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CC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60.54</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CCCC"/>
                    </a:solidFill>
                  </a:tcPr>
                </a:tc>
                <a:tc>
                  <a:txBody>
                    <a:bodyPr/>
                    <a:lstStyle/>
                    <a:p>
                      <a:pPr marL="0" lvl="0" indent="0" algn="r" rtl="0">
                        <a:spcBef>
                          <a:spcPts val="0"/>
                        </a:spcBef>
                        <a:spcAft>
                          <a:spcPts val="0"/>
                        </a:spcAft>
                        <a:buNone/>
                      </a:pPr>
                      <a:r>
                        <a:rPr lang="en" sz="1200">
                          <a:latin typeface="Calibri"/>
                          <a:ea typeface="Calibri"/>
                          <a:cs typeface="Calibri"/>
                          <a:sym typeface="Calibri"/>
                        </a:rPr>
                        <a:t>4bit</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CC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178.64</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CCCC"/>
                    </a:solidFill>
                  </a:tcPr>
                </a:tc>
                <a:extLst>
                  <a:ext uri="{0D108BD9-81ED-4DB2-BD59-A6C34878D82A}">
                    <a16:rowId xmlns:a16="http://schemas.microsoft.com/office/drawing/2014/main" val="10005"/>
                  </a:ext>
                </a:extLst>
              </a:tr>
              <a:tr h="201000">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57</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200">
                          <a:latin typeface="Calibri"/>
                          <a:ea typeface="Calibri"/>
                          <a:cs typeface="Calibri"/>
                          <a:sym typeface="Calibri"/>
                        </a:rPr>
                        <a:t>tiiuae/falcon-180B</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CC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59.10</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CCCC"/>
                    </a:solidFill>
                  </a:tcPr>
                </a:tc>
                <a:tc>
                  <a:txBody>
                    <a:bodyPr/>
                    <a:lstStyle/>
                    <a:p>
                      <a:pPr marL="0" lvl="0" indent="0" algn="r" rtl="0">
                        <a:spcBef>
                          <a:spcPts val="0"/>
                        </a:spcBef>
                        <a:spcAft>
                          <a:spcPts val="0"/>
                        </a:spcAft>
                        <a:buNone/>
                      </a:pPr>
                      <a:r>
                        <a:rPr lang="en" sz="1200">
                          <a:latin typeface="Calibri"/>
                          <a:ea typeface="Calibri"/>
                          <a:cs typeface="Calibri"/>
                          <a:sym typeface="Calibri"/>
                        </a:rPr>
                        <a:t>8bit</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CC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179.52</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CCCC"/>
                    </a:solidFill>
                  </a:tcPr>
                </a:tc>
                <a:extLst>
                  <a:ext uri="{0D108BD9-81ED-4DB2-BD59-A6C34878D82A}">
                    <a16:rowId xmlns:a16="http://schemas.microsoft.com/office/drawing/2014/main" val="10006"/>
                  </a:ext>
                </a:extLst>
              </a:tr>
              <a:tr h="201000">
                <a:tc>
                  <a:txBody>
                    <a:bodyPr/>
                    <a:lstStyle/>
                    <a:p>
                      <a:pPr marL="0" lvl="0" indent="0" algn="r" rtl="0">
                        <a:lnSpc>
                          <a:spcPct val="115000"/>
                        </a:lnSpc>
                        <a:spcBef>
                          <a:spcPts val="0"/>
                        </a:spcBef>
                        <a:spcAft>
                          <a:spcPts val="0"/>
                        </a:spcAft>
                        <a:buNone/>
                      </a:pPr>
                      <a:r>
                        <a:rPr lang="en" sz="1200" b="1">
                          <a:solidFill>
                            <a:srgbClr val="FF0000"/>
                          </a:solidFill>
                          <a:latin typeface="Calibri"/>
                          <a:ea typeface="Calibri"/>
                          <a:cs typeface="Calibri"/>
                          <a:sym typeface="Calibri"/>
                        </a:rPr>
                        <a:t>95</a:t>
                      </a:r>
                      <a:endParaRPr sz="1200" b="1">
                        <a:solidFill>
                          <a:srgbClr val="FF0000"/>
                        </a:solidFill>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migtissera/SynthIA-7B-v1.3             (mistral)</a:t>
                      </a:r>
                      <a:endParaRPr sz="1200" b="1">
                        <a:solidFill>
                          <a:srgbClr val="FF0000"/>
                        </a:solidFill>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b="1">
                          <a:solidFill>
                            <a:srgbClr val="FF0000"/>
                          </a:solidFill>
                          <a:latin typeface="Calibri"/>
                          <a:ea typeface="Calibri"/>
                          <a:cs typeface="Calibri"/>
                          <a:sym typeface="Calibri"/>
                        </a:rPr>
                        <a:t>57.11</a:t>
                      </a:r>
                      <a:endParaRPr sz="1200" b="1">
                        <a:solidFill>
                          <a:srgbClr val="FF0000"/>
                        </a:solidFill>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spcBef>
                          <a:spcPts val="0"/>
                        </a:spcBef>
                        <a:spcAft>
                          <a:spcPts val="0"/>
                        </a:spcAft>
                        <a:buNone/>
                      </a:pPr>
                      <a:r>
                        <a:rPr lang="en" sz="1200" b="1">
                          <a:solidFill>
                            <a:srgbClr val="FF0000"/>
                          </a:solidFill>
                          <a:latin typeface="Calibri"/>
                          <a:ea typeface="Calibri"/>
                          <a:cs typeface="Calibri"/>
                          <a:sym typeface="Calibri"/>
                        </a:rPr>
                        <a:t>16bit</a:t>
                      </a:r>
                      <a:endParaRPr sz="1200" b="1">
                        <a:solidFill>
                          <a:srgbClr val="FF0000"/>
                        </a:solidFill>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b="1">
                          <a:solidFill>
                            <a:srgbClr val="FF0000"/>
                          </a:solidFill>
                          <a:latin typeface="Calibri"/>
                          <a:ea typeface="Calibri"/>
                          <a:cs typeface="Calibri"/>
                          <a:sym typeface="Calibri"/>
                        </a:rPr>
                        <a:t>7</a:t>
                      </a:r>
                      <a:endParaRPr sz="1200" b="1">
                        <a:solidFill>
                          <a:srgbClr val="FF0000"/>
                        </a:solidFill>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7"/>
                  </a:ext>
                </a:extLst>
              </a:tr>
              <a:tr h="201000">
                <a:tc>
                  <a:txBody>
                    <a:bodyPr/>
                    <a:lstStyle/>
                    <a:p>
                      <a:pPr marL="0" lvl="0" indent="0" algn="r" rtl="0">
                        <a:lnSpc>
                          <a:spcPct val="115000"/>
                        </a:lnSpc>
                        <a:spcBef>
                          <a:spcPts val="0"/>
                        </a:spcBef>
                        <a:spcAft>
                          <a:spcPts val="0"/>
                        </a:spcAft>
                        <a:buNone/>
                      </a:pPr>
                      <a:r>
                        <a:rPr lang="en" sz="1200" b="1">
                          <a:solidFill>
                            <a:srgbClr val="FF0000"/>
                          </a:solidFill>
                          <a:latin typeface="Calibri"/>
                          <a:ea typeface="Calibri"/>
                          <a:cs typeface="Calibri"/>
                          <a:sym typeface="Calibri"/>
                        </a:rPr>
                        <a:t>104</a:t>
                      </a:r>
                      <a:endParaRPr sz="1200" b="1">
                        <a:solidFill>
                          <a:srgbClr val="FF0000"/>
                        </a:solidFill>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bhenrym14/mistral-7b-platypus-fp16 (mistral)</a:t>
                      </a:r>
                      <a:endParaRPr sz="1200" b="1">
                        <a:solidFill>
                          <a:srgbClr val="FF0000"/>
                        </a:solidFill>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b="1">
                          <a:solidFill>
                            <a:srgbClr val="FF0000"/>
                          </a:solidFill>
                          <a:latin typeface="Calibri"/>
                          <a:ea typeface="Calibri"/>
                          <a:cs typeface="Calibri"/>
                          <a:sym typeface="Calibri"/>
                        </a:rPr>
                        <a:t>56.89</a:t>
                      </a:r>
                      <a:endParaRPr sz="1200" b="1">
                        <a:solidFill>
                          <a:srgbClr val="FF0000"/>
                        </a:solidFill>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spcBef>
                          <a:spcPts val="0"/>
                        </a:spcBef>
                        <a:spcAft>
                          <a:spcPts val="0"/>
                        </a:spcAft>
                        <a:buNone/>
                      </a:pPr>
                      <a:r>
                        <a:rPr lang="en" sz="1200" b="1">
                          <a:solidFill>
                            <a:srgbClr val="FF0000"/>
                          </a:solidFill>
                          <a:latin typeface="Calibri"/>
                          <a:ea typeface="Calibri"/>
                          <a:cs typeface="Calibri"/>
                          <a:sym typeface="Calibri"/>
                        </a:rPr>
                        <a:t>16bit</a:t>
                      </a:r>
                      <a:endParaRPr sz="1200" b="1">
                        <a:solidFill>
                          <a:srgbClr val="FF0000"/>
                        </a:solidFill>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b="1">
                          <a:solidFill>
                            <a:srgbClr val="FF0000"/>
                          </a:solidFill>
                          <a:latin typeface="Calibri"/>
                          <a:ea typeface="Calibri"/>
                          <a:cs typeface="Calibri"/>
                          <a:sym typeface="Calibri"/>
                        </a:rPr>
                        <a:t>7</a:t>
                      </a:r>
                      <a:endParaRPr sz="1200" b="1">
                        <a:solidFill>
                          <a:srgbClr val="FF0000"/>
                        </a:solidFill>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8"/>
                  </a:ext>
                </a:extLst>
              </a:tr>
              <a:tr h="201000">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110</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200">
                          <a:latin typeface="Calibri"/>
                          <a:ea typeface="Calibri"/>
                          <a:cs typeface="Calibri"/>
                          <a:sym typeface="Calibri"/>
                        </a:rPr>
                        <a:t>yulan-team/YuLan-Chat-2-13b-fp16 (llama)</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56.36</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spcBef>
                          <a:spcPts val="0"/>
                        </a:spcBef>
                        <a:spcAft>
                          <a:spcPts val="0"/>
                        </a:spcAft>
                        <a:buNone/>
                      </a:pPr>
                      <a:r>
                        <a:rPr lang="en" sz="1200">
                          <a:latin typeface="Calibri"/>
                          <a:ea typeface="Calibri"/>
                          <a:cs typeface="Calibri"/>
                          <a:sym typeface="Calibri"/>
                        </a:rPr>
                        <a:t>16bit</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13</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9"/>
                  </a:ext>
                </a:extLst>
              </a:tr>
              <a:tr h="201000">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138</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200">
                          <a:latin typeface="Calibri"/>
                          <a:ea typeface="Calibri"/>
                          <a:cs typeface="Calibri"/>
                          <a:sym typeface="Calibri"/>
                        </a:rPr>
                        <a:t>meta-llama/Llama-2-70b-chat-hf (llama)</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54.98</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spcBef>
                          <a:spcPts val="0"/>
                        </a:spcBef>
                        <a:spcAft>
                          <a:spcPts val="0"/>
                        </a:spcAft>
                        <a:buNone/>
                      </a:pPr>
                      <a:r>
                        <a:rPr lang="en" sz="1200">
                          <a:latin typeface="Calibri"/>
                          <a:ea typeface="Calibri"/>
                          <a:cs typeface="Calibri"/>
                          <a:sym typeface="Calibri"/>
                        </a:rPr>
                        <a:t>16bit</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70</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0"/>
                  </a:ext>
                </a:extLst>
              </a:tr>
              <a:tr h="201000">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153</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200">
                          <a:latin typeface="Calibri"/>
                          <a:ea typeface="Calibri"/>
                          <a:cs typeface="Calibri"/>
                          <a:sym typeface="Calibri"/>
                        </a:rPr>
                        <a:t>Open-Orca/Mistral-7B-OpenOrca (mistral)</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54.51</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spcBef>
                          <a:spcPts val="0"/>
                        </a:spcBef>
                        <a:spcAft>
                          <a:spcPts val="0"/>
                        </a:spcAft>
                        <a:buNone/>
                      </a:pPr>
                      <a:r>
                        <a:rPr lang="en" sz="1200">
                          <a:latin typeface="Calibri"/>
                          <a:ea typeface="Calibri"/>
                          <a:cs typeface="Calibri"/>
                          <a:sym typeface="Calibri"/>
                        </a:rPr>
                        <a:t>16bit</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7</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1"/>
                  </a:ext>
                </a:extLst>
              </a:tr>
              <a:tr h="201000">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221</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200">
                          <a:latin typeface="Calibri"/>
                          <a:ea typeface="Calibri"/>
                          <a:cs typeface="Calibri"/>
                          <a:sym typeface="Calibri"/>
                        </a:rPr>
                        <a:t>Undi95/Mistral-11B-TestBench9 (mistral)</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53.06</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spcBef>
                          <a:spcPts val="0"/>
                        </a:spcBef>
                        <a:spcAft>
                          <a:spcPts val="0"/>
                        </a:spcAft>
                        <a:buNone/>
                      </a:pPr>
                      <a:r>
                        <a:rPr lang="en" sz="1200">
                          <a:latin typeface="Calibri"/>
                          <a:ea typeface="Calibri"/>
                          <a:cs typeface="Calibri"/>
                          <a:sym typeface="Calibri"/>
                        </a:rPr>
                        <a:t>16bit</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11</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2"/>
                  </a:ext>
                </a:extLst>
              </a:tr>
              <a:tr h="201000">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299</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200">
                          <a:latin typeface="Calibri"/>
                          <a:ea typeface="Calibri"/>
                          <a:cs typeface="Calibri"/>
                          <a:sym typeface="Calibri"/>
                        </a:rPr>
                        <a:t>Enno-Ai/vigogne2-enno-13b-sft-lora-4bit (llama)</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51.79</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spcBef>
                          <a:spcPts val="0"/>
                        </a:spcBef>
                        <a:spcAft>
                          <a:spcPts val="0"/>
                        </a:spcAft>
                        <a:buNone/>
                      </a:pPr>
                      <a:r>
                        <a:rPr lang="en" sz="1200">
                          <a:latin typeface="Calibri"/>
                          <a:ea typeface="Calibri"/>
                          <a:cs typeface="Calibri"/>
                          <a:sym typeface="Calibri"/>
                        </a:rPr>
                        <a:t>4bit</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13</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3"/>
                  </a:ext>
                </a:extLst>
              </a:tr>
              <a:tr h="201000">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421</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200">
                          <a:latin typeface="Calibri"/>
                          <a:ea typeface="Calibri"/>
                          <a:cs typeface="Calibri"/>
                          <a:sym typeface="Calibri"/>
                        </a:rPr>
                        <a:t>mistralai/Mistral-7B-v0.1 (mistral)</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50.32</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spcBef>
                          <a:spcPts val="0"/>
                        </a:spcBef>
                        <a:spcAft>
                          <a:spcPts val="0"/>
                        </a:spcAft>
                        <a:buNone/>
                      </a:pPr>
                      <a:r>
                        <a:rPr lang="en" sz="1200">
                          <a:latin typeface="Calibri"/>
                          <a:ea typeface="Calibri"/>
                          <a:cs typeface="Calibri"/>
                          <a:sym typeface="Calibri"/>
                        </a:rPr>
                        <a:t>16bit</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7</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4"/>
                  </a:ext>
                </a:extLst>
              </a:tr>
              <a:tr h="201000">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844</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200">
                          <a:latin typeface="Calibri"/>
                          <a:ea typeface="Calibri"/>
                          <a:cs typeface="Calibri"/>
                          <a:sym typeface="Calibri"/>
                        </a:rPr>
                        <a:t>davzoku/cria-llama2-7b-v1.3_peft (llama)</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44.74</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spcBef>
                          <a:spcPts val="0"/>
                        </a:spcBef>
                        <a:spcAft>
                          <a:spcPts val="0"/>
                        </a:spcAft>
                        <a:buNone/>
                      </a:pPr>
                      <a:r>
                        <a:rPr lang="en" sz="1200">
                          <a:latin typeface="Calibri"/>
                          <a:ea typeface="Calibri"/>
                          <a:cs typeface="Calibri"/>
                          <a:sym typeface="Calibri"/>
                        </a:rPr>
                        <a:t>4bit</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7</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5"/>
                  </a:ext>
                </a:extLst>
              </a:tr>
              <a:tr h="201000">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1594</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200">
                          <a:latin typeface="Calibri"/>
                          <a:ea typeface="Calibri"/>
                          <a:cs typeface="Calibri"/>
                          <a:sym typeface="Calibri"/>
                        </a:rPr>
                        <a:t>huashiyiqike/testmodel</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24.04</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spcBef>
                          <a:spcPts val="0"/>
                        </a:spcBef>
                        <a:spcAft>
                          <a:spcPts val="0"/>
                        </a:spcAft>
                        <a:buNone/>
                      </a:pPr>
                      <a:r>
                        <a:rPr lang="en" sz="1200">
                          <a:latin typeface="Calibri"/>
                          <a:ea typeface="Calibri"/>
                          <a:cs typeface="Calibri"/>
                          <a:sym typeface="Calibri"/>
                        </a:rPr>
                        <a:t>16bit</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0.15</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6"/>
                  </a:ext>
                </a:extLst>
              </a:tr>
            </a:tbl>
          </a:graphicData>
        </a:graphic>
      </p:graphicFrame>
      <p:sp>
        <p:nvSpPr>
          <p:cNvPr id="84" name="Google Shape;84;p17"/>
          <p:cNvSpPr txBox="1"/>
          <p:nvPr/>
        </p:nvSpPr>
        <p:spPr>
          <a:xfrm>
            <a:off x="5692325" y="1204450"/>
            <a:ext cx="3299275" cy="3385512"/>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dirty="0">
                <a:solidFill>
                  <a:srgbClr val="FF0000"/>
                </a:solidFill>
                <a:latin typeface="Calibri"/>
                <a:ea typeface="Calibri"/>
                <a:cs typeface="Calibri"/>
                <a:sym typeface="Calibri"/>
              </a:rPr>
              <a:t>Three More Tests (4 -&gt; 7):</a:t>
            </a:r>
            <a:endParaRPr sz="1300" b="1" dirty="0">
              <a:solidFill>
                <a:srgbClr val="FF0000"/>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dirty="0">
                <a:solidFill>
                  <a:srgbClr val="FF0000"/>
                </a:solidFill>
                <a:latin typeface="Calibri"/>
                <a:ea typeface="Calibri"/>
                <a:cs typeface="Calibri"/>
                <a:sym typeface="Calibri"/>
              </a:rPr>
              <a:t>ARC</a:t>
            </a:r>
            <a:r>
              <a:rPr lang="en" sz="1300" dirty="0">
                <a:solidFill>
                  <a:schemeClr val="dk1"/>
                </a:solidFill>
                <a:latin typeface="Calibri"/>
                <a:ea typeface="Calibri"/>
                <a:cs typeface="Calibri"/>
                <a:sym typeface="Calibri"/>
              </a:rPr>
              <a:t> (AI2 Reasoning Challenge) </a:t>
            </a:r>
            <a:br>
              <a:rPr lang="en" sz="1300" dirty="0">
                <a:solidFill>
                  <a:schemeClr val="dk1"/>
                </a:solidFill>
                <a:latin typeface="Calibri"/>
                <a:ea typeface="Calibri"/>
                <a:cs typeface="Calibri"/>
                <a:sym typeface="Calibri"/>
              </a:rPr>
            </a:br>
            <a:r>
              <a:rPr lang="en" sz="1300" dirty="0">
                <a:solidFill>
                  <a:schemeClr val="dk1"/>
                </a:solidFill>
                <a:latin typeface="Calibri"/>
                <a:ea typeface="Calibri"/>
                <a:cs typeface="Calibri"/>
                <a:sym typeface="Calibri"/>
              </a:rPr>
              <a:t>grade-school science</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dirty="0" err="1">
                <a:solidFill>
                  <a:srgbClr val="FF0000"/>
                </a:solidFill>
                <a:latin typeface="Calibri"/>
                <a:ea typeface="Calibri"/>
                <a:cs typeface="Calibri"/>
                <a:sym typeface="Calibri"/>
              </a:rPr>
              <a:t>HellaSwag</a:t>
            </a:r>
            <a:r>
              <a:rPr lang="en" sz="1300" dirty="0">
                <a:solidFill>
                  <a:schemeClr val="dk1"/>
                </a:solidFill>
                <a:latin typeface="Calibri"/>
                <a:ea typeface="Calibri"/>
                <a:cs typeface="Calibri"/>
                <a:sym typeface="Calibri"/>
              </a:rPr>
              <a:t> - common sense inference</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dirty="0">
                <a:solidFill>
                  <a:srgbClr val="FF0000"/>
                </a:solidFill>
                <a:latin typeface="Calibri"/>
                <a:ea typeface="Calibri"/>
                <a:cs typeface="Calibri"/>
                <a:sym typeface="Calibri"/>
              </a:rPr>
              <a:t>MMLU</a:t>
            </a:r>
            <a:r>
              <a:rPr lang="en" sz="1300" dirty="0">
                <a:solidFill>
                  <a:schemeClr val="dk1"/>
                </a:solidFill>
                <a:latin typeface="Calibri"/>
                <a:ea typeface="Calibri"/>
                <a:cs typeface="Calibri"/>
                <a:sym typeface="Calibri"/>
              </a:rPr>
              <a:t> - math, history, comp-science, law, ...</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dirty="0" err="1">
                <a:solidFill>
                  <a:srgbClr val="FF0000"/>
                </a:solidFill>
                <a:latin typeface="Calibri"/>
                <a:ea typeface="Calibri"/>
                <a:cs typeface="Calibri"/>
                <a:sym typeface="Calibri"/>
              </a:rPr>
              <a:t>TruthfulQA</a:t>
            </a:r>
            <a:r>
              <a:rPr lang="en" sz="1300" dirty="0">
                <a:solidFill>
                  <a:schemeClr val="dk1"/>
                </a:solidFill>
                <a:latin typeface="Calibri"/>
                <a:ea typeface="Calibri"/>
                <a:cs typeface="Calibri"/>
                <a:sym typeface="Calibri"/>
              </a:rPr>
              <a:t> - model's propensity to reproduce common falsehoods</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dirty="0" err="1">
                <a:solidFill>
                  <a:srgbClr val="FF0000"/>
                </a:solidFill>
                <a:latin typeface="Calibri"/>
                <a:ea typeface="Calibri"/>
                <a:cs typeface="Calibri"/>
                <a:sym typeface="Calibri"/>
              </a:rPr>
              <a:t>Winogrande</a:t>
            </a:r>
            <a:r>
              <a:rPr lang="en" sz="1300" dirty="0">
                <a:solidFill>
                  <a:schemeClr val="dk1"/>
                </a:solidFill>
                <a:latin typeface="Calibri"/>
                <a:ea typeface="Calibri"/>
                <a:cs typeface="Calibri"/>
                <a:sym typeface="Calibri"/>
              </a:rPr>
              <a:t> - large version of Winograd test ( </a:t>
            </a:r>
            <a:r>
              <a:rPr lang="en" sz="1300" u="sng" dirty="0">
                <a:solidFill>
                  <a:schemeClr val="hlink"/>
                </a:solidFill>
                <a:latin typeface="Calibri"/>
                <a:ea typeface="Calibri"/>
                <a:cs typeface="Calibri"/>
                <a:sym typeface="Calibri"/>
                <a:hlinkClick r:id="rId8"/>
              </a:rPr>
              <a:t>https://arxiv.org/abs/1907.10641</a:t>
            </a:r>
            <a:r>
              <a:rPr lang="en" sz="1300" dirty="0">
                <a:solidFill>
                  <a:schemeClr val="dk1"/>
                </a:solidFill>
                <a:latin typeface="Calibri"/>
                <a:ea typeface="Calibri"/>
                <a:cs typeface="Calibri"/>
                <a:sym typeface="Calibri"/>
              </a:rPr>
              <a:t> ), an adversarial and difficult test for commonsense reasoning</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dirty="0">
                <a:solidFill>
                  <a:srgbClr val="FF0000"/>
                </a:solidFill>
                <a:latin typeface="Calibri"/>
                <a:ea typeface="Calibri"/>
                <a:cs typeface="Calibri"/>
                <a:sym typeface="Calibri"/>
              </a:rPr>
              <a:t>GSM8k</a:t>
            </a:r>
            <a:r>
              <a:rPr lang="en" sz="1300" dirty="0">
                <a:solidFill>
                  <a:schemeClr val="dk1"/>
                </a:solidFill>
                <a:latin typeface="Calibri"/>
                <a:ea typeface="Calibri"/>
                <a:cs typeface="Calibri"/>
                <a:sym typeface="Calibri"/>
              </a:rPr>
              <a:t> - diverse grade school math word problems</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dirty="0">
                <a:solidFill>
                  <a:srgbClr val="FF0000"/>
                </a:solidFill>
                <a:latin typeface="Calibri"/>
                <a:ea typeface="Calibri"/>
                <a:cs typeface="Calibri"/>
                <a:sym typeface="Calibri"/>
              </a:rPr>
              <a:t>DROP</a:t>
            </a:r>
            <a:r>
              <a:rPr lang="en" sz="1300" dirty="0">
                <a:solidFill>
                  <a:schemeClr val="dk1"/>
                </a:solidFill>
                <a:latin typeface="Calibri"/>
                <a:ea typeface="Calibri"/>
                <a:cs typeface="Calibri"/>
                <a:sym typeface="Calibri"/>
              </a:rPr>
              <a:t> - English reading comprehension (Discrete Reasoning Over Paragraphs)</a:t>
            </a:r>
            <a:endParaRPr sz="1300" dirty="0">
              <a:solidFill>
                <a:schemeClr val="dk1"/>
              </a:solidFill>
              <a:latin typeface="Calibri"/>
              <a:ea typeface="Calibri"/>
              <a:cs typeface="Calibri"/>
              <a:sym typeface="Calibri"/>
            </a:endParaRPr>
          </a:p>
        </p:txBody>
      </p:sp>
      <p:sp>
        <p:nvSpPr>
          <p:cNvPr id="85" name="Google Shape;85;p17"/>
          <p:cNvSpPr txBox="1"/>
          <p:nvPr/>
        </p:nvSpPr>
        <p:spPr>
          <a:xfrm>
            <a:off x="99550" y="492600"/>
            <a:ext cx="2727900" cy="38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Top model is only 34B parameters !</a:t>
            </a:r>
            <a:endParaRPr sz="13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44"/>
          <p:cNvSpPr txBox="1"/>
          <p:nvPr/>
        </p:nvSpPr>
        <p:spPr>
          <a:xfrm>
            <a:off x="0" y="0"/>
            <a:ext cx="6888000" cy="153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solidFill>
                  <a:schemeClr val="dk1"/>
                </a:solidFill>
                <a:latin typeface="Calibri"/>
                <a:ea typeface="Calibri"/>
                <a:cs typeface="Calibri"/>
                <a:sym typeface="Calibri"/>
              </a:rPr>
              <a:t>Trend - using Multiple Agents.</a:t>
            </a:r>
            <a:endParaRPr sz="2800" b="1">
              <a:solidFill>
                <a:schemeClr val="dk1"/>
              </a:solidFill>
              <a:latin typeface="Calibri"/>
              <a:ea typeface="Calibri"/>
              <a:cs typeface="Calibri"/>
              <a:sym typeface="Calibri"/>
            </a:endParaRPr>
          </a:p>
          <a:p>
            <a:pPr marL="0" lvl="0" indent="0" algn="l" rtl="0">
              <a:spcBef>
                <a:spcPts val="0"/>
              </a:spcBef>
              <a:spcAft>
                <a:spcPts val="0"/>
              </a:spcAft>
              <a:buNone/>
            </a:pPr>
            <a:endParaRPr sz="2000" b="1">
              <a:solidFill>
                <a:schemeClr val="dk1"/>
              </a:solidFill>
              <a:latin typeface="Calibri"/>
              <a:ea typeface="Calibri"/>
              <a:cs typeface="Calibri"/>
              <a:sym typeface="Calibri"/>
            </a:endParaRPr>
          </a:p>
          <a:p>
            <a:pPr marL="0" lvl="0" indent="0" algn="l" rtl="0">
              <a:spcBef>
                <a:spcPts val="0"/>
              </a:spcBef>
              <a:spcAft>
                <a:spcPts val="0"/>
              </a:spcAft>
              <a:buNone/>
            </a:pPr>
            <a:r>
              <a:rPr lang="en" sz="2000" b="1">
                <a:solidFill>
                  <a:schemeClr val="dk1"/>
                </a:solidFill>
                <a:latin typeface="Calibri"/>
                <a:ea typeface="Calibri"/>
                <a:cs typeface="Calibri"/>
                <a:sym typeface="Calibri"/>
              </a:rPr>
              <a:t>Can A Smarter Model be Created </a:t>
            </a:r>
            <a:endParaRPr sz="2000" b="1">
              <a:solidFill>
                <a:schemeClr val="dk1"/>
              </a:solidFill>
              <a:latin typeface="Calibri"/>
              <a:ea typeface="Calibri"/>
              <a:cs typeface="Calibri"/>
              <a:sym typeface="Calibri"/>
            </a:endParaRPr>
          </a:p>
          <a:p>
            <a:pPr marL="0" lvl="0" indent="0" algn="l" rtl="0">
              <a:spcBef>
                <a:spcPts val="0"/>
              </a:spcBef>
              <a:spcAft>
                <a:spcPts val="0"/>
              </a:spcAft>
              <a:buNone/>
            </a:pPr>
            <a:r>
              <a:rPr lang="en" sz="2000" b="1">
                <a:solidFill>
                  <a:schemeClr val="dk1"/>
                </a:solidFill>
                <a:latin typeface="Calibri"/>
                <a:ea typeface="Calibri"/>
                <a:cs typeface="Calibri"/>
                <a:sym typeface="Calibri"/>
              </a:rPr>
              <a:t>by Combining Several "Stupid" Models?</a:t>
            </a:r>
            <a:endParaRPr sz="2000" b="1">
              <a:latin typeface="Calibri"/>
              <a:ea typeface="Calibri"/>
              <a:cs typeface="Calibri"/>
              <a:sym typeface="Calibri"/>
            </a:endParaRPr>
          </a:p>
        </p:txBody>
      </p:sp>
      <p:pic>
        <p:nvPicPr>
          <p:cNvPr id="374" name="Google Shape;374;p4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45700" y="2450750"/>
            <a:ext cx="4165100" cy="1738925"/>
          </a:xfrm>
          <a:prstGeom prst="rect">
            <a:avLst/>
          </a:prstGeom>
          <a:noFill/>
          <a:ln>
            <a:noFill/>
          </a:ln>
        </p:spPr>
      </p:pic>
      <p:pic>
        <p:nvPicPr>
          <p:cNvPr id="375" name="Google Shape;375;p4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356400" y="2673850"/>
            <a:ext cx="2209825" cy="1237500"/>
          </a:xfrm>
          <a:prstGeom prst="rect">
            <a:avLst/>
          </a:prstGeom>
          <a:noFill/>
          <a:ln>
            <a:noFill/>
          </a:ln>
        </p:spPr>
      </p:pic>
      <p:sp>
        <p:nvSpPr>
          <p:cNvPr id="376" name="Google Shape;376;p44"/>
          <p:cNvSpPr/>
          <p:nvPr/>
        </p:nvSpPr>
        <p:spPr>
          <a:xfrm>
            <a:off x="4806600" y="3102750"/>
            <a:ext cx="958200" cy="419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77" name="Google Shape;377;p44"/>
          <p:cNvSpPr txBox="1"/>
          <p:nvPr/>
        </p:nvSpPr>
        <p:spPr>
          <a:xfrm>
            <a:off x="4918800" y="2454750"/>
            <a:ext cx="7338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000" b="1">
                <a:solidFill>
                  <a:srgbClr val="FF0000"/>
                </a:solidFill>
              </a:rPr>
              <a:t>?</a:t>
            </a:r>
            <a:endParaRPr sz="4000" b="1">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5"/>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7000" b="1">
                <a:solidFill>
                  <a:srgbClr val="3C78D8"/>
                </a:solidFill>
                <a:latin typeface="Calibri"/>
                <a:ea typeface="Calibri"/>
                <a:cs typeface="Calibri"/>
                <a:sym typeface="Calibri"/>
              </a:rPr>
              <a:t>Thank You!</a:t>
            </a:r>
            <a:endParaRPr sz="7000" b="1">
              <a:solidFill>
                <a:srgbClr val="3C78D8"/>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p:nvPr/>
        </p:nvSpPr>
        <p:spPr>
          <a:xfrm>
            <a:off x="0" y="0"/>
            <a:ext cx="62961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3C78D8"/>
                </a:solidFill>
                <a:latin typeface="Calibri"/>
                <a:ea typeface="Calibri"/>
                <a:cs typeface="Calibri"/>
                <a:sym typeface="Calibri"/>
              </a:rPr>
              <a:t>Kai-Fu Lee</a:t>
            </a:r>
            <a:r>
              <a:rPr lang="en" sz="2000" b="1">
                <a:solidFill>
                  <a:schemeClr val="dk1"/>
                </a:solidFill>
                <a:latin typeface="Calibri"/>
                <a:ea typeface="Calibri"/>
                <a:cs typeface="Calibri"/>
                <a:sym typeface="Calibri"/>
              </a:rPr>
              <a:t> - the venture capitalist and computer scientist wants to create an OpenAI equivalent for China</a:t>
            </a:r>
            <a:endParaRPr sz="2000" b="1">
              <a:latin typeface="Calibri"/>
              <a:ea typeface="Calibri"/>
              <a:cs typeface="Calibri"/>
              <a:sym typeface="Calibri"/>
            </a:endParaRPr>
          </a:p>
        </p:txBody>
      </p:sp>
      <p:pic>
        <p:nvPicPr>
          <p:cNvPr id="91" name="Google Shape;91;p18"/>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7118301" y="87525"/>
            <a:ext cx="946050" cy="1372450"/>
          </a:xfrm>
          <a:prstGeom prst="rect">
            <a:avLst/>
          </a:prstGeom>
          <a:noFill/>
          <a:ln>
            <a:noFill/>
          </a:ln>
        </p:spPr>
      </p:pic>
      <p:sp>
        <p:nvSpPr>
          <p:cNvPr id="92" name="Google Shape;92;p18"/>
          <p:cNvSpPr txBox="1"/>
          <p:nvPr/>
        </p:nvSpPr>
        <p:spPr>
          <a:xfrm>
            <a:off x="6044675" y="1383775"/>
            <a:ext cx="3093300" cy="203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600" b="1">
                <a:solidFill>
                  <a:srgbClr val="3C78D8"/>
                </a:solidFill>
                <a:latin typeface="Calibri"/>
                <a:ea typeface="Calibri"/>
                <a:cs typeface="Calibri"/>
                <a:sym typeface="Calibri"/>
              </a:rPr>
              <a:t>Kai-Fu Lee</a:t>
            </a:r>
            <a:endParaRPr sz="1600" b="1">
              <a:solidFill>
                <a:srgbClr val="3C78D8"/>
              </a:solidFill>
              <a:latin typeface="Calibri"/>
              <a:ea typeface="Calibri"/>
              <a:cs typeface="Calibri"/>
              <a:sym typeface="Calibri"/>
            </a:endParaRPr>
          </a:p>
          <a:p>
            <a:pPr marL="0" lvl="0" indent="0" algn="ctr"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AI Expert, Beijing, China</a:t>
            </a:r>
            <a:endParaRPr sz="1300">
              <a:solidFill>
                <a:schemeClr val="dk1"/>
              </a:solidFill>
              <a:latin typeface="Calibri"/>
              <a:ea typeface="Calibri"/>
              <a:cs typeface="Calibri"/>
              <a:sym typeface="Calibri"/>
            </a:endParaRPr>
          </a:p>
          <a:p>
            <a:pPr marL="0" lvl="0" indent="0" algn="ctr"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Columbia University (BSc)</a:t>
            </a:r>
            <a:endParaRPr sz="1300">
              <a:solidFill>
                <a:schemeClr val="dk1"/>
              </a:solidFill>
              <a:latin typeface="Calibri"/>
              <a:ea typeface="Calibri"/>
              <a:cs typeface="Calibri"/>
              <a:sym typeface="Calibri"/>
            </a:endParaRPr>
          </a:p>
          <a:p>
            <a:pPr marL="0" lvl="0" indent="0" algn="ctr"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Carnegie Mellon University (PhD)</a:t>
            </a:r>
            <a:endParaRPr sz="1300">
              <a:solidFill>
                <a:schemeClr val="dk1"/>
              </a:solidFill>
              <a:latin typeface="Calibri"/>
              <a:ea typeface="Calibri"/>
              <a:cs typeface="Calibri"/>
              <a:sym typeface="Calibri"/>
            </a:endParaRPr>
          </a:p>
          <a:p>
            <a:pPr marL="0" lvl="0" indent="0" algn="ctr"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Apple, SGI, Microsoft, Google,</a:t>
            </a:r>
            <a:endParaRPr sz="1300">
              <a:solidFill>
                <a:schemeClr val="dk1"/>
              </a:solidFill>
              <a:latin typeface="Calibri"/>
              <a:ea typeface="Calibri"/>
              <a:cs typeface="Calibri"/>
              <a:sym typeface="Calibri"/>
            </a:endParaRPr>
          </a:p>
          <a:p>
            <a:pPr marL="0" lvl="0" indent="0" algn="ctr"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former President of Google China,</a:t>
            </a:r>
            <a:endParaRPr sz="1300">
              <a:solidFill>
                <a:schemeClr val="dk1"/>
              </a:solidFill>
              <a:latin typeface="Calibri"/>
              <a:ea typeface="Calibri"/>
              <a:cs typeface="Calibri"/>
              <a:sym typeface="Calibri"/>
            </a:endParaRPr>
          </a:p>
          <a:p>
            <a:pPr marL="0" lvl="0" indent="0" algn="ctr"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CEO of Sinovation Ventures ($2B+) </a:t>
            </a:r>
            <a:endParaRPr sz="1300">
              <a:solidFill>
                <a:schemeClr val="dk1"/>
              </a:solidFill>
              <a:latin typeface="Calibri"/>
              <a:ea typeface="Calibri"/>
              <a:cs typeface="Calibri"/>
              <a:sym typeface="Calibri"/>
            </a:endParaRPr>
          </a:p>
          <a:p>
            <a:pPr marL="0" lvl="0" indent="0" algn="ctr"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4"/>
              </a:rPr>
              <a:t>https://www.linkedin.com/in/kaifulee/</a:t>
            </a:r>
            <a:endParaRPr sz="1300">
              <a:solidFill>
                <a:schemeClr val="dk1"/>
              </a:solidFill>
              <a:latin typeface="Calibri"/>
              <a:ea typeface="Calibri"/>
              <a:cs typeface="Calibri"/>
              <a:sym typeface="Calibri"/>
            </a:endParaRPr>
          </a:p>
          <a:p>
            <a:pPr marL="0" lvl="0" indent="0" algn="ctr"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5"/>
              </a:rPr>
              <a:t>https://en.wikipedia.org/wiki/Kai-Fu_Lee</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93" name="Google Shape;93;p18"/>
          <p:cNvSpPr txBox="1"/>
          <p:nvPr/>
        </p:nvSpPr>
        <p:spPr>
          <a:xfrm>
            <a:off x="101675" y="1021425"/>
            <a:ext cx="5851500" cy="398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Kai-Fu Lee has started </a:t>
            </a:r>
            <a:r>
              <a:rPr lang="en" sz="1300" b="1">
                <a:solidFill>
                  <a:srgbClr val="FF0000"/>
                </a:solidFill>
                <a:latin typeface="Calibri"/>
                <a:ea typeface="Calibri"/>
                <a:cs typeface="Calibri"/>
                <a:sym typeface="Calibri"/>
              </a:rPr>
              <a:t>01.ai</a:t>
            </a:r>
            <a:r>
              <a:rPr lang="en" sz="1300">
                <a:solidFill>
                  <a:schemeClr val="dk1"/>
                </a:solidFill>
                <a:latin typeface="Calibri"/>
                <a:ea typeface="Calibri"/>
                <a:cs typeface="Calibri"/>
                <a:sym typeface="Calibri"/>
              </a:rPr>
              <a:t> in March 2023 with mission to make better AI accessible to more people. The startup’s ultimate goal, according to Lee, is to become an ecosystem where outside developers can build applications easily.</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company quickly grew to 100+ people and is valued at $1 Bln</a:t>
            </a:r>
            <a:br>
              <a:rPr lang="en" sz="1300">
                <a:solidFill>
                  <a:schemeClr val="dk1"/>
                </a:solidFill>
                <a:latin typeface="Calibri"/>
                <a:ea typeface="Calibri"/>
                <a:cs typeface="Calibri"/>
                <a:sym typeface="Calibri"/>
              </a:rPr>
            </a:br>
            <a:r>
              <a:rPr lang="en" sz="1300" u="sng">
                <a:solidFill>
                  <a:schemeClr val="hlink"/>
                </a:solidFill>
                <a:latin typeface="Calibri"/>
                <a:ea typeface="Calibri"/>
                <a:cs typeface="Calibri"/>
                <a:sym typeface="Calibri"/>
                <a:hlinkClick r:id="rId6"/>
              </a:rPr>
              <a:t>https://techcrunch.com/2023/11/05/valued-at-1b-kai-fu-lees-llm-startup-unveils-open-source-model/</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Their first 34B model released in Nov 2023 tops the  Huggingface Open Source LLM Leaderboard outperforming much bigger models</a:t>
            </a:r>
            <a:br>
              <a:rPr lang="en" sz="1300">
                <a:solidFill>
                  <a:schemeClr val="dk1"/>
                </a:solidFill>
                <a:latin typeface="Calibri"/>
                <a:ea typeface="Calibri"/>
                <a:cs typeface="Calibri"/>
                <a:sym typeface="Calibri"/>
              </a:rPr>
            </a:br>
            <a:r>
              <a:rPr lang="en" sz="1300" u="sng">
                <a:solidFill>
                  <a:schemeClr val="hlink"/>
                </a:solidFill>
                <a:latin typeface="Calibri"/>
                <a:ea typeface="Calibri"/>
                <a:cs typeface="Calibri"/>
                <a:sym typeface="Calibri"/>
                <a:hlinkClick r:id="rId7"/>
              </a:rPr>
              <a:t>https://huggingface.co/spaces/HuggingFaceH4/open_llm_leaderboard</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u="sng">
                <a:solidFill>
                  <a:srgbClr val="0097A7"/>
                </a:solidFill>
                <a:latin typeface="Calibri"/>
                <a:ea typeface="Calibri"/>
                <a:cs typeface="Calibri"/>
                <a:sym typeface="Calibri"/>
                <a:hlinkClick r:id="rId8">
                  <a:extLst>
                    <a:ext uri="{A12FA001-AC4F-418D-AE19-62706E023703}">
                      <ahyp:hlinkClr xmlns:ahyp="http://schemas.microsoft.com/office/drawing/2018/hyperlinkcolor" val="tx"/>
                    </a:ext>
                  </a:extLst>
                </a:hlinkClick>
              </a:rPr>
              <a:t>https://01.ai</a:t>
            </a:r>
            <a:r>
              <a:rPr lang="en" sz="1300">
                <a:solidFill>
                  <a:srgbClr val="000000"/>
                </a:solidFill>
                <a:latin typeface="Calibri"/>
                <a:ea typeface="Calibri"/>
                <a:cs typeface="Calibri"/>
                <a:sym typeface="Calibri"/>
              </a:rPr>
              <a:t> - original 6B and 34B models - open-source, PyTorch</a:t>
            </a:r>
            <a:endParaRPr sz="1300">
              <a:solidFill>
                <a:srgbClr val="000000"/>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u="sng">
                <a:solidFill>
                  <a:srgbClr val="0097A7"/>
                </a:solidFill>
                <a:latin typeface="Calibri"/>
                <a:ea typeface="Calibri"/>
                <a:cs typeface="Calibri"/>
                <a:sym typeface="Calibri"/>
                <a:hlinkClick r:id="rId9">
                  <a:extLst>
                    <a:ext uri="{A12FA001-AC4F-418D-AE19-62706E023703}">
                      <ahyp:hlinkClr xmlns:ahyp="http://schemas.microsoft.com/office/drawing/2018/hyperlinkcolor" val="tx"/>
                    </a:ext>
                  </a:extLst>
                </a:hlinkClick>
              </a:rPr>
              <a:t>https://github.com/01-ai/Yi</a:t>
            </a:r>
            <a:r>
              <a:rPr lang="en" sz="1300">
                <a:solidFill>
                  <a:srgbClr val="000000"/>
                </a:solidFill>
                <a:latin typeface="Calibri"/>
                <a:ea typeface="Calibri"/>
                <a:cs typeface="Calibri"/>
                <a:sym typeface="Calibri"/>
              </a:rPr>
              <a:t> </a:t>
            </a:r>
            <a:endParaRPr sz="1300">
              <a:solidFill>
                <a:srgbClr val="000000"/>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u="sng">
                <a:solidFill>
                  <a:srgbClr val="0097A7"/>
                </a:solidFill>
                <a:latin typeface="Calibri"/>
                <a:ea typeface="Calibri"/>
                <a:cs typeface="Calibri"/>
                <a:sym typeface="Calibri"/>
                <a:hlinkClick r:id="rId10">
                  <a:extLst>
                    <a:ext uri="{A12FA001-AC4F-418D-AE19-62706E023703}">
                      <ahyp:hlinkClr xmlns:ahyp="http://schemas.microsoft.com/office/drawing/2018/hyperlinkcolor" val="tx"/>
                    </a:ext>
                  </a:extLst>
                </a:hlinkClick>
              </a:rPr>
              <a:t>https://www.modelscope.cn/models/01ai/Yi-34B/summary</a:t>
            </a:r>
            <a:r>
              <a:rPr lang="en" sz="1300">
                <a:solidFill>
                  <a:srgbClr val="000000"/>
                </a:solidFill>
                <a:latin typeface="Calibri"/>
                <a:ea typeface="Calibri"/>
                <a:cs typeface="Calibri"/>
                <a:sym typeface="Calibri"/>
              </a:rPr>
              <a:t> </a:t>
            </a:r>
            <a:endParaRPr sz="1300">
              <a:solidFill>
                <a:srgbClr val="000000"/>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solidFill>
                  <a:srgbClr val="000000"/>
                </a:solidFill>
                <a:latin typeface="Calibri"/>
                <a:ea typeface="Calibri"/>
                <a:cs typeface="Calibri"/>
                <a:sym typeface="Calibri"/>
              </a:rPr>
              <a:t>The Yi series models are large language models trained from scratch by developers at </a:t>
            </a:r>
            <a:r>
              <a:rPr lang="en" sz="1300" b="1">
                <a:solidFill>
                  <a:srgbClr val="FF0000"/>
                </a:solidFill>
                <a:latin typeface="Calibri"/>
                <a:ea typeface="Calibri"/>
                <a:cs typeface="Calibri"/>
                <a:sym typeface="Calibri"/>
              </a:rPr>
              <a:t>01.ai</a:t>
            </a:r>
            <a:endParaRPr sz="1300" b="1">
              <a:solidFill>
                <a:srgbClr val="FF0000"/>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solidFill>
                  <a:srgbClr val="000000"/>
                </a:solidFill>
                <a:latin typeface="Calibri"/>
                <a:ea typeface="Calibri"/>
                <a:cs typeface="Calibri"/>
                <a:sym typeface="Calibri"/>
              </a:rPr>
              <a:t>The first public release contains two bilingual (English/Chinese) base models with the parameter sizes of 6B and 34B. Both of them are trained with 4K sequence length and can be extended to 32K during inference time</a:t>
            </a:r>
            <a:endParaRPr sz="1300">
              <a:solidFill>
                <a:srgbClr val="000000"/>
              </a:solidFill>
              <a:latin typeface="Calibri"/>
              <a:ea typeface="Calibri"/>
              <a:cs typeface="Calibri"/>
              <a:sym typeface="Calibri"/>
            </a:endParaRPr>
          </a:p>
          <a:p>
            <a:pPr marL="228600" lvl="0" indent="-196850" algn="l" rtl="0">
              <a:spcBef>
                <a:spcPts val="0"/>
              </a:spcBef>
              <a:spcAft>
                <a:spcPts val="0"/>
              </a:spcAft>
              <a:buClr>
                <a:srgbClr val="000000"/>
              </a:buClr>
              <a:buSzPts val="1300"/>
              <a:buFont typeface="Calibri"/>
              <a:buChar char="●"/>
            </a:pPr>
            <a:r>
              <a:rPr lang="en" sz="1300">
                <a:solidFill>
                  <a:srgbClr val="000000"/>
                </a:solidFill>
                <a:latin typeface="Calibri"/>
                <a:ea typeface="Calibri"/>
                <a:cs typeface="Calibri"/>
                <a:sym typeface="Calibri"/>
              </a:rPr>
              <a:t>News 2023/11/05: The base model of Yi-6B-200K and Yi-34B-200K with 200K context length .</a:t>
            </a:r>
            <a:endParaRPr sz="1300">
              <a:latin typeface="Calibri"/>
              <a:ea typeface="Calibri"/>
              <a:cs typeface="Calibri"/>
              <a:sym typeface="Calibri"/>
            </a:endParaRPr>
          </a:p>
        </p:txBody>
      </p:sp>
      <p:pic>
        <p:nvPicPr>
          <p:cNvPr id="94" name="Google Shape;94;p18"/>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6640300" y="3445802"/>
            <a:ext cx="865158" cy="1277896"/>
          </a:xfrm>
          <a:prstGeom prst="rect">
            <a:avLst/>
          </a:prstGeom>
          <a:noFill/>
          <a:ln>
            <a:noFill/>
          </a:ln>
        </p:spPr>
      </p:pic>
      <p:pic>
        <p:nvPicPr>
          <p:cNvPr id="95" name="Google Shape;95;p18"/>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7590612" y="3441152"/>
            <a:ext cx="865163" cy="1282550"/>
          </a:xfrm>
          <a:prstGeom prst="rect">
            <a:avLst/>
          </a:prstGeom>
          <a:noFill/>
          <a:ln>
            <a:noFill/>
          </a:ln>
        </p:spPr>
      </p:pic>
      <p:sp>
        <p:nvSpPr>
          <p:cNvPr id="96" name="Google Shape;96;p18"/>
          <p:cNvSpPr txBox="1"/>
          <p:nvPr/>
        </p:nvSpPr>
        <p:spPr>
          <a:xfrm>
            <a:off x="6818014" y="4777212"/>
            <a:ext cx="489000" cy="218400"/>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None/>
            </a:pPr>
            <a:r>
              <a:rPr lang="en" sz="1300">
                <a:latin typeface="Calibri"/>
                <a:ea typeface="Calibri"/>
                <a:cs typeface="Calibri"/>
                <a:sym typeface="Calibri"/>
              </a:rPr>
              <a:t>2018</a:t>
            </a:r>
            <a:endParaRPr sz="1300">
              <a:latin typeface="Calibri"/>
              <a:ea typeface="Calibri"/>
              <a:cs typeface="Calibri"/>
              <a:sym typeface="Calibri"/>
            </a:endParaRPr>
          </a:p>
        </p:txBody>
      </p:sp>
      <p:sp>
        <p:nvSpPr>
          <p:cNvPr id="97" name="Google Shape;97;p18"/>
          <p:cNvSpPr txBox="1"/>
          <p:nvPr/>
        </p:nvSpPr>
        <p:spPr>
          <a:xfrm>
            <a:off x="7776172" y="4777212"/>
            <a:ext cx="489000" cy="218400"/>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None/>
            </a:pPr>
            <a:r>
              <a:rPr lang="en" sz="1300">
                <a:latin typeface="Calibri"/>
                <a:ea typeface="Calibri"/>
                <a:cs typeface="Calibri"/>
                <a:sym typeface="Calibri"/>
              </a:rPr>
              <a:t>2021</a:t>
            </a:r>
            <a:endParaRPr sz="13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p:nvPr/>
        </p:nvSpPr>
        <p:spPr>
          <a:xfrm>
            <a:off x="79800" y="568800"/>
            <a:ext cx="4278600" cy="138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Amazon is training a massive 2 Trillion params LLM  </a:t>
            </a:r>
            <a:r>
              <a:rPr lang="en" sz="1300" b="1">
                <a:solidFill>
                  <a:srgbClr val="FF0000"/>
                </a:solidFill>
                <a:latin typeface="Calibri"/>
                <a:ea typeface="Calibri"/>
                <a:cs typeface="Calibri"/>
                <a:sym typeface="Calibri"/>
              </a:rPr>
              <a:t>'Olympus'</a:t>
            </a:r>
            <a:r>
              <a:rPr lang="en" sz="1300">
                <a:solidFill>
                  <a:schemeClr val="dk1"/>
                </a:solidFill>
                <a:latin typeface="Calibri"/>
                <a:ea typeface="Calibri"/>
                <a:cs typeface="Calibri"/>
                <a:sym typeface="Calibri"/>
              </a:rPr>
              <a:t> to rival OpenAI. Planning to use it in Alexa speakers and online platform. The project is led by former head of Alexa Rohit Prasad, now Amazon's head scientist for AGI. Its previous LLM ‘Titan’ was delayed following ChatGPT’s impressive launch.</a:t>
            </a:r>
            <a:endParaRPr sz="1300">
              <a:solidFill>
                <a:schemeClr val="dk1"/>
              </a:solidFill>
              <a:latin typeface="Calibri"/>
              <a:ea typeface="Calibri"/>
              <a:cs typeface="Calibri"/>
              <a:sym typeface="Calibri"/>
            </a:endParaRPr>
          </a:p>
        </p:txBody>
      </p:sp>
      <p:sp>
        <p:nvSpPr>
          <p:cNvPr id="103" name="Google Shape;103;p19"/>
          <p:cNvSpPr txBox="1"/>
          <p:nvPr/>
        </p:nvSpPr>
        <p:spPr>
          <a:xfrm>
            <a:off x="0" y="0"/>
            <a:ext cx="3320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Misc</a:t>
            </a:r>
            <a:endParaRPr sz="2000" b="1">
              <a:latin typeface="Calibri"/>
              <a:ea typeface="Calibri"/>
              <a:cs typeface="Calibri"/>
              <a:sym typeface="Calibri"/>
            </a:endParaRPr>
          </a:p>
        </p:txBody>
      </p:sp>
      <p:sp>
        <p:nvSpPr>
          <p:cNvPr id="104" name="Google Shape;104;p19"/>
          <p:cNvSpPr txBox="1"/>
          <p:nvPr/>
        </p:nvSpPr>
        <p:spPr>
          <a:xfrm>
            <a:off x="79800" y="2091050"/>
            <a:ext cx="4278600" cy="38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Samsung releases new "</a:t>
            </a:r>
            <a:r>
              <a:rPr lang="en" sz="1300" b="1">
                <a:solidFill>
                  <a:srgbClr val="FF0000"/>
                </a:solidFill>
                <a:latin typeface="Calibri"/>
                <a:ea typeface="Calibri"/>
                <a:cs typeface="Calibri"/>
                <a:sym typeface="Calibri"/>
              </a:rPr>
              <a:t>Gauss</a:t>
            </a:r>
            <a:r>
              <a:rPr lang="en" sz="1300">
                <a:solidFill>
                  <a:schemeClr val="dk1"/>
                </a:solidFill>
                <a:latin typeface="Calibri"/>
                <a:ea typeface="Calibri"/>
                <a:cs typeface="Calibri"/>
                <a:sym typeface="Calibri"/>
              </a:rPr>
              <a:t>" LLM+Coding+txt2images</a:t>
            </a:r>
            <a:endParaRPr sz="1300">
              <a:solidFill>
                <a:schemeClr val="dk1"/>
              </a:solidFill>
              <a:latin typeface="Calibri"/>
              <a:ea typeface="Calibri"/>
              <a:cs typeface="Calibri"/>
              <a:sym typeface="Calibri"/>
            </a:endParaRPr>
          </a:p>
        </p:txBody>
      </p:sp>
      <p:sp>
        <p:nvSpPr>
          <p:cNvPr id="105" name="Google Shape;105;p19"/>
          <p:cNvSpPr txBox="1"/>
          <p:nvPr/>
        </p:nvSpPr>
        <p:spPr>
          <a:xfrm>
            <a:off x="79800" y="2612800"/>
            <a:ext cx="42786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AI Copilots Are 'Redefining' Sales And Service Jobs, Says </a:t>
            </a:r>
            <a:r>
              <a:rPr lang="en" sz="1300" b="1">
                <a:solidFill>
                  <a:srgbClr val="FF0000"/>
                </a:solidFill>
                <a:latin typeface="Calibri"/>
                <a:ea typeface="Calibri"/>
                <a:cs typeface="Calibri"/>
                <a:sym typeface="Calibri"/>
              </a:rPr>
              <a:t>Salesforce</a:t>
            </a:r>
            <a:r>
              <a:rPr lang="en" sz="1300">
                <a:solidFill>
                  <a:schemeClr val="dk1"/>
                </a:solidFill>
                <a:latin typeface="Calibri"/>
                <a:ea typeface="Calibri"/>
                <a:cs typeface="Calibri"/>
                <a:sym typeface="Calibri"/>
              </a:rPr>
              <a:t> AI's CEO</a:t>
            </a:r>
            <a:endParaRPr sz="1300">
              <a:solidFill>
                <a:schemeClr val="dk1"/>
              </a:solidFill>
              <a:latin typeface="Calibri"/>
              <a:ea typeface="Calibri"/>
              <a:cs typeface="Calibri"/>
              <a:sym typeface="Calibri"/>
            </a:endParaRPr>
          </a:p>
        </p:txBody>
      </p:sp>
      <p:sp>
        <p:nvSpPr>
          <p:cNvPr id="106" name="Google Shape;106;p19"/>
          <p:cNvSpPr txBox="1"/>
          <p:nvPr/>
        </p:nvSpPr>
        <p:spPr>
          <a:xfrm>
            <a:off x="79800" y="3334650"/>
            <a:ext cx="42786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AI negotiates legal contract without humans involved for first time</a:t>
            </a:r>
            <a:endParaRPr sz="1300">
              <a:solidFill>
                <a:schemeClr val="dk1"/>
              </a:solidFill>
              <a:latin typeface="Calibri"/>
              <a:ea typeface="Calibri"/>
              <a:cs typeface="Calibri"/>
              <a:sym typeface="Calibri"/>
            </a:endParaRPr>
          </a:p>
        </p:txBody>
      </p:sp>
      <p:sp>
        <p:nvSpPr>
          <p:cNvPr id="107" name="Google Shape;107;p19"/>
          <p:cNvSpPr txBox="1"/>
          <p:nvPr/>
        </p:nvSpPr>
        <p:spPr>
          <a:xfrm>
            <a:off x="79800" y="4056500"/>
            <a:ext cx="42786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Mika is the </a:t>
            </a:r>
            <a:r>
              <a:rPr lang="en" sz="1300" b="1">
                <a:solidFill>
                  <a:srgbClr val="FF0000"/>
                </a:solidFill>
                <a:latin typeface="Calibri"/>
                <a:ea typeface="Calibri"/>
                <a:cs typeface="Calibri"/>
                <a:sym typeface="Calibri"/>
              </a:rPr>
              <a:t>world's first AI CEO</a:t>
            </a:r>
            <a:r>
              <a:rPr lang="en" sz="1300">
                <a:solidFill>
                  <a:schemeClr val="dk1"/>
                </a:solidFill>
                <a:latin typeface="Calibri"/>
                <a:ea typeface="Calibri"/>
                <a:cs typeface="Calibri"/>
                <a:sym typeface="Calibri"/>
              </a:rPr>
              <a:t> at Dictador, a Polish alcohol-beverage company</a:t>
            </a:r>
            <a:endParaRPr sz="1300">
              <a:solidFill>
                <a:schemeClr val="dk1"/>
              </a:solidFill>
              <a:latin typeface="Calibri"/>
              <a:ea typeface="Calibri"/>
              <a:cs typeface="Calibri"/>
              <a:sym typeface="Calibri"/>
            </a:endParaRPr>
          </a:p>
        </p:txBody>
      </p:sp>
      <p:pic>
        <p:nvPicPr>
          <p:cNvPr id="108" name="Google Shape;108;p1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870800" y="3755025"/>
            <a:ext cx="1882650" cy="1236975"/>
          </a:xfrm>
          <a:prstGeom prst="rect">
            <a:avLst/>
          </a:prstGeom>
          <a:noFill/>
          <a:ln>
            <a:noFill/>
          </a:ln>
        </p:spPr>
      </p:pic>
      <p:sp>
        <p:nvSpPr>
          <p:cNvPr id="109" name="Google Shape;109;p19"/>
          <p:cNvSpPr txBox="1"/>
          <p:nvPr/>
        </p:nvSpPr>
        <p:spPr>
          <a:xfrm>
            <a:off x="4699050" y="35400"/>
            <a:ext cx="4278600" cy="78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YouTube - testing Generative AI Features - a conversational tool for asking questions about content and getting recommendations and summarizing comment topics</a:t>
            </a:r>
            <a:endParaRPr sz="1300">
              <a:solidFill>
                <a:schemeClr val="dk1"/>
              </a:solidFill>
              <a:latin typeface="Calibri"/>
              <a:ea typeface="Calibri"/>
              <a:cs typeface="Calibri"/>
              <a:sym typeface="Calibri"/>
            </a:endParaRPr>
          </a:p>
        </p:txBody>
      </p:sp>
      <p:sp>
        <p:nvSpPr>
          <p:cNvPr id="110" name="Google Shape;110;p19"/>
          <p:cNvSpPr txBox="1"/>
          <p:nvPr/>
        </p:nvSpPr>
        <p:spPr>
          <a:xfrm>
            <a:off x="4699050" y="919625"/>
            <a:ext cx="4278600" cy="98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PixArt</a:t>
            </a:r>
            <a:r>
              <a:rPr lang="en" sz="1300">
                <a:solidFill>
                  <a:schemeClr val="dk1"/>
                </a:solidFill>
                <a:latin typeface="Calibri"/>
                <a:ea typeface="Calibri"/>
                <a:cs typeface="Calibri"/>
                <a:sym typeface="Calibri"/>
              </a:rPr>
              <a:t> - transformer based diffusion model that is 90% cheaper to train than UNet based models. It uses T5 text encodings, cross attention, and a diffusion transformer to great results at a fraction of the compute cost</a:t>
            </a:r>
            <a:endParaRPr sz="1300">
              <a:solidFill>
                <a:schemeClr val="dk1"/>
              </a:solidFill>
              <a:latin typeface="Calibri"/>
              <a:ea typeface="Calibri"/>
              <a:cs typeface="Calibri"/>
              <a:sym typeface="Calibri"/>
            </a:endParaRPr>
          </a:p>
        </p:txBody>
      </p:sp>
      <p:sp>
        <p:nvSpPr>
          <p:cNvPr id="111" name="Google Shape;111;p19"/>
          <p:cNvSpPr txBox="1"/>
          <p:nvPr/>
        </p:nvSpPr>
        <p:spPr>
          <a:xfrm>
            <a:off x="4699050" y="1981025"/>
            <a:ext cx="4278600" cy="892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RAG advanced technique - </a:t>
            </a:r>
            <a:r>
              <a:rPr lang="en" sz="1300" b="1">
                <a:solidFill>
                  <a:srgbClr val="FF0000"/>
                </a:solidFill>
                <a:latin typeface="Calibri"/>
                <a:ea typeface="Calibri"/>
                <a:cs typeface="Calibri"/>
                <a:sym typeface="Calibri"/>
              </a:rPr>
              <a:t>Small-to-big retrieval</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Retrieve small chunk, then retrieve bigger chunk around it.</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4"/>
              </a:rPr>
              <a:t>https://towardsdatascience.com/advanced-rag-01-small-to-big-retrieval-172181b396d4</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12" name="Google Shape;112;p19"/>
          <p:cNvSpPr/>
          <p:nvPr/>
        </p:nvSpPr>
        <p:spPr>
          <a:xfrm>
            <a:off x="4443100" y="4268000"/>
            <a:ext cx="335700" cy="175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3" name="Google Shape;113;p19"/>
          <p:cNvSpPr txBox="1"/>
          <p:nvPr/>
        </p:nvSpPr>
        <p:spPr>
          <a:xfrm>
            <a:off x="4699050" y="2945725"/>
            <a:ext cx="42786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NeurIPS 2023</a:t>
            </a:r>
            <a:r>
              <a:rPr lang="en" sz="1300">
                <a:solidFill>
                  <a:schemeClr val="dk1"/>
                </a:solidFill>
                <a:latin typeface="Calibri"/>
                <a:ea typeface="Calibri"/>
                <a:cs typeface="Calibri"/>
                <a:sym typeface="Calibri"/>
              </a:rPr>
              <a:t> - Dec 10-16</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37th Conference on Neural Information Processing Systems</a:t>
            </a:r>
            <a:endParaRPr sz="13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p:nvPr/>
        </p:nvSpPr>
        <p:spPr>
          <a:xfrm>
            <a:off x="0" y="-76200"/>
            <a:ext cx="1279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Misc - 2</a:t>
            </a:r>
            <a:endParaRPr sz="2000" b="1">
              <a:latin typeface="Calibri"/>
              <a:ea typeface="Calibri"/>
              <a:cs typeface="Calibri"/>
              <a:sym typeface="Calibri"/>
            </a:endParaRPr>
          </a:p>
        </p:txBody>
      </p:sp>
      <p:sp>
        <p:nvSpPr>
          <p:cNvPr id="119" name="Google Shape;119;p20"/>
          <p:cNvSpPr txBox="1"/>
          <p:nvPr/>
        </p:nvSpPr>
        <p:spPr>
          <a:xfrm>
            <a:off x="79800" y="500550"/>
            <a:ext cx="4496400" cy="73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vLLM + AutoAWQ: Fastest Way To Serve LLMs</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https://blog.devgenius.io/vllm-autoawq-fastest-way-to-serve-llms-973c8176c80a</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serving Llama-7B-V2 with AutoAWQ using Nvidia’s Triton server </a:t>
            </a:r>
            <a:endParaRPr sz="1300">
              <a:solidFill>
                <a:schemeClr val="dk1"/>
              </a:solidFill>
              <a:latin typeface="Calibri"/>
              <a:ea typeface="Calibri"/>
              <a:cs typeface="Calibri"/>
              <a:sym typeface="Calibri"/>
            </a:endParaRPr>
          </a:p>
        </p:txBody>
      </p:sp>
      <p:sp>
        <p:nvSpPr>
          <p:cNvPr id="120" name="Google Shape;120;p20"/>
          <p:cNvSpPr txBox="1"/>
          <p:nvPr/>
        </p:nvSpPr>
        <p:spPr>
          <a:xfrm>
            <a:off x="79800" y="1353600"/>
            <a:ext cx="4496400" cy="2586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OpenAI and Google are locked in a </a:t>
            </a:r>
            <a:r>
              <a:rPr lang="en" sz="1300" b="1">
                <a:solidFill>
                  <a:srgbClr val="FF0000"/>
                </a:solidFill>
                <a:latin typeface="Calibri"/>
                <a:ea typeface="Calibri"/>
                <a:cs typeface="Calibri"/>
                <a:sym typeface="Calibri"/>
              </a:rPr>
              <a:t>fierce battle for AI talent</a:t>
            </a:r>
            <a:endParaRPr sz="1300" b="1">
              <a:solidFill>
                <a:srgbClr val="FF0000"/>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OpenAI's recruiters are focused on luring senior AI talent at Google working on models like Gemini. Offer </a:t>
            </a:r>
            <a:r>
              <a:rPr lang="en" sz="1300">
                <a:latin typeface="Calibri"/>
                <a:ea typeface="Calibri"/>
                <a:cs typeface="Calibri"/>
                <a:sym typeface="Calibri"/>
              </a:rPr>
              <a:t>$5-10 Mln/year, mostly in stock. Note - </a:t>
            </a:r>
            <a:r>
              <a:rPr lang="en" sz="1300">
                <a:solidFill>
                  <a:schemeClr val="dk1"/>
                </a:solidFill>
                <a:latin typeface="Calibri"/>
                <a:ea typeface="Calibri"/>
                <a:cs typeface="Calibri"/>
                <a:sym typeface="Calibri"/>
              </a:rPr>
              <a:t>OpenAI nears completion of a major employee stock sale that could triple its valuation </a:t>
            </a:r>
            <a:endParaRPr sz="130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OpenAI has also given raises to some junior employees due to market conditions</a:t>
            </a:r>
            <a:endParaRPr sz="130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Google has also recently poached some high-profile researchers from OpenAI, in part by offering higher salaries</a:t>
            </a:r>
            <a:endParaRPr sz="130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New AI chip projects, including Microsoft’s "Athena" and AMD’s MI300X, could provide hardware advantages to OpenAI versus Google's TPUs</a:t>
            </a:r>
            <a:endParaRPr sz="1300">
              <a:latin typeface="Calibri"/>
              <a:ea typeface="Calibri"/>
              <a:cs typeface="Calibri"/>
              <a:sym typeface="Calibri"/>
            </a:endParaRPr>
          </a:p>
        </p:txBody>
      </p:sp>
      <p:sp>
        <p:nvSpPr>
          <p:cNvPr id="121" name="Google Shape;121;p20"/>
          <p:cNvSpPr txBox="1"/>
          <p:nvPr/>
        </p:nvSpPr>
        <p:spPr>
          <a:xfrm>
            <a:off x="79800" y="4005750"/>
            <a:ext cx="44964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Google SGE</a:t>
            </a:r>
            <a:r>
              <a:rPr lang="en" sz="1300">
                <a:latin typeface="Calibri"/>
                <a:ea typeface="Calibri"/>
                <a:cs typeface="Calibri"/>
                <a:sym typeface="Calibri"/>
              </a:rPr>
              <a:t> (Search Generative Experience) and translation updates</a:t>
            </a:r>
            <a:endParaRPr sz="1000">
              <a:solidFill>
                <a:schemeClr val="dk1"/>
              </a:solidFill>
              <a:latin typeface="Calibri"/>
              <a:ea typeface="Calibri"/>
              <a:cs typeface="Calibri"/>
              <a:sym typeface="Calibri"/>
            </a:endParaRPr>
          </a:p>
        </p:txBody>
      </p:sp>
      <p:sp>
        <p:nvSpPr>
          <p:cNvPr id="122" name="Google Shape;122;p20"/>
          <p:cNvSpPr txBox="1"/>
          <p:nvPr/>
        </p:nvSpPr>
        <p:spPr>
          <a:xfrm>
            <a:off x="4676675" y="4126000"/>
            <a:ext cx="4398300" cy="78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Nvidia RTX 4070, 4080, 4090</a:t>
            </a:r>
            <a:r>
              <a:rPr lang="en" sz="1300">
                <a:solidFill>
                  <a:schemeClr val="dk1"/>
                </a:solidFill>
                <a:latin typeface="Calibri"/>
                <a:ea typeface="Calibri"/>
                <a:cs typeface="Calibri"/>
                <a:sym typeface="Calibri"/>
              </a:rPr>
              <a:t> are being discontinued.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4090 Ti</a:t>
            </a:r>
            <a:r>
              <a:rPr lang="en" sz="1300">
                <a:solidFill>
                  <a:schemeClr val="dk1"/>
                </a:solidFill>
                <a:latin typeface="Calibri"/>
                <a:ea typeface="Calibri"/>
                <a:cs typeface="Calibri"/>
                <a:sym typeface="Calibri"/>
              </a:rPr>
              <a:t> is rumored to be cancelled.</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Instead we should expect the "Super" over-clocked options</a:t>
            </a:r>
            <a:endParaRPr sz="1300">
              <a:solidFill>
                <a:schemeClr val="dk1"/>
              </a:solidFill>
              <a:latin typeface="Calibri"/>
              <a:ea typeface="Calibri"/>
              <a:cs typeface="Calibri"/>
              <a:sym typeface="Calibri"/>
            </a:endParaRPr>
          </a:p>
        </p:txBody>
      </p:sp>
      <p:sp>
        <p:nvSpPr>
          <p:cNvPr id="123" name="Google Shape;123;p20"/>
          <p:cNvSpPr txBox="1"/>
          <p:nvPr/>
        </p:nvSpPr>
        <p:spPr>
          <a:xfrm>
            <a:off x="4676675" y="271950"/>
            <a:ext cx="4398300" cy="378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ROCm (Radeon Open Compute platform) allows to use CUDA+Python on AMD GPUs with latest Radeon Architecture "RDNA-3".</a:t>
            </a:r>
            <a:endParaRPr sz="1300">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4"/>
              </a:rPr>
              <a:t>https://www.tomshardware.com/news/amd-enables-rocm-and-pytorch-on-radeon-rx-7900-xtx</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An updated ROCm 5.7.1 driver for Ubuntu Linux brings PyTorch 2.0.1 support for "RDNA-3" based Radeon Pro W7900 (48GB) and Radeon RX 7900 XTX (24GB) graphics cards.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AMD ROCm</a:t>
            </a:r>
            <a:r>
              <a:rPr lang="en" sz="1300">
                <a:solidFill>
                  <a:schemeClr val="dk1"/>
                </a:solidFill>
                <a:latin typeface="Calibri"/>
                <a:ea typeface="Calibri"/>
                <a:cs typeface="Calibri"/>
                <a:sym typeface="Calibri"/>
              </a:rPr>
              <a:t> is an open-source software platform  giving you tools to port CUDA-based code to AMD native open-source </a:t>
            </a:r>
            <a:r>
              <a:rPr lang="en" sz="1300" b="1">
                <a:solidFill>
                  <a:srgbClr val="FF0000"/>
                </a:solidFill>
                <a:latin typeface="Calibri"/>
                <a:ea typeface="Calibri"/>
                <a:cs typeface="Calibri"/>
                <a:sym typeface="Calibri"/>
              </a:rPr>
              <a:t>HIP (Heterogeneous Computing Interface for Portability)</a:t>
            </a:r>
            <a:r>
              <a:rPr lang="en" sz="1300">
                <a:solidFill>
                  <a:schemeClr val="dk1"/>
                </a:solidFill>
                <a:latin typeface="Calibri"/>
                <a:ea typeface="Calibri"/>
                <a:cs typeface="Calibri"/>
                <a:sym typeface="Calibri"/>
              </a:rPr>
              <a:t>. HIP is ROCm's C++ dialect designed to ease conversion of CUDA applications to portable C++ code.</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AMD cards are cheaper than Nvidia. A startup "Tinygrad" is planning to sell AI workstations (called "tinybox") with six RX 7900 XTX cards for $15K.</a:t>
            </a:r>
            <a:endParaRPr sz="13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p:nvPr/>
        </p:nvSpPr>
        <p:spPr>
          <a:xfrm>
            <a:off x="0" y="-76200"/>
            <a:ext cx="1279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Misc - 3</a:t>
            </a:r>
            <a:endParaRPr sz="2000" b="1">
              <a:latin typeface="Calibri"/>
              <a:ea typeface="Calibri"/>
              <a:cs typeface="Calibri"/>
              <a:sym typeface="Calibri"/>
            </a:endParaRPr>
          </a:p>
        </p:txBody>
      </p:sp>
      <p:sp>
        <p:nvSpPr>
          <p:cNvPr id="129" name="Google Shape;129;p21"/>
          <p:cNvSpPr txBox="1"/>
          <p:nvPr/>
        </p:nvSpPr>
        <p:spPr>
          <a:xfrm>
            <a:off x="79800" y="348150"/>
            <a:ext cx="4367400" cy="178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Textbooks Are All You Need</a:t>
            </a:r>
            <a:r>
              <a:rPr lang="en" sz="1300">
                <a:latin typeface="Calibri"/>
                <a:ea typeface="Calibri"/>
                <a:cs typeface="Calibri"/>
                <a:sym typeface="Calibri"/>
              </a:rPr>
              <a:t> - Microsoft Research, 2023</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3"/>
              </a:rPr>
              <a:t>https://arxiv.org/abs/2306.11644</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We introduce phi-1, a new LLM for code with 1.3B parameters, trained for 4 days on 8 A100s, using a selection of “textbook quality” data from the web (6B tokens) and synthetically generated textbooks and exercises with GPT-3.5 (1B tokens). </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Note (Nov 15) - MSFT announced Phi-2 - smaller and better</a:t>
            </a:r>
            <a:endParaRPr sz="1300">
              <a:latin typeface="Calibri"/>
              <a:ea typeface="Calibri"/>
              <a:cs typeface="Calibri"/>
              <a:sym typeface="Calibri"/>
            </a:endParaRPr>
          </a:p>
        </p:txBody>
      </p:sp>
      <p:pic>
        <p:nvPicPr>
          <p:cNvPr id="130" name="Google Shape;130;p21"/>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656850" y="500550"/>
            <a:ext cx="1594701" cy="1234499"/>
          </a:xfrm>
          <a:prstGeom prst="rect">
            <a:avLst/>
          </a:prstGeom>
          <a:noFill/>
          <a:ln>
            <a:noFill/>
          </a:ln>
        </p:spPr>
      </p:pic>
      <p:sp>
        <p:nvSpPr>
          <p:cNvPr id="131" name="Google Shape;131;p21"/>
          <p:cNvSpPr txBox="1"/>
          <p:nvPr/>
        </p:nvSpPr>
        <p:spPr>
          <a:xfrm>
            <a:off x="4586925" y="1901250"/>
            <a:ext cx="4367400" cy="78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Microsoft AI chips:</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GPU - Azure Maia 100 (a.k.a. Athena or M100)</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CPU - Cobalt 100 - 128-core Arm lower power</a:t>
            </a:r>
            <a:endParaRPr sz="1300">
              <a:latin typeface="Calibri"/>
              <a:ea typeface="Calibri"/>
              <a:cs typeface="Calibri"/>
              <a:sym typeface="Calibri"/>
            </a:endParaRPr>
          </a:p>
        </p:txBody>
      </p:sp>
      <p:pic>
        <p:nvPicPr>
          <p:cNvPr id="132" name="Google Shape;132;p2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461199" y="500550"/>
            <a:ext cx="1279800" cy="1212058"/>
          </a:xfrm>
          <a:prstGeom prst="rect">
            <a:avLst/>
          </a:prstGeom>
          <a:noFill/>
          <a:ln>
            <a:noFill/>
          </a:ln>
        </p:spPr>
      </p:pic>
      <p:sp>
        <p:nvSpPr>
          <p:cNvPr id="133" name="Google Shape;133;p21"/>
          <p:cNvSpPr txBox="1"/>
          <p:nvPr/>
        </p:nvSpPr>
        <p:spPr>
          <a:xfrm>
            <a:off x="79800" y="2254648"/>
            <a:ext cx="4367400" cy="78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Finetuning Llama 2 and Mistral - A beginner’s guide to finetuning SOTA LLMs with QLoRA</a:t>
            </a:r>
            <a:endParaRPr sz="13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6"/>
              </a:rPr>
              <a:t>https://medium.com/@geronimo7/finetuning-llama2-mistral-945f9c200611</a:t>
            </a:r>
            <a:r>
              <a:rPr lang="en" sz="1300">
                <a:latin typeface="Calibri"/>
                <a:ea typeface="Calibri"/>
                <a:cs typeface="Calibri"/>
                <a:sym typeface="Calibri"/>
              </a:rPr>
              <a:t> </a:t>
            </a:r>
            <a:endParaRPr sz="1300">
              <a:latin typeface="Calibri"/>
              <a:ea typeface="Calibri"/>
              <a:cs typeface="Calibri"/>
              <a:sym typeface="Calibri"/>
            </a:endParaRPr>
          </a:p>
        </p:txBody>
      </p:sp>
      <p:sp>
        <p:nvSpPr>
          <p:cNvPr id="134" name="Google Shape;134;p21"/>
          <p:cNvSpPr txBox="1"/>
          <p:nvPr/>
        </p:nvSpPr>
        <p:spPr>
          <a:xfrm>
            <a:off x="4586925" y="2782725"/>
            <a:ext cx="4367400" cy="169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Analogical Prompting - New Prompting Approach From DeepMind</a:t>
            </a:r>
            <a:endParaRPr sz="13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7"/>
              </a:rPr>
              <a:t>https://cobusgreyling.medium.com/a-new-prompting-approach-from-deepmind-called-analogical-prompting-1cd7daa8126d</a:t>
            </a:r>
            <a:r>
              <a:rPr lang="en" sz="1000">
                <a:latin typeface="Calibri"/>
                <a:ea typeface="Calibri"/>
                <a:cs typeface="Calibri"/>
                <a:sym typeface="Calibri"/>
              </a:rPr>
              <a:t> </a:t>
            </a:r>
            <a:endParaRPr sz="10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Idea is to instruct LLM to:</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 - </a:t>
            </a:r>
            <a:r>
              <a:rPr lang="en" sz="1300">
                <a:solidFill>
                  <a:schemeClr val="dk1"/>
                </a:solidFill>
                <a:latin typeface="Calibri"/>
                <a:ea typeface="Calibri"/>
                <a:cs typeface="Calibri"/>
                <a:sym typeface="Calibri"/>
              </a:rPr>
              <a:t>Recall relevant problems and solutions: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 - Solve the initial Problem</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 - Provide a tutorial</a:t>
            </a:r>
            <a:endParaRPr sz="1300">
              <a:latin typeface="Calibri"/>
              <a:ea typeface="Calibri"/>
              <a:cs typeface="Calibri"/>
              <a:sym typeface="Calibri"/>
            </a:endParaRPr>
          </a:p>
        </p:txBody>
      </p:sp>
      <p:sp>
        <p:nvSpPr>
          <p:cNvPr id="135" name="Google Shape;135;p21"/>
          <p:cNvSpPr txBox="1"/>
          <p:nvPr/>
        </p:nvSpPr>
        <p:spPr>
          <a:xfrm>
            <a:off x="79800" y="3160650"/>
            <a:ext cx="4367400" cy="69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ReAct Prompt Engineering (Reason + Act - two agents)</a:t>
            </a:r>
            <a:endParaRPr sz="13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8"/>
              </a:rPr>
              <a:t>https://medium.com/@bryan.mckenney/teaching-llms-to-think-and-act-react-prompt-engineering-eef278555a2e</a:t>
            </a:r>
            <a:r>
              <a:rPr lang="en" sz="1000">
                <a:latin typeface="Calibri"/>
                <a:ea typeface="Calibri"/>
                <a:cs typeface="Calibri"/>
                <a:sym typeface="Calibri"/>
              </a:rPr>
              <a:t> </a:t>
            </a:r>
            <a:endParaRPr sz="1000">
              <a:latin typeface="Calibri"/>
              <a:ea typeface="Calibri"/>
              <a:cs typeface="Calibri"/>
              <a:sym typeface="Calibri"/>
            </a:endParaRPr>
          </a:p>
        </p:txBody>
      </p:sp>
      <p:sp>
        <p:nvSpPr>
          <p:cNvPr id="136" name="Google Shape;136;p21"/>
          <p:cNvSpPr txBox="1"/>
          <p:nvPr/>
        </p:nvSpPr>
        <p:spPr>
          <a:xfrm>
            <a:off x="79800" y="3961760"/>
            <a:ext cx="4367400" cy="1000244"/>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Meta - Emu Video and Emu Edit (not open-sourced yet)</a:t>
            </a:r>
            <a:endParaRPr sz="13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9"/>
              </a:rPr>
              <a:t>https://ai.meta.com/blog/emu-text-to-video-generation-image-editing-research/</a:t>
            </a:r>
            <a:r>
              <a:rPr lang="en" sz="1000">
                <a:latin typeface="Calibri"/>
                <a:ea typeface="Calibri"/>
                <a:cs typeface="Calibri"/>
                <a:sym typeface="Calibri"/>
              </a:rPr>
              <a:t> </a:t>
            </a:r>
            <a:endParaRPr sz="10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10"/>
              </a:rPr>
              <a:t>https://emu-edit.metademolab.com</a:t>
            </a:r>
            <a:r>
              <a:rPr lang="en" sz="1000">
                <a:latin typeface="Calibri"/>
                <a:ea typeface="Calibri"/>
                <a:cs typeface="Calibri"/>
                <a:sym typeface="Calibri"/>
              </a:rPr>
              <a:t> </a:t>
            </a:r>
            <a:endParaRPr sz="10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11"/>
              </a:rPr>
              <a:t>https://emu-edit.metademolab.com/assets/emu_edit.pdf</a:t>
            </a:r>
            <a:endParaRPr sz="13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p:nvPr/>
        </p:nvSpPr>
        <p:spPr>
          <a:xfrm>
            <a:off x="66800" y="466350"/>
            <a:ext cx="4935600" cy="4562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18275" rIns="91425" bIns="18275" anchor="t" anchorCtr="0">
            <a:spAutoFit/>
          </a:bodyPr>
          <a:lstStyle/>
          <a:p>
            <a:pPr marL="228600" lvl="0" indent="-1968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PixArt-α</a:t>
            </a:r>
            <a:r>
              <a:rPr lang="en" sz="1300">
                <a:latin typeface="Calibri"/>
                <a:ea typeface="Calibri"/>
                <a:cs typeface="Calibri"/>
                <a:sym typeface="Calibri"/>
              </a:rPr>
              <a:t> is an open-source </a:t>
            </a:r>
            <a:r>
              <a:rPr lang="en" sz="1300">
                <a:solidFill>
                  <a:schemeClr val="dk1"/>
                </a:solidFill>
                <a:latin typeface="Calibri"/>
                <a:ea typeface="Calibri"/>
                <a:cs typeface="Calibri"/>
                <a:sym typeface="Calibri"/>
              </a:rPr>
              <a:t>Text-to-Image (T2I) </a:t>
            </a:r>
            <a:r>
              <a:rPr lang="en" sz="1300" b="1">
                <a:solidFill>
                  <a:srgbClr val="FF0000"/>
                </a:solidFill>
                <a:latin typeface="Calibri"/>
                <a:ea typeface="Calibri"/>
                <a:cs typeface="Calibri"/>
                <a:sym typeface="Calibri"/>
              </a:rPr>
              <a:t>transformer-based diffusion model</a:t>
            </a:r>
            <a:r>
              <a:rPr lang="en" sz="1300">
                <a:latin typeface="Calibri"/>
                <a:ea typeface="Calibri"/>
                <a:cs typeface="Calibri"/>
                <a:sym typeface="Calibri"/>
              </a:rPr>
              <a:t>. It </a:t>
            </a:r>
            <a:r>
              <a:rPr lang="en" sz="1300">
                <a:solidFill>
                  <a:schemeClr val="dk1"/>
                </a:solidFill>
                <a:latin typeface="Calibri"/>
                <a:ea typeface="Calibri"/>
                <a:cs typeface="Calibri"/>
                <a:sym typeface="Calibri"/>
              </a:rPr>
              <a:t>has only 0.6B parameters, and </a:t>
            </a:r>
            <a:r>
              <a:rPr lang="en" sz="1300">
                <a:latin typeface="Calibri"/>
                <a:ea typeface="Calibri"/>
                <a:cs typeface="Calibri"/>
                <a:sym typeface="Calibri"/>
              </a:rPr>
              <a:t>takes </a:t>
            </a:r>
            <a:r>
              <a:rPr lang="en" sz="1300">
                <a:solidFill>
                  <a:schemeClr val="dk1"/>
                </a:solidFill>
                <a:latin typeface="Calibri"/>
                <a:ea typeface="Calibri"/>
                <a:cs typeface="Calibri"/>
                <a:sym typeface="Calibri"/>
              </a:rPr>
              <a:t>x10 less training time: (675 vs. 6,250 A100 GPU days), ($26K vs $320K)</a:t>
            </a:r>
            <a:endParaRPr sz="130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Its image generation quality is competitive with state-of-the-art image generators (e.g., Imagen, SDXL, and even Midjourney)</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Three distinct training steps that separately optimize </a:t>
            </a:r>
            <a:r>
              <a:rPr lang="en" sz="1300" b="1">
                <a:solidFill>
                  <a:srgbClr val="CC0000"/>
                </a:solidFill>
                <a:latin typeface="Calibri"/>
                <a:ea typeface="Calibri"/>
                <a:cs typeface="Calibri"/>
                <a:sym typeface="Calibri"/>
              </a:rPr>
              <a:t>pixel dependency</a:t>
            </a:r>
            <a:r>
              <a:rPr lang="en" sz="1300">
                <a:latin typeface="Calibri"/>
                <a:ea typeface="Calibri"/>
                <a:cs typeface="Calibri"/>
                <a:sym typeface="Calibri"/>
              </a:rPr>
              <a:t>, </a:t>
            </a:r>
            <a:r>
              <a:rPr lang="en" sz="1300" b="1">
                <a:solidFill>
                  <a:srgbClr val="6AA84F"/>
                </a:solidFill>
                <a:latin typeface="Calibri"/>
                <a:ea typeface="Calibri"/>
                <a:cs typeface="Calibri"/>
                <a:sym typeface="Calibri"/>
              </a:rPr>
              <a:t>text-image alignment</a:t>
            </a:r>
            <a:r>
              <a:rPr lang="en" sz="1300">
                <a:latin typeface="Calibri"/>
                <a:ea typeface="Calibri"/>
                <a:cs typeface="Calibri"/>
                <a:sym typeface="Calibri"/>
              </a:rPr>
              <a:t>, and </a:t>
            </a:r>
            <a:r>
              <a:rPr lang="en" sz="1300">
                <a:solidFill>
                  <a:srgbClr val="3C78D8"/>
                </a:solidFill>
                <a:latin typeface="Calibri"/>
                <a:ea typeface="Calibri"/>
                <a:cs typeface="Calibri"/>
                <a:sym typeface="Calibri"/>
              </a:rPr>
              <a:t>image aesthetic quality</a:t>
            </a:r>
            <a:r>
              <a:rPr lang="en" sz="1300">
                <a:latin typeface="Calibri"/>
                <a:ea typeface="Calibri"/>
                <a:cs typeface="Calibri"/>
                <a:sym typeface="Calibri"/>
              </a:rPr>
              <a:t>;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a:solidFill>
                  <a:srgbClr val="CC0000"/>
                </a:solidFill>
                <a:latin typeface="Calibri"/>
                <a:ea typeface="Calibri"/>
                <a:cs typeface="Calibri"/>
                <a:sym typeface="Calibri"/>
              </a:rPr>
              <a:t>Incorporate cross-attention modules</a:t>
            </a:r>
            <a:r>
              <a:rPr lang="en" sz="1300">
                <a:latin typeface="Calibri"/>
                <a:ea typeface="Calibri"/>
                <a:cs typeface="Calibri"/>
                <a:sym typeface="Calibri"/>
              </a:rPr>
              <a:t> into Diffusion Transformer (DiT) to inject text conditions and streamline the computation intensive class-condition branch;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a:solidFill>
                  <a:srgbClr val="CC0000"/>
                </a:solidFill>
                <a:latin typeface="Calibri"/>
                <a:ea typeface="Calibri"/>
                <a:cs typeface="Calibri"/>
                <a:sym typeface="Calibri"/>
              </a:rPr>
              <a:t>High-informative data</a:t>
            </a:r>
            <a:r>
              <a:rPr lang="en" sz="1300">
                <a:latin typeface="Calibri"/>
                <a:ea typeface="Calibri"/>
                <a:cs typeface="Calibri"/>
                <a:sym typeface="Calibri"/>
              </a:rPr>
              <a:t>: We emphasize the significance of </a:t>
            </a:r>
            <a:r>
              <a:rPr lang="en" sz="1300">
                <a:solidFill>
                  <a:srgbClr val="FF0000"/>
                </a:solidFill>
                <a:latin typeface="Calibri"/>
                <a:ea typeface="Calibri"/>
                <a:cs typeface="Calibri"/>
                <a:sym typeface="Calibri"/>
              </a:rPr>
              <a:t>concept density in text-image pairs</a:t>
            </a:r>
            <a:r>
              <a:rPr lang="en" sz="1300">
                <a:latin typeface="Calibri"/>
                <a:ea typeface="Calibri"/>
                <a:cs typeface="Calibri"/>
                <a:sym typeface="Calibri"/>
              </a:rPr>
              <a:t> and use a large </a:t>
            </a:r>
            <a:r>
              <a:rPr lang="en" sz="1300">
                <a:solidFill>
                  <a:srgbClr val="CC0000"/>
                </a:solidFill>
                <a:latin typeface="Calibri"/>
                <a:ea typeface="Calibri"/>
                <a:cs typeface="Calibri"/>
                <a:sym typeface="Calibri"/>
              </a:rPr>
              <a:t>Vision-Language model to auto-label dense pseudo-captions</a:t>
            </a:r>
            <a:r>
              <a:rPr lang="en" sz="1300">
                <a:latin typeface="Calibri"/>
                <a:ea typeface="Calibri"/>
                <a:cs typeface="Calibri"/>
                <a:sym typeface="Calibri"/>
              </a:rPr>
              <a:t> to assist text-image alignment learning.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Work done at Huawei Noah's Ark Lab in Montreal, Canada</a:t>
            </a:r>
            <a:endParaRPr sz="1300">
              <a:latin typeface="Calibri"/>
              <a:ea typeface="Calibri"/>
              <a:cs typeface="Calibri"/>
              <a:sym typeface="Calibri"/>
            </a:endParaRPr>
          </a:p>
          <a:p>
            <a:pPr marL="228600" lvl="0" indent="-184150" algn="l" rtl="0">
              <a:spcBef>
                <a:spcPts val="0"/>
              </a:spcBef>
              <a:spcAft>
                <a:spcPts val="0"/>
              </a:spcAft>
              <a:buSzPts val="1100"/>
              <a:buFont typeface="Calibri"/>
              <a:buChar char="●"/>
            </a:pPr>
            <a:r>
              <a:rPr lang="en" sz="1100" u="sng">
                <a:solidFill>
                  <a:schemeClr val="hlink"/>
                </a:solidFill>
                <a:latin typeface="Calibri"/>
                <a:ea typeface="Calibri"/>
                <a:cs typeface="Calibri"/>
                <a:sym typeface="Calibri"/>
                <a:hlinkClick r:id="rId3"/>
              </a:rPr>
              <a:t>https://pixart-alpha.github.io</a:t>
            </a:r>
            <a:r>
              <a:rPr lang="en" sz="1100">
                <a:latin typeface="Calibri"/>
                <a:ea typeface="Calibri"/>
                <a:cs typeface="Calibri"/>
                <a:sym typeface="Calibri"/>
              </a:rPr>
              <a:t> </a:t>
            </a:r>
            <a:endParaRPr sz="1100">
              <a:latin typeface="Calibri"/>
              <a:ea typeface="Calibri"/>
              <a:cs typeface="Calibri"/>
              <a:sym typeface="Calibri"/>
            </a:endParaRPr>
          </a:p>
          <a:p>
            <a:pPr marL="228600" lvl="0" indent="-184150" algn="l" rtl="0">
              <a:spcBef>
                <a:spcPts val="0"/>
              </a:spcBef>
              <a:spcAft>
                <a:spcPts val="0"/>
              </a:spcAft>
              <a:buSzPts val="1100"/>
              <a:buFont typeface="Calibri"/>
              <a:buChar char="●"/>
            </a:pPr>
            <a:r>
              <a:rPr lang="en" sz="1100" u="sng">
                <a:solidFill>
                  <a:schemeClr val="hlink"/>
                </a:solidFill>
                <a:latin typeface="Calibri"/>
                <a:ea typeface="Calibri"/>
                <a:cs typeface="Calibri"/>
                <a:sym typeface="Calibri"/>
                <a:hlinkClick r:id="rId4"/>
              </a:rPr>
              <a:t>https://github.com/PixArt-alpha/PixArt-alpha</a:t>
            </a:r>
            <a:r>
              <a:rPr lang="en" sz="1100">
                <a:latin typeface="Calibri"/>
                <a:ea typeface="Calibri"/>
                <a:cs typeface="Calibri"/>
                <a:sym typeface="Calibri"/>
              </a:rPr>
              <a:t> </a:t>
            </a:r>
            <a:endParaRPr sz="1100">
              <a:latin typeface="Calibri"/>
              <a:ea typeface="Calibri"/>
              <a:cs typeface="Calibri"/>
              <a:sym typeface="Calibri"/>
            </a:endParaRPr>
          </a:p>
          <a:p>
            <a:pPr marL="228600" lvl="0" indent="-184150" algn="l" rtl="0">
              <a:spcBef>
                <a:spcPts val="0"/>
              </a:spcBef>
              <a:spcAft>
                <a:spcPts val="0"/>
              </a:spcAft>
              <a:buSzPts val="1100"/>
              <a:buFont typeface="Calibri"/>
              <a:buChar char="●"/>
            </a:pPr>
            <a:r>
              <a:rPr lang="en" sz="1100" u="sng">
                <a:solidFill>
                  <a:schemeClr val="hlink"/>
                </a:solidFill>
                <a:latin typeface="Calibri"/>
                <a:ea typeface="Calibri"/>
                <a:cs typeface="Calibri"/>
                <a:sym typeface="Calibri"/>
                <a:hlinkClick r:id="rId5"/>
              </a:rPr>
              <a:t>https://huggingface.co/PixArt-alpha</a:t>
            </a:r>
            <a:r>
              <a:rPr lang="en" sz="1100">
                <a:latin typeface="Calibri"/>
                <a:ea typeface="Calibri"/>
                <a:cs typeface="Calibri"/>
                <a:sym typeface="Calibri"/>
              </a:rPr>
              <a:t> </a:t>
            </a:r>
            <a:endParaRPr sz="1100">
              <a:latin typeface="Calibri"/>
              <a:ea typeface="Calibri"/>
              <a:cs typeface="Calibri"/>
              <a:sym typeface="Calibri"/>
            </a:endParaRPr>
          </a:p>
          <a:p>
            <a:pPr marL="228600" lvl="0" indent="-184150" algn="l" rtl="0">
              <a:spcBef>
                <a:spcPts val="0"/>
              </a:spcBef>
              <a:spcAft>
                <a:spcPts val="0"/>
              </a:spcAft>
              <a:buSzPts val="1100"/>
              <a:buFont typeface="Calibri"/>
              <a:buChar char="●"/>
            </a:pPr>
            <a:r>
              <a:rPr lang="en" sz="1100" u="sng">
                <a:solidFill>
                  <a:schemeClr val="hlink"/>
                </a:solidFill>
                <a:latin typeface="Calibri"/>
                <a:ea typeface="Calibri"/>
                <a:cs typeface="Calibri"/>
                <a:sym typeface="Calibri"/>
                <a:hlinkClick r:id="rId6"/>
              </a:rPr>
              <a:t>https://www.linkedin.com/pulse/pixart-building-cost-effective-text-imaget2i-model-arjuna-aqa-raxff/</a:t>
            </a:r>
            <a:endParaRPr sz="1100">
              <a:solidFill>
                <a:schemeClr val="dk1"/>
              </a:solidFill>
              <a:latin typeface="Calibri"/>
              <a:ea typeface="Calibri"/>
              <a:cs typeface="Calibri"/>
              <a:sym typeface="Calibri"/>
            </a:endParaRPr>
          </a:p>
          <a:p>
            <a:pPr marL="228600" lvl="0" indent="-184150" algn="l" rtl="0">
              <a:spcBef>
                <a:spcPts val="0"/>
              </a:spcBef>
              <a:spcAft>
                <a:spcPts val="0"/>
              </a:spcAft>
              <a:buSzPts val="1100"/>
              <a:buFont typeface="Calibri"/>
              <a:buChar char="●"/>
            </a:pPr>
            <a:r>
              <a:rPr lang="en" sz="1100" u="sng">
                <a:solidFill>
                  <a:schemeClr val="hlink"/>
                </a:solidFill>
                <a:latin typeface="Calibri"/>
                <a:ea typeface="Calibri"/>
                <a:cs typeface="Calibri"/>
                <a:sym typeface="Calibri"/>
                <a:hlinkClick r:id="rId7"/>
              </a:rPr>
              <a:t>https://www.reddit.com/r/StableDiffusion/comments/179fbb1/pixart%CE%B1_the_performance_of_sdlx_with_fewer/</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228600" lvl="0" indent="-184150" algn="l" rtl="0">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8"/>
              </a:rPr>
              <a:t>https://huggingface.co/papers/2310.00426</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228600" lvl="0" indent="-184150" algn="l" rtl="0">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9"/>
              </a:rPr>
              <a:t>https://arxiv.org/abs/2310.00426</a:t>
            </a:r>
            <a:r>
              <a:rPr lang="en" sz="1100">
                <a:solidFill>
                  <a:schemeClr val="dk1"/>
                </a:solidFill>
                <a:latin typeface="Calibri"/>
                <a:ea typeface="Calibri"/>
                <a:cs typeface="Calibri"/>
                <a:sym typeface="Calibri"/>
              </a:rPr>
              <a:t>  (paper, 11 authors, October 2023)</a:t>
            </a:r>
            <a:endParaRPr sz="1100">
              <a:solidFill>
                <a:schemeClr val="dk1"/>
              </a:solidFill>
              <a:latin typeface="Calibri"/>
              <a:ea typeface="Calibri"/>
              <a:cs typeface="Calibri"/>
              <a:sym typeface="Calibri"/>
            </a:endParaRPr>
          </a:p>
        </p:txBody>
      </p:sp>
      <p:sp>
        <p:nvSpPr>
          <p:cNvPr id="142" name="Google Shape;142;p22"/>
          <p:cNvSpPr txBox="1"/>
          <p:nvPr/>
        </p:nvSpPr>
        <p:spPr>
          <a:xfrm>
            <a:off x="-57401" y="-86575"/>
            <a:ext cx="2953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PIXART-α   Text-to-Image</a:t>
            </a:r>
            <a:endParaRPr sz="2000" b="1">
              <a:latin typeface="Calibri"/>
              <a:ea typeface="Calibri"/>
              <a:cs typeface="Calibri"/>
              <a:sym typeface="Calibri"/>
            </a:endParaRPr>
          </a:p>
        </p:txBody>
      </p:sp>
      <p:pic>
        <p:nvPicPr>
          <p:cNvPr id="143" name="Google Shape;143;p22"/>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5053859" y="304800"/>
            <a:ext cx="4042150" cy="1867325"/>
          </a:xfrm>
          <a:prstGeom prst="rect">
            <a:avLst/>
          </a:prstGeom>
          <a:noFill/>
          <a:ln w="9525" cap="flat" cmpd="sng">
            <a:solidFill>
              <a:srgbClr val="FF0000"/>
            </a:solidFill>
            <a:prstDash val="solid"/>
            <a:round/>
            <a:headEnd type="none" w="sm" len="sm"/>
            <a:tailEnd type="none" w="sm" len="sm"/>
          </a:ln>
        </p:spPr>
      </p:pic>
      <p:graphicFrame>
        <p:nvGraphicFramePr>
          <p:cNvPr id="144" name="Google Shape;144;p22"/>
          <p:cNvGraphicFramePr/>
          <p:nvPr/>
        </p:nvGraphicFramePr>
        <p:xfrm>
          <a:off x="5907841" y="2446775"/>
          <a:ext cx="3130775" cy="2642642"/>
        </p:xfrm>
        <a:graphic>
          <a:graphicData uri="http://schemas.openxmlformats.org/drawingml/2006/table">
            <a:tbl>
              <a:tblPr>
                <a:noFill/>
                <a:tableStyleId>{05C1DF71-7D00-44D8-92AB-9BFD410219F5}</a:tableStyleId>
              </a:tblPr>
              <a:tblGrid>
                <a:gridCol w="794375">
                  <a:extLst>
                    <a:ext uri="{9D8B030D-6E8A-4147-A177-3AD203B41FA5}">
                      <a16:colId xmlns:a16="http://schemas.microsoft.com/office/drawing/2014/main" val="20000"/>
                    </a:ext>
                  </a:extLst>
                </a:gridCol>
                <a:gridCol w="584100">
                  <a:extLst>
                    <a:ext uri="{9D8B030D-6E8A-4147-A177-3AD203B41FA5}">
                      <a16:colId xmlns:a16="http://schemas.microsoft.com/office/drawing/2014/main" val="20001"/>
                    </a:ext>
                  </a:extLst>
                </a:gridCol>
                <a:gridCol w="584100">
                  <a:extLst>
                    <a:ext uri="{9D8B030D-6E8A-4147-A177-3AD203B41FA5}">
                      <a16:colId xmlns:a16="http://schemas.microsoft.com/office/drawing/2014/main" val="20002"/>
                    </a:ext>
                  </a:extLst>
                </a:gridCol>
                <a:gridCol w="584100">
                  <a:extLst>
                    <a:ext uri="{9D8B030D-6E8A-4147-A177-3AD203B41FA5}">
                      <a16:colId xmlns:a16="http://schemas.microsoft.com/office/drawing/2014/main" val="20003"/>
                    </a:ext>
                  </a:extLst>
                </a:gridCol>
                <a:gridCol w="584100">
                  <a:extLst>
                    <a:ext uri="{9D8B030D-6E8A-4147-A177-3AD203B41FA5}">
                      <a16:colId xmlns:a16="http://schemas.microsoft.com/office/drawing/2014/main" val="20004"/>
                    </a:ext>
                  </a:extLst>
                </a:gridCol>
              </a:tblGrid>
              <a:tr h="228600">
                <a:tc>
                  <a:txBody>
                    <a:bodyPr/>
                    <a:lstStyle/>
                    <a:p>
                      <a:pPr marL="0" lvl="0" indent="0" algn="ctr" rtl="0">
                        <a:lnSpc>
                          <a:spcPct val="115000"/>
                        </a:lnSpc>
                        <a:spcBef>
                          <a:spcPts val="0"/>
                        </a:spcBef>
                        <a:spcAft>
                          <a:spcPts val="0"/>
                        </a:spcAft>
                        <a:buNone/>
                      </a:pPr>
                      <a:r>
                        <a:rPr lang="en" sz="1100" b="1">
                          <a:solidFill>
                            <a:srgbClr val="1F2328"/>
                          </a:solidFill>
                          <a:latin typeface="Calibri"/>
                          <a:ea typeface="Calibri"/>
                          <a:cs typeface="Calibri"/>
                          <a:sym typeface="Calibri"/>
                        </a:rPr>
                        <a:t>Method</a:t>
                      </a:r>
                      <a:endParaRPr sz="1100" b="1">
                        <a:solidFill>
                          <a:srgbClr val="1F232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100" b="1">
                          <a:solidFill>
                            <a:srgbClr val="1F2328"/>
                          </a:solidFill>
                          <a:latin typeface="Calibri"/>
                          <a:ea typeface="Calibri"/>
                          <a:cs typeface="Calibri"/>
                          <a:sym typeface="Calibri"/>
                        </a:rPr>
                        <a:t>Type</a:t>
                      </a:r>
                      <a:endParaRPr sz="1100" b="1">
                        <a:solidFill>
                          <a:srgbClr val="1F232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100" b="1">
                          <a:solidFill>
                            <a:srgbClr val="1F2328"/>
                          </a:solidFill>
                          <a:latin typeface="Calibri"/>
                          <a:ea typeface="Calibri"/>
                          <a:cs typeface="Calibri"/>
                          <a:sym typeface="Calibri"/>
                        </a:rPr>
                        <a:t>#Params</a:t>
                      </a:r>
                      <a:endParaRPr sz="1100" b="1">
                        <a:solidFill>
                          <a:srgbClr val="1F232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100" b="1">
                          <a:solidFill>
                            <a:srgbClr val="1F2328"/>
                          </a:solidFill>
                          <a:latin typeface="Calibri"/>
                          <a:ea typeface="Calibri"/>
                          <a:cs typeface="Calibri"/>
                          <a:sym typeface="Calibri"/>
                        </a:rPr>
                        <a:t>#Images</a:t>
                      </a:r>
                      <a:endParaRPr sz="1100" b="1">
                        <a:solidFill>
                          <a:srgbClr val="1F232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marR="0" lvl="0" indent="0" algn="ctr" rtl="0">
                        <a:lnSpc>
                          <a:spcPct val="115000"/>
                        </a:lnSpc>
                        <a:spcBef>
                          <a:spcPts val="0"/>
                        </a:spcBef>
                        <a:spcAft>
                          <a:spcPts val="0"/>
                        </a:spcAft>
                        <a:buNone/>
                      </a:pPr>
                      <a:r>
                        <a:rPr lang="en" sz="1100" b="1">
                          <a:solidFill>
                            <a:srgbClr val="1F2328"/>
                          </a:solidFill>
                          <a:latin typeface="Calibri"/>
                          <a:ea typeface="Calibri"/>
                          <a:cs typeface="Calibri"/>
                          <a:sym typeface="Calibri"/>
                        </a:rPr>
                        <a:t>A100</a:t>
                      </a:r>
                      <a:br>
                        <a:rPr lang="en" sz="1100" b="1">
                          <a:solidFill>
                            <a:srgbClr val="1F2328"/>
                          </a:solidFill>
                          <a:latin typeface="Calibri"/>
                          <a:ea typeface="Calibri"/>
                          <a:cs typeface="Calibri"/>
                          <a:sym typeface="Calibri"/>
                        </a:rPr>
                      </a:br>
                      <a:r>
                        <a:rPr lang="en" sz="1100" b="1">
                          <a:solidFill>
                            <a:srgbClr val="1F2328"/>
                          </a:solidFill>
                          <a:latin typeface="Calibri"/>
                          <a:ea typeface="Calibri"/>
                          <a:cs typeface="Calibri"/>
                          <a:sym typeface="Calibri"/>
                        </a:rPr>
                        <a:t>GPU days</a:t>
                      </a:r>
                      <a:endParaRPr sz="1100" b="1">
                        <a:solidFill>
                          <a:srgbClr val="1F232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228600">
                <a:tc>
                  <a:txBody>
                    <a:bodyPr/>
                    <a:lstStyle/>
                    <a:p>
                      <a:pPr marL="0" lvl="0" indent="0" algn="l" rtl="0">
                        <a:lnSpc>
                          <a:spcPct val="115000"/>
                        </a:lnSpc>
                        <a:spcBef>
                          <a:spcPts val="0"/>
                        </a:spcBef>
                        <a:spcAft>
                          <a:spcPts val="0"/>
                        </a:spcAft>
                        <a:buNone/>
                      </a:pPr>
                      <a:r>
                        <a:rPr lang="en" sz="1100">
                          <a:solidFill>
                            <a:srgbClr val="1F2328"/>
                          </a:solidFill>
                          <a:latin typeface="Calibri"/>
                          <a:ea typeface="Calibri"/>
                          <a:cs typeface="Calibri"/>
                          <a:sym typeface="Calibri"/>
                        </a:rPr>
                        <a:t>DALL·E</a:t>
                      </a:r>
                      <a:endParaRPr sz="1100">
                        <a:solidFill>
                          <a:srgbClr val="1F232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solidFill>
                            <a:srgbClr val="1F2328"/>
                          </a:solidFill>
                          <a:latin typeface="Calibri"/>
                          <a:ea typeface="Calibri"/>
                          <a:cs typeface="Calibri"/>
                          <a:sym typeface="Calibri"/>
                        </a:rPr>
                        <a:t>Diff</a:t>
                      </a:r>
                      <a:endParaRPr sz="1100">
                        <a:solidFill>
                          <a:srgbClr val="1F232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solidFill>
                            <a:srgbClr val="1F2328"/>
                          </a:solidFill>
                          <a:latin typeface="Calibri"/>
                          <a:ea typeface="Calibri"/>
                          <a:cs typeface="Calibri"/>
                          <a:sym typeface="Calibri"/>
                        </a:rPr>
                        <a:t>12.0B</a:t>
                      </a:r>
                      <a:endParaRPr sz="1100">
                        <a:solidFill>
                          <a:srgbClr val="1F232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solidFill>
                            <a:srgbClr val="1F2328"/>
                          </a:solidFill>
                          <a:latin typeface="Calibri"/>
                          <a:ea typeface="Calibri"/>
                          <a:cs typeface="Calibri"/>
                          <a:sym typeface="Calibri"/>
                        </a:rPr>
                        <a:t>1.540B</a:t>
                      </a:r>
                      <a:endParaRPr sz="1100">
                        <a:solidFill>
                          <a:srgbClr val="1F232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spcBef>
                          <a:spcPts val="0"/>
                        </a:spcBef>
                        <a:spcAft>
                          <a:spcPts val="0"/>
                        </a:spcAft>
                        <a:buNone/>
                      </a:pP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r h="228600">
                <a:tc>
                  <a:txBody>
                    <a:bodyPr/>
                    <a:lstStyle/>
                    <a:p>
                      <a:pPr marL="0" lvl="0" indent="0" algn="l" rtl="0">
                        <a:lnSpc>
                          <a:spcPct val="115000"/>
                        </a:lnSpc>
                        <a:spcBef>
                          <a:spcPts val="0"/>
                        </a:spcBef>
                        <a:spcAft>
                          <a:spcPts val="0"/>
                        </a:spcAft>
                        <a:buNone/>
                      </a:pPr>
                      <a:r>
                        <a:rPr lang="en" sz="1100">
                          <a:solidFill>
                            <a:srgbClr val="1F2328"/>
                          </a:solidFill>
                          <a:latin typeface="Calibri"/>
                          <a:ea typeface="Calibri"/>
                          <a:cs typeface="Calibri"/>
                          <a:sym typeface="Calibri"/>
                        </a:rPr>
                        <a:t>GLIDE</a:t>
                      </a:r>
                      <a:endParaRPr sz="1100">
                        <a:solidFill>
                          <a:srgbClr val="1F232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solidFill>
                            <a:srgbClr val="1F2328"/>
                          </a:solidFill>
                          <a:latin typeface="Calibri"/>
                          <a:ea typeface="Calibri"/>
                          <a:cs typeface="Calibri"/>
                          <a:sym typeface="Calibri"/>
                        </a:rPr>
                        <a:t>Diff</a:t>
                      </a:r>
                      <a:endParaRPr sz="1100">
                        <a:solidFill>
                          <a:srgbClr val="1F232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solidFill>
                            <a:srgbClr val="1F2328"/>
                          </a:solidFill>
                          <a:latin typeface="Calibri"/>
                          <a:ea typeface="Calibri"/>
                          <a:cs typeface="Calibri"/>
                          <a:sym typeface="Calibri"/>
                        </a:rPr>
                        <a:t>5.0B</a:t>
                      </a:r>
                      <a:endParaRPr sz="1100">
                        <a:solidFill>
                          <a:srgbClr val="1F232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solidFill>
                            <a:srgbClr val="1F2328"/>
                          </a:solidFill>
                          <a:latin typeface="Calibri"/>
                          <a:ea typeface="Calibri"/>
                          <a:cs typeface="Calibri"/>
                          <a:sym typeface="Calibri"/>
                        </a:rPr>
                        <a:t>5.940B</a:t>
                      </a:r>
                      <a:endParaRPr sz="1100">
                        <a:solidFill>
                          <a:srgbClr val="1F232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spcBef>
                          <a:spcPts val="0"/>
                        </a:spcBef>
                        <a:spcAft>
                          <a:spcPts val="0"/>
                        </a:spcAft>
                        <a:buNone/>
                      </a:pP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2"/>
                  </a:ext>
                </a:extLst>
              </a:tr>
              <a:tr h="228600">
                <a:tc>
                  <a:txBody>
                    <a:bodyPr/>
                    <a:lstStyle/>
                    <a:p>
                      <a:pPr marL="0" lvl="0" indent="0" algn="l" rtl="0">
                        <a:lnSpc>
                          <a:spcPct val="115000"/>
                        </a:lnSpc>
                        <a:spcBef>
                          <a:spcPts val="0"/>
                        </a:spcBef>
                        <a:spcAft>
                          <a:spcPts val="0"/>
                        </a:spcAft>
                        <a:buNone/>
                      </a:pPr>
                      <a:r>
                        <a:rPr lang="en" sz="1100">
                          <a:solidFill>
                            <a:srgbClr val="1F2328"/>
                          </a:solidFill>
                          <a:latin typeface="Calibri"/>
                          <a:ea typeface="Calibri"/>
                          <a:cs typeface="Calibri"/>
                          <a:sym typeface="Calibri"/>
                        </a:rPr>
                        <a:t>LDM</a:t>
                      </a:r>
                      <a:endParaRPr sz="1100">
                        <a:solidFill>
                          <a:srgbClr val="1F232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solidFill>
                            <a:srgbClr val="1F2328"/>
                          </a:solidFill>
                          <a:latin typeface="Calibri"/>
                          <a:ea typeface="Calibri"/>
                          <a:cs typeface="Calibri"/>
                          <a:sym typeface="Calibri"/>
                        </a:rPr>
                        <a:t>Diff</a:t>
                      </a:r>
                      <a:endParaRPr sz="1100">
                        <a:solidFill>
                          <a:srgbClr val="1F232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solidFill>
                            <a:srgbClr val="1F2328"/>
                          </a:solidFill>
                          <a:latin typeface="Calibri"/>
                          <a:ea typeface="Calibri"/>
                          <a:cs typeface="Calibri"/>
                          <a:sym typeface="Calibri"/>
                        </a:rPr>
                        <a:t>1.4B</a:t>
                      </a:r>
                      <a:endParaRPr sz="1100">
                        <a:solidFill>
                          <a:srgbClr val="1F232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solidFill>
                            <a:srgbClr val="1F2328"/>
                          </a:solidFill>
                          <a:latin typeface="Calibri"/>
                          <a:ea typeface="Calibri"/>
                          <a:cs typeface="Calibri"/>
                          <a:sym typeface="Calibri"/>
                        </a:rPr>
                        <a:t>0.270B</a:t>
                      </a:r>
                      <a:endParaRPr sz="1100">
                        <a:solidFill>
                          <a:srgbClr val="1F232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spcBef>
                          <a:spcPts val="0"/>
                        </a:spcBef>
                        <a:spcAft>
                          <a:spcPts val="0"/>
                        </a:spcAft>
                        <a:buNone/>
                      </a:pP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3"/>
                  </a:ext>
                </a:extLst>
              </a:tr>
              <a:tr h="228600">
                <a:tc>
                  <a:txBody>
                    <a:bodyPr/>
                    <a:lstStyle/>
                    <a:p>
                      <a:pPr marL="0" lvl="0" indent="0" algn="l" rtl="0">
                        <a:lnSpc>
                          <a:spcPct val="115000"/>
                        </a:lnSpc>
                        <a:spcBef>
                          <a:spcPts val="0"/>
                        </a:spcBef>
                        <a:spcAft>
                          <a:spcPts val="0"/>
                        </a:spcAft>
                        <a:buNone/>
                      </a:pPr>
                      <a:r>
                        <a:rPr lang="en" sz="1100">
                          <a:solidFill>
                            <a:srgbClr val="1F2328"/>
                          </a:solidFill>
                          <a:latin typeface="Calibri"/>
                          <a:ea typeface="Calibri"/>
                          <a:cs typeface="Calibri"/>
                          <a:sym typeface="Calibri"/>
                        </a:rPr>
                        <a:t>DALL·E 2</a:t>
                      </a:r>
                      <a:endParaRPr sz="1100">
                        <a:solidFill>
                          <a:srgbClr val="1F232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solidFill>
                            <a:srgbClr val="1F2328"/>
                          </a:solidFill>
                          <a:latin typeface="Calibri"/>
                          <a:ea typeface="Calibri"/>
                          <a:cs typeface="Calibri"/>
                          <a:sym typeface="Calibri"/>
                        </a:rPr>
                        <a:t>Diff</a:t>
                      </a:r>
                      <a:endParaRPr sz="1100">
                        <a:solidFill>
                          <a:srgbClr val="1F232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solidFill>
                            <a:srgbClr val="1F2328"/>
                          </a:solidFill>
                          <a:latin typeface="Calibri"/>
                          <a:ea typeface="Calibri"/>
                          <a:cs typeface="Calibri"/>
                          <a:sym typeface="Calibri"/>
                        </a:rPr>
                        <a:t>6.5B</a:t>
                      </a:r>
                      <a:endParaRPr sz="1100">
                        <a:solidFill>
                          <a:srgbClr val="1F232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solidFill>
                            <a:srgbClr val="1F2328"/>
                          </a:solidFill>
                          <a:latin typeface="Calibri"/>
                          <a:ea typeface="Calibri"/>
                          <a:cs typeface="Calibri"/>
                          <a:sym typeface="Calibri"/>
                        </a:rPr>
                        <a:t>5.630B</a:t>
                      </a:r>
                      <a:endParaRPr sz="1100">
                        <a:solidFill>
                          <a:srgbClr val="1F232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solidFill>
                            <a:srgbClr val="1F2328"/>
                          </a:solidFill>
                          <a:latin typeface="Calibri"/>
                          <a:ea typeface="Calibri"/>
                          <a:cs typeface="Calibri"/>
                          <a:sym typeface="Calibri"/>
                        </a:rPr>
                        <a:t>41,660</a:t>
                      </a:r>
                      <a:endParaRPr sz="1100">
                        <a:solidFill>
                          <a:srgbClr val="1F232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4"/>
                  </a:ext>
                </a:extLst>
              </a:tr>
              <a:tr h="228600">
                <a:tc>
                  <a:txBody>
                    <a:bodyPr/>
                    <a:lstStyle/>
                    <a:p>
                      <a:pPr marL="0" lvl="0" indent="0" algn="l" rtl="0">
                        <a:lnSpc>
                          <a:spcPct val="115000"/>
                        </a:lnSpc>
                        <a:spcBef>
                          <a:spcPts val="0"/>
                        </a:spcBef>
                        <a:spcAft>
                          <a:spcPts val="0"/>
                        </a:spcAft>
                        <a:buNone/>
                      </a:pPr>
                      <a:r>
                        <a:rPr lang="en" sz="1100">
                          <a:solidFill>
                            <a:srgbClr val="1F2328"/>
                          </a:solidFill>
                          <a:latin typeface="Calibri"/>
                          <a:ea typeface="Calibri"/>
                          <a:cs typeface="Calibri"/>
                          <a:sym typeface="Calibri"/>
                        </a:rPr>
                        <a:t>SDv1.5</a:t>
                      </a:r>
                      <a:endParaRPr sz="1100">
                        <a:solidFill>
                          <a:srgbClr val="1F232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solidFill>
                            <a:srgbClr val="1F2328"/>
                          </a:solidFill>
                          <a:latin typeface="Calibri"/>
                          <a:ea typeface="Calibri"/>
                          <a:cs typeface="Calibri"/>
                          <a:sym typeface="Calibri"/>
                        </a:rPr>
                        <a:t>Diff</a:t>
                      </a:r>
                      <a:endParaRPr sz="1100">
                        <a:solidFill>
                          <a:srgbClr val="1F232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solidFill>
                            <a:srgbClr val="1F2328"/>
                          </a:solidFill>
                          <a:latin typeface="Calibri"/>
                          <a:ea typeface="Calibri"/>
                          <a:cs typeface="Calibri"/>
                          <a:sym typeface="Calibri"/>
                        </a:rPr>
                        <a:t>0.9B</a:t>
                      </a:r>
                      <a:endParaRPr sz="1100">
                        <a:solidFill>
                          <a:srgbClr val="1F232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solidFill>
                            <a:srgbClr val="1F2328"/>
                          </a:solidFill>
                          <a:latin typeface="Calibri"/>
                          <a:ea typeface="Calibri"/>
                          <a:cs typeface="Calibri"/>
                          <a:sym typeface="Calibri"/>
                        </a:rPr>
                        <a:t>3.160B</a:t>
                      </a:r>
                      <a:endParaRPr sz="1100">
                        <a:solidFill>
                          <a:srgbClr val="1F232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solidFill>
                            <a:srgbClr val="1F2328"/>
                          </a:solidFill>
                          <a:latin typeface="Calibri"/>
                          <a:ea typeface="Calibri"/>
                          <a:cs typeface="Calibri"/>
                          <a:sym typeface="Calibri"/>
                        </a:rPr>
                        <a:t>6,250</a:t>
                      </a:r>
                      <a:endParaRPr sz="1100">
                        <a:solidFill>
                          <a:srgbClr val="1F232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5"/>
                  </a:ext>
                </a:extLst>
              </a:tr>
              <a:tr h="228600">
                <a:tc>
                  <a:txBody>
                    <a:bodyPr/>
                    <a:lstStyle/>
                    <a:p>
                      <a:pPr marL="0" lvl="0" indent="0" algn="l" rtl="0">
                        <a:lnSpc>
                          <a:spcPct val="115000"/>
                        </a:lnSpc>
                        <a:spcBef>
                          <a:spcPts val="0"/>
                        </a:spcBef>
                        <a:spcAft>
                          <a:spcPts val="0"/>
                        </a:spcAft>
                        <a:buNone/>
                      </a:pPr>
                      <a:r>
                        <a:rPr lang="en" sz="1100">
                          <a:solidFill>
                            <a:srgbClr val="1F2328"/>
                          </a:solidFill>
                          <a:latin typeface="Calibri"/>
                          <a:ea typeface="Calibri"/>
                          <a:cs typeface="Calibri"/>
                          <a:sym typeface="Calibri"/>
                        </a:rPr>
                        <a:t>GigaGAN</a:t>
                      </a:r>
                      <a:endParaRPr sz="1100">
                        <a:solidFill>
                          <a:srgbClr val="1F232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solidFill>
                            <a:srgbClr val="1F2328"/>
                          </a:solidFill>
                          <a:latin typeface="Calibri"/>
                          <a:ea typeface="Calibri"/>
                          <a:cs typeface="Calibri"/>
                          <a:sym typeface="Calibri"/>
                        </a:rPr>
                        <a:t>GAN</a:t>
                      </a:r>
                      <a:endParaRPr sz="1100">
                        <a:solidFill>
                          <a:srgbClr val="1F232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solidFill>
                            <a:srgbClr val="1F2328"/>
                          </a:solidFill>
                          <a:latin typeface="Calibri"/>
                          <a:ea typeface="Calibri"/>
                          <a:cs typeface="Calibri"/>
                          <a:sym typeface="Calibri"/>
                        </a:rPr>
                        <a:t>0.9B</a:t>
                      </a:r>
                      <a:endParaRPr sz="1100">
                        <a:solidFill>
                          <a:srgbClr val="1F232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solidFill>
                            <a:srgbClr val="1F2328"/>
                          </a:solidFill>
                          <a:latin typeface="Calibri"/>
                          <a:ea typeface="Calibri"/>
                          <a:cs typeface="Calibri"/>
                          <a:sym typeface="Calibri"/>
                        </a:rPr>
                        <a:t>0.980B</a:t>
                      </a:r>
                      <a:endParaRPr sz="1100">
                        <a:solidFill>
                          <a:srgbClr val="1F232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solidFill>
                            <a:srgbClr val="1F2328"/>
                          </a:solidFill>
                          <a:latin typeface="Calibri"/>
                          <a:ea typeface="Calibri"/>
                          <a:cs typeface="Calibri"/>
                          <a:sym typeface="Calibri"/>
                        </a:rPr>
                        <a:t>4,783</a:t>
                      </a:r>
                      <a:endParaRPr sz="1100">
                        <a:solidFill>
                          <a:srgbClr val="1F232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6"/>
                  </a:ext>
                </a:extLst>
              </a:tr>
              <a:tr h="228600">
                <a:tc>
                  <a:txBody>
                    <a:bodyPr/>
                    <a:lstStyle/>
                    <a:p>
                      <a:pPr marL="0" lvl="0" indent="0" algn="l" rtl="0">
                        <a:lnSpc>
                          <a:spcPct val="115000"/>
                        </a:lnSpc>
                        <a:spcBef>
                          <a:spcPts val="0"/>
                        </a:spcBef>
                        <a:spcAft>
                          <a:spcPts val="0"/>
                        </a:spcAft>
                        <a:buNone/>
                      </a:pPr>
                      <a:r>
                        <a:rPr lang="en" sz="1100">
                          <a:solidFill>
                            <a:srgbClr val="1F2328"/>
                          </a:solidFill>
                          <a:latin typeface="Calibri"/>
                          <a:ea typeface="Calibri"/>
                          <a:cs typeface="Calibri"/>
                          <a:sym typeface="Calibri"/>
                        </a:rPr>
                        <a:t>Imagen</a:t>
                      </a:r>
                      <a:endParaRPr sz="1100">
                        <a:solidFill>
                          <a:srgbClr val="1F232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solidFill>
                            <a:srgbClr val="1F2328"/>
                          </a:solidFill>
                          <a:latin typeface="Calibri"/>
                          <a:ea typeface="Calibri"/>
                          <a:cs typeface="Calibri"/>
                          <a:sym typeface="Calibri"/>
                        </a:rPr>
                        <a:t>Diff</a:t>
                      </a:r>
                      <a:endParaRPr sz="1100">
                        <a:solidFill>
                          <a:srgbClr val="1F232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solidFill>
                            <a:srgbClr val="1F2328"/>
                          </a:solidFill>
                          <a:latin typeface="Calibri"/>
                          <a:ea typeface="Calibri"/>
                          <a:cs typeface="Calibri"/>
                          <a:sym typeface="Calibri"/>
                        </a:rPr>
                        <a:t>3.0B</a:t>
                      </a:r>
                      <a:endParaRPr sz="1100">
                        <a:solidFill>
                          <a:srgbClr val="1F232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solidFill>
                            <a:srgbClr val="1F2328"/>
                          </a:solidFill>
                          <a:latin typeface="Calibri"/>
                          <a:ea typeface="Calibri"/>
                          <a:cs typeface="Calibri"/>
                          <a:sym typeface="Calibri"/>
                        </a:rPr>
                        <a:t>15.360B</a:t>
                      </a:r>
                      <a:endParaRPr sz="1100">
                        <a:solidFill>
                          <a:srgbClr val="1F232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solidFill>
                            <a:srgbClr val="1F2328"/>
                          </a:solidFill>
                          <a:latin typeface="Calibri"/>
                          <a:ea typeface="Calibri"/>
                          <a:cs typeface="Calibri"/>
                          <a:sym typeface="Calibri"/>
                        </a:rPr>
                        <a:t>7,132</a:t>
                      </a:r>
                      <a:endParaRPr sz="1100">
                        <a:solidFill>
                          <a:srgbClr val="1F232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7"/>
                  </a:ext>
                </a:extLst>
              </a:tr>
              <a:tr h="228600">
                <a:tc>
                  <a:txBody>
                    <a:bodyPr/>
                    <a:lstStyle/>
                    <a:p>
                      <a:pPr marL="0" lvl="0" indent="0" algn="l" rtl="0">
                        <a:lnSpc>
                          <a:spcPct val="115000"/>
                        </a:lnSpc>
                        <a:spcBef>
                          <a:spcPts val="0"/>
                        </a:spcBef>
                        <a:spcAft>
                          <a:spcPts val="0"/>
                        </a:spcAft>
                        <a:buNone/>
                      </a:pPr>
                      <a:r>
                        <a:rPr lang="en" sz="1100">
                          <a:solidFill>
                            <a:srgbClr val="1F2328"/>
                          </a:solidFill>
                          <a:latin typeface="Calibri"/>
                          <a:ea typeface="Calibri"/>
                          <a:cs typeface="Calibri"/>
                          <a:sym typeface="Calibri"/>
                        </a:rPr>
                        <a:t>RAPHAEL</a:t>
                      </a:r>
                      <a:endParaRPr sz="1100">
                        <a:solidFill>
                          <a:srgbClr val="1F232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solidFill>
                            <a:srgbClr val="1F2328"/>
                          </a:solidFill>
                          <a:latin typeface="Calibri"/>
                          <a:ea typeface="Calibri"/>
                          <a:cs typeface="Calibri"/>
                          <a:sym typeface="Calibri"/>
                        </a:rPr>
                        <a:t>Diff</a:t>
                      </a:r>
                      <a:endParaRPr sz="1100">
                        <a:solidFill>
                          <a:srgbClr val="1F232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solidFill>
                            <a:srgbClr val="1F2328"/>
                          </a:solidFill>
                          <a:latin typeface="Calibri"/>
                          <a:ea typeface="Calibri"/>
                          <a:cs typeface="Calibri"/>
                          <a:sym typeface="Calibri"/>
                        </a:rPr>
                        <a:t>3.0B</a:t>
                      </a:r>
                      <a:endParaRPr sz="1100">
                        <a:solidFill>
                          <a:srgbClr val="1F232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solidFill>
                            <a:srgbClr val="1F2328"/>
                          </a:solidFill>
                          <a:latin typeface="Calibri"/>
                          <a:ea typeface="Calibri"/>
                          <a:cs typeface="Calibri"/>
                          <a:sym typeface="Calibri"/>
                        </a:rPr>
                        <a:t>5.000B</a:t>
                      </a:r>
                      <a:endParaRPr sz="1100">
                        <a:solidFill>
                          <a:srgbClr val="1F232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solidFill>
                            <a:srgbClr val="1F2328"/>
                          </a:solidFill>
                          <a:latin typeface="Calibri"/>
                          <a:ea typeface="Calibri"/>
                          <a:cs typeface="Calibri"/>
                          <a:sym typeface="Calibri"/>
                        </a:rPr>
                        <a:t>60,000</a:t>
                      </a:r>
                      <a:endParaRPr sz="1100">
                        <a:solidFill>
                          <a:srgbClr val="1F232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8"/>
                  </a:ext>
                </a:extLst>
              </a:tr>
              <a:tr h="228600">
                <a:tc>
                  <a:txBody>
                    <a:bodyPr/>
                    <a:lstStyle/>
                    <a:p>
                      <a:pPr marL="0" lvl="0" indent="0" algn="l" rtl="0">
                        <a:lnSpc>
                          <a:spcPct val="115000"/>
                        </a:lnSpc>
                        <a:spcBef>
                          <a:spcPts val="0"/>
                        </a:spcBef>
                        <a:spcAft>
                          <a:spcPts val="0"/>
                        </a:spcAft>
                        <a:buNone/>
                      </a:pPr>
                      <a:r>
                        <a:rPr lang="en" sz="1100">
                          <a:solidFill>
                            <a:srgbClr val="1F2328"/>
                          </a:solidFill>
                          <a:latin typeface="Calibri"/>
                          <a:ea typeface="Calibri"/>
                          <a:cs typeface="Calibri"/>
                          <a:sym typeface="Calibri"/>
                        </a:rPr>
                        <a:t>PixArt-α</a:t>
                      </a:r>
                      <a:endParaRPr sz="1100">
                        <a:solidFill>
                          <a:srgbClr val="1F232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tc>
                  <a:txBody>
                    <a:bodyPr/>
                    <a:lstStyle/>
                    <a:p>
                      <a:pPr marL="0" lvl="0" indent="0" algn="l" rtl="0">
                        <a:lnSpc>
                          <a:spcPct val="115000"/>
                        </a:lnSpc>
                        <a:spcBef>
                          <a:spcPts val="0"/>
                        </a:spcBef>
                        <a:spcAft>
                          <a:spcPts val="0"/>
                        </a:spcAft>
                        <a:buNone/>
                      </a:pPr>
                      <a:r>
                        <a:rPr lang="en" sz="1100">
                          <a:solidFill>
                            <a:srgbClr val="1F2328"/>
                          </a:solidFill>
                          <a:latin typeface="Calibri"/>
                          <a:ea typeface="Calibri"/>
                          <a:cs typeface="Calibri"/>
                          <a:sym typeface="Calibri"/>
                        </a:rPr>
                        <a:t>Diff</a:t>
                      </a:r>
                      <a:endParaRPr sz="1100">
                        <a:solidFill>
                          <a:srgbClr val="1F232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tc>
                  <a:txBody>
                    <a:bodyPr/>
                    <a:lstStyle/>
                    <a:p>
                      <a:pPr marL="0" lvl="0" indent="0" algn="r" rtl="0">
                        <a:lnSpc>
                          <a:spcPct val="115000"/>
                        </a:lnSpc>
                        <a:spcBef>
                          <a:spcPts val="0"/>
                        </a:spcBef>
                        <a:spcAft>
                          <a:spcPts val="0"/>
                        </a:spcAft>
                        <a:buNone/>
                      </a:pPr>
                      <a:r>
                        <a:rPr lang="en" sz="1100">
                          <a:solidFill>
                            <a:srgbClr val="1F2328"/>
                          </a:solidFill>
                          <a:latin typeface="Calibri"/>
                          <a:ea typeface="Calibri"/>
                          <a:cs typeface="Calibri"/>
                          <a:sym typeface="Calibri"/>
                        </a:rPr>
                        <a:t>0.6B</a:t>
                      </a:r>
                      <a:endParaRPr sz="1100">
                        <a:solidFill>
                          <a:srgbClr val="1F232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tc>
                  <a:txBody>
                    <a:bodyPr/>
                    <a:lstStyle/>
                    <a:p>
                      <a:pPr marL="0" lvl="0" indent="0" algn="r" rtl="0">
                        <a:lnSpc>
                          <a:spcPct val="115000"/>
                        </a:lnSpc>
                        <a:spcBef>
                          <a:spcPts val="0"/>
                        </a:spcBef>
                        <a:spcAft>
                          <a:spcPts val="0"/>
                        </a:spcAft>
                        <a:buNone/>
                      </a:pPr>
                      <a:r>
                        <a:rPr lang="en" sz="1100">
                          <a:solidFill>
                            <a:srgbClr val="1F2328"/>
                          </a:solidFill>
                          <a:latin typeface="Calibri"/>
                          <a:ea typeface="Calibri"/>
                          <a:cs typeface="Calibri"/>
                          <a:sym typeface="Calibri"/>
                        </a:rPr>
                        <a:t>0.025B</a:t>
                      </a:r>
                      <a:endParaRPr sz="1100">
                        <a:solidFill>
                          <a:srgbClr val="1F232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tc>
                  <a:txBody>
                    <a:bodyPr/>
                    <a:lstStyle/>
                    <a:p>
                      <a:pPr marL="0" lvl="0" indent="0" algn="r" rtl="0">
                        <a:lnSpc>
                          <a:spcPct val="115000"/>
                        </a:lnSpc>
                        <a:spcBef>
                          <a:spcPts val="0"/>
                        </a:spcBef>
                        <a:spcAft>
                          <a:spcPts val="0"/>
                        </a:spcAft>
                        <a:buNone/>
                      </a:pPr>
                      <a:r>
                        <a:rPr lang="en" sz="1100">
                          <a:solidFill>
                            <a:srgbClr val="1F2328"/>
                          </a:solidFill>
                          <a:latin typeface="Calibri"/>
                          <a:ea typeface="Calibri"/>
                          <a:cs typeface="Calibri"/>
                          <a:sym typeface="Calibri"/>
                        </a:rPr>
                        <a:t>675</a:t>
                      </a:r>
                      <a:endParaRPr sz="1100">
                        <a:solidFill>
                          <a:srgbClr val="1F232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extLst>
                  <a:ext uri="{0D108BD9-81ED-4DB2-BD59-A6C34878D82A}">
                    <a16:rowId xmlns:a16="http://schemas.microsoft.com/office/drawing/2014/main" val="10009"/>
                  </a:ext>
                </a:extLst>
              </a:tr>
            </a:tbl>
          </a:graphicData>
        </a:graphic>
      </p:graphicFrame>
      <p:sp>
        <p:nvSpPr>
          <p:cNvPr id="145" name="Google Shape;145;p22"/>
          <p:cNvSpPr txBox="1"/>
          <p:nvPr/>
        </p:nvSpPr>
        <p:spPr>
          <a:xfrm>
            <a:off x="5808600" y="53850"/>
            <a:ext cx="2132400" cy="218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1300">
                <a:latin typeface="Calibri"/>
                <a:ea typeface="Calibri"/>
                <a:cs typeface="Calibri"/>
                <a:sym typeface="Calibri"/>
              </a:rPr>
              <a:t>Training Time, Emissions, Cost</a:t>
            </a:r>
            <a:endParaRPr sz="13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p:nvPr/>
        </p:nvSpPr>
        <p:spPr>
          <a:xfrm>
            <a:off x="0" y="0"/>
            <a:ext cx="3320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PIXART-α   Text-to-Image</a:t>
            </a:r>
            <a:endParaRPr sz="2000" b="1">
              <a:latin typeface="Calibri"/>
              <a:ea typeface="Calibri"/>
              <a:cs typeface="Calibri"/>
              <a:sym typeface="Calibri"/>
            </a:endParaRPr>
          </a:p>
        </p:txBody>
      </p:sp>
      <p:pic>
        <p:nvPicPr>
          <p:cNvPr id="151" name="Google Shape;151;p2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385125" y="179850"/>
            <a:ext cx="5660825" cy="4890374"/>
          </a:xfrm>
          <a:prstGeom prst="rect">
            <a:avLst/>
          </a:prstGeom>
          <a:noFill/>
          <a:ln>
            <a:noFill/>
          </a:ln>
        </p:spPr>
      </p:pic>
      <p:pic>
        <p:nvPicPr>
          <p:cNvPr id="152" name="Google Shape;152;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0" y="2730900"/>
            <a:ext cx="4287823" cy="2401376"/>
          </a:xfrm>
          <a:prstGeom prst="rect">
            <a:avLst/>
          </a:prstGeom>
          <a:noFill/>
          <a:ln>
            <a:noFill/>
          </a:ln>
        </p:spPr>
      </p:pic>
      <p:pic>
        <p:nvPicPr>
          <p:cNvPr id="153" name="Google Shape;153;p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54200" y="645000"/>
            <a:ext cx="1933499" cy="193349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5537</Words>
  <Application>Microsoft Macintosh PowerPoint</Application>
  <PresentationFormat>On-screen Show (16:9)</PresentationFormat>
  <Paragraphs>720</Paragraphs>
  <Slides>31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Nunito</vt:lpstr>
      <vt:lpstr>Arial</vt:lpstr>
      <vt:lpstr>Calibri</vt:lpstr>
      <vt:lpstr>Roboto Mono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1</cp:revision>
  <dcterms:modified xsi:type="dcterms:W3CDTF">2023-11-17T21:43:48Z</dcterms:modified>
</cp:coreProperties>
</file>